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031" autoAdjust="0"/>
  </p:normalViewPr>
  <p:slideViewPr>
    <p:cSldViewPr snapToGrid="0">
      <p:cViewPr varScale="1">
        <p:scale>
          <a:sx n="58" d="100"/>
          <a:sy n="58" d="100"/>
        </p:scale>
        <p:origin x="17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82D48-A813-4E75-A6A9-D99B65F88635}" type="doc">
      <dgm:prSet loTypeId="urn:microsoft.com/office/officeart/2018/2/layout/IconLabelDescriptionList" loCatId="icon" qsTypeId="urn:microsoft.com/office/officeart/2005/8/quickstyle/simple1" qsCatId="simple" csTypeId="urn:microsoft.com/office/officeart/2005/8/colors/accent0_2" csCatId="mainScheme" phldr="1"/>
      <dgm:spPr/>
      <dgm:t>
        <a:bodyPr/>
        <a:lstStyle/>
        <a:p>
          <a:endParaRPr lang="en-US"/>
        </a:p>
      </dgm:t>
    </dgm:pt>
    <dgm:pt modelId="{0F956422-34D0-408F-95A7-90236216BCF5}">
      <dgm:prSet/>
      <dgm:spPr/>
      <dgm:t>
        <a:bodyPr/>
        <a:lstStyle/>
        <a:p>
          <a:pPr>
            <a:defRPr b="1"/>
          </a:pPr>
          <a:r>
            <a:rPr lang="en-US"/>
            <a:t>Clear Code Comments</a:t>
          </a:r>
        </a:p>
      </dgm:t>
    </dgm:pt>
    <dgm:pt modelId="{FCA6728F-1725-453F-80DD-62EAF2BFF1A7}" type="parTrans" cxnId="{0F900280-71BC-462E-99A1-E265B123987C}">
      <dgm:prSet/>
      <dgm:spPr/>
      <dgm:t>
        <a:bodyPr/>
        <a:lstStyle/>
        <a:p>
          <a:endParaRPr lang="en-US"/>
        </a:p>
      </dgm:t>
    </dgm:pt>
    <dgm:pt modelId="{0B70F5C1-1791-45B1-B0AB-7F533D200821}" type="sibTrans" cxnId="{0F900280-71BC-462E-99A1-E265B123987C}">
      <dgm:prSet/>
      <dgm:spPr/>
      <dgm:t>
        <a:bodyPr/>
        <a:lstStyle/>
        <a:p>
          <a:endParaRPr lang="en-US"/>
        </a:p>
      </dgm:t>
    </dgm:pt>
    <dgm:pt modelId="{BEDCA228-FA86-4F38-AFEA-F2B254C189D5}">
      <dgm:prSet/>
      <dgm:spPr/>
      <dgm:t>
        <a:bodyPr/>
        <a:lstStyle/>
        <a:p>
          <a:r>
            <a:rPr lang="en-US"/>
            <a:t>Provide detailed comments for clarity.</a:t>
          </a:r>
        </a:p>
      </dgm:t>
    </dgm:pt>
    <dgm:pt modelId="{9FB8F8D6-4146-4323-880F-53946F5D0DBD}" type="parTrans" cxnId="{65FADC67-EA74-4FC4-BFA3-B66288574198}">
      <dgm:prSet/>
      <dgm:spPr/>
      <dgm:t>
        <a:bodyPr/>
        <a:lstStyle/>
        <a:p>
          <a:endParaRPr lang="en-US"/>
        </a:p>
      </dgm:t>
    </dgm:pt>
    <dgm:pt modelId="{372D64EF-34B2-4FB8-8AD9-E640A4A79170}" type="sibTrans" cxnId="{65FADC67-EA74-4FC4-BFA3-B66288574198}">
      <dgm:prSet/>
      <dgm:spPr/>
      <dgm:t>
        <a:bodyPr/>
        <a:lstStyle/>
        <a:p>
          <a:endParaRPr lang="en-US"/>
        </a:p>
      </dgm:t>
    </dgm:pt>
    <dgm:pt modelId="{8281D36A-0F0D-44C0-AA78-EEF1A28B8F1B}">
      <dgm:prSet/>
      <dgm:spPr/>
      <dgm:t>
        <a:bodyPr/>
        <a:lstStyle/>
        <a:p>
          <a:r>
            <a:rPr lang="en-US"/>
            <a:t>Include context to guide suggestions.</a:t>
          </a:r>
        </a:p>
      </dgm:t>
    </dgm:pt>
    <dgm:pt modelId="{34B01BA2-9096-4320-8118-5AD2B6C9B949}" type="parTrans" cxnId="{B40768E5-BFB3-4047-A98A-936AD4F27ED5}">
      <dgm:prSet/>
      <dgm:spPr/>
      <dgm:t>
        <a:bodyPr/>
        <a:lstStyle/>
        <a:p>
          <a:endParaRPr lang="en-US"/>
        </a:p>
      </dgm:t>
    </dgm:pt>
    <dgm:pt modelId="{DD07930A-D4E5-435A-AFCE-5A012E5585DB}" type="sibTrans" cxnId="{B40768E5-BFB3-4047-A98A-936AD4F27ED5}">
      <dgm:prSet/>
      <dgm:spPr/>
      <dgm:t>
        <a:bodyPr/>
        <a:lstStyle/>
        <a:p>
          <a:endParaRPr lang="en-US"/>
        </a:p>
      </dgm:t>
    </dgm:pt>
    <dgm:pt modelId="{AFA83B09-D5DD-4841-B122-C9910D045A12}">
      <dgm:prSet/>
      <dgm:spPr/>
      <dgm:t>
        <a:bodyPr/>
        <a:lstStyle/>
        <a:p>
          <a:pPr>
            <a:defRPr b="1"/>
          </a:pPr>
          <a:r>
            <a:rPr lang="en-US"/>
            <a:t>Specific Naming Conventions</a:t>
          </a:r>
        </a:p>
      </dgm:t>
    </dgm:pt>
    <dgm:pt modelId="{FA733B6A-245B-42FF-BF58-AC28BA7CE067}" type="parTrans" cxnId="{927EAFAA-44B2-49A7-8CC3-071E46FFBCCA}">
      <dgm:prSet/>
      <dgm:spPr/>
      <dgm:t>
        <a:bodyPr/>
        <a:lstStyle/>
        <a:p>
          <a:endParaRPr lang="en-US"/>
        </a:p>
      </dgm:t>
    </dgm:pt>
    <dgm:pt modelId="{3984E88E-F870-4FDD-AC7E-A75D674F829C}" type="sibTrans" cxnId="{927EAFAA-44B2-49A7-8CC3-071E46FFBCCA}">
      <dgm:prSet/>
      <dgm:spPr/>
      <dgm:t>
        <a:bodyPr/>
        <a:lstStyle/>
        <a:p>
          <a:endParaRPr lang="en-US"/>
        </a:p>
      </dgm:t>
    </dgm:pt>
    <dgm:pt modelId="{6CF96C4D-F4C8-4921-B2C7-9A6916453A50}">
      <dgm:prSet/>
      <dgm:spPr/>
      <dgm:t>
        <a:bodyPr/>
        <a:lstStyle/>
        <a:p>
          <a:r>
            <a:rPr lang="en-US"/>
            <a:t>Use descriptive function names.</a:t>
          </a:r>
        </a:p>
      </dgm:t>
    </dgm:pt>
    <dgm:pt modelId="{2815AF71-D3C9-4953-9334-4C4E48B484F5}" type="parTrans" cxnId="{2D7BF540-3886-4A85-BD82-5D9252A992D2}">
      <dgm:prSet/>
      <dgm:spPr/>
      <dgm:t>
        <a:bodyPr/>
        <a:lstStyle/>
        <a:p>
          <a:endParaRPr lang="en-US"/>
        </a:p>
      </dgm:t>
    </dgm:pt>
    <dgm:pt modelId="{F3665F43-722E-4232-BF54-EC9F77F5A4D8}" type="sibTrans" cxnId="{2D7BF540-3886-4A85-BD82-5D9252A992D2}">
      <dgm:prSet/>
      <dgm:spPr/>
      <dgm:t>
        <a:bodyPr/>
        <a:lstStyle/>
        <a:p>
          <a:endParaRPr lang="en-US"/>
        </a:p>
      </dgm:t>
    </dgm:pt>
    <dgm:pt modelId="{BFF15D6B-DBD4-408D-9332-CFAB90E77A37}">
      <dgm:prSet/>
      <dgm:spPr/>
      <dgm:t>
        <a:bodyPr/>
        <a:lstStyle/>
        <a:p>
          <a:r>
            <a:rPr lang="en-US"/>
            <a:t>Choose variable types carefully.</a:t>
          </a:r>
        </a:p>
      </dgm:t>
    </dgm:pt>
    <dgm:pt modelId="{915AD483-EA0F-4356-85C6-B50C83DA95BA}" type="parTrans" cxnId="{557E39E8-01FC-4D75-9826-C6A423723996}">
      <dgm:prSet/>
      <dgm:spPr/>
      <dgm:t>
        <a:bodyPr/>
        <a:lstStyle/>
        <a:p>
          <a:endParaRPr lang="en-US"/>
        </a:p>
      </dgm:t>
    </dgm:pt>
    <dgm:pt modelId="{C8010C52-7610-4407-AFA9-C14084E357F6}" type="sibTrans" cxnId="{557E39E8-01FC-4D75-9826-C6A423723996}">
      <dgm:prSet/>
      <dgm:spPr/>
      <dgm:t>
        <a:bodyPr/>
        <a:lstStyle/>
        <a:p>
          <a:endParaRPr lang="en-US"/>
        </a:p>
      </dgm:t>
    </dgm:pt>
    <dgm:pt modelId="{7B49B0BC-0900-4437-B883-9F1E7F4F19F9}" type="pres">
      <dgm:prSet presAssocID="{50182D48-A813-4E75-A6A9-D99B65F88635}" presName="root" presStyleCnt="0">
        <dgm:presLayoutVars>
          <dgm:dir/>
          <dgm:resizeHandles val="exact"/>
        </dgm:presLayoutVars>
      </dgm:prSet>
      <dgm:spPr/>
    </dgm:pt>
    <dgm:pt modelId="{148144BF-A792-4738-9F85-11A67C339682}" type="pres">
      <dgm:prSet presAssocID="{0F956422-34D0-408F-95A7-90236216BCF5}" presName="compNode" presStyleCnt="0"/>
      <dgm:spPr/>
    </dgm:pt>
    <dgm:pt modelId="{F650B840-A5F0-4902-A00D-B06F3DBBEF02}" type="pres">
      <dgm:prSet presAssocID="{0F956422-34D0-408F-95A7-90236216B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A95545B0-E628-45F8-BF6C-F4938567AC14}" type="pres">
      <dgm:prSet presAssocID="{0F956422-34D0-408F-95A7-90236216BCF5}" presName="iconSpace" presStyleCnt="0"/>
      <dgm:spPr/>
    </dgm:pt>
    <dgm:pt modelId="{4FA43AAD-F489-4281-BC2B-802016F5B7DE}" type="pres">
      <dgm:prSet presAssocID="{0F956422-34D0-408F-95A7-90236216BCF5}" presName="parTx" presStyleLbl="revTx" presStyleIdx="0" presStyleCnt="4">
        <dgm:presLayoutVars>
          <dgm:chMax val="0"/>
          <dgm:chPref val="0"/>
        </dgm:presLayoutVars>
      </dgm:prSet>
      <dgm:spPr/>
    </dgm:pt>
    <dgm:pt modelId="{4A4A2EA9-E300-4D82-937C-D7D579660C52}" type="pres">
      <dgm:prSet presAssocID="{0F956422-34D0-408F-95A7-90236216BCF5}" presName="txSpace" presStyleCnt="0"/>
      <dgm:spPr/>
    </dgm:pt>
    <dgm:pt modelId="{0FEA776E-F2F9-4E10-A2AA-981243A6E96A}" type="pres">
      <dgm:prSet presAssocID="{0F956422-34D0-408F-95A7-90236216BCF5}" presName="desTx" presStyleLbl="revTx" presStyleIdx="1" presStyleCnt="4">
        <dgm:presLayoutVars/>
      </dgm:prSet>
      <dgm:spPr/>
    </dgm:pt>
    <dgm:pt modelId="{20DE78E5-260D-4E55-AA81-CAD919F31ED3}" type="pres">
      <dgm:prSet presAssocID="{0B70F5C1-1791-45B1-B0AB-7F533D200821}" presName="sibTrans" presStyleCnt="0"/>
      <dgm:spPr/>
    </dgm:pt>
    <dgm:pt modelId="{3E581630-8EB9-4EFA-8449-371EE93AF7A9}" type="pres">
      <dgm:prSet presAssocID="{AFA83B09-D5DD-4841-B122-C9910D045A12}" presName="compNode" presStyleCnt="0"/>
      <dgm:spPr/>
    </dgm:pt>
    <dgm:pt modelId="{5B8A73B0-4B94-4491-81C0-BED8485C5FA8}" type="pres">
      <dgm:prSet presAssocID="{AFA83B09-D5DD-4841-B122-C9910D045A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303EA46-B682-441F-A426-0A10838F28FF}" type="pres">
      <dgm:prSet presAssocID="{AFA83B09-D5DD-4841-B122-C9910D045A12}" presName="iconSpace" presStyleCnt="0"/>
      <dgm:spPr/>
    </dgm:pt>
    <dgm:pt modelId="{C884C8FF-986A-439A-96D1-C26515D686AE}" type="pres">
      <dgm:prSet presAssocID="{AFA83B09-D5DD-4841-B122-C9910D045A12}" presName="parTx" presStyleLbl="revTx" presStyleIdx="2" presStyleCnt="4">
        <dgm:presLayoutVars>
          <dgm:chMax val="0"/>
          <dgm:chPref val="0"/>
        </dgm:presLayoutVars>
      </dgm:prSet>
      <dgm:spPr/>
    </dgm:pt>
    <dgm:pt modelId="{E10A21B0-F771-454B-8F43-D6B1AA51C039}" type="pres">
      <dgm:prSet presAssocID="{AFA83B09-D5DD-4841-B122-C9910D045A12}" presName="txSpace" presStyleCnt="0"/>
      <dgm:spPr/>
    </dgm:pt>
    <dgm:pt modelId="{9A16F812-B2BC-4C03-8862-8C5FEACEB92D}" type="pres">
      <dgm:prSet presAssocID="{AFA83B09-D5DD-4841-B122-C9910D045A12}" presName="desTx" presStyleLbl="revTx" presStyleIdx="3" presStyleCnt="4">
        <dgm:presLayoutVars/>
      </dgm:prSet>
      <dgm:spPr/>
    </dgm:pt>
  </dgm:ptLst>
  <dgm:cxnLst>
    <dgm:cxn modelId="{31D62524-2C75-4BF8-B5FA-583D047FC9A4}" type="presOf" srcId="{AFA83B09-D5DD-4841-B122-C9910D045A12}" destId="{C884C8FF-986A-439A-96D1-C26515D686AE}" srcOrd="0" destOrd="0" presId="urn:microsoft.com/office/officeart/2018/2/layout/IconLabelDescriptionList"/>
    <dgm:cxn modelId="{2D7BF540-3886-4A85-BD82-5D9252A992D2}" srcId="{AFA83B09-D5DD-4841-B122-C9910D045A12}" destId="{6CF96C4D-F4C8-4921-B2C7-9A6916453A50}" srcOrd="0" destOrd="0" parTransId="{2815AF71-D3C9-4953-9334-4C4E48B484F5}" sibTransId="{F3665F43-722E-4232-BF54-EC9F77F5A4D8}"/>
    <dgm:cxn modelId="{4622D465-6C5F-4035-BCCE-A074F074B6DB}" type="presOf" srcId="{50182D48-A813-4E75-A6A9-D99B65F88635}" destId="{7B49B0BC-0900-4437-B883-9F1E7F4F19F9}" srcOrd="0" destOrd="0" presId="urn:microsoft.com/office/officeart/2018/2/layout/IconLabelDescriptionList"/>
    <dgm:cxn modelId="{65FADC67-EA74-4FC4-BFA3-B66288574198}" srcId="{0F956422-34D0-408F-95A7-90236216BCF5}" destId="{BEDCA228-FA86-4F38-AFEA-F2B254C189D5}" srcOrd="0" destOrd="0" parTransId="{9FB8F8D6-4146-4323-880F-53946F5D0DBD}" sibTransId="{372D64EF-34B2-4FB8-8AD9-E640A4A79170}"/>
    <dgm:cxn modelId="{FB844D6D-2DC6-4E96-8A08-15686D4A945C}" type="presOf" srcId="{0F956422-34D0-408F-95A7-90236216BCF5}" destId="{4FA43AAD-F489-4281-BC2B-802016F5B7DE}" srcOrd="0" destOrd="0" presId="urn:microsoft.com/office/officeart/2018/2/layout/IconLabelDescriptionList"/>
    <dgm:cxn modelId="{0F900280-71BC-462E-99A1-E265B123987C}" srcId="{50182D48-A813-4E75-A6A9-D99B65F88635}" destId="{0F956422-34D0-408F-95A7-90236216BCF5}" srcOrd="0" destOrd="0" parTransId="{FCA6728F-1725-453F-80DD-62EAF2BFF1A7}" sibTransId="{0B70F5C1-1791-45B1-B0AB-7F533D200821}"/>
    <dgm:cxn modelId="{927EAFAA-44B2-49A7-8CC3-071E46FFBCCA}" srcId="{50182D48-A813-4E75-A6A9-D99B65F88635}" destId="{AFA83B09-D5DD-4841-B122-C9910D045A12}" srcOrd="1" destOrd="0" parTransId="{FA733B6A-245B-42FF-BF58-AC28BA7CE067}" sibTransId="{3984E88E-F870-4FDD-AC7E-A75D674F829C}"/>
    <dgm:cxn modelId="{B24755C4-9858-4EB9-946C-B754CD2E048A}" type="presOf" srcId="{BEDCA228-FA86-4F38-AFEA-F2B254C189D5}" destId="{0FEA776E-F2F9-4E10-A2AA-981243A6E96A}" srcOrd="0" destOrd="0" presId="urn:microsoft.com/office/officeart/2018/2/layout/IconLabelDescriptionList"/>
    <dgm:cxn modelId="{57FFA5D9-B252-47CF-A7A5-81328CDEB3B4}" type="presOf" srcId="{BFF15D6B-DBD4-408D-9332-CFAB90E77A37}" destId="{9A16F812-B2BC-4C03-8862-8C5FEACEB92D}" srcOrd="0" destOrd="1" presId="urn:microsoft.com/office/officeart/2018/2/layout/IconLabelDescriptionList"/>
    <dgm:cxn modelId="{2197CDDD-1883-43FB-A841-3E585E8CE0BB}" type="presOf" srcId="{6CF96C4D-F4C8-4921-B2C7-9A6916453A50}" destId="{9A16F812-B2BC-4C03-8862-8C5FEACEB92D}" srcOrd="0" destOrd="0" presId="urn:microsoft.com/office/officeart/2018/2/layout/IconLabelDescriptionList"/>
    <dgm:cxn modelId="{B40768E5-BFB3-4047-A98A-936AD4F27ED5}" srcId="{0F956422-34D0-408F-95A7-90236216BCF5}" destId="{8281D36A-0F0D-44C0-AA78-EEF1A28B8F1B}" srcOrd="1" destOrd="0" parTransId="{34B01BA2-9096-4320-8118-5AD2B6C9B949}" sibTransId="{DD07930A-D4E5-435A-AFCE-5A012E5585DB}"/>
    <dgm:cxn modelId="{557E39E8-01FC-4D75-9826-C6A423723996}" srcId="{AFA83B09-D5DD-4841-B122-C9910D045A12}" destId="{BFF15D6B-DBD4-408D-9332-CFAB90E77A37}" srcOrd="1" destOrd="0" parTransId="{915AD483-EA0F-4356-85C6-B50C83DA95BA}" sibTransId="{C8010C52-7610-4407-AFA9-C14084E357F6}"/>
    <dgm:cxn modelId="{8657D4F7-E35A-4808-BB83-1537330DF50A}" type="presOf" srcId="{8281D36A-0F0D-44C0-AA78-EEF1A28B8F1B}" destId="{0FEA776E-F2F9-4E10-A2AA-981243A6E96A}" srcOrd="0" destOrd="1" presId="urn:microsoft.com/office/officeart/2018/2/layout/IconLabelDescriptionList"/>
    <dgm:cxn modelId="{00F35516-CD22-4F7F-8370-AF032165EBAC}" type="presParOf" srcId="{7B49B0BC-0900-4437-B883-9F1E7F4F19F9}" destId="{148144BF-A792-4738-9F85-11A67C339682}" srcOrd="0" destOrd="0" presId="urn:microsoft.com/office/officeart/2018/2/layout/IconLabelDescriptionList"/>
    <dgm:cxn modelId="{DCBAEA79-EE72-4239-9BE5-5F16A3C70D68}" type="presParOf" srcId="{148144BF-A792-4738-9F85-11A67C339682}" destId="{F650B840-A5F0-4902-A00D-B06F3DBBEF02}" srcOrd="0" destOrd="0" presId="urn:microsoft.com/office/officeart/2018/2/layout/IconLabelDescriptionList"/>
    <dgm:cxn modelId="{B66E317F-9B90-4983-B8FE-8B9BC3FB34AB}" type="presParOf" srcId="{148144BF-A792-4738-9F85-11A67C339682}" destId="{A95545B0-E628-45F8-BF6C-F4938567AC14}" srcOrd="1" destOrd="0" presId="urn:microsoft.com/office/officeart/2018/2/layout/IconLabelDescriptionList"/>
    <dgm:cxn modelId="{219543CA-AFDC-4CD3-8063-4D13D2CDFE71}" type="presParOf" srcId="{148144BF-A792-4738-9F85-11A67C339682}" destId="{4FA43AAD-F489-4281-BC2B-802016F5B7DE}" srcOrd="2" destOrd="0" presId="urn:microsoft.com/office/officeart/2018/2/layout/IconLabelDescriptionList"/>
    <dgm:cxn modelId="{ED1872B1-E80A-49FF-A54B-A4C06CBD38F1}" type="presParOf" srcId="{148144BF-A792-4738-9F85-11A67C339682}" destId="{4A4A2EA9-E300-4D82-937C-D7D579660C52}" srcOrd="3" destOrd="0" presId="urn:microsoft.com/office/officeart/2018/2/layout/IconLabelDescriptionList"/>
    <dgm:cxn modelId="{9D189950-8F6A-4C87-893F-2DE4F7147009}" type="presParOf" srcId="{148144BF-A792-4738-9F85-11A67C339682}" destId="{0FEA776E-F2F9-4E10-A2AA-981243A6E96A}" srcOrd="4" destOrd="0" presId="urn:microsoft.com/office/officeart/2018/2/layout/IconLabelDescriptionList"/>
    <dgm:cxn modelId="{F97381FC-9747-4B28-A667-413B0EB6C878}" type="presParOf" srcId="{7B49B0BC-0900-4437-B883-9F1E7F4F19F9}" destId="{20DE78E5-260D-4E55-AA81-CAD919F31ED3}" srcOrd="1" destOrd="0" presId="urn:microsoft.com/office/officeart/2018/2/layout/IconLabelDescriptionList"/>
    <dgm:cxn modelId="{9F9A3FBC-BD32-41D5-8C1A-F114825389A2}" type="presParOf" srcId="{7B49B0BC-0900-4437-B883-9F1E7F4F19F9}" destId="{3E581630-8EB9-4EFA-8449-371EE93AF7A9}" srcOrd="2" destOrd="0" presId="urn:microsoft.com/office/officeart/2018/2/layout/IconLabelDescriptionList"/>
    <dgm:cxn modelId="{43130CAC-3142-4FC2-BF8C-D217A312952C}" type="presParOf" srcId="{3E581630-8EB9-4EFA-8449-371EE93AF7A9}" destId="{5B8A73B0-4B94-4491-81C0-BED8485C5FA8}" srcOrd="0" destOrd="0" presId="urn:microsoft.com/office/officeart/2018/2/layout/IconLabelDescriptionList"/>
    <dgm:cxn modelId="{0553400B-011D-49C4-923C-A132BBB1D8E6}" type="presParOf" srcId="{3E581630-8EB9-4EFA-8449-371EE93AF7A9}" destId="{4303EA46-B682-441F-A426-0A10838F28FF}" srcOrd="1" destOrd="0" presId="urn:microsoft.com/office/officeart/2018/2/layout/IconLabelDescriptionList"/>
    <dgm:cxn modelId="{6009B670-B3F2-43D8-A793-2E231F7E2990}" type="presParOf" srcId="{3E581630-8EB9-4EFA-8449-371EE93AF7A9}" destId="{C884C8FF-986A-439A-96D1-C26515D686AE}" srcOrd="2" destOrd="0" presId="urn:microsoft.com/office/officeart/2018/2/layout/IconLabelDescriptionList"/>
    <dgm:cxn modelId="{48F281DD-7CCE-4E40-8C8E-F267A0820895}" type="presParOf" srcId="{3E581630-8EB9-4EFA-8449-371EE93AF7A9}" destId="{E10A21B0-F771-454B-8F43-D6B1AA51C039}" srcOrd="3" destOrd="0" presId="urn:microsoft.com/office/officeart/2018/2/layout/IconLabelDescriptionList"/>
    <dgm:cxn modelId="{22A03B93-0FBA-4864-8A75-96337CB63B42}" type="presParOf" srcId="{3E581630-8EB9-4EFA-8449-371EE93AF7A9}" destId="{9A16F812-B2BC-4C03-8862-8C5FEACEB92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0B840-A5F0-4902-A00D-B06F3DBBEF02}">
      <dsp:nvSpPr>
        <dsp:cNvPr id="0" name=""/>
        <dsp:cNvSpPr/>
      </dsp:nvSpPr>
      <dsp:spPr>
        <a:xfrm>
          <a:off x="879840" y="42593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43AAD-F489-4281-BC2B-802016F5B7DE}">
      <dsp:nvSpPr>
        <dsp:cNvPr id="0" name=""/>
        <dsp:cNvSpPr/>
      </dsp:nvSpPr>
      <dsp:spPr>
        <a:xfrm>
          <a:off x="879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Clear Code Comments</a:t>
          </a:r>
        </a:p>
      </dsp:txBody>
      <dsp:txXfrm>
        <a:off x="879840" y="2063304"/>
        <a:ext cx="4320000" cy="648000"/>
      </dsp:txXfrm>
    </dsp:sp>
    <dsp:sp modelId="{0FEA776E-F2F9-4E10-A2AA-981243A6E96A}">
      <dsp:nvSpPr>
        <dsp:cNvPr id="0" name=""/>
        <dsp:cNvSpPr/>
      </dsp:nvSpPr>
      <dsp:spPr>
        <a:xfrm>
          <a:off x="879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Provide detailed comments for clarity.</a:t>
          </a:r>
        </a:p>
        <a:p>
          <a:pPr marL="0" lvl="0" indent="0" algn="l" defTabSz="755650">
            <a:lnSpc>
              <a:spcPct val="90000"/>
            </a:lnSpc>
            <a:spcBef>
              <a:spcPct val="0"/>
            </a:spcBef>
            <a:spcAft>
              <a:spcPct val="35000"/>
            </a:spcAft>
            <a:buNone/>
          </a:pPr>
          <a:r>
            <a:rPr lang="en-US" sz="1700" kern="1200"/>
            <a:t>Include context to guide suggestions.</a:t>
          </a:r>
        </a:p>
      </dsp:txBody>
      <dsp:txXfrm>
        <a:off x="879840" y="2769613"/>
        <a:ext cx="4320000" cy="571775"/>
      </dsp:txXfrm>
    </dsp:sp>
    <dsp:sp modelId="{5B8A73B0-4B94-4491-81C0-BED8485C5FA8}">
      <dsp:nvSpPr>
        <dsp:cNvPr id="0" name=""/>
        <dsp:cNvSpPr/>
      </dsp:nvSpPr>
      <dsp:spPr>
        <a:xfrm>
          <a:off x="5955840" y="42593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84C8FF-986A-439A-96D1-C26515D686AE}">
      <dsp:nvSpPr>
        <dsp:cNvPr id="0" name=""/>
        <dsp:cNvSpPr/>
      </dsp:nvSpPr>
      <dsp:spPr>
        <a:xfrm>
          <a:off x="5955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Specific Naming Conventions</a:t>
          </a:r>
        </a:p>
      </dsp:txBody>
      <dsp:txXfrm>
        <a:off x="5955840" y="2063304"/>
        <a:ext cx="4320000" cy="648000"/>
      </dsp:txXfrm>
    </dsp:sp>
    <dsp:sp modelId="{9A16F812-B2BC-4C03-8862-8C5FEACEB92D}">
      <dsp:nvSpPr>
        <dsp:cNvPr id="0" name=""/>
        <dsp:cNvSpPr/>
      </dsp:nvSpPr>
      <dsp:spPr>
        <a:xfrm>
          <a:off x="5955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Use descriptive function names.</a:t>
          </a:r>
        </a:p>
        <a:p>
          <a:pPr marL="0" lvl="0" indent="0" algn="l" defTabSz="755650">
            <a:lnSpc>
              <a:spcPct val="90000"/>
            </a:lnSpc>
            <a:spcBef>
              <a:spcPct val="0"/>
            </a:spcBef>
            <a:spcAft>
              <a:spcPct val="35000"/>
            </a:spcAft>
            <a:buNone/>
          </a:pPr>
          <a:r>
            <a:rPr lang="en-US" sz="1700" kern="1200"/>
            <a:t>Choose variable types carefully.</a:t>
          </a:r>
        </a:p>
      </dsp:txBody>
      <dsp:txXfrm>
        <a:off x="5955840" y="2769613"/>
        <a:ext cx="4320000" cy="5717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D2504-1C70-45DE-AD27-6CF6FDCD9088}"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0AF59-2A8E-43FB-A79A-72ED2697A733}" type="slidenum">
              <a:rPr lang="en-US" smtClean="0"/>
              <a:t>‹#›</a:t>
            </a:fld>
            <a:endParaRPr lang="en-US"/>
          </a:p>
        </p:txBody>
      </p:sp>
    </p:spTree>
    <p:extLst>
      <p:ext uri="{BB962C8B-B14F-4D97-AF65-F5344CB8AC3E}">
        <p14:creationId xmlns:p14="http://schemas.microsoft.com/office/powerpoint/2010/main" val="2299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https://microsoft-my.sharepoint.com/personal/pablosal_microsoft_com/_layouts/15/Doc.aspx?sourcedoc=%7B1690F9F2-E1B3-41AA-8CE4-907235953E5A%7D&amp;file=AI_Generated_Guide.docx&amp;action=default&amp;mobileredirect=true&amp;DefaultItemOpen=1
AI-generated content may be incorrect.</a:t>
            </a:r>
          </a:p>
        </p:txBody>
      </p:sp>
      <p:sp>
        <p:nvSpPr>
          <p:cNvPr id="4" name="Slide Number Placeholder 3"/>
          <p:cNvSpPr>
            <a:spLocks noGrp="1"/>
          </p:cNvSpPr>
          <p:nvPr>
            <p:ph type="sldNum" sz="quarter" idx="5"/>
          </p:nvPr>
        </p:nvSpPr>
        <p:spPr/>
        <p:txBody>
          <a:bodyPr/>
          <a:lstStyle/>
          <a:p>
            <a:fld id="{116F26B6-E535-444B-BB77-852B94063F34}" type="slidenum">
              <a:rPr lang="en-US" smtClean="0"/>
              <a:t>1</a:t>
            </a:fld>
            <a:endParaRPr lang="en-US"/>
          </a:p>
        </p:txBody>
      </p:sp>
    </p:spTree>
    <p:extLst>
      <p:ext uri="{BB962C8B-B14F-4D97-AF65-F5344CB8AC3E}">
        <p14:creationId xmlns:p14="http://schemas.microsoft.com/office/powerpoint/2010/main" val="297797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refine the accuracy of code suggestions, ensure your comments are clear and provide context. Opt for specific function names and variable types for better guidance.
Original Content:
#### Customizing Suggestions
·         To get more accurate suggestions, provide clear comments and context in your code.
·         Use specific function names and variable types to guide Copilot's suggestions.
</a:t>
            </a:r>
          </a:p>
        </p:txBody>
      </p:sp>
      <p:sp>
        <p:nvSpPr>
          <p:cNvPr id="4" name="Slide Number Placeholder 3"/>
          <p:cNvSpPr>
            <a:spLocks noGrp="1"/>
          </p:cNvSpPr>
          <p:nvPr>
            <p:ph type="sldNum" sz="quarter" idx="5"/>
          </p:nvPr>
        </p:nvSpPr>
        <p:spPr/>
        <p:txBody>
          <a:bodyPr/>
          <a:lstStyle/>
          <a:p>
            <a:fld id="{116F26B6-E535-444B-BB77-852B94063F34}" type="slidenum">
              <a:rPr lang="en-US" smtClean="0"/>
              <a:t>10</a:t>
            </a:fld>
            <a:endParaRPr lang="en-US"/>
          </a:p>
        </p:txBody>
      </p:sp>
    </p:spTree>
    <p:extLst>
      <p:ext uri="{BB962C8B-B14F-4D97-AF65-F5344CB8AC3E}">
        <p14:creationId xmlns:p14="http://schemas.microsoft.com/office/powerpoint/2010/main" val="3396075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edit Jupyter Notebooks with VS Code using SSH, first install the Remote - SSH extension, then connect to your host machine, and finally, access your notebooks by opening the remote folder.
Original Content:
Editing Jupyter Notebooks with Visual Studio Code
#### Method 1: Using SSH
1. Install the Remote - SSH extension from the Visual Studio Code marketplace.
2. Connect to your remote machine:
- Press `F1`, type "SSH: Connect to Host..." and enter your machine's details.
3. Open the folder containing your Jupyter notebooks.
</a:t>
            </a:r>
          </a:p>
        </p:txBody>
      </p:sp>
      <p:sp>
        <p:nvSpPr>
          <p:cNvPr id="4" name="Slide Number Placeholder 3"/>
          <p:cNvSpPr>
            <a:spLocks noGrp="1"/>
          </p:cNvSpPr>
          <p:nvPr>
            <p:ph type="sldNum" sz="quarter" idx="5"/>
          </p:nvPr>
        </p:nvSpPr>
        <p:spPr/>
        <p:txBody>
          <a:bodyPr/>
          <a:lstStyle/>
          <a:p>
            <a:fld id="{116F26B6-E535-444B-BB77-852B94063F34}" type="slidenum">
              <a:rPr lang="en-US" smtClean="0"/>
              <a:t>11</a:t>
            </a:fld>
            <a:endParaRPr lang="en-US"/>
          </a:p>
        </p:txBody>
      </p:sp>
    </p:spTree>
    <p:extLst>
      <p:ext uri="{BB962C8B-B14F-4D97-AF65-F5344CB8AC3E}">
        <p14:creationId xmlns:p14="http://schemas.microsoft.com/office/powerpoint/2010/main" val="74580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connect to a remote Jupyter server, start by creating a new Jupyter Notebook and then select your remote server as the Python interpreter.
Original Content:
#### Method 2: Connecting to a Remote Jupyter Server
1. Press `F1`, type "Create New Jupyter Notebook".
2. Use the command palette to select "Python: Select Interpreter" and choose your remote Jupyter server.
</a:t>
            </a:r>
          </a:p>
        </p:txBody>
      </p:sp>
      <p:sp>
        <p:nvSpPr>
          <p:cNvPr id="4" name="Slide Number Placeholder 3"/>
          <p:cNvSpPr>
            <a:spLocks noGrp="1"/>
          </p:cNvSpPr>
          <p:nvPr>
            <p:ph type="sldNum" sz="quarter" idx="5"/>
          </p:nvPr>
        </p:nvSpPr>
        <p:spPr/>
        <p:txBody>
          <a:bodyPr/>
          <a:lstStyle/>
          <a:p>
            <a:fld id="{116F26B6-E535-444B-BB77-852B94063F34}" type="slidenum">
              <a:rPr lang="en-US" smtClean="0"/>
              <a:t>12</a:t>
            </a:fld>
            <a:endParaRPr lang="en-US"/>
          </a:p>
        </p:txBody>
      </p:sp>
    </p:spTree>
    <p:extLst>
      <p:ext uri="{BB962C8B-B14F-4D97-AF65-F5344CB8AC3E}">
        <p14:creationId xmlns:p14="http://schemas.microsoft.com/office/powerpoint/2010/main" val="92705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Discover how GitHub Copilot and ChatGPT can transform your coding workflow, providing AI-powered assistance directly in your IDE for a more efficient development process.
Original Content:
Conclusion
GitHub Copilot and ChatGPT can significantly enhance your coding efficiency and streamline your development process. By integrating these tools into your IDE, you can leverage AI-powered coding assistance for a more productive coding experience.
</a:t>
            </a:r>
          </a:p>
        </p:txBody>
      </p:sp>
      <p:sp>
        <p:nvSpPr>
          <p:cNvPr id="4" name="Slide Number Placeholder 3"/>
          <p:cNvSpPr>
            <a:spLocks noGrp="1"/>
          </p:cNvSpPr>
          <p:nvPr>
            <p:ph type="sldNum" sz="quarter" idx="5"/>
          </p:nvPr>
        </p:nvSpPr>
        <p:spPr/>
        <p:txBody>
          <a:bodyPr/>
          <a:lstStyle/>
          <a:p>
            <a:fld id="{116F26B6-E535-444B-BB77-852B94063F34}" type="slidenum">
              <a:rPr lang="en-US" smtClean="0"/>
              <a:t>13</a:t>
            </a:fld>
            <a:endParaRPr lang="en-US"/>
          </a:p>
        </p:txBody>
      </p:sp>
    </p:spTree>
    <p:extLst>
      <p:ext uri="{BB962C8B-B14F-4D97-AF65-F5344CB8AC3E}">
        <p14:creationId xmlns:p14="http://schemas.microsoft.com/office/powerpoint/2010/main" val="38212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Discover the essentials of GitHub Copilot and ChatGPT with our start guide. Dive into the official documentation for in-depth knowledge and join community forums for ongoing discussions and support.
Original Content:
Appendix and Additional Resources
·         Official GitHub Copilot Documentation: [Visit GitHub Docs](https://docs.github.com/en/copilot)
·         Community Forums for GitHub Copilot: [GitHub Discussions](https://github.com/community/discussions)
This guide aims to provide you with all the necessary information to get started with GitHub Copilot and ChatGPT. For further customization and advanced features, refer to the official documentation or community forums.
</a:t>
            </a:r>
          </a:p>
        </p:txBody>
      </p:sp>
      <p:sp>
        <p:nvSpPr>
          <p:cNvPr id="4" name="Slide Number Placeholder 3"/>
          <p:cNvSpPr>
            <a:spLocks noGrp="1"/>
          </p:cNvSpPr>
          <p:nvPr>
            <p:ph type="sldNum" sz="quarter" idx="5"/>
          </p:nvPr>
        </p:nvSpPr>
        <p:spPr/>
        <p:txBody>
          <a:bodyPr/>
          <a:lstStyle/>
          <a:p>
            <a:fld id="{116F26B6-E535-444B-BB77-852B94063F34}" type="slidenum">
              <a:rPr lang="en-US" smtClean="0"/>
              <a:t>14</a:t>
            </a:fld>
            <a:endParaRPr lang="en-US"/>
          </a:p>
        </p:txBody>
      </p:sp>
    </p:spTree>
    <p:extLst>
      <p:ext uri="{BB962C8B-B14F-4D97-AF65-F5344CB8AC3E}">
        <p14:creationId xmlns:p14="http://schemas.microsoft.com/office/powerpoint/2010/main" val="86236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Installing GitHub Copilot
    * Enabling GitHub Copilot in Your IDE
    * Authenticating and Activating
* Using GitHub Copilot
    * Basic Usage
    * Getting Next Suggestions
    * Manual Trigger for Suggestions
* Advanced Features and Troubleshooting
    * Copilot Is Slow or Unresponsive
    * Customizing Suggestions
* Editing Jupyter Notebooks with Visual Studio Code
    * Method 1: Using SSH
    * Method 2: Connecting to a Remote Jupyter Server
* Conclusion
* Appendix and Additional Resources
</a:t>
            </a:r>
          </a:p>
        </p:txBody>
      </p:sp>
      <p:sp>
        <p:nvSpPr>
          <p:cNvPr id="4" name="Slide Number Placeholder 3"/>
          <p:cNvSpPr>
            <a:spLocks noGrp="1"/>
          </p:cNvSpPr>
          <p:nvPr>
            <p:ph type="sldNum" sz="quarter" idx="5"/>
          </p:nvPr>
        </p:nvSpPr>
        <p:spPr/>
        <p:txBody>
          <a:bodyPr/>
          <a:lstStyle/>
          <a:p>
            <a:fld id="{116F26B6-E535-444B-BB77-852B94063F34}" type="slidenum">
              <a:rPr lang="en-US" smtClean="0"/>
              <a:t>2</a:t>
            </a:fld>
            <a:endParaRPr lang="en-US"/>
          </a:p>
        </p:txBody>
      </p:sp>
    </p:spTree>
    <p:extLst>
      <p:ext uri="{BB962C8B-B14F-4D97-AF65-F5344CB8AC3E}">
        <p14:creationId xmlns:p14="http://schemas.microsoft.com/office/powerpoint/2010/main" val="191457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 begin with an introduction and a glance at the table of contents, setting the stage for the detailed content that will follow.
Original Content:
Introduction
Table of Contents
</a:t>
            </a:r>
          </a:p>
        </p:txBody>
      </p:sp>
      <p:sp>
        <p:nvSpPr>
          <p:cNvPr id="4" name="Slide Number Placeholder 3"/>
          <p:cNvSpPr>
            <a:spLocks noGrp="1"/>
          </p:cNvSpPr>
          <p:nvPr>
            <p:ph type="sldNum" sz="quarter" idx="5"/>
          </p:nvPr>
        </p:nvSpPr>
        <p:spPr/>
        <p:txBody>
          <a:bodyPr/>
          <a:lstStyle/>
          <a:p>
            <a:fld id="{116F26B6-E535-444B-BB77-852B94063F34}" type="slidenum">
              <a:rPr lang="en-US" smtClean="0"/>
              <a:t>3</a:t>
            </a:fld>
            <a:endParaRPr lang="en-US"/>
          </a:p>
        </p:txBody>
      </p:sp>
    </p:spTree>
    <p:extLst>
      <p:ext uri="{BB962C8B-B14F-4D97-AF65-F5344CB8AC3E}">
        <p14:creationId xmlns:p14="http://schemas.microsoft.com/office/powerpoint/2010/main" val="32026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install GitHub Copilot, start by opening Visual Studio Code and accessing the Extensions view. Search for the official GitHub Copilot extension and proceed to install it.
Original Content:
Installing GitHub Copilot
#### Step 1: Enabling GitHub Copilot in Your IDE
·         For Visual Studio Code:
1. Open Visual Studio Code.
2. Go to the Extensions view by pressing `Ctrl+Shift+X`.
3. Search for "GitHub Copilot" and select the official extension provided by GitHub.
4. Click on `Install`.
</a:t>
            </a:r>
          </a:p>
        </p:txBody>
      </p:sp>
      <p:sp>
        <p:nvSpPr>
          <p:cNvPr id="4" name="Slide Number Placeholder 3"/>
          <p:cNvSpPr>
            <a:spLocks noGrp="1"/>
          </p:cNvSpPr>
          <p:nvPr>
            <p:ph type="sldNum" sz="quarter" idx="5"/>
          </p:nvPr>
        </p:nvSpPr>
        <p:spPr/>
        <p:txBody>
          <a:bodyPr/>
          <a:lstStyle/>
          <a:p>
            <a:fld id="{116F26B6-E535-444B-BB77-852B94063F34}" type="slidenum">
              <a:rPr lang="en-US" smtClean="0"/>
              <a:t>4</a:t>
            </a:fld>
            <a:endParaRPr lang="en-US"/>
          </a:p>
        </p:txBody>
      </p:sp>
    </p:spTree>
    <p:extLst>
      <p:ext uri="{BB962C8B-B14F-4D97-AF65-F5344CB8AC3E}">
        <p14:creationId xmlns:p14="http://schemas.microsoft.com/office/powerpoint/2010/main" val="150442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you've installed the extension, simply sign in with your GitHub credentials. You may need to authenticate via your browser to fully activate the extension.
Original Content:
#### Step 2: Authenticating and Activating
·         After installation, sign in with your GitHub account credentials.
·         If required, authenticate via the browser to activate the extension.
</a:t>
            </a:r>
          </a:p>
        </p:txBody>
      </p:sp>
      <p:sp>
        <p:nvSpPr>
          <p:cNvPr id="4" name="Slide Number Placeholder 3"/>
          <p:cNvSpPr>
            <a:spLocks noGrp="1"/>
          </p:cNvSpPr>
          <p:nvPr>
            <p:ph type="sldNum" sz="quarter" idx="5"/>
          </p:nvPr>
        </p:nvSpPr>
        <p:spPr/>
        <p:txBody>
          <a:bodyPr/>
          <a:lstStyle/>
          <a:p>
            <a:fld id="{116F26B6-E535-444B-BB77-852B94063F34}" type="slidenum">
              <a:rPr lang="en-US" smtClean="0"/>
              <a:t>5</a:t>
            </a:fld>
            <a:endParaRPr lang="en-US"/>
          </a:p>
        </p:txBody>
      </p:sp>
    </p:spTree>
    <p:extLst>
      <p:ext uri="{BB962C8B-B14F-4D97-AF65-F5344CB8AC3E}">
        <p14:creationId xmlns:p14="http://schemas.microsoft.com/office/powerpoint/2010/main" val="356002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Discover the ease of coding with GitHub Copilot. As you type, it offers code completions, and you can seamlessly integrate suggestions with just a tap of the 'Tab' key.
Original Content:
Using GitHub Copilot
#### Basic Usage
·         Inline Suggestions:
- Start typing in your IDE. Copilot will automatically suggest code completions.
- Press `Tab` to accept the suggestion.
</a:t>
            </a:r>
          </a:p>
        </p:txBody>
      </p:sp>
      <p:sp>
        <p:nvSpPr>
          <p:cNvPr id="4" name="Slide Number Placeholder 3"/>
          <p:cNvSpPr>
            <a:spLocks noGrp="1"/>
          </p:cNvSpPr>
          <p:nvPr>
            <p:ph type="sldNum" sz="quarter" idx="5"/>
          </p:nvPr>
        </p:nvSpPr>
        <p:spPr/>
        <p:txBody>
          <a:bodyPr/>
          <a:lstStyle/>
          <a:p>
            <a:fld id="{116F26B6-E535-444B-BB77-852B94063F34}" type="slidenum">
              <a:rPr lang="en-US" smtClean="0"/>
              <a:t>6</a:t>
            </a:fld>
            <a:endParaRPr lang="en-US"/>
          </a:p>
        </p:txBody>
      </p:sp>
    </p:spTree>
    <p:extLst>
      <p:ext uri="{BB962C8B-B14F-4D97-AF65-F5344CB8AC3E}">
        <p14:creationId xmlns:p14="http://schemas.microsoft.com/office/powerpoint/2010/main" val="124347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move through suggestions, use 'Alt+]' for the next and 'Alt+[' for the previous. This applies to Visual Studio Code and JetBrains IDEs.
Original Content:
#### Getting Next Suggestions
·         To navigate through suggestions:
- Visual Studio Code: `Alt+]` for next, `Alt+[` for previous.
- JetBrains IDEs: `Alt+]` for the next, `Alt+[` for previous.
</a:t>
            </a:r>
          </a:p>
        </p:txBody>
      </p:sp>
      <p:sp>
        <p:nvSpPr>
          <p:cNvPr id="4" name="Slide Number Placeholder 3"/>
          <p:cNvSpPr>
            <a:spLocks noGrp="1"/>
          </p:cNvSpPr>
          <p:nvPr>
            <p:ph type="sldNum" sz="quarter" idx="5"/>
          </p:nvPr>
        </p:nvSpPr>
        <p:spPr/>
        <p:txBody>
          <a:bodyPr/>
          <a:lstStyle/>
          <a:p>
            <a:fld id="{116F26B6-E535-444B-BB77-852B94063F34}" type="slidenum">
              <a:rPr lang="en-US" smtClean="0"/>
              <a:t>7</a:t>
            </a:fld>
            <a:endParaRPr lang="en-US"/>
          </a:p>
        </p:txBody>
      </p:sp>
    </p:spTree>
    <p:extLst>
      <p:ext uri="{BB962C8B-B14F-4D97-AF65-F5344CB8AC3E}">
        <p14:creationId xmlns:p14="http://schemas.microsoft.com/office/powerpoint/2010/main" val="162160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times when Copilot doesn't suggest automatically, remember 'Ctrl+Alt+\' for Visual Studio Code and 'Alt+\' for JetBrains to manually activate suggestions.
Original Content:
#### Manual Trigger for Suggestions
·         If Copilot does not automatically suggest, you can manually trigger it:
- `Ctrl+Alt+\` for Visual Studio Code.
- `Alt+\` for JetBrains.
</a:t>
            </a:r>
          </a:p>
        </p:txBody>
      </p:sp>
      <p:sp>
        <p:nvSpPr>
          <p:cNvPr id="4" name="Slide Number Placeholder 3"/>
          <p:cNvSpPr>
            <a:spLocks noGrp="1"/>
          </p:cNvSpPr>
          <p:nvPr>
            <p:ph type="sldNum" sz="quarter" idx="5"/>
          </p:nvPr>
        </p:nvSpPr>
        <p:spPr/>
        <p:txBody>
          <a:bodyPr/>
          <a:lstStyle/>
          <a:p>
            <a:fld id="{116F26B6-E535-444B-BB77-852B94063F34}" type="slidenum">
              <a:rPr lang="en-US" smtClean="0"/>
              <a:t>8</a:t>
            </a:fld>
            <a:endParaRPr lang="en-US"/>
          </a:p>
        </p:txBody>
      </p:sp>
    </p:spTree>
    <p:extLst>
      <p:ext uri="{BB962C8B-B14F-4D97-AF65-F5344CB8AC3E}">
        <p14:creationId xmlns:p14="http://schemas.microsoft.com/office/powerpoint/2010/main" val="282954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Copilot seems slow or unresponsive, first check your internet connection as it's essential for Copilot's functionality. For persistent issues, try manual suggestions or restart your IDE.
Original Content:
Advanced Features and Troubleshooting
#### Copilot Is Slow or Unresponsive
·         Ensure your internet connection is stable, as Copilot requires an active connection.
·         Manually trigger suggestions or restart the IDE.
</a:t>
            </a:r>
          </a:p>
        </p:txBody>
      </p:sp>
      <p:sp>
        <p:nvSpPr>
          <p:cNvPr id="4" name="Slide Number Placeholder 3"/>
          <p:cNvSpPr>
            <a:spLocks noGrp="1"/>
          </p:cNvSpPr>
          <p:nvPr>
            <p:ph type="sldNum" sz="quarter" idx="5"/>
          </p:nvPr>
        </p:nvSpPr>
        <p:spPr/>
        <p:txBody>
          <a:bodyPr/>
          <a:lstStyle/>
          <a:p>
            <a:fld id="{116F26B6-E535-444B-BB77-852B94063F34}" type="slidenum">
              <a:rPr lang="en-US" smtClean="0"/>
              <a:t>9</a:t>
            </a:fld>
            <a:endParaRPr lang="en-US"/>
          </a:p>
        </p:txBody>
      </p:sp>
    </p:spTree>
    <p:extLst>
      <p:ext uri="{BB962C8B-B14F-4D97-AF65-F5344CB8AC3E}">
        <p14:creationId xmlns:p14="http://schemas.microsoft.com/office/powerpoint/2010/main" val="27027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6/15/2024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66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6/15/2024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19650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6/15/2024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6/15/2024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9799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6/15/2024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1226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6/15/2024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040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6/15/2024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238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6/15/2024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008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6/15/2024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2710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6/15/2024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41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6/15/2024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824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6/15/2024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427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3AF435-44C8-C44B-9352-ACFA393E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465A8-1B2E-A49C-0074-D951FDB8EF32}"/>
              </a:ext>
            </a:extLst>
          </p:cNvPr>
          <p:cNvSpPr>
            <a:spLocks noGrp="1"/>
          </p:cNvSpPr>
          <p:nvPr>
            <p:ph type="ctrTitle"/>
          </p:nvPr>
        </p:nvSpPr>
        <p:spPr>
          <a:xfrm>
            <a:off x="3493826" y="978407"/>
            <a:ext cx="8180339" cy="3296703"/>
          </a:xfrm>
        </p:spPr>
        <p:txBody>
          <a:bodyPr anchor="t">
            <a:normAutofit/>
          </a:bodyPr>
          <a:lstStyle/>
          <a:p>
            <a:pPr>
              <a:lnSpc>
                <a:spcPct val="90000"/>
              </a:lnSpc>
            </a:pPr>
            <a:r>
              <a:rPr lang="en-US" sz="5600"/>
              <a:t>Maximizing Productivity with GitHub Copilot and ChatGPT</a:t>
            </a:r>
          </a:p>
        </p:txBody>
      </p:sp>
      <p:sp>
        <p:nvSpPr>
          <p:cNvPr id="9" name="Rectangle 8">
            <a:extLst>
              <a:ext uri="{FF2B5EF4-FFF2-40B4-BE49-F238E27FC236}">
                <a16:creationId xmlns:a16="http://schemas.microsoft.com/office/drawing/2014/main" id="{9AD8A78E-AAB6-C125-6A57-5B031A873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1" y="508090"/>
            <a:ext cx="807507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BFC5193-1606-67C6-6571-CC04CF234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62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0044A-AF7E-1ED6-B405-0D3583576322}"/>
              </a:ext>
            </a:extLst>
          </p:cNvPr>
          <p:cNvSpPr>
            <a:spLocks noGrp="1"/>
          </p:cNvSpPr>
          <p:nvPr>
            <p:ph type="title"/>
          </p:nvPr>
        </p:nvSpPr>
        <p:spPr>
          <a:xfrm>
            <a:off x="521208" y="976160"/>
            <a:ext cx="11155680" cy="1463040"/>
          </a:xfrm>
        </p:spPr>
        <p:txBody>
          <a:bodyPr>
            <a:normAutofit/>
          </a:bodyPr>
          <a:lstStyle/>
          <a:p>
            <a:r>
              <a:rPr lang="en-US" sz="4400"/>
              <a:t>Customizing Suggestions</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69160A2-6CED-1ABE-ED6D-75765AF0D806}"/>
              </a:ext>
            </a:extLst>
          </p:cNvPr>
          <p:cNvGraphicFramePr>
            <a:graphicFrameLocks noGrp="1"/>
          </p:cNvGraphicFramePr>
          <p:nvPr>
            <p:ph idx="1"/>
            <p:extLst>
              <p:ext uri="{D42A27DB-BD31-4B8C-83A1-F6EECF244321}">
                <p14:modId xmlns:p14="http://schemas.microsoft.com/office/powerpoint/2010/main" val="3674409323"/>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605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E38F2B-D18C-BC33-2458-ABEA54BAAC20}"/>
              </a:ext>
            </a:extLst>
          </p:cNvPr>
          <p:cNvSpPr>
            <a:spLocks noGrp="1"/>
          </p:cNvSpPr>
          <p:nvPr>
            <p:ph type="title"/>
          </p:nvPr>
        </p:nvSpPr>
        <p:spPr>
          <a:xfrm>
            <a:off x="517868" y="976160"/>
            <a:ext cx="8686800" cy="1463040"/>
          </a:xfrm>
        </p:spPr>
        <p:txBody>
          <a:bodyPr>
            <a:normAutofit/>
          </a:bodyPr>
          <a:lstStyle/>
          <a:p>
            <a:r>
              <a:rPr lang="en-US" sz="4400"/>
              <a:t>Method 1: Using SSH</a:t>
            </a:r>
          </a:p>
        </p:txBody>
      </p:sp>
      <p:sp>
        <p:nvSpPr>
          <p:cNvPr id="3" name="Content Placeholder 2">
            <a:extLst>
              <a:ext uri="{FF2B5EF4-FFF2-40B4-BE49-F238E27FC236}">
                <a16:creationId xmlns:a16="http://schemas.microsoft.com/office/drawing/2014/main" id="{2177A274-7D3F-A3F3-C31A-73C4437EB8D2}"/>
              </a:ext>
            </a:extLst>
          </p:cNvPr>
          <p:cNvSpPr>
            <a:spLocks noGrp="1"/>
          </p:cNvSpPr>
          <p:nvPr>
            <p:ph idx="1"/>
          </p:nvPr>
        </p:nvSpPr>
        <p:spPr>
          <a:xfrm>
            <a:off x="517870" y="2578608"/>
            <a:ext cx="8686800" cy="3767328"/>
          </a:xfrm>
        </p:spPr>
        <p:txBody>
          <a:bodyPr>
            <a:normAutofit/>
          </a:bodyPr>
          <a:lstStyle/>
          <a:p>
            <a:r>
              <a:rPr lang="en-US" sz="1800"/>
              <a:t>Install Remote - SSH Extension</a:t>
            </a:r>
          </a:p>
          <a:p>
            <a:pPr lvl="1"/>
            <a:r>
              <a:rPr lang="en-US"/>
              <a:t>Find and install the extension from VS Code marketplace</a:t>
            </a:r>
          </a:p>
          <a:p>
            <a:r>
              <a:rPr lang="en-US" sz="1800"/>
              <a:t>Connect to Remote Machine</a:t>
            </a:r>
          </a:p>
          <a:p>
            <a:pPr lvl="1"/>
            <a:r>
              <a:rPr lang="en-US"/>
              <a:t>Use `F1` and 'SSH: Connect to Host...' command</a:t>
            </a:r>
          </a:p>
          <a:p>
            <a:pPr lvl="1"/>
            <a:r>
              <a:rPr lang="en-US"/>
              <a:t>Enter machine details for connection</a:t>
            </a:r>
          </a:p>
          <a:p>
            <a:r>
              <a:rPr lang="en-US" sz="1800"/>
              <a:t>Access Jupyter Notebooks</a:t>
            </a:r>
          </a:p>
          <a:p>
            <a:pPr lvl="1"/>
            <a:r>
              <a:rPr lang="en-US"/>
              <a:t>Open the folder with the notebooks on the remote machine</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44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1AF7FE-096B-BA37-F502-DCC188AB5838}"/>
              </a:ext>
            </a:extLst>
          </p:cNvPr>
          <p:cNvSpPr>
            <a:spLocks noGrp="1"/>
          </p:cNvSpPr>
          <p:nvPr>
            <p:ph type="title"/>
          </p:nvPr>
        </p:nvSpPr>
        <p:spPr>
          <a:xfrm>
            <a:off x="517868" y="976160"/>
            <a:ext cx="8686800" cy="1463040"/>
          </a:xfrm>
        </p:spPr>
        <p:txBody>
          <a:bodyPr>
            <a:normAutofit/>
          </a:bodyPr>
          <a:lstStyle/>
          <a:p>
            <a:r>
              <a:rPr lang="en-US" sz="4400"/>
              <a:t>Method 2: Connecting to a Remote Jupyter Server</a:t>
            </a:r>
          </a:p>
        </p:txBody>
      </p:sp>
      <p:sp>
        <p:nvSpPr>
          <p:cNvPr id="3" name="Content Placeholder 2">
            <a:extLst>
              <a:ext uri="{FF2B5EF4-FFF2-40B4-BE49-F238E27FC236}">
                <a16:creationId xmlns:a16="http://schemas.microsoft.com/office/drawing/2014/main" id="{1C05F2A3-EF31-4393-1001-6965382BD736}"/>
              </a:ext>
            </a:extLst>
          </p:cNvPr>
          <p:cNvSpPr>
            <a:spLocks noGrp="1"/>
          </p:cNvSpPr>
          <p:nvPr>
            <p:ph idx="1"/>
          </p:nvPr>
        </p:nvSpPr>
        <p:spPr>
          <a:xfrm>
            <a:off x="517870" y="2578608"/>
            <a:ext cx="8686800" cy="3767328"/>
          </a:xfrm>
        </p:spPr>
        <p:txBody>
          <a:bodyPr>
            <a:normAutofit/>
          </a:bodyPr>
          <a:lstStyle/>
          <a:p>
            <a:r>
              <a:rPr lang="en-US" sz="1800"/>
              <a:t>Initiating Jupyter Notebook Connection</a:t>
            </a:r>
          </a:p>
          <a:p>
            <a:pPr lvl="1"/>
            <a:r>
              <a:rPr lang="en-US"/>
              <a:t>Press `F1` and type 'Create New Jupyter Notebook'</a:t>
            </a:r>
          </a:p>
          <a:p>
            <a:r>
              <a:rPr lang="en-US" sz="1800"/>
              <a:t>Selecting Python Interpreter</a:t>
            </a:r>
          </a:p>
          <a:p>
            <a:pPr lvl="1"/>
            <a:r>
              <a:rPr lang="en-US"/>
              <a:t>Use command palette to choose 'Python: Select Interpreter'</a:t>
            </a:r>
          </a:p>
          <a:p>
            <a:pPr lvl="1"/>
            <a:r>
              <a:rPr lang="en-US"/>
              <a:t>Select your remote Jupyter server from the list</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41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2AD234-BCC1-3747-F958-6D83071526B5}"/>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Conclusion</a:t>
            </a:r>
          </a:p>
        </p:txBody>
      </p:sp>
      <p:sp>
        <p:nvSpPr>
          <p:cNvPr id="4" name="Content Placeholder 3">
            <a:extLst>
              <a:ext uri="{FF2B5EF4-FFF2-40B4-BE49-F238E27FC236}">
                <a16:creationId xmlns:a16="http://schemas.microsoft.com/office/drawing/2014/main" id="{754489FA-8EA7-D5D1-3369-BD7CB4FA6B75}"/>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AI-Powered Coding Assistance</a:t>
            </a:r>
          </a:p>
          <a:p>
            <a:pPr lvl="1"/>
            <a:r>
              <a:rPr lang="en-US"/>
              <a:t>GitHub Copilot and ChatGPT boost productivity</a:t>
            </a:r>
          </a:p>
          <a:p>
            <a:pPr lvl="1"/>
            <a:r>
              <a:rPr lang="en-US"/>
              <a:t>Seamless integration with IDEs</a:t>
            </a:r>
          </a:p>
          <a:p>
            <a:r>
              <a:rPr lang="en-US" sz="1800"/>
              <a:t>Streamlined Development Process</a:t>
            </a:r>
          </a:p>
          <a:p>
            <a:pPr lvl="1"/>
            <a:r>
              <a:rPr lang="en-US"/>
              <a:t>Leverage AI for efficient coding</a:t>
            </a:r>
          </a:p>
          <a:p>
            <a:pPr lvl="1"/>
            <a:r>
              <a:rPr lang="en-US"/>
              <a:t>Transform coding experience with AI assistance</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I Technology. Businessman touch brain working data and Algorithm of Artificial Intelligence in the future business and coding software development synchronize network connection, Data science.">
            <a:extLst>
              <a:ext uri="{FF2B5EF4-FFF2-40B4-BE49-F238E27FC236}">
                <a16:creationId xmlns:a16="http://schemas.microsoft.com/office/drawing/2014/main" id="{8FCE65B9-6E84-495D-8B69-83CB41D557C1}"/>
              </a:ext>
            </a:extLst>
          </p:cNvPr>
          <p:cNvPicPr>
            <a:picLocks noGrp="1" noChangeAspect="1"/>
          </p:cNvPicPr>
          <p:nvPr>
            <p:ph sz="half" idx="1"/>
          </p:nvPr>
        </p:nvPicPr>
        <p:blipFill>
          <a:blip r:embed="rId3"/>
          <a:stretch>
            <a:fillRect/>
          </a:stretch>
        </p:blipFill>
        <p:spPr>
          <a:xfrm>
            <a:off x="517867" y="3990281"/>
            <a:ext cx="6281928" cy="2355723"/>
          </a:xfrm>
          <a:prstGeom prst="rect">
            <a:avLst/>
          </a:prstGeom>
        </p:spPr>
      </p:pic>
    </p:spTree>
    <p:extLst>
      <p:ext uri="{BB962C8B-B14F-4D97-AF65-F5344CB8AC3E}">
        <p14:creationId xmlns:p14="http://schemas.microsoft.com/office/powerpoint/2010/main" val="48368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860F7-59A7-B3ED-0C49-B7D3CFA2AB60}"/>
              </a:ext>
            </a:extLst>
          </p:cNvPr>
          <p:cNvSpPr>
            <a:spLocks noGrp="1"/>
          </p:cNvSpPr>
          <p:nvPr>
            <p:ph type="title"/>
          </p:nvPr>
        </p:nvSpPr>
        <p:spPr>
          <a:xfrm>
            <a:off x="517868" y="976160"/>
            <a:ext cx="8686800" cy="1463040"/>
          </a:xfrm>
        </p:spPr>
        <p:txBody>
          <a:bodyPr>
            <a:normAutofit/>
          </a:bodyPr>
          <a:lstStyle/>
          <a:p>
            <a:r>
              <a:rPr lang="en-US" sz="4400"/>
              <a:t>Appendix and Additional Resources</a:t>
            </a:r>
          </a:p>
        </p:txBody>
      </p:sp>
      <p:sp>
        <p:nvSpPr>
          <p:cNvPr id="3" name="Content Placeholder 2">
            <a:extLst>
              <a:ext uri="{FF2B5EF4-FFF2-40B4-BE49-F238E27FC236}">
                <a16:creationId xmlns:a16="http://schemas.microsoft.com/office/drawing/2014/main" id="{9A1E5403-9271-21AC-9B2E-2551237699C6}"/>
              </a:ext>
            </a:extLst>
          </p:cNvPr>
          <p:cNvSpPr>
            <a:spLocks noGrp="1"/>
          </p:cNvSpPr>
          <p:nvPr>
            <p:ph idx="1"/>
          </p:nvPr>
        </p:nvSpPr>
        <p:spPr>
          <a:xfrm>
            <a:off x="517870" y="2578608"/>
            <a:ext cx="8686800" cy="3767328"/>
          </a:xfrm>
        </p:spPr>
        <p:txBody>
          <a:bodyPr>
            <a:normAutofit/>
          </a:bodyPr>
          <a:lstStyle/>
          <a:p>
            <a:r>
              <a:rPr lang="en-US" sz="1800"/>
              <a:t>Getting Started with GitHub Copilot &amp; ChatGPT</a:t>
            </a:r>
          </a:p>
          <a:p>
            <a:pPr lvl="1"/>
            <a:r>
              <a:rPr lang="en-US"/>
              <a:t>Access comprehensive guides for initial setup and use</a:t>
            </a:r>
          </a:p>
          <a:p>
            <a:pPr lvl="1"/>
            <a:r>
              <a:rPr lang="en-US"/>
              <a:t>Explore advanced features and customization options</a:t>
            </a:r>
          </a:p>
          <a:p>
            <a:r>
              <a:rPr lang="en-US" sz="1800"/>
              <a:t>Official Documentation &amp; Support</a:t>
            </a:r>
          </a:p>
          <a:p>
            <a:pPr lvl="1"/>
            <a:r>
              <a:rPr lang="en-US"/>
              <a:t>Refer to the official GitHub Copilot documentation for detailed information</a:t>
            </a:r>
          </a:p>
          <a:p>
            <a:pPr lvl="1"/>
            <a:r>
              <a:rPr lang="en-US"/>
              <a:t>Join community forums for discussions and support</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3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C4DDD-0200-412D-3FDC-B73B5ED2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AF68F-D6FE-5BF4-A359-78590A2DBE56}"/>
              </a:ext>
            </a:extLst>
          </p:cNvPr>
          <p:cNvSpPr>
            <a:spLocks noGrp="1"/>
          </p:cNvSpPr>
          <p:nvPr>
            <p:ph type="title"/>
          </p:nvPr>
        </p:nvSpPr>
        <p:spPr>
          <a:xfrm>
            <a:off x="517871" y="976160"/>
            <a:ext cx="4033368" cy="5376672"/>
          </a:xfrm>
        </p:spPr>
        <p:txBody>
          <a:bodyPr>
            <a:normAutofit/>
          </a:bodyPr>
          <a:lstStyle/>
          <a:p>
            <a:r>
              <a:rPr lang="en-US" sz="4400"/>
              <a:t>Agenda</a:t>
            </a:r>
          </a:p>
        </p:txBody>
      </p:sp>
      <p:sp>
        <p:nvSpPr>
          <p:cNvPr id="3" name="Content Placeholder 2">
            <a:extLst>
              <a:ext uri="{FF2B5EF4-FFF2-40B4-BE49-F238E27FC236}">
                <a16:creationId xmlns:a16="http://schemas.microsoft.com/office/drawing/2014/main" id="{1D2308F0-8E10-6283-6B10-9C43C5B15658}"/>
              </a:ext>
            </a:extLst>
          </p:cNvPr>
          <p:cNvSpPr>
            <a:spLocks noGrp="1"/>
          </p:cNvSpPr>
          <p:nvPr>
            <p:ph idx="1"/>
          </p:nvPr>
        </p:nvSpPr>
        <p:spPr>
          <a:xfrm>
            <a:off x="5067067" y="976160"/>
            <a:ext cx="6620256" cy="5371798"/>
          </a:xfrm>
        </p:spPr>
        <p:txBody>
          <a:bodyPr>
            <a:normAutofit/>
          </a:bodyPr>
          <a:lstStyle/>
          <a:p>
            <a:pPr>
              <a:lnSpc>
                <a:spcPct val="100000"/>
              </a:lnSpc>
            </a:pPr>
            <a:r>
              <a:rPr lang="en-US" sz="1500"/>
              <a:t>Introduction</a:t>
            </a:r>
          </a:p>
          <a:p>
            <a:pPr>
              <a:lnSpc>
                <a:spcPct val="100000"/>
              </a:lnSpc>
            </a:pPr>
            <a:r>
              <a:rPr lang="en-US" sz="1500"/>
              <a:t>Installing GitHub Copilot</a:t>
            </a:r>
          </a:p>
          <a:p>
            <a:pPr lvl="1">
              <a:lnSpc>
                <a:spcPct val="100000"/>
              </a:lnSpc>
            </a:pPr>
            <a:r>
              <a:rPr lang="en-US" sz="1500"/>
              <a:t>Enabling GitHub Copilot in Your IDE</a:t>
            </a:r>
          </a:p>
          <a:p>
            <a:pPr lvl="1">
              <a:lnSpc>
                <a:spcPct val="100000"/>
              </a:lnSpc>
            </a:pPr>
            <a:r>
              <a:rPr lang="en-US" sz="1500"/>
              <a:t>Authenticating and Activating</a:t>
            </a:r>
          </a:p>
          <a:p>
            <a:pPr>
              <a:lnSpc>
                <a:spcPct val="100000"/>
              </a:lnSpc>
            </a:pPr>
            <a:r>
              <a:rPr lang="en-US" sz="1500"/>
              <a:t>Using GitHub Copilot</a:t>
            </a:r>
          </a:p>
          <a:p>
            <a:pPr lvl="1">
              <a:lnSpc>
                <a:spcPct val="100000"/>
              </a:lnSpc>
            </a:pPr>
            <a:r>
              <a:rPr lang="en-US" sz="1500"/>
              <a:t>Basic Usage</a:t>
            </a:r>
          </a:p>
          <a:p>
            <a:pPr lvl="1">
              <a:lnSpc>
                <a:spcPct val="100000"/>
              </a:lnSpc>
            </a:pPr>
            <a:r>
              <a:rPr lang="en-US" sz="1500"/>
              <a:t>Getting Next Suggestions</a:t>
            </a:r>
          </a:p>
          <a:p>
            <a:pPr lvl="1">
              <a:lnSpc>
                <a:spcPct val="100000"/>
              </a:lnSpc>
            </a:pPr>
            <a:r>
              <a:rPr lang="en-US" sz="1500"/>
              <a:t>Manual Trigger for Suggestions</a:t>
            </a:r>
          </a:p>
          <a:p>
            <a:pPr>
              <a:lnSpc>
                <a:spcPct val="100000"/>
              </a:lnSpc>
            </a:pPr>
            <a:r>
              <a:rPr lang="en-US" sz="1500"/>
              <a:t>Advanced Features and Troubleshooting</a:t>
            </a:r>
          </a:p>
          <a:p>
            <a:pPr lvl="1">
              <a:lnSpc>
                <a:spcPct val="100000"/>
              </a:lnSpc>
            </a:pPr>
            <a:r>
              <a:rPr lang="en-US" sz="1500"/>
              <a:t>Copilot Is Slow or Unresponsive</a:t>
            </a:r>
          </a:p>
          <a:p>
            <a:pPr lvl="1">
              <a:lnSpc>
                <a:spcPct val="100000"/>
              </a:lnSpc>
            </a:pPr>
            <a:r>
              <a:rPr lang="en-US" sz="1500"/>
              <a:t>Customizing Suggestions</a:t>
            </a:r>
          </a:p>
          <a:p>
            <a:pPr>
              <a:lnSpc>
                <a:spcPct val="100000"/>
              </a:lnSpc>
            </a:pPr>
            <a:r>
              <a:rPr lang="en-US" sz="1500"/>
              <a:t>Editing Jupyter Notebooks with Visual Studio Code</a:t>
            </a:r>
          </a:p>
          <a:p>
            <a:pPr lvl="1">
              <a:lnSpc>
                <a:spcPct val="100000"/>
              </a:lnSpc>
            </a:pPr>
            <a:r>
              <a:rPr lang="en-US" sz="1500"/>
              <a:t>Method 1: Using SSH</a:t>
            </a:r>
          </a:p>
          <a:p>
            <a:pPr lvl="1">
              <a:lnSpc>
                <a:spcPct val="100000"/>
              </a:lnSpc>
            </a:pPr>
            <a:r>
              <a:rPr lang="en-US" sz="1500"/>
              <a:t>Method 2: Connecting to a Remote Jupyter Server</a:t>
            </a:r>
          </a:p>
          <a:p>
            <a:pPr>
              <a:lnSpc>
                <a:spcPct val="100000"/>
              </a:lnSpc>
            </a:pPr>
            <a:r>
              <a:rPr lang="en-US" sz="1500"/>
              <a:t>Conclusion</a:t>
            </a:r>
          </a:p>
          <a:p>
            <a:pPr>
              <a:lnSpc>
                <a:spcPct val="100000"/>
              </a:lnSpc>
            </a:pPr>
            <a:r>
              <a:rPr lang="en-US" sz="1500"/>
              <a:t>Appendix and Additional Resources</a:t>
            </a:r>
          </a:p>
        </p:txBody>
      </p:sp>
      <p:sp>
        <p:nvSpPr>
          <p:cNvPr id="10" name="Rectangle 9">
            <a:extLst>
              <a:ext uri="{FF2B5EF4-FFF2-40B4-BE49-F238E27FC236}">
                <a16:creationId xmlns:a16="http://schemas.microsoft.com/office/drawing/2014/main" id="{DE47A8F5-FD45-E88F-D4FA-63FAFE317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12F0D-A188-3A43-07C7-7412A575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7067" y="611650"/>
            <a:ext cx="661628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44843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F2FF2-E542-0F15-89C7-C115C3A245FF}"/>
              </a:ext>
            </a:extLst>
          </p:cNvPr>
          <p:cNvSpPr>
            <a:spLocks noGrp="1"/>
          </p:cNvSpPr>
          <p:nvPr>
            <p:ph type="title"/>
          </p:nvPr>
        </p:nvSpPr>
        <p:spPr>
          <a:xfrm>
            <a:off x="521208" y="978408"/>
            <a:ext cx="3397649" cy="3303764"/>
          </a:xfrm>
        </p:spPr>
        <p:txBody>
          <a:bodyPr vert="horz" lIns="91440" tIns="45720" rIns="91440" bIns="45720" rtlCol="0" anchor="t">
            <a:normAutofit/>
          </a:bodyPr>
          <a:lstStyle/>
          <a:p>
            <a:r>
              <a:rPr lang="en-US" sz="4200"/>
              <a:t>Introduction</a:t>
            </a:r>
          </a:p>
        </p:txBody>
      </p:sp>
      <p:sp>
        <p:nvSpPr>
          <p:cNvPr id="19" name="Freeform: Shape 18">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diagram&#10;&#10;Description automatically generated with medium confidence">
            <a:extLst>
              <a:ext uri="{FF2B5EF4-FFF2-40B4-BE49-F238E27FC236}">
                <a16:creationId xmlns:a16="http://schemas.microsoft.com/office/drawing/2014/main" id="{3E630F58-3A02-4A55-A0FE-8C85A1B5AB79}"/>
              </a:ext>
            </a:extLst>
          </p:cNvPr>
          <p:cNvPicPr>
            <a:picLocks noGrp="1" noChangeAspect="1"/>
          </p:cNvPicPr>
          <p:nvPr>
            <p:ph idx="1"/>
          </p:nvPr>
        </p:nvPicPr>
        <p:blipFill>
          <a:blip r:embed="rId3"/>
          <a:stretch>
            <a:fillRect/>
          </a:stretch>
        </p:blipFill>
        <p:spPr>
          <a:xfrm>
            <a:off x="4119154" y="965741"/>
            <a:ext cx="7551931" cy="3719325"/>
          </a:xfrm>
          <a:prstGeom prst="rect">
            <a:avLst/>
          </a:prstGeom>
        </p:spPr>
      </p:pic>
    </p:spTree>
    <p:extLst>
      <p:ext uri="{BB962C8B-B14F-4D97-AF65-F5344CB8AC3E}">
        <p14:creationId xmlns:p14="http://schemas.microsoft.com/office/powerpoint/2010/main" val="53894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414E1C-1106-FABB-7636-4537973A2009}"/>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Enabling GitHub Copilot in Your IDE</a:t>
            </a:r>
          </a:p>
        </p:txBody>
      </p:sp>
      <p:sp>
        <p:nvSpPr>
          <p:cNvPr id="4" name="Content Placeholder 3">
            <a:extLst>
              <a:ext uri="{FF2B5EF4-FFF2-40B4-BE49-F238E27FC236}">
                <a16:creationId xmlns:a16="http://schemas.microsoft.com/office/drawing/2014/main" id="{FDE5A55B-73AF-3746-8C07-2094C6CD9A14}"/>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Enabling GitHub Copilot</a:t>
            </a:r>
          </a:p>
          <a:p>
            <a:pPr lvl="1"/>
            <a:r>
              <a:rPr lang="en-US"/>
              <a:t>Open Visual Studio Code</a:t>
            </a:r>
          </a:p>
          <a:p>
            <a:pPr lvl="1"/>
            <a:r>
              <a:rPr lang="en-US"/>
              <a:t>Access Extensions with `Ctrl+Shift+X`</a:t>
            </a:r>
          </a:p>
          <a:p>
            <a:pPr lvl="1"/>
            <a:r>
              <a:rPr lang="en-US"/>
              <a:t>Search and select 'GitHub Copilot'</a:t>
            </a:r>
          </a:p>
          <a:p>
            <a:pPr lvl="1"/>
            <a:r>
              <a:rPr lang="en-US"/>
              <a:t>Install the official extension</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ines of code">
            <a:extLst>
              <a:ext uri="{FF2B5EF4-FFF2-40B4-BE49-F238E27FC236}">
                <a16:creationId xmlns:a16="http://schemas.microsoft.com/office/drawing/2014/main" id="{508F1B30-1B4D-4E13-A490-0BA77DE3A13F}"/>
              </a:ext>
            </a:extLst>
          </p:cNvPr>
          <p:cNvPicPr>
            <a:picLocks noGrp="1" noChangeAspect="1"/>
          </p:cNvPicPr>
          <p:nvPr>
            <p:ph sz="half" idx="1"/>
          </p:nvPr>
        </p:nvPicPr>
        <p:blipFill>
          <a:blip r:embed="rId3"/>
          <a:stretch>
            <a:fillRect/>
          </a:stretch>
        </p:blipFill>
        <p:spPr>
          <a:xfrm>
            <a:off x="517867" y="2859533"/>
            <a:ext cx="6281928" cy="3486470"/>
          </a:xfrm>
          <a:prstGeom prst="rect">
            <a:avLst/>
          </a:prstGeom>
        </p:spPr>
      </p:pic>
    </p:spTree>
    <p:extLst>
      <p:ext uri="{BB962C8B-B14F-4D97-AF65-F5344CB8AC3E}">
        <p14:creationId xmlns:p14="http://schemas.microsoft.com/office/powerpoint/2010/main" val="95293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83DBFF-AB1D-F9A5-9749-F2F58B4C9B4E}"/>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Authenticating and Activating</a:t>
            </a:r>
          </a:p>
        </p:txBody>
      </p:sp>
      <p:sp>
        <p:nvSpPr>
          <p:cNvPr id="4" name="Content Placeholder 3">
            <a:extLst>
              <a:ext uri="{FF2B5EF4-FFF2-40B4-BE49-F238E27FC236}">
                <a16:creationId xmlns:a16="http://schemas.microsoft.com/office/drawing/2014/main" id="{A9E1111A-BB99-6867-4A94-8F0B5FA7175D}"/>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Installation Completion</a:t>
            </a:r>
          </a:p>
          <a:p>
            <a:pPr lvl="1"/>
            <a:r>
              <a:rPr lang="en-US"/>
              <a:t>Sign in using GitHub account credentials post-installation.</a:t>
            </a:r>
          </a:p>
          <a:p>
            <a:r>
              <a:rPr lang="en-US" sz="1800"/>
              <a:t>Extension Activation</a:t>
            </a:r>
          </a:p>
          <a:p>
            <a:pPr lvl="1"/>
            <a:r>
              <a:rPr lang="en-US"/>
              <a:t>Authenticate through the browser if necessary to activate the extension.</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ccount login, username and password. Login interface on digital display.">
            <a:extLst>
              <a:ext uri="{FF2B5EF4-FFF2-40B4-BE49-F238E27FC236}">
                <a16:creationId xmlns:a16="http://schemas.microsoft.com/office/drawing/2014/main" id="{956AFC87-AA19-4361-A499-95F19CEBA78D}"/>
              </a:ext>
            </a:extLst>
          </p:cNvPr>
          <p:cNvPicPr>
            <a:picLocks noGrp="1" noChangeAspect="1"/>
          </p:cNvPicPr>
          <p:nvPr>
            <p:ph sz="half" idx="1"/>
          </p:nvPr>
        </p:nvPicPr>
        <p:blipFill>
          <a:blip r:embed="rId3"/>
          <a:stretch>
            <a:fillRect/>
          </a:stretch>
        </p:blipFill>
        <p:spPr>
          <a:xfrm>
            <a:off x="517867" y="2429691"/>
            <a:ext cx="5867135" cy="3916313"/>
          </a:xfrm>
          <a:prstGeom prst="rect">
            <a:avLst/>
          </a:prstGeom>
        </p:spPr>
      </p:pic>
    </p:spTree>
    <p:extLst>
      <p:ext uri="{BB962C8B-B14F-4D97-AF65-F5344CB8AC3E}">
        <p14:creationId xmlns:p14="http://schemas.microsoft.com/office/powerpoint/2010/main" val="229440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6FE66E-C12A-6D8A-E442-5772297F797C}"/>
              </a:ext>
            </a:extLst>
          </p:cNvPr>
          <p:cNvSpPr>
            <a:spLocks noGrp="1"/>
          </p:cNvSpPr>
          <p:nvPr>
            <p:ph type="title"/>
          </p:nvPr>
        </p:nvSpPr>
        <p:spPr>
          <a:xfrm>
            <a:off x="517868" y="976160"/>
            <a:ext cx="8686800" cy="1463040"/>
          </a:xfrm>
        </p:spPr>
        <p:txBody>
          <a:bodyPr>
            <a:normAutofit/>
          </a:bodyPr>
          <a:lstStyle/>
          <a:p>
            <a:r>
              <a:rPr lang="en-US" sz="4400"/>
              <a:t>Basic Usage</a:t>
            </a:r>
          </a:p>
        </p:txBody>
      </p:sp>
      <p:sp>
        <p:nvSpPr>
          <p:cNvPr id="3" name="Content Placeholder 2">
            <a:extLst>
              <a:ext uri="{FF2B5EF4-FFF2-40B4-BE49-F238E27FC236}">
                <a16:creationId xmlns:a16="http://schemas.microsoft.com/office/drawing/2014/main" id="{DD6BFD57-1E98-583C-9AB5-ECF30F0475A1}"/>
              </a:ext>
            </a:extLst>
          </p:cNvPr>
          <p:cNvSpPr>
            <a:spLocks noGrp="1"/>
          </p:cNvSpPr>
          <p:nvPr>
            <p:ph idx="1"/>
          </p:nvPr>
        </p:nvSpPr>
        <p:spPr>
          <a:xfrm>
            <a:off x="517870" y="2578608"/>
            <a:ext cx="8686800" cy="3767328"/>
          </a:xfrm>
        </p:spPr>
        <p:txBody>
          <a:bodyPr>
            <a:normAutofit/>
          </a:bodyPr>
          <a:lstStyle/>
          <a:p>
            <a:r>
              <a:rPr lang="en-US" sz="1800"/>
              <a:t>Inline Suggestions</a:t>
            </a:r>
          </a:p>
          <a:p>
            <a:pPr lvl="1"/>
            <a:r>
              <a:rPr lang="en-US"/>
              <a:t>Begin typing in your IDE for automatic code completions.</a:t>
            </a:r>
          </a:p>
          <a:p>
            <a:pPr lvl="1"/>
            <a:r>
              <a:rPr lang="en-US"/>
              <a:t>Accept suggestions quickly with the 'Tab' key.</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4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BEE790-FDC8-9764-97B7-44838212352C}"/>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Getting Next Suggestions</a:t>
            </a:r>
          </a:p>
        </p:txBody>
      </p:sp>
      <p:sp>
        <p:nvSpPr>
          <p:cNvPr id="4" name="Content Placeholder 3">
            <a:extLst>
              <a:ext uri="{FF2B5EF4-FFF2-40B4-BE49-F238E27FC236}">
                <a16:creationId xmlns:a16="http://schemas.microsoft.com/office/drawing/2014/main" id="{B2D776B8-F57C-6B46-20BE-0000D964AE16}"/>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Navigating Suggestions</a:t>
            </a:r>
          </a:p>
          <a:p>
            <a:pPr lvl="1"/>
            <a:r>
              <a:rPr lang="en-US"/>
              <a:t>Use 'Alt+]' for next suggestion</a:t>
            </a:r>
          </a:p>
          <a:p>
            <a:pPr lvl="1"/>
            <a:r>
              <a:rPr lang="en-US"/>
              <a:t>Use 'Alt+[' for previous suggestion</a:t>
            </a:r>
          </a:p>
          <a:p>
            <a:r>
              <a:rPr lang="en-US" sz="1800"/>
              <a:t>IDE Specific Shortcuts</a:t>
            </a:r>
          </a:p>
          <a:p>
            <a:pPr lvl="1"/>
            <a:r>
              <a:rPr lang="en-US"/>
              <a:t>Visual Studio Code: 'Alt+]' and 'Alt+['</a:t>
            </a:r>
          </a:p>
          <a:p>
            <a:pPr lvl="1"/>
            <a:r>
              <a:rPr lang="en-US"/>
              <a:t>JetBrains IDEs: 'Alt+]' and 'Alt+['</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odern aluminum computer keyboard isolated on white background with clipping path">
            <a:extLst>
              <a:ext uri="{FF2B5EF4-FFF2-40B4-BE49-F238E27FC236}">
                <a16:creationId xmlns:a16="http://schemas.microsoft.com/office/drawing/2014/main" id="{5D4CCC86-246D-42C1-9C42-D5EE70FBD21E}"/>
              </a:ext>
            </a:extLst>
          </p:cNvPr>
          <p:cNvPicPr>
            <a:picLocks noGrp="1" noChangeAspect="1"/>
          </p:cNvPicPr>
          <p:nvPr>
            <p:ph sz="half" idx="1"/>
          </p:nvPr>
        </p:nvPicPr>
        <p:blipFill>
          <a:blip r:embed="rId3"/>
          <a:stretch>
            <a:fillRect/>
          </a:stretch>
        </p:blipFill>
        <p:spPr>
          <a:xfrm>
            <a:off x="517867" y="2429691"/>
            <a:ext cx="6143236" cy="3916313"/>
          </a:xfrm>
          <a:prstGeom prst="rect">
            <a:avLst/>
          </a:prstGeom>
        </p:spPr>
      </p:pic>
    </p:spTree>
    <p:extLst>
      <p:ext uri="{BB962C8B-B14F-4D97-AF65-F5344CB8AC3E}">
        <p14:creationId xmlns:p14="http://schemas.microsoft.com/office/powerpoint/2010/main" val="155185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E13B46-A9BF-67F9-7563-AE32F99EE0E2}"/>
              </a:ext>
            </a:extLst>
          </p:cNvPr>
          <p:cNvSpPr>
            <a:spLocks noGrp="1"/>
          </p:cNvSpPr>
          <p:nvPr>
            <p:ph type="title"/>
          </p:nvPr>
        </p:nvSpPr>
        <p:spPr>
          <a:xfrm>
            <a:off x="517868" y="976160"/>
            <a:ext cx="8686800" cy="1463040"/>
          </a:xfrm>
        </p:spPr>
        <p:txBody>
          <a:bodyPr>
            <a:normAutofit/>
          </a:bodyPr>
          <a:lstStyle/>
          <a:p>
            <a:r>
              <a:rPr lang="en-US" sz="4400"/>
              <a:t>Manual Trigger for Suggestions</a:t>
            </a:r>
          </a:p>
        </p:txBody>
      </p:sp>
      <p:sp>
        <p:nvSpPr>
          <p:cNvPr id="3" name="Content Placeholder 2">
            <a:extLst>
              <a:ext uri="{FF2B5EF4-FFF2-40B4-BE49-F238E27FC236}">
                <a16:creationId xmlns:a16="http://schemas.microsoft.com/office/drawing/2014/main" id="{9F893AC5-F8C0-1719-2DAC-C89C8CDE5C99}"/>
              </a:ext>
            </a:extLst>
          </p:cNvPr>
          <p:cNvSpPr>
            <a:spLocks noGrp="1"/>
          </p:cNvSpPr>
          <p:nvPr>
            <p:ph idx="1"/>
          </p:nvPr>
        </p:nvSpPr>
        <p:spPr>
          <a:xfrm>
            <a:off x="517870" y="2578608"/>
            <a:ext cx="8686800" cy="3767328"/>
          </a:xfrm>
        </p:spPr>
        <p:txBody>
          <a:bodyPr>
            <a:normAutofit/>
          </a:bodyPr>
          <a:lstStyle/>
          <a:p>
            <a:r>
              <a:rPr lang="en-US" sz="1800"/>
              <a:t>Manual Triggering of Copilot</a:t>
            </a:r>
          </a:p>
          <a:p>
            <a:pPr lvl="1"/>
            <a:r>
              <a:rPr lang="en-US"/>
              <a:t>Useful for instances where automatic suggestions are not provided</a:t>
            </a:r>
          </a:p>
          <a:p>
            <a:r>
              <a:rPr lang="en-US" sz="1800"/>
              <a:t>Commands for Code Editors</a:t>
            </a:r>
          </a:p>
          <a:p>
            <a:pPr lvl="1"/>
            <a:r>
              <a:rPr lang="en-US"/>
              <a:t>Visual Studio Code: 'Ctrl+Alt+\'</a:t>
            </a:r>
          </a:p>
          <a:p>
            <a:pPr lvl="1"/>
            <a:r>
              <a:rPr lang="en-US"/>
              <a:t>JetBrains: 'Alt+\'</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94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2C1866-79EB-B567-2A81-AB6E06BE8CB5}"/>
              </a:ext>
            </a:extLst>
          </p:cNvPr>
          <p:cNvSpPr>
            <a:spLocks noGrp="1"/>
          </p:cNvSpPr>
          <p:nvPr>
            <p:ph type="title"/>
          </p:nvPr>
        </p:nvSpPr>
        <p:spPr>
          <a:xfrm>
            <a:off x="517870" y="976160"/>
            <a:ext cx="6281928" cy="1463040"/>
          </a:xfrm>
        </p:spPr>
        <p:txBody>
          <a:bodyPr vert="horz" lIns="91440" tIns="45720" rIns="91440" bIns="45720" rtlCol="0" anchor="t">
            <a:normAutofit/>
          </a:bodyPr>
          <a:lstStyle/>
          <a:p>
            <a:r>
              <a:rPr lang="en-US" sz="4400"/>
              <a:t>Copilot Is Slow or Unresponsive</a:t>
            </a:r>
          </a:p>
        </p:txBody>
      </p:sp>
      <p:sp>
        <p:nvSpPr>
          <p:cNvPr id="4" name="Content Placeholder 3">
            <a:extLst>
              <a:ext uri="{FF2B5EF4-FFF2-40B4-BE49-F238E27FC236}">
                <a16:creationId xmlns:a16="http://schemas.microsoft.com/office/drawing/2014/main" id="{63192059-8CA1-59BC-65E6-C0134CBB2DEF}"/>
              </a:ext>
            </a:extLst>
          </p:cNvPr>
          <p:cNvSpPr>
            <a:spLocks noGrp="1"/>
          </p:cNvSpPr>
          <p:nvPr>
            <p:ph sz="half" idx="2"/>
          </p:nvPr>
        </p:nvSpPr>
        <p:spPr>
          <a:xfrm>
            <a:off x="517869" y="2578608"/>
            <a:ext cx="6281928" cy="3767328"/>
          </a:xfrm>
        </p:spPr>
        <p:txBody>
          <a:bodyPr vert="horz" lIns="91440" tIns="45720" rIns="91440" bIns="45720" rtlCol="0">
            <a:normAutofit/>
          </a:bodyPr>
          <a:lstStyle/>
          <a:p>
            <a:r>
              <a:rPr lang="en-US" sz="1800"/>
              <a:t>Assessing Copilot Responsiveness</a:t>
            </a:r>
          </a:p>
          <a:p>
            <a:pPr lvl="1"/>
            <a:r>
              <a:rPr lang="en-US"/>
              <a:t>Check internet stability for active connection requirements</a:t>
            </a:r>
          </a:p>
          <a:p>
            <a:pPr lvl="1"/>
            <a:r>
              <a:rPr lang="en-US"/>
              <a:t>Initiate manual suggestions or IDE restart to resolve unresponsiveness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puter cable">
            <a:extLst>
              <a:ext uri="{FF2B5EF4-FFF2-40B4-BE49-F238E27FC236}">
                <a16:creationId xmlns:a16="http://schemas.microsoft.com/office/drawing/2014/main" id="{7FBCDA0F-5305-4E53-B7C8-D989528ABD6D}"/>
              </a:ext>
            </a:extLst>
          </p:cNvPr>
          <p:cNvPicPr>
            <a:picLocks noGrp="1" noChangeAspect="1"/>
          </p:cNvPicPr>
          <p:nvPr>
            <p:ph sz="half" idx="1"/>
          </p:nvPr>
        </p:nvPicPr>
        <p:blipFill>
          <a:blip r:embed="rId3"/>
          <a:stretch>
            <a:fillRect/>
          </a:stretch>
        </p:blipFill>
        <p:spPr>
          <a:xfrm>
            <a:off x="7545792" y="508090"/>
            <a:ext cx="3900213" cy="5843016"/>
          </a:xfrm>
          <a:prstGeom prst="rect">
            <a:avLst/>
          </a:prstGeom>
        </p:spPr>
      </p:pic>
    </p:spTree>
    <p:extLst>
      <p:ext uri="{BB962C8B-B14F-4D97-AF65-F5344CB8AC3E}">
        <p14:creationId xmlns:p14="http://schemas.microsoft.com/office/powerpoint/2010/main" val="3269237270"/>
      </p:ext>
    </p:extLst>
  </p:cSld>
  <p:clrMapOvr>
    <a:masterClrMapping/>
  </p:clrMapOvr>
</p:sld>
</file>

<file path=ppt/theme/theme1.xml><?xml version="1.0" encoding="utf-8"?>
<a:theme xmlns:a="http://schemas.openxmlformats.org/drawingml/2006/main" name="Gestal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392</TotalTime>
  <Words>1645</Words>
  <Application>Microsoft Office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Bierstadt</vt:lpstr>
      <vt:lpstr>GestaltVTI</vt:lpstr>
      <vt:lpstr>Maximizing Productivity with GitHub Copilot and ChatGPT</vt:lpstr>
      <vt:lpstr>Agenda</vt:lpstr>
      <vt:lpstr>Introduction</vt:lpstr>
      <vt:lpstr>Enabling GitHub Copilot in Your IDE</vt:lpstr>
      <vt:lpstr>Authenticating and Activating</vt:lpstr>
      <vt:lpstr>Basic Usage</vt:lpstr>
      <vt:lpstr>Getting Next Suggestions</vt:lpstr>
      <vt:lpstr>Manual Trigger for Suggestions</vt:lpstr>
      <vt:lpstr>Copilot Is Slow or Unresponsive</vt:lpstr>
      <vt:lpstr>Customizing Suggestions</vt:lpstr>
      <vt:lpstr>Method 1: Using SSH</vt:lpstr>
      <vt:lpstr>Method 2: Connecting to a Remote Jupyter Server</vt:lpstr>
      <vt:lpstr>Conclusion</vt:lpstr>
      <vt:lpstr>Appendix and 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Salvador Lopez</dc:creator>
  <cp:lastModifiedBy>Pablo Salvador Lopez</cp:lastModifiedBy>
  <cp:revision>1</cp:revision>
  <dcterms:created xsi:type="dcterms:W3CDTF">2024-06-15T16:48:56Z</dcterms:created>
  <dcterms:modified xsi:type="dcterms:W3CDTF">2024-06-15T23:21:39Z</dcterms:modified>
</cp:coreProperties>
</file>