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5" autoAdjust="0"/>
    <p:restoredTop sz="94660"/>
  </p:normalViewPr>
  <p:slideViewPr>
    <p:cSldViewPr>
      <p:cViewPr>
        <p:scale>
          <a:sx n="80" d="100"/>
          <a:sy n="80" d="100"/>
        </p:scale>
        <p:origin x="-100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smtClean="0"/>
              <a:t>Data Mining 2020</a:t>
            </a:r>
            <a:br>
              <a:rPr lang="en-US" sz="4800" b="1" smtClean="0"/>
            </a:br>
            <a:r>
              <a:rPr lang="en-US" sz="4800" b="1" smtClean="0"/>
              <a:t>K-Means </a:t>
            </a:r>
            <a:r>
              <a:rPr lang="en-US" sz="4800" b="1" smtClean="0"/>
              <a:t>Clustering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Catedrático</a:t>
            </a:r>
            <a:r>
              <a:rPr lang="en-US" smtClean="0"/>
              <a:t>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35150"/>
            <a:ext cx="5541963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4: Compute and place new centroid for each </a:t>
            </a:r>
            <a:r>
              <a:rPr lang="en-US" sz="4400" b="1" smtClean="0">
                <a:cs typeface="Arial"/>
              </a:rPr>
              <a:t>cluster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8787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35150"/>
            <a:ext cx="5541963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4249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39913"/>
            <a:ext cx="554196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835150"/>
            <a:ext cx="5554663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4: Compute and place new centroid for each </a:t>
            </a:r>
            <a:r>
              <a:rPr lang="en-US" sz="4400" b="1" smtClean="0">
                <a:cs typeface="Arial"/>
              </a:rPr>
              <a:t>cluster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3872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39913"/>
            <a:ext cx="553561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49438"/>
            <a:ext cx="553561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0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4: Compute and place new centroid for each </a:t>
            </a:r>
            <a:r>
              <a:rPr lang="en-US" sz="4400" b="1" smtClean="0">
                <a:cs typeface="Arial"/>
              </a:rPr>
              <a:t>cluster</a:t>
            </a:r>
            <a:endParaRPr lang="en-US" sz="4400" b="1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43088"/>
            <a:ext cx="553561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3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43088"/>
            <a:ext cx="554196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10665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atin typeface="Arial Black" pitchFamily="34" charset="0"/>
              </a:rPr>
              <a:t>End</a:t>
            </a:r>
            <a:endParaRPr lang="en-US" sz="8800">
              <a:latin typeface="Arial Black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39913"/>
            <a:ext cx="553561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19275"/>
            <a:ext cx="5522913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2743200" y="510665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atin typeface="Arial Black" pitchFamily="34" charset="0"/>
              </a:rPr>
              <a:t>K=3</a:t>
            </a:r>
            <a:endParaRPr lang="en-US" sz="88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57912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K-Means Clustering Algorithm</a:t>
            </a:r>
            <a:endParaRPr 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0" y="1648123"/>
            <a:ext cx="8534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smtClean="0"/>
              <a:t>1. Choose the number K of clusters</a:t>
            </a:r>
          </a:p>
          <a:p>
            <a:pPr>
              <a:spcAft>
                <a:spcPts val="1200"/>
              </a:spcAft>
            </a:pPr>
            <a:r>
              <a:rPr lang="en-US" sz="2400" smtClean="0"/>
              <a:t>2. Select random K points as cluster centroids</a:t>
            </a:r>
          </a:p>
          <a:p>
            <a:pPr>
              <a:spcAft>
                <a:spcPts val="1200"/>
              </a:spcAft>
            </a:pPr>
            <a:r>
              <a:rPr lang="en-US" sz="2400" smtClean="0"/>
              <a:t>3. Assign each data point to the closest centroid</a:t>
            </a:r>
          </a:p>
          <a:p>
            <a:pPr>
              <a:spcAft>
                <a:spcPts val="1200"/>
              </a:spcAft>
            </a:pPr>
            <a:r>
              <a:rPr lang="en-US" sz="2400" smtClean="0"/>
              <a:t>4. Compute and place new centroid for each cluster</a:t>
            </a:r>
          </a:p>
          <a:p>
            <a:r>
              <a:rPr lang="en-US" sz="2400" smtClean="0"/>
              <a:t>5. Reassign each data point to the new closest centroid</a:t>
            </a:r>
          </a:p>
          <a:p>
            <a:r>
              <a:rPr lang="en-US" sz="2400" smtClean="0"/>
              <a:t>    (</a:t>
            </a:r>
            <a:r>
              <a:rPr lang="en-US" sz="2400" i="1" smtClean="0"/>
              <a:t>if any point was reassigned then goto step 4, else end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5" name="Curved Left Arrow 4"/>
          <p:cNvSpPr/>
          <p:nvPr/>
        </p:nvSpPr>
        <p:spPr>
          <a:xfrm flipV="1">
            <a:off x="7772400" y="3352800"/>
            <a:ext cx="609288" cy="685800"/>
          </a:xfrm>
          <a:prstGeom prst="curvedLeftArrow">
            <a:avLst>
              <a:gd name="adj1" fmla="val 32922"/>
              <a:gd name="adj2" fmla="val 56279"/>
              <a:gd name="adj3" fmla="val 34745"/>
            </a:avLst>
          </a:prstGeom>
          <a:solidFill>
            <a:schemeClr val="accent1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2743200" y="510665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atin typeface="Arial Black" pitchFamily="34" charset="0"/>
              </a:rPr>
              <a:t>K=3</a:t>
            </a:r>
            <a:endParaRPr lang="en-US" sz="8800">
              <a:latin typeface="Arial Black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25625"/>
            <a:ext cx="5535613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2743200" y="510665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atin typeface="Arial Black" pitchFamily="34" charset="0"/>
              </a:rPr>
              <a:t>K=3</a:t>
            </a:r>
            <a:endParaRPr lang="en-US" sz="8800">
              <a:latin typeface="Arial Black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55356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0" y="51066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What if we select the initial centroids differently? </a:t>
            </a:r>
            <a:endParaRPr lang="en-US" sz="4400">
              <a:latin typeface="Arial Black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19275"/>
            <a:ext cx="5535613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0" y="51066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What if we select the initial centroids differently? </a:t>
            </a:r>
            <a:endParaRPr lang="en-US" sz="4400">
              <a:latin typeface="Arial Black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819275"/>
            <a:ext cx="5535613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0" y="51066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What if we select the initial centroids differently? </a:t>
            </a:r>
            <a:endParaRPr lang="en-US" sz="4400">
              <a:latin typeface="Arial Black" pitchFamily="34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25625"/>
            <a:ext cx="5522913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0" y="51066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What if we select the initial centroids differently? </a:t>
            </a:r>
            <a:endParaRPr lang="en-US" sz="4400">
              <a:latin typeface="Arial Black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25625"/>
            <a:ext cx="5522913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0" y="51066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What if we select the initial centroids differently? </a:t>
            </a:r>
            <a:endParaRPr lang="en-US" sz="4400">
              <a:latin typeface="Arial Black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54196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6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Random Initialization Trap</a:t>
            </a:r>
            <a:endParaRPr lang="en-US" sz="4400" b="1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55356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10665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rial Black" pitchFamily="34" charset="0"/>
              </a:rPr>
              <a:t>This should be the true result</a:t>
            </a:r>
            <a:endParaRPr lang="en-US" sz="44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Solution: K-Means++</a:t>
            </a:r>
            <a:endParaRPr lang="en-US" sz="4400" b="1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55356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275"/>
            <a:ext cx="5522913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68580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Selecting the right number of clusters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41252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60960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Step 1: Choose the number K of clusters</a:t>
            </a:r>
            <a:endParaRPr lang="en-US" sz="44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819275"/>
            <a:ext cx="5608637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5106650"/>
            <a:ext cx="152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atin typeface="Arial Black" pitchFamily="34" charset="0"/>
              </a:rPr>
              <a:t>2</a:t>
            </a:r>
            <a:endParaRPr lang="en-US" sz="88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68580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Selecting the right number of clusters</a:t>
            </a:r>
            <a:endParaRPr lang="en-US" sz="4400" b="1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2372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4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42672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Within Cluster Sum of Squares</a:t>
            </a:r>
            <a:endParaRPr lang="en-US" sz="4400" b="1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2372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219200"/>
                <a:ext cx="793319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𝑾𝑪𝑺𝑺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b="1" i="0" smtClean="0">
                        <a:latin typeface="Cambria Math"/>
                        <a:ea typeface="Cambria Math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7933197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461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304800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048000" y="2667000"/>
            <a:ext cx="3048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2362200"/>
            <a:ext cx="381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48000" y="2362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819400" y="2667000"/>
            <a:ext cx="228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514600" y="2933700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3200400"/>
            <a:ext cx="30480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62200" y="32004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81300" y="3200400"/>
            <a:ext cx="2667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32004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705100" y="32004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248400" y="190500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24600" y="2209800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0" name="Straight Connector 25599"/>
          <p:cNvCxnSpPr/>
          <p:nvPr/>
        </p:nvCxnSpPr>
        <p:spPr>
          <a:xfrm>
            <a:off x="6324600" y="2438400"/>
            <a:ext cx="533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2" name="Straight Connector 25601"/>
          <p:cNvCxnSpPr/>
          <p:nvPr/>
        </p:nvCxnSpPr>
        <p:spPr>
          <a:xfrm>
            <a:off x="6324600" y="2438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5" name="Straight Connector 25604"/>
          <p:cNvCxnSpPr/>
          <p:nvPr/>
        </p:nvCxnSpPr>
        <p:spPr>
          <a:xfrm flipH="1">
            <a:off x="6172200" y="2438400"/>
            <a:ext cx="1143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7" name="Straight Connector 25606"/>
          <p:cNvCxnSpPr/>
          <p:nvPr/>
        </p:nvCxnSpPr>
        <p:spPr>
          <a:xfrm flipH="1">
            <a:off x="5791200" y="2438400"/>
            <a:ext cx="53340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9" name="Straight Connector 25608"/>
          <p:cNvCxnSpPr/>
          <p:nvPr/>
        </p:nvCxnSpPr>
        <p:spPr>
          <a:xfrm flipH="1" flipV="1">
            <a:off x="6057900" y="2324100"/>
            <a:ext cx="2667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1" name="Straight Connector 25610"/>
          <p:cNvCxnSpPr/>
          <p:nvPr/>
        </p:nvCxnSpPr>
        <p:spPr>
          <a:xfrm flipV="1">
            <a:off x="6172200" y="3581400"/>
            <a:ext cx="571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3" name="Straight Connector 25612"/>
          <p:cNvCxnSpPr/>
          <p:nvPr/>
        </p:nvCxnSpPr>
        <p:spPr>
          <a:xfrm flipV="1">
            <a:off x="6172200" y="3810000"/>
            <a:ext cx="4191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5" name="Straight Connector 25614"/>
          <p:cNvCxnSpPr/>
          <p:nvPr/>
        </p:nvCxnSpPr>
        <p:spPr>
          <a:xfrm flipH="1" flipV="1">
            <a:off x="5791200" y="37338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7" name="Straight Connector 25616"/>
          <p:cNvCxnSpPr/>
          <p:nvPr/>
        </p:nvCxnSpPr>
        <p:spPr>
          <a:xfrm flipH="1">
            <a:off x="5638800" y="40386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9" name="Straight Connector 25618"/>
          <p:cNvCxnSpPr/>
          <p:nvPr/>
        </p:nvCxnSpPr>
        <p:spPr>
          <a:xfrm flipH="1">
            <a:off x="5638800" y="3924300"/>
            <a:ext cx="5334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1" name="Straight Connector 25620"/>
          <p:cNvCxnSpPr/>
          <p:nvPr/>
        </p:nvCxnSpPr>
        <p:spPr>
          <a:xfrm>
            <a:off x="6172200" y="4038600"/>
            <a:ext cx="2857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3" name="Straight Connector 25622"/>
          <p:cNvCxnSpPr/>
          <p:nvPr/>
        </p:nvCxnSpPr>
        <p:spPr>
          <a:xfrm>
            <a:off x="6172200" y="4038600"/>
            <a:ext cx="304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4038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Within Cluster Sum of Squares</a:t>
            </a:r>
            <a:endParaRPr lang="en-US" sz="4400" b="1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497013"/>
            <a:ext cx="6724650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600" y="989506"/>
                <a:ext cx="3390287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𝑾𝑪𝑺𝑺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𝒅𝒊𝒔𝒕𝒂𝒏𝒄𝒆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989506"/>
                <a:ext cx="3390287" cy="763094"/>
              </a:xfrm>
              <a:prstGeom prst="rect">
                <a:avLst/>
              </a:prstGeom>
              <a:blipFill rotWithShape="1">
                <a:blip r:embed="rId3"/>
                <a:stretch>
                  <a:fillRect r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 flipV="1">
            <a:off x="3429000" y="2362200"/>
            <a:ext cx="1161743" cy="101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352800" y="2667000"/>
            <a:ext cx="1237943" cy="71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124200" y="2362200"/>
            <a:ext cx="1466543" cy="101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124200" y="2869803"/>
            <a:ext cx="1466543" cy="50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743200" y="2590800"/>
            <a:ext cx="1847543" cy="786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514600" y="2984103"/>
            <a:ext cx="2076143" cy="39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743200" y="3276600"/>
            <a:ext cx="1847543" cy="100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52800" y="3377406"/>
            <a:ext cx="1237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362200" y="3377406"/>
            <a:ext cx="2228543" cy="203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43200" y="3327003"/>
            <a:ext cx="1847543" cy="40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124200" y="3276600"/>
            <a:ext cx="1466543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124200" y="3377406"/>
            <a:ext cx="1466543" cy="813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590800" y="3327003"/>
            <a:ext cx="1999943" cy="863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90743" y="1828800"/>
            <a:ext cx="1695144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1" name="Straight Connector 25600"/>
          <p:cNvCxnSpPr/>
          <p:nvPr/>
        </p:nvCxnSpPr>
        <p:spPr>
          <a:xfrm flipV="1">
            <a:off x="4590743" y="2286000"/>
            <a:ext cx="1276657" cy="1091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4" name="Straight Connector 25603"/>
          <p:cNvCxnSpPr/>
          <p:nvPr/>
        </p:nvCxnSpPr>
        <p:spPr>
          <a:xfrm flipV="1">
            <a:off x="4590743" y="2667000"/>
            <a:ext cx="1124257" cy="71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6" name="Straight Connector 25605"/>
          <p:cNvCxnSpPr/>
          <p:nvPr/>
        </p:nvCxnSpPr>
        <p:spPr>
          <a:xfrm flipV="1">
            <a:off x="4590743" y="2552700"/>
            <a:ext cx="1581457" cy="77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8" name="Straight Connector 25607"/>
          <p:cNvCxnSpPr/>
          <p:nvPr/>
        </p:nvCxnSpPr>
        <p:spPr>
          <a:xfrm flipV="1">
            <a:off x="4590743" y="2286000"/>
            <a:ext cx="1886257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0" name="Straight Connector 25609"/>
          <p:cNvCxnSpPr/>
          <p:nvPr/>
        </p:nvCxnSpPr>
        <p:spPr>
          <a:xfrm flipV="1">
            <a:off x="4590743" y="2552700"/>
            <a:ext cx="2191057" cy="77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2" name="Straight Connector 25611"/>
          <p:cNvCxnSpPr/>
          <p:nvPr/>
        </p:nvCxnSpPr>
        <p:spPr>
          <a:xfrm flipV="1">
            <a:off x="4590743" y="2869803"/>
            <a:ext cx="1581457" cy="40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4" name="Straight Connector 25613"/>
          <p:cNvCxnSpPr/>
          <p:nvPr/>
        </p:nvCxnSpPr>
        <p:spPr>
          <a:xfrm flipV="1">
            <a:off x="4590743" y="2869803"/>
            <a:ext cx="20386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6" name="Straight Connector 25615"/>
          <p:cNvCxnSpPr/>
          <p:nvPr/>
        </p:nvCxnSpPr>
        <p:spPr>
          <a:xfrm>
            <a:off x="4590743" y="3327003"/>
            <a:ext cx="1695144" cy="203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8" name="Straight Connector 25617"/>
          <p:cNvCxnSpPr/>
          <p:nvPr/>
        </p:nvCxnSpPr>
        <p:spPr>
          <a:xfrm>
            <a:off x="4590743" y="3327003"/>
            <a:ext cx="1276657" cy="40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0" name="Straight Connector 25619"/>
          <p:cNvCxnSpPr/>
          <p:nvPr/>
        </p:nvCxnSpPr>
        <p:spPr>
          <a:xfrm>
            <a:off x="4590743" y="3327003"/>
            <a:ext cx="20386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2" name="Straight Connector 25621"/>
          <p:cNvCxnSpPr/>
          <p:nvPr/>
        </p:nvCxnSpPr>
        <p:spPr>
          <a:xfrm>
            <a:off x="4590743" y="3327003"/>
            <a:ext cx="1581457" cy="48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4" name="Straight Connector 25623"/>
          <p:cNvCxnSpPr/>
          <p:nvPr/>
        </p:nvCxnSpPr>
        <p:spPr>
          <a:xfrm>
            <a:off x="4590743" y="3327003"/>
            <a:ext cx="1019328" cy="711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6" name="Straight Connector 25625"/>
          <p:cNvCxnSpPr/>
          <p:nvPr/>
        </p:nvCxnSpPr>
        <p:spPr>
          <a:xfrm>
            <a:off x="4590743" y="3327003"/>
            <a:ext cx="1095528" cy="1092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8" name="Straight Connector 25627"/>
          <p:cNvCxnSpPr/>
          <p:nvPr/>
        </p:nvCxnSpPr>
        <p:spPr>
          <a:xfrm>
            <a:off x="4590743" y="3327003"/>
            <a:ext cx="1429057" cy="863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0" name="Straight Connector 25629"/>
          <p:cNvCxnSpPr/>
          <p:nvPr/>
        </p:nvCxnSpPr>
        <p:spPr>
          <a:xfrm>
            <a:off x="4590743" y="3377406"/>
            <a:ext cx="1886257" cy="813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4" name="Straight Connector 26623"/>
          <p:cNvCxnSpPr/>
          <p:nvPr/>
        </p:nvCxnSpPr>
        <p:spPr>
          <a:xfrm>
            <a:off x="4590743" y="3276600"/>
            <a:ext cx="1581457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4038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Within Cluster Sum of Squares</a:t>
            </a:r>
            <a:endParaRPr lang="en-US" sz="4400" b="1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752600"/>
            <a:ext cx="63277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04800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48000" y="2667000"/>
            <a:ext cx="381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48000" y="2362200"/>
            <a:ext cx="381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48000" y="2362200"/>
            <a:ext cx="76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743200" y="2667000"/>
            <a:ext cx="3048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514600" y="3009900"/>
            <a:ext cx="533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0" y="32004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2" name="Straight Connector 25601"/>
          <p:cNvCxnSpPr/>
          <p:nvPr/>
        </p:nvCxnSpPr>
        <p:spPr>
          <a:xfrm flipH="1">
            <a:off x="2438400" y="3200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5" name="Straight Connector 25604"/>
          <p:cNvCxnSpPr/>
          <p:nvPr/>
        </p:nvCxnSpPr>
        <p:spPr>
          <a:xfrm>
            <a:off x="3048000" y="3200400"/>
            <a:ext cx="9525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1" name="Straight Connector 25610"/>
          <p:cNvCxnSpPr/>
          <p:nvPr/>
        </p:nvCxnSpPr>
        <p:spPr>
          <a:xfrm flipH="1">
            <a:off x="2781300" y="3200400"/>
            <a:ext cx="314325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7" name="Straight Connector 25616"/>
          <p:cNvCxnSpPr/>
          <p:nvPr/>
        </p:nvCxnSpPr>
        <p:spPr>
          <a:xfrm flipH="1">
            <a:off x="2590800" y="32004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1" name="Straight Connector 25620"/>
          <p:cNvCxnSpPr/>
          <p:nvPr/>
        </p:nvCxnSpPr>
        <p:spPr>
          <a:xfrm>
            <a:off x="3048000" y="3200400"/>
            <a:ext cx="1905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5" name="Straight Connector 25624"/>
          <p:cNvCxnSpPr/>
          <p:nvPr/>
        </p:nvCxnSpPr>
        <p:spPr>
          <a:xfrm flipV="1">
            <a:off x="6172200" y="2933700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9" name="Straight Connector 25628"/>
          <p:cNvCxnSpPr/>
          <p:nvPr/>
        </p:nvCxnSpPr>
        <p:spPr>
          <a:xfrm flipH="1" flipV="1">
            <a:off x="5791200" y="2667000"/>
            <a:ext cx="381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48" name="Straight Connector 27647"/>
          <p:cNvCxnSpPr/>
          <p:nvPr/>
        </p:nvCxnSpPr>
        <p:spPr>
          <a:xfrm flipV="1">
            <a:off x="6172200" y="29337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2" name="Straight Connector 27651"/>
          <p:cNvCxnSpPr/>
          <p:nvPr/>
        </p:nvCxnSpPr>
        <p:spPr>
          <a:xfrm flipV="1">
            <a:off x="6172200" y="2590800"/>
            <a:ext cx="609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4" name="Straight Connector 27653"/>
          <p:cNvCxnSpPr/>
          <p:nvPr/>
        </p:nvCxnSpPr>
        <p:spPr>
          <a:xfrm flipV="1">
            <a:off x="6172200" y="2590800"/>
            <a:ext cx="76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6" name="Straight Connector 27655"/>
          <p:cNvCxnSpPr/>
          <p:nvPr/>
        </p:nvCxnSpPr>
        <p:spPr>
          <a:xfrm flipV="1">
            <a:off x="6172200" y="2362200"/>
            <a:ext cx="3048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8" name="Straight Connector 27657"/>
          <p:cNvCxnSpPr/>
          <p:nvPr/>
        </p:nvCxnSpPr>
        <p:spPr>
          <a:xfrm flipV="1">
            <a:off x="6172200" y="1905000"/>
            <a:ext cx="381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0" name="Straight Connector 27659"/>
          <p:cNvCxnSpPr/>
          <p:nvPr/>
        </p:nvCxnSpPr>
        <p:spPr>
          <a:xfrm flipH="1" flipV="1">
            <a:off x="5981700" y="2362200"/>
            <a:ext cx="1905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2" name="Straight Connector 27661"/>
          <p:cNvCxnSpPr/>
          <p:nvPr/>
        </p:nvCxnSpPr>
        <p:spPr>
          <a:xfrm>
            <a:off x="6172200" y="3200400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4" name="Straight Connector 27663"/>
          <p:cNvCxnSpPr/>
          <p:nvPr/>
        </p:nvCxnSpPr>
        <p:spPr>
          <a:xfrm>
            <a:off x="6172200" y="3200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6" name="Straight Connector 27665"/>
          <p:cNvCxnSpPr/>
          <p:nvPr/>
        </p:nvCxnSpPr>
        <p:spPr>
          <a:xfrm flipH="1">
            <a:off x="5791200" y="3200400"/>
            <a:ext cx="381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8" name="Straight Connector 27667"/>
          <p:cNvCxnSpPr/>
          <p:nvPr/>
        </p:nvCxnSpPr>
        <p:spPr>
          <a:xfrm>
            <a:off x="6172200" y="3200400"/>
            <a:ext cx="1905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0" name="Straight Connector 27669"/>
          <p:cNvCxnSpPr/>
          <p:nvPr/>
        </p:nvCxnSpPr>
        <p:spPr>
          <a:xfrm>
            <a:off x="6191250" y="3200400"/>
            <a:ext cx="28575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2" name="Straight Connector 27671"/>
          <p:cNvCxnSpPr/>
          <p:nvPr/>
        </p:nvCxnSpPr>
        <p:spPr>
          <a:xfrm flipH="1">
            <a:off x="5638800" y="3105150"/>
            <a:ext cx="533400" cy="93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4" name="Straight Connector 27673"/>
          <p:cNvCxnSpPr/>
          <p:nvPr/>
        </p:nvCxnSpPr>
        <p:spPr>
          <a:xfrm flipH="1">
            <a:off x="6076950" y="3200400"/>
            <a:ext cx="9525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6" name="Straight Connector 27675"/>
          <p:cNvCxnSpPr/>
          <p:nvPr/>
        </p:nvCxnSpPr>
        <p:spPr>
          <a:xfrm flipH="1">
            <a:off x="5638800" y="3200400"/>
            <a:ext cx="5334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8" name="Straight Connector 27677"/>
          <p:cNvCxnSpPr/>
          <p:nvPr/>
        </p:nvCxnSpPr>
        <p:spPr>
          <a:xfrm>
            <a:off x="6191250" y="3200400"/>
            <a:ext cx="1905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600200" y="1143000"/>
                <a:ext cx="5917837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𝑾𝑪𝑺𝑺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𝒅𝒊𝒔𝒕𝒂𝒏𝒄𝒆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𝒅𝒊𝒔𝒕𝒂𝒏𝒄𝒆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143000"/>
                <a:ext cx="5917837" cy="763094"/>
              </a:xfrm>
              <a:prstGeom prst="rect">
                <a:avLst/>
              </a:prstGeom>
              <a:blipFill rotWithShape="1">
                <a:blip r:embed="rId3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42672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Within Cluster Sum of Squares</a:t>
            </a:r>
            <a:endParaRPr lang="en-US" sz="4400" b="1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2372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219200"/>
                <a:ext cx="793319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𝑾𝑪𝑺𝑺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b="1" i="0" smtClean="0">
                        <a:latin typeface="Cambria Math"/>
                        <a:ea typeface="Cambria Math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𝒅𝒊𝒔𝒕𝒂𝒏𝒄𝒆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7933197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461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304800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048000" y="2667000"/>
            <a:ext cx="3048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2362200"/>
            <a:ext cx="381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48000" y="2362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819400" y="2667000"/>
            <a:ext cx="228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514600" y="2933700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3200400"/>
            <a:ext cx="30480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62200" y="32004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81300" y="3200400"/>
            <a:ext cx="2667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3200400"/>
            <a:ext cx="152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705100" y="32004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248400" y="190500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24600" y="2209800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0" name="Straight Connector 25599"/>
          <p:cNvCxnSpPr/>
          <p:nvPr/>
        </p:nvCxnSpPr>
        <p:spPr>
          <a:xfrm>
            <a:off x="6324600" y="2438400"/>
            <a:ext cx="533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2" name="Straight Connector 25601"/>
          <p:cNvCxnSpPr/>
          <p:nvPr/>
        </p:nvCxnSpPr>
        <p:spPr>
          <a:xfrm>
            <a:off x="6324600" y="2438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5" name="Straight Connector 25604"/>
          <p:cNvCxnSpPr/>
          <p:nvPr/>
        </p:nvCxnSpPr>
        <p:spPr>
          <a:xfrm flipH="1">
            <a:off x="6172200" y="2438400"/>
            <a:ext cx="1143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7" name="Straight Connector 25606"/>
          <p:cNvCxnSpPr/>
          <p:nvPr/>
        </p:nvCxnSpPr>
        <p:spPr>
          <a:xfrm flipH="1">
            <a:off x="5791200" y="2438400"/>
            <a:ext cx="53340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9" name="Straight Connector 25608"/>
          <p:cNvCxnSpPr/>
          <p:nvPr/>
        </p:nvCxnSpPr>
        <p:spPr>
          <a:xfrm flipH="1" flipV="1">
            <a:off x="6057900" y="2324100"/>
            <a:ext cx="2667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1" name="Straight Connector 25610"/>
          <p:cNvCxnSpPr/>
          <p:nvPr/>
        </p:nvCxnSpPr>
        <p:spPr>
          <a:xfrm flipV="1">
            <a:off x="6172200" y="3581400"/>
            <a:ext cx="571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3" name="Straight Connector 25612"/>
          <p:cNvCxnSpPr/>
          <p:nvPr/>
        </p:nvCxnSpPr>
        <p:spPr>
          <a:xfrm flipV="1">
            <a:off x="6172200" y="3810000"/>
            <a:ext cx="4191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5" name="Straight Connector 25614"/>
          <p:cNvCxnSpPr/>
          <p:nvPr/>
        </p:nvCxnSpPr>
        <p:spPr>
          <a:xfrm flipH="1" flipV="1">
            <a:off x="5791200" y="37338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7" name="Straight Connector 25616"/>
          <p:cNvCxnSpPr/>
          <p:nvPr/>
        </p:nvCxnSpPr>
        <p:spPr>
          <a:xfrm flipH="1">
            <a:off x="5638800" y="40386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9" name="Straight Connector 25618"/>
          <p:cNvCxnSpPr/>
          <p:nvPr/>
        </p:nvCxnSpPr>
        <p:spPr>
          <a:xfrm flipH="1">
            <a:off x="5638800" y="3924300"/>
            <a:ext cx="5334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1" name="Straight Connector 25620"/>
          <p:cNvCxnSpPr/>
          <p:nvPr/>
        </p:nvCxnSpPr>
        <p:spPr>
          <a:xfrm>
            <a:off x="6172200" y="4038600"/>
            <a:ext cx="2857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3" name="Straight Connector 25622"/>
          <p:cNvCxnSpPr/>
          <p:nvPr/>
        </p:nvCxnSpPr>
        <p:spPr>
          <a:xfrm>
            <a:off x="6172200" y="4038600"/>
            <a:ext cx="304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68580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Selecting the right number of clusters (elbow method)</a:t>
            </a:r>
            <a:endParaRPr lang="en-US" sz="4400" b="1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1722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971800" y="2667000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0104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 smtClean="0">
                <a:cs typeface="Arial"/>
              </a:rPr>
              <a:t>Step 2: Select random K points as cluster centroids</a:t>
            </a:r>
            <a:endParaRPr lang="en-US" sz="4400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831975"/>
            <a:ext cx="55594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1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399" y="18288"/>
            <a:ext cx="7086601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3: Assign each data point to the closest centroid</a:t>
            </a:r>
            <a:endParaRPr lang="en-US" sz="44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839913"/>
            <a:ext cx="5559425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2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086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3: Assign each data point to the closest centroid</a:t>
            </a:r>
            <a:endParaRPr lang="en-US" sz="4400" b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39913"/>
            <a:ext cx="552926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6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467600" cy="10485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4: Compute and place new centroid for each </a:t>
            </a:r>
            <a:r>
              <a:rPr lang="en-US" sz="4400" b="1" smtClean="0">
                <a:cs typeface="Arial"/>
              </a:rPr>
              <a:t>cluster</a:t>
            </a:r>
            <a:endParaRPr lang="en-US" sz="4400" b="1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835150"/>
            <a:ext cx="5559425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831975"/>
            <a:ext cx="555466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39913"/>
            <a:ext cx="554196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288"/>
            <a:ext cx="7772400" cy="1658112"/>
          </a:xfrm>
        </p:spPr>
        <p:txBody>
          <a:bodyPr anchor="ctr">
            <a:normAutofit fontScale="90000"/>
          </a:bodyPr>
          <a:lstStyle/>
          <a:p>
            <a:r>
              <a:rPr lang="en-US" sz="4400" b="1">
                <a:cs typeface="Arial"/>
              </a:rPr>
              <a:t>Step 5: Reassign each data point to the new closest centroid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42730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4321</TotalTime>
  <Words>494</Words>
  <Application>Microsoft Office PowerPoint</Application>
  <PresentationFormat>On-screen Show (4:3)</PresentationFormat>
  <Paragraphs>56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Theme1</vt:lpstr>
      <vt:lpstr>Data Mining 2020 K-Means Clustering</vt:lpstr>
      <vt:lpstr>K-Means Clustering Algorithm</vt:lpstr>
      <vt:lpstr>Step 1: Choose the number K of clusters</vt:lpstr>
      <vt:lpstr>Step 2: Select random K points as cluster centroids</vt:lpstr>
      <vt:lpstr>Step 3: Assign each data point to the closest centroid</vt:lpstr>
      <vt:lpstr>Step 3: Assign each data point to the closest centroid</vt:lpstr>
      <vt:lpstr>Step 4: Compute and place new centroid for each cluster</vt:lpstr>
      <vt:lpstr>Step 5: Reassign each data point to the new closest centroid</vt:lpstr>
      <vt:lpstr>Step 5: Reassign each data point to the new closest centroid</vt:lpstr>
      <vt:lpstr>Step 4: Compute and place new centroid for each cluster</vt:lpstr>
      <vt:lpstr>Step 5: Reassign each data point to the new closest centroid</vt:lpstr>
      <vt:lpstr>Step 5: Reassign each data point to the new closest centroid</vt:lpstr>
      <vt:lpstr>Step 4: Compute and place new centroid for each cluster</vt:lpstr>
      <vt:lpstr>Step 5: Reassign each data point to the new closest centroid</vt:lpstr>
      <vt:lpstr>Step 5: Reassign each data point to the new closest centroid</vt:lpstr>
      <vt:lpstr>Step 4: Compute and place new centroid for each cluster</vt:lpstr>
      <vt:lpstr>Step 5: Reassign each data point to the new closest centroid</vt:lpstr>
      <vt:lpstr>PowerPoint Presentation</vt:lpstr>
      <vt:lpstr>Random Initialization Trap</vt:lpstr>
      <vt:lpstr>Random Initialization Trap</vt:lpstr>
      <vt:lpstr>Random Initialization Trap</vt:lpstr>
      <vt:lpstr>Random Initialization Trap</vt:lpstr>
      <vt:lpstr>Random Initialization Trap</vt:lpstr>
      <vt:lpstr>Random Initialization Trap</vt:lpstr>
      <vt:lpstr>Random Initialization Trap</vt:lpstr>
      <vt:lpstr>Random Initialization Trap</vt:lpstr>
      <vt:lpstr>Random Initialization Trap</vt:lpstr>
      <vt:lpstr>Solution: K-Means++</vt:lpstr>
      <vt:lpstr>Selecting the right number of clusters</vt:lpstr>
      <vt:lpstr>Selecting the right number of clusters</vt:lpstr>
      <vt:lpstr>Within Cluster Sum of Squares</vt:lpstr>
      <vt:lpstr>Within Cluster Sum of Squares</vt:lpstr>
      <vt:lpstr>Within Cluster Sum of Squares</vt:lpstr>
      <vt:lpstr>Within Cluster Sum of Squares</vt:lpstr>
      <vt:lpstr>Selecting the right number of clusters (elbow method)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85</cp:revision>
  <dcterms:created xsi:type="dcterms:W3CDTF">2017-07-23T15:37:30Z</dcterms:created>
  <dcterms:modified xsi:type="dcterms:W3CDTF">2020-03-05T22:34:01Z</dcterms:modified>
</cp:coreProperties>
</file>