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sldIdLst>
    <p:sldId id="428" r:id="rId3"/>
    <p:sldId id="504" r:id="rId4"/>
    <p:sldId id="505" r:id="rId5"/>
    <p:sldId id="506" r:id="rId6"/>
    <p:sldId id="523" r:id="rId7"/>
    <p:sldId id="520" r:id="rId8"/>
    <p:sldId id="503" r:id="rId9"/>
    <p:sldId id="535" r:id="rId10"/>
    <p:sldId id="537" r:id="rId11"/>
    <p:sldId id="508" r:id="rId12"/>
    <p:sldId id="373" r:id="rId13"/>
    <p:sldId id="509" r:id="rId14"/>
    <p:sldId id="518" r:id="rId15"/>
    <p:sldId id="510" r:id="rId16"/>
    <p:sldId id="519" r:id="rId17"/>
    <p:sldId id="51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428"/>
            <p14:sldId id="504"/>
            <p14:sldId id="505"/>
            <p14:sldId id="506"/>
            <p14:sldId id="523"/>
            <p14:sldId id="520"/>
            <p14:sldId id="503"/>
            <p14:sldId id="535"/>
            <p14:sldId id="537"/>
            <p14:sldId id="508"/>
            <p14:sldId id="373"/>
            <p14:sldId id="509"/>
            <p14:sldId id="518"/>
            <p14:sldId id="510"/>
            <p14:sldId id="519"/>
            <p14:sldId id="5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43" autoAdjust="0"/>
    <p:restoredTop sz="95753" autoAdjust="0"/>
  </p:normalViewPr>
  <p:slideViewPr>
    <p:cSldViewPr snapToGrid="0">
      <p:cViewPr varScale="1">
        <p:scale>
          <a:sx n="122" d="100"/>
          <a:sy n="122" d="100"/>
        </p:scale>
        <p:origin x="60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1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5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30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noProof="1"/>
              <a:t>CINF103 Fundamentos de Inteligencia Artificial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Segundo Semestre 2022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300" y="358463"/>
            <a:ext cx="2862134" cy="266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55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Agentes que aprenden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7" y="1679039"/>
            <a:ext cx="5743575" cy="3914775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40277" y="6063986"/>
            <a:ext cx="4467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/>
              <a:t>Russell, S. J., &amp; </a:t>
            </a:r>
            <a:r>
              <a:rPr lang="es-419" dirty="0" err="1"/>
              <a:t>Norvig</a:t>
            </a:r>
            <a:r>
              <a:rPr lang="es-419" dirty="0"/>
              <a:t>, P. (2010).</a:t>
            </a:r>
          </a:p>
          <a:p>
            <a:r>
              <a:rPr lang="es-419" dirty="0"/>
              <a:t>Artificial </a:t>
            </a:r>
            <a:r>
              <a:rPr lang="es-419" dirty="0" err="1"/>
              <a:t>Intelligence</a:t>
            </a:r>
            <a:r>
              <a:rPr lang="es-419" dirty="0"/>
              <a:t>-A Modern </a:t>
            </a:r>
            <a:r>
              <a:rPr lang="es-419" dirty="0" err="1"/>
              <a:t>Approach</a:t>
            </a:r>
            <a:r>
              <a:rPr lang="es-419" dirty="0"/>
              <a:t>.</a:t>
            </a: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218C6BC5-E85B-48B3-1753-BE1575C93F19}"/>
              </a:ext>
            </a:extLst>
          </p:cNvPr>
          <p:cNvSpPr/>
          <p:nvPr/>
        </p:nvSpPr>
        <p:spPr>
          <a:xfrm>
            <a:off x="6308150" y="1455307"/>
            <a:ext cx="2656115" cy="1458686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>
                <a:solidFill>
                  <a:schemeClr val="tx1"/>
                </a:solidFill>
              </a:rPr>
              <a:t>IA basada en aprendizaje supervisado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1AC76D40-803A-5C0D-8E84-9DABA4B8EF92}"/>
              </a:ext>
            </a:extLst>
          </p:cNvPr>
          <p:cNvSpPr/>
          <p:nvPr/>
        </p:nvSpPr>
        <p:spPr>
          <a:xfrm>
            <a:off x="6308150" y="3121018"/>
            <a:ext cx="2656115" cy="1458686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>
                <a:solidFill>
                  <a:schemeClr val="tx1"/>
                </a:solidFill>
              </a:rPr>
              <a:t>IA basada en aprendizaje no supervisado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113303D6-1B51-EBAA-6576-CD82AAD8A065}"/>
              </a:ext>
            </a:extLst>
          </p:cNvPr>
          <p:cNvSpPr/>
          <p:nvPr/>
        </p:nvSpPr>
        <p:spPr>
          <a:xfrm>
            <a:off x="6308150" y="4786729"/>
            <a:ext cx="2656115" cy="1458686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>
                <a:solidFill>
                  <a:schemeClr val="tx1"/>
                </a:solidFill>
              </a:rPr>
              <a:t>IA basada en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42043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Enfoques para generar Agentes inteligentes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7EC631FE-06BC-4F4F-902A-074BD02DFC21}"/>
              </a:ext>
            </a:extLst>
          </p:cNvPr>
          <p:cNvSpPr/>
          <p:nvPr/>
        </p:nvSpPr>
        <p:spPr>
          <a:xfrm>
            <a:off x="604434" y="1970314"/>
            <a:ext cx="2656115" cy="1458686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>
                <a:solidFill>
                  <a:schemeClr val="tx1"/>
                </a:solidFill>
              </a:rPr>
              <a:t>IA basada en aprendizaje supervisado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CCDA32-8D8A-DA42-8D47-BE28C5D53095}"/>
              </a:ext>
            </a:extLst>
          </p:cNvPr>
          <p:cNvSpPr/>
          <p:nvPr/>
        </p:nvSpPr>
        <p:spPr>
          <a:xfrm>
            <a:off x="0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Raschka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S., &amp;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Mirjalili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V. (2017). Python Machine Learning: Machine Learning and Deep Learning with Python.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Scikit-Learn, and TensorFlow. Second edition.</a:t>
            </a:r>
            <a:endParaRPr lang="x-non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326845-37BE-594E-8D82-76E2BB367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4151483"/>
            <a:ext cx="4854194" cy="10607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16A999-A389-8B42-8A91-4690AADF6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628" y="1645813"/>
            <a:ext cx="3230084" cy="297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E8DD42-FD62-2343-AABC-82B668661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4622" y="1637663"/>
            <a:ext cx="3130550" cy="29781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F7AE946-A3A4-CA4D-B4A8-474B1F7D7613}"/>
              </a:ext>
            </a:extLst>
          </p:cNvPr>
          <p:cNvSpPr/>
          <p:nvPr/>
        </p:nvSpPr>
        <p:spPr>
          <a:xfrm>
            <a:off x="6009917" y="4815076"/>
            <a:ext cx="21275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Clasificación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F6E255-F006-D743-832E-31EAFEB5BC69}"/>
              </a:ext>
            </a:extLst>
          </p:cNvPr>
          <p:cNvSpPr/>
          <p:nvPr/>
        </p:nvSpPr>
        <p:spPr>
          <a:xfrm>
            <a:off x="9509198" y="4815076"/>
            <a:ext cx="182139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Predicción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747FE08-AFDF-8D85-5911-1C4994C5690B}"/>
              </a:ext>
            </a:extLst>
          </p:cNvPr>
          <p:cNvSpPr/>
          <p:nvPr/>
        </p:nvSpPr>
        <p:spPr>
          <a:xfrm>
            <a:off x="6453352" y="5770179"/>
            <a:ext cx="4414345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CL" dirty="0">
                <a:solidFill>
                  <a:schemeClr val="tx1"/>
                </a:solidFill>
              </a:rPr>
              <a:t>edes neuronales, árboles de decisión, SVM, K-NN, etc.</a:t>
            </a:r>
          </a:p>
        </p:txBody>
      </p:sp>
    </p:spTree>
    <p:extLst>
      <p:ext uri="{BB962C8B-B14F-4D97-AF65-F5344CB8AC3E}">
        <p14:creationId xmlns:p14="http://schemas.microsoft.com/office/powerpoint/2010/main" val="398489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Enfoques para generar Agentes inteligentes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CCDA32-8D8A-DA42-8D47-BE28C5D53095}"/>
              </a:ext>
            </a:extLst>
          </p:cNvPr>
          <p:cNvSpPr/>
          <p:nvPr/>
        </p:nvSpPr>
        <p:spPr>
          <a:xfrm>
            <a:off x="0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Raschka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S., &amp;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Mirjalili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V. (2017). Python Machine Learning: Machine Learning and Deep Learning with Python.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Scikit-Learn, and TensorFlow. Second edition.</a:t>
            </a:r>
            <a:endParaRPr lang="x-none" dirty="0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54B876F2-05FF-944F-B101-B2F0DB5EE7FD}"/>
              </a:ext>
            </a:extLst>
          </p:cNvPr>
          <p:cNvSpPr/>
          <p:nvPr/>
        </p:nvSpPr>
        <p:spPr>
          <a:xfrm>
            <a:off x="604434" y="1970314"/>
            <a:ext cx="2656115" cy="1458686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>
                <a:solidFill>
                  <a:schemeClr val="tx1"/>
                </a:solidFill>
              </a:rPr>
              <a:t>IA basada en aprendizaje no supervisado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1377CF-86E7-5845-AF8B-5C4A2F29F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4151483"/>
            <a:ext cx="4854194" cy="10607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988F07-396D-314E-A33F-CF8C3B92F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374" y="1970314"/>
            <a:ext cx="3131820" cy="29641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F430387-01E9-9540-BEA9-912D09AF31D7}"/>
              </a:ext>
            </a:extLst>
          </p:cNvPr>
          <p:cNvSpPr/>
          <p:nvPr/>
        </p:nvSpPr>
        <p:spPr>
          <a:xfrm>
            <a:off x="7068594" y="5076333"/>
            <a:ext cx="24613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Agrupamiento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8E62D61-564E-F09B-B724-77EE211E8DD6}"/>
              </a:ext>
            </a:extLst>
          </p:cNvPr>
          <p:cNvSpPr/>
          <p:nvPr/>
        </p:nvSpPr>
        <p:spPr>
          <a:xfrm>
            <a:off x="6453352" y="5770179"/>
            <a:ext cx="4414345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K-medias, Gaussian mixture </a:t>
            </a:r>
            <a:r>
              <a:rPr lang="es-ES" dirty="0" err="1">
                <a:solidFill>
                  <a:schemeClr val="tx1"/>
                </a:solidFill>
              </a:rPr>
              <a:t>models</a:t>
            </a:r>
            <a:r>
              <a:rPr lang="es-ES" dirty="0">
                <a:solidFill>
                  <a:schemeClr val="tx1"/>
                </a:solidFill>
              </a:rPr>
              <a:t>, SVD, PCA, </a:t>
            </a:r>
            <a:r>
              <a:rPr lang="es-ES" dirty="0" err="1">
                <a:solidFill>
                  <a:schemeClr val="tx1"/>
                </a:solidFill>
              </a:rPr>
              <a:t>Autoencoders</a:t>
            </a:r>
            <a:r>
              <a:rPr lang="es-ES" dirty="0">
                <a:solidFill>
                  <a:schemeClr val="tx1"/>
                </a:solidFill>
              </a:rPr>
              <a:t>, reglas de asociación, etc.</a:t>
            </a:r>
            <a:endParaRPr lang="en-CL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ED3A21-4FC5-CB98-FE1A-D9A48EC1A109}"/>
              </a:ext>
            </a:extLst>
          </p:cNvPr>
          <p:cNvSpPr txBox="1"/>
          <p:nvPr/>
        </p:nvSpPr>
        <p:spPr>
          <a:xfrm>
            <a:off x="0" y="5414887"/>
            <a:ext cx="6122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dirty="0"/>
              <a:t>https://www.ibm.com/cloud/learn/unsupervised-learning</a:t>
            </a:r>
          </a:p>
        </p:txBody>
      </p:sp>
    </p:spTree>
    <p:extLst>
      <p:ext uri="{BB962C8B-B14F-4D97-AF65-F5344CB8AC3E}">
        <p14:creationId xmlns:p14="http://schemas.microsoft.com/office/powerpoint/2010/main" val="1573100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Enfoques para generar Agentes inteligentes</a:t>
            </a: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BF6A2B9C-50AD-D14D-B72B-8B88E16EC739}"/>
              </a:ext>
            </a:extLst>
          </p:cNvPr>
          <p:cNvSpPr/>
          <p:nvPr/>
        </p:nvSpPr>
        <p:spPr>
          <a:xfrm>
            <a:off x="604434" y="1945584"/>
            <a:ext cx="2656115" cy="1458686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>
                <a:solidFill>
                  <a:schemeClr val="tx1"/>
                </a:solidFill>
              </a:rPr>
              <a:t>IA basada </a:t>
            </a:r>
            <a:r>
              <a:rPr lang="x-none">
                <a:solidFill>
                  <a:schemeClr val="tx1"/>
                </a:solidFill>
              </a:rPr>
              <a:t>en </a:t>
            </a:r>
            <a:r>
              <a:rPr lang="es-ES" dirty="0">
                <a:solidFill>
                  <a:schemeClr val="tx1"/>
                </a:solidFill>
              </a:rPr>
              <a:t>transfer </a:t>
            </a:r>
            <a:r>
              <a:rPr lang="es-ES" dirty="0" err="1">
                <a:solidFill>
                  <a:schemeClr val="tx1"/>
                </a:solidFill>
              </a:rPr>
              <a:t>learning</a:t>
            </a:r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B6C323-E288-6837-BD05-2AE20F7D1F24}"/>
              </a:ext>
            </a:extLst>
          </p:cNvPr>
          <p:cNvSpPr/>
          <p:nvPr/>
        </p:nvSpPr>
        <p:spPr>
          <a:xfrm>
            <a:off x="2842300" y="407263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40DE77-3DB0-3389-2D0C-9140182CF164}"/>
              </a:ext>
            </a:extLst>
          </p:cNvPr>
          <p:cNvSpPr/>
          <p:nvPr/>
        </p:nvSpPr>
        <p:spPr>
          <a:xfrm>
            <a:off x="2842300" y="53898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F61450-2AF4-92B8-4E6C-2CB3458899FC}"/>
              </a:ext>
            </a:extLst>
          </p:cNvPr>
          <p:cNvSpPr/>
          <p:nvPr/>
        </p:nvSpPr>
        <p:spPr>
          <a:xfrm>
            <a:off x="4333643" y="47772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7E0164-66C1-5BC0-FB2E-D069370B8B7F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3756700" y="4529837"/>
            <a:ext cx="710854" cy="38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6804FF-915C-6C43-859D-6A7B52B2325C}"/>
              </a:ext>
            </a:extLst>
          </p:cNvPr>
          <p:cNvCxnSpPr>
            <a:stCxn id="5" idx="6"/>
            <a:endCxn id="6" idx="3"/>
          </p:cNvCxnSpPr>
          <p:nvPr/>
        </p:nvCxnSpPr>
        <p:spPr>
          <a:xfrm flipV="1">
            <a:off x="3756700" y="5557739"/>
            <a:ext cx="710854" cy="28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273143D-EAC0-D73A-FFA0-52172576F040}"/>
              </a:ext>
            </a:extLst>
          </p:cNvPr>
          <p:cNvSpPr/>
          <p:nvPr/>
        </p:nvSpPr>
        <p:spPr>
          <a:xfrm>
            <a:off x="3735790" y="3610972"/>
            <a:ext cx="9332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sz="5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E8C2D0-9004-AF57-00C9-43F9E187160F}"/>
              </a:ext>
            </a:extLst>
          </p:cNvPr>
          <p:cNvSpPr/>
          <p:nvPr/>
        </p:nvSpPr>
        <p:spPr>
          <a:xfrm>
            <a:off x="3756700" y="5607200"/>
            <a:ext cx="9332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sz="5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7432E638-67E5-11BD-F0F0-7099BD810D8A}"/>
              </a:ext>
            </a:extLst>
          </p:cNvPr>
          <p:cNvSpPr/>
          <p:nvPr/>
        </p:nvSpPr>
        <p:spPr>
          <a:xfrm>
            <a:off x="136078" y="4513736"/>
            <a:ext cx="1418425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Contexto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A97F158-E8F5-4F4D-D71C-110A4FDE7E25}"/>
              </a:ext>
            </a:extLst>
          </p:cNvPr>
          <p:cNvSpPr/>
          <p:nvPr/>
        </p:nvSpPr>
        <p:spPr>
          <a:xfrm>
            <a:off x="8853622" y="3842655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A3664C-1A19-87BB-DD6C-9F720C09BED9}"/>
              </a:ext>
            </a:extLst>
          </p:cNvPr>
          <p:cNvSpPr/>
          <p:nvPr/>
        </p:nvSpPr>
        <p:spPr>
          <a:xfrm>
            <a:off x="8853622" y="5159826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513389-FE2A-3BD7-2B00-C1D52F97D807}"/>
              </a:ext>
            </a:extLst>
          </p:cNvPr>
          <p:cNvSpPr/>
          <p:nvPr/>
        </p:nvSpPr>
        <p:spPr>
          <a:xfrm>
            <a:off x="10344965" y="4547268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7163DB-ECCB-107A-EA26-A8EE512E7D39}"/>
              </a:ext>
            </a:extLst>
          </p:cNvPr>
          <p:cNvCxnSpPr>
            <a:stCxn id="15" idx="6"/>
            <a:endCxn id="17" idx="1"/>
          </p:cNvCxnSpPr>
          <p:nvPr/>
        </p:nvCxnSpPr>
        <p:spPr>
          <a:xfrm>
            <a:off x="9768022" y="4299855"/>
            <a:ext cx="710854" cy="38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46DACF-CD8C-20DF-04CB-EB7C125973D3}"/>
              </a:ext>
            </a:extLst>
          </p:cNvPr>
          <p:cNvCxnSpPr>
            <a:stCxn id="16" idx="6"/>
            <a:endCxn id="17" idx="3"/>
          </p:cNvCxnSpPr>
          <p:nvPr/>
        </p:nvCxnSpPr>
        <p:spPr>
          <a:xfrm flipV="1">
            <a:off x="9768022" y="5327757"/>
            <a:ext cx="710854" cy="28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A8F69C7-F0BD-D654-996A-16C7C1330725}"/>
              </a:ext>
            </a:extLst>
          </p:cNvPr>
          <p:cNvSpPr/>
          <p:nvPr/>
        </p:nvSpPr>
        <p:spPr>
          <a:xfrm>
            <a:off x="9768022" y="3554965"/>
            <a:ext cx="9332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sz="5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F84B84-2BE9-EBF6-1995-5C2472AC525F}"/>
              </a:ext>
            </a:extLst>
          </p:cNvPr>
          <p:cNvSpPr/>
          <p:nvPr/>
        </p:nvSpPr>
        <p:spPr>
          <a:xfrm>
            <a:off x="9768022" y="5377218"/>
            <a:ext cx="9332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sz="5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608FDC47-E66B-8F19-EB11-03CFAEE25113}"/>
              </a:ext>
            </a:extLst>
          </p:cNvPr>
          <p:cNvSpPr/>
          <p:nvPr/>
        </p:nvSpPr>
        <p:spPr>
          <a:xfrm>
            <a:off x="5693749" y="4513736"/>
            <a:ext cx="1418425" cy="1216152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Contexto 2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12760ED1-1317-3E0A-6201-E4B9118083CF}"/>
              </a:ext>
            </a:extLst>
          </p:cNvPr>
          <p:cNvSpPr/>
          <p:nvPr/>
        </p:nvSpPr>
        <p:spPr>
          <a:xfrm>
            <a:off x="1642242" y="49111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2978E34D-C79B-3407-AC73-78E2B5E43688}"/>
              </a:ext>
            </a:extLst>
          </p:cNvPr>
          <p:cNvSpPr/>
          <p:nvPr/>
        </p:nvSpPr>
        <p:spPr>
          <a:xfrm>
            <a:off x="7493694" y="4911161"/>
            <a:ext cx="978408" cy="484632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0D6C27C3-15CC-1ED3-C165-7459A1C48A66}"/>
              </a:ext>
            </a:extLst>
          </p:cNvPr>
          <p:cNvSpPr/>
          <p:nvPr/>
        </p:nvSpPr>
        <p:spPr>
          <a:xfrm>
            <a:off x="4112127" y="1950298"/>
            <a:ext cx="2656115" cy="1458686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>
                <a:solidFill>
                  <a:schemeClr val="tx1"/>
                </a:solidFill>
              </a:rPr>
              <a:t>IA basada </a:t>
            </a:r>
            <a:r>
              <a:rPr lang="x-none">
                <a:solidFill>
                  <a:schemeClr val="tx1"/>
                </a:solidFill>
              </a:rPr>
              <a:t>en </a:t>
            </a:r>
            <a:r>
              <a:rPr lang="es-ES" dirty="0">
                <a:solidFill>
                  <a:schemeClr val="tx1"/>
                </a:solidFill>
              </a:rPr>
              <a:t>multitask </a:t>
            </a:r>
            <a:r>
              <a:rPr lang="es-ES" dirty="0" err="1">
                <a:solidFill>
                  <a:schemeClr val="tx1"/>
                </a:solidFill>
              </a:rPr>
              <a:t>learning</a:t>
            </a:r>
            <a:endParaRPr lang="x-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16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0" grpId="0"/>
      <p:bldP spid="21" grpId="0"/>
      <p:bldP spid="22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Enfoques para generar Agentes inteligentes</a:t>
            </a: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BF6A2B9C-50AD-D14D-B72B-8B88E16EC739}"/>
              </a:ext>
            </a:extLst>
          </p:cNvPr>
          <p:cNvSpPr/>
          <p:nvPr/>
        </p:nvSpPr>
        <p:spPr>
          <a:xfrm>
            <a:off x="604434" y="1945584"/>
            <a:ext cx="2656115" cy="1458686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>
                <a:solidFill>
                  <a:schemeClr val="tx1"/>
                </a:solidFill>
              </a:rPr>
              <a:t>IA basada en reinforcement learning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CCDA32-8D8A-DA42-8D47-BE28C5D53095}"/>
              </a:ext>
            </a:extLst>
          </p:cNvPr>
          <p:cNvSpPr/>
          <p:nvPr/>
        </p:nvSpPr>
        <p:spPr>
          <a:xfrm>
            <a:off x="0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Raschka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S., &amp;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Mirjalili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V. (2017). Python Machine Learning: Machine Learning and Deep Learning with Python.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Scikit-Learn, and TensorFlow. Second edition.</a:t>
            </a:r>
            <a:endParaRPr lang="x-non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79CFDE-88DA-1742-9D6F-6550EECEE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4144615"/>
            <a:ext cx="4861560" cy="10533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A419DD-BC2D-8C42-B07F-1D42E0B3C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117" y="1918370"/>
            <a:ext cx="6083300" cy="297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6BD19-C132-8338-8431-CE8C27D32A27}"/>
              </a:ext>
            </a:extLst>
          </p:cNvPr>
          <p:cNvSpPr txBox="1"/>
          <p:nvPr/>
        </p:nvSpPr>
        <p:spPr>
          <a:xfrm>
            <a:off x="6338208" y="5240585"/>
            <a:ext cx="3437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dirty="0"/>
              <a:t>https://github.com/openai/gym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DB29EB-1740-F5A9-3412-BA45F9C0E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6250" y="5224502"/>
            <a:ext cx="1346200" cy="1079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DD5EFF-301C-97E1-1919-FCF9F4BDEA92}"/>
              </a:ext>
            </a:extLst>
          </p:cNvPr>
          <p:cNvSpPr txBox="1"/>
          <p:nvPr/>
        </p:nvSpPr>
        <p:spPr>
          <a:xfrm>
            <a:off x="6338208" y="5609917"/>
            <a:ext cx="2971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dirty="0"/>
              <a:t>https://www.gymlibrary.ml/</a:t>
            </a:r>
          </a:p>
        </p:txBody>
      </p:sp>
    </p:spTree>
    <p:extLst>
      <p:ext uri="{BB962C8B-B14F-4D97-AF65-F5344CB8AC3E}">
        <p14:creationId xmlns:p14="http://schemas.microsoft.com/office/powerpoint/2010/main" val="111572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Enfoques para generar Agentes inteligentes</a:t>
            </a: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BF6A2B9C-50AD-D14D-B72B-8B88E16EC739}"/>
              </a:ext>
            </a:extLst>
          </p:cNvPr>
          <p:cNvSpPr/>
          <p:nvPr/>
        </p:nvSpPr>
        <p:spPr>
          <a:xfrm>
            <a:off x="604434" y="1945584"/>
            <a:ext cx="2656115" cy="1458686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>
                <a:solidFill>
                  <a:schemeClr val="tx1"/>
                </a:solidFill>
              </a:rPr>
              <a:t>IA basada </a:t>
            </a:r>
            <a:r>
              <a:rPr lang="x-none">
                <a:solidFill>
                  <a:schemeClr val="tx1"/>
                </a:solidFill>
              </a:rPr>
              <a:t>en </a:t>
            </a:r>
            <a:r>
              <a:rPr lang="es-ES" dirty="0">
                <a:solidFill>
                  <a:schemeClr val="tx1"/>
                </a:solidFill>
              </a:rPr>
              <a:t>modelos generativos</a:t>
            </a: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Encoder</a:t>
            </a:r>
            <a:r>
              <a:rPr lang="es-ES" dirty="0">
                <a:solidFill>
                  <a:schemeClr val="tx1"/>
                </a:solidFill>
              </a:rPr>
              <a:t> - </a:t>
            </a:r>
            <a:r>
              <a:rPr lang="es-ES" dirty="0" err="1">
                <a:solidFill>
                  <a:schemeClr val="tx1"/>
                </a:solidFill>
              </a:rPr>
              <a:t>Decoder</a:t>
            </a:r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55D53-3AD5-56D2-E762-9A9FDE946B06}"/>
              </a:ext>
            </a:extLst>
          </p:cNvPr>
          <p:cNvSpPr txBox="1"/>
          <p:nvPr/>
        </p:nvSpPr>
        <p:spPr>
          <a:xfrm>
            <a:off x="604434" y="50295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dirty="0"/>
              <a:t>https://huggingface.co/spaces/dalle-mini/dalle-mini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9D2AE-4D5D-B693-894B-DDE7798A40F4}"/>
              </a:ext>
            </a:extLst>
          </p:cNvPr>
          <p:cNvSpPr txBox="1"/>
          <p:nvPr/>
        </p:nvSpPr>
        <p:spPr>
          <a:xfrm>
            <a:off x="604434" y="58569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dirty="0"/>
              <a:t>https://huggingface.co/dalle-mini/dalle-mini/tree/main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16B461-065E-4839-58A4-807E6177D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818" y="1494044"/>
            <a:ext cx="5339926" cy="43628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29E09C-AF90-A441-EF7B-0545E149E959}"/>
              </a:ext>
            </a:extLst>
          </p:cNvPr>
          <p:cNvSpPr txBox="1"/>
          <p:nvPr/>
        </p:nvSpPr>
        <p:spPr>
          <a:xfrm>
            <a:off x="604434" y="42466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dirty="0"/>
              <a:t>https://openai.com/dall-e-2/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A6657-80FE-5EC5-0E4A-4DC15B069D07}"/>
              </a:ext>
            </a:extLst>
          </p:cNvPr>
          <p:cNvSpPr txBox="1"/>
          <p:nvPr/>
        </p:nvSpPr>
        <p:spPr>
          <a:xfrm>
            <a:off x="604434" y="36482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dirty="0"/>
              <a:t>https://huggingface.co/spaces/akhaliq/AnimeGANv2</a:t>
            </a:r>
          </a:p>
        </p:txBody>
      </p:sp>
    </p:spTree>
    <p:extLst>
      <p:ext uri="{BB962C8B-B14F-4D97-AF65-F5344CB8AC3E}">
        <p14:creationId xmlns:p14="http://schemas.microsoft.com/office/powerpoint/2010/main" val="1084669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Preguntas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¡Muchas Gracias!</a:t>
            </a:r>
          </a:p>
        </p:txBody>
      </p:sp>
      <p:pic>
        <p:nvPicPr>
          <p:cNvPr id="6148" name="Picture 4" descr="questions or decision making conce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955" y="295384"/>
            <a:ext cx="6259286" cy="415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28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El concepto de agente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736" y="220490"/>
            <a:ext cx="5743575" cy="17049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085" y="1925465"/>
            <a:ext cx="2194226" cy="285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0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Agente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825625"/>
            <a:ext cx="3420761" cy="2037921"/>
          </a:xfrm>
        </p:spPr>
        <p:txBody>
          <a:bodyPr>
            <a:noAutofit/>
          </a:bodyPr>
          <a:lstStyle/>
          <a:p>
            <a:r>
              <a:rPr lang="es-419" sz="2400" b="1" dirty="0"/>
              <a:t>Es una entidad que percibe su entorno </a:t>
            </a:r>
            <a:r>
              <a:rPr lang="es-419" sz="2000" i="1" dirty="0"/>
              <a:t>a través de sensores</a:t>
            </a:r>
            <a:r>
              <a:rPr lang="es-419" sz="2400" dirty="0"/>
              <a:t> </a:t>
            </a:r>
            <a:r>
              <a:rPr lang="es-419" sz="2400" b="1" dirty="0"/>
              <a:t>e influye en él</a:t>
            </a:r>
            <a:r>
              <a:rPr lang="es-419" sz="2400" dirty="0"/>
              <a:t> </a:t>
            </a:r>
            <a:r>
              <a:rPr lang="es-419" sz="2000" i="1" dirty="0"/>
              <a:t>mediante actuadores.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369" y="1366434"/>
            <a:ext cx="4031705" cy="269712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369" y="4221120"/>
            <a:ext cx="1931206" cy="251582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9035398" y="2253329"/>
            <a:ext cx="27974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Realidad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676293" y="5017366"/>
            <a:ext cx="35157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Simulación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221" y="6018403"/>
            <a:ext cx="2420557" cy="7185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40277" y="6063986"/>
            <a:ext cx="4467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/>
              <a:t>Russell, S. J., &amp; </a:t>
            </a:r>
            <a:r>
              <a:rPr lang="es-419" dirty="0" err="1"/>
              <a:t>Norvig</a:t>
            </a:r>
            <a:r>
              <a:rPr lang="es-419" dirty="0"/>
              <a:t>, P. (2010).</a:t>
            </a:r>
          </a:p>
          <a:p>
            <a:r>
              <a:rPr lang="es-419" dirty="0"/>
              <a:t>Artificial </a:t>
            </a:r>
            <a:r>
              <a:rPr lang="es-419" dirty="0" err="1"/>
              <a:t>Intelligence</a:t>
            </a:r>
            <a:r>
              <a:rPr lang="es-419" dirty="0"/>
              <a:t>-A Modern </a:t>
            </a:r>
            <a:r>
              <a:rPr lang="es-419" dirty="0" err="1"/>
              <a:t>Approach</a:t>
            </a:r>
            <a:r>
              <a:rPr lang="es-419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02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Agentes Simples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7" y="1372382"/>
            <a:ext cx="5207972" cy="32235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613216" y="4771041"/>
            <a:ext cx="22620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Reflejo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40277" y="6063986"/>
            <a:ext cx="4467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/>
              <a:t>Russell, S. J., &amp; </a:t>
            </a:r>
            <a:r>
              <a:rPr lang="es-419" dirty="0" err="1"/>
              <a:t>Norvig</a:t>
            </a:r>
            <a:r>
              <a:rPr lang="es-419" dirty="0"/>
              <a:t>, P. (2010).</a:t>
            </a:r>
          </a:p>
          <a:p>
            <a:r>
              <a:rPr lang="es-419" dirty="0"/>
              <a:t>Artificial </a:t>
            </a:r>
            <a:r>
              <a:rPr lang="es-419" dirty="0" err="1"/>
              <a:t>Intelligence</a:t>
            </a:r>
            <a:r>
              <a:rPr lang="es-419" dirty="0"/>
              <a:t>-A Modern </a:t>
            </a:r>
            <a:r>
              <a:rPr lang="es-419" dirty="0" err="1"/>
              <a:t>Approach</a:t>
            </a:r>
            <a:r>
              <a:rPr lang="es-419" dirty="0"/>
              <a:t>.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E1898EFF-C054-6CA6-BC5B-C1AE6174F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2382"/>
            <a:ext cx="5103986" cy="3223570"/>
          </a:xfrm>
          <a:prstGeom prst="rect">
            <a:avLst/>
          </a:prstGeom>
        </p:spPr>
      </p:pic>
      <p:sp>
        <p:nvSpPr>
          <p:cNvPr id="5" name="Rectángulo 6">
            <a:extLst>
              <a:ext uri="{FF2B5EF4-FFF2-40B4-BE49-F238E27FC236}">
                <a16:creationId xmlns:a16="http://schemas.microsoft.com/office/drawing/2014/main" id="{5A2FB0FD-7D74-400D-CCA2-C9640B77CCBE}"/>
              </a:ext>
            </a:extLst>
          </p:cNvPr>
          <p:cNvSpPr/>
          <p:nvPr/>
        </p:nvSpPr>
        <p:spPr>
          <a:xfrm>
            <a:off x="7387072" y="4770260"/>
            <a:ext cx="2521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Estados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77ADD1CC-553F-8A2B-9ED0-15201AA6691C}"/>
              </a:ext>
            </a:extLst>
          </p:cNvPr>
          <p:cNvSpPr/>
          <p:nvPr/>
        </p:nvSpPr>
        <p:spPr>
          <a:xfrm>
            <a:off x="4651059" y="5138555"/>
            <a:ext cx="2656115" cy="1458686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>
                <a:solidFill>
                  <a:schemeClr val="tx1"/>
                </a:solidFill>
              </a:rPr>
              <a:t>IA basada </a:t>
            </a:r>
            <a:r>
              <a:rPr lang="x-none">
                <a:solidFill>
                  <a:schemeClr val="tx1"/>
                </a:solidFill>
              </a:rPr>
              <a:t>en </a:t>
            </a:r>
            <a:r>
              <a:rPr lang="es-ES" dirty="0">
                <a:solidFill>
                  <a:schemeClr val="tx1"/>
                </a:solidFill>
              </a:rPr>
              <a:t>algoritmos</a:t>
            </a:r>
            <a:endParaRPr lang="x-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0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Agentes orientados a desempeño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353918" y="4904436"/>
            <a:ext cx="27806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Objetivo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7" y="1445087"/>
            <a:ext cx="5219782" cy="3284259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40277" y="6063986"/>
            <a:ext cx="4467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/>
              <a:t>Russell, S. J., &amp; </a:t>
            </a:r>
            <a:r>
              <a:rPr lang="es-419" dirty="0" err="1"/>
              <a:t>Norvig</a:t>
            </a:r>
            <a:r>
              <a:rPr lang="es-419" dirty="0"/>
              <a:t>, P. (2010).</a:t>
            </a:r>
          </a:p>
          <a:p>
            <a:r>
              <a:rPr lang="es-419" dirty="0"/>
              <a:t>Artificial </a:t>
            </a:r>
            <a:r>
              <a:rPr lang="es-419" dirty="0" err="1"/>
              <a:t>Intelligence</a:t>
            </a:r>
            <a:r>
              <a:rPr lang="es-419" dirty="0"/>
              <a:t>-A Modern </a:t>
            </a:r>
            <a:r>
              <a:rPr lang="es-419" dirty="0" err="1"/>
              <a:t>Approach</a:t>
            </a:r>
            <a:r>
              <a:rPr lang="es-419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25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Enfoques para generar Agentes inteligentes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B9769910-E646-8145-B08C-2F17614A6BAE}"/>
              </a:ext>
            </a:extLst>
          </p:cNvPr>
          <p:cNvSpPr/>
          <p:nvPr/>
        </p:nvSpPr>
        <p:spPr>
          <a:xfrm>
            <a:off x="3439885" y="1970314"/>
            <a:ext cx="2656115" cy="1458686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>
                <a:solidFill>
                  <a:schemeClr val="tx1"/>
                </a:solidFill>
              </a:rPr>
              <a:t>IA basada en modelos y búsqueda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757C71-E0CE-6B41-BA36-D99E09F2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069" y="3841550"/>
            <a:ext cx="4330700" cy="2311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8336A5-68B4-BD4E-A3B7-49383D95D955}"/>
              </a:ext>
            </a:extLst>
          </p:cNvPr>
          <p:cNvSpPr/>
          <p:nvPr/>
        </p:nvSpPr>
        <p:spPr>
          <a:xfrm>
            <a:off x="0" y="62797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Russel, S.,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Norvig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P., (2010). Artificial Intelligence,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 A modern approach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Prentice Hall.</a:t>
            </a:r>
            <a:endParaRPr lang="x-none" dirty="0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0648E5A4-94B6-DF8F-DDB7-99716A8214D7}"/>
              </a:ext>
            </a:extLst>
          </p:cNvPr>
          <p:cNvSpPr/>
          <p:nvPr/>
        </p:nvSpPr>
        <p:spPr>
          <a:xfrm>
            <a:off x="604434" y="1970314"/>
            <a:ext cx="2656115" cy="1458686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>
                <a:solidFill>
                  <a:schemeClr val="tx1"/>
                </a:solidFill>
              </a:rPr>
              <a:t>IA basada </a:t>
            </a:r>
            <a:r>
              <a:rPr lang="x-none">
                <a:solidFill>
                  <a:schemeClr val="tx1"/>
                </a:solidFill>
              </a:rPr>
              <a:t>en </a:t>
            </a:r>
            <a:r>
              <a:rPr lang="es-ES" dirty="0">
                <a:solidFill>
                  <a:schemeClr val="tx1"/>
                </a:solidFill>
              </a:rPr>
              <a:t>algoritmos</a:t>
            </a:r>
            <a:endParaRPr lang="x-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98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Enfoques para generar Agentes inteligentes</a:t>
            </a: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8C893523-85D2-A44D-89A3-AE231C3EA45D}"/>
              </a:ext>
            </a:extLst>
          </p:cNvPr>
          <p:cNvSpPr/>
          <p:nvPr/>
        </p:nvSpPr>
        <p:spPr>
          <a:xfrm>
            <a:off x="604434" y="1970314"/>
            <a:ext cx="2656115" cy="1458686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>
                <a:solidFill>
                  <a:schemeClr val="tx1"/>
                </a:solidFill>
              </a:rPr>
              <a:t>IA basada </a:t>
            </a:r>
            <a:r>
              <a:rPr lang="x-none">
                <a:solidFill>
                  <a:schemeClr val="tx1"/>
                </a:solidFill>
              </a:rPr>
              <a:t>en </a:t>
            </a:r>
            <a:r>
              <a:rPr lang="es-ES" dirty="0">
                <a:solidFill>
                  <a:schemeClr val="tx1"/>
                </a:solidFill>
              </a:rPr>
              <a:t>algoritmos</a:t>
            </a:r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B9769910-E646-8145-B08C-2F17614A6BAE}"/>
              </a:ext>
            </a:extLst>
          </p:cNvPr>
          <p:cNvSpPr/>
          <p:nvPr/>
        </p:nvSpPr>
        <p:spPr>
          <a:xfrm>
            <a:off x="3439885" y="1970314"/>
            <a:ext cx="2656115" cy="1458686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>
                <a:solidFill>
                  <a:schemeClr val="tx1"/>
                </a:solidFill>
              </a:rPr>
              <a:t>IA basada en modelos y búsqueda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7C2B1090-C08D-D842-9EB4-2F45C5662265}"/>
              </a:ext>
            </a:extLst>
          </p:cNvPr>
          <p:cNvSpPr/>
          <p:nvPr/>
        </p:nvSpPr>
        <p:spPr>
          <a:xfrm>
            <a:off x="6275336" y="1970314"/>
            <a:ext cx="2656115" cy="1458686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>
                <a:solidFill>
                  <a:schemeClr val="tx1"/>
                </a:solidFill>
              </a:rPr>
              <a:t>IA basada </a:t>
            </a:r>
            <a:r>
              <a:rPr lang="x-none">
                <a:solidFill>
                  <a:schemeClr val="tx1"/>
                </a:solidFill>
              </a:rPr>
              <a:t>en </a:t>
            </a:r>
            <a:r>
              <a:rPr lang="es-ES" dirty="0">
                <a:solidFill>
                  <a:schemeClr val="tx1"/>
                </a:solidFill>
              </a:rPr>
              <a:t>axiomas</a:t>
            </a:r>
            <a:r>
              <a:rPr lang="x-none">
                <a:solidFill>
                  <a:schemeClr val="tx1"/>
                </a:solidFill>
              </a:rPr>
              <a:t> </a:t>
            </a:r>
            <a:r>
              <a:rPr lang="x-none" dirty="0">
                <a:solidFill>
                  <a:schemeClr val="tx1"/>
                </a:solidFill>
              </a:rPr>
              <a:t>lógicos e inferencia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8336A5-68B4-BD4E-A3B7-49383D95D955}"/>
              </a:ext>
            </a:extLst>
          </p:cNvPr>
          <p:cNvSpPr/>
          <p:nvPr/>
        </p:nvSpPr>
        <p:spPr>
          <a:xfrm>
            <a:off x="0" y="62797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Russel, S.,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Norvig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P., (2010). Artificial Intelligence,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 A modern approach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Prentice Hall.</a:t>
            </a:r>
            <a:endParaRPr lang="x-none" dirty="0"/>
          </a:p>
        </p:txBody>
      </p:sp>
      <p:sp>
        <p:nvSpPr>
          <p:cNvPr id="4" name="Rectángulo redondeado 7">
            <a:extLst>
              <a:ext uri="{FF2B5EF4-FFF2-40B4-BE49-F238E27FC236}">
                <a16:creationId xmlns:a16="http://schemas.microsoft.com/office/drawing/2014/main" id="{2C74023C-C6BF-F8CC-76C4-3663B7C38AC7}"/>
              </a:ext>
            </a:extLst>
          </p:cNvPr>
          <p:cNvSpPr/>
          <p:nvPr/>
        </p:nvSpPr>
        <p:spPr>
          <a:xfrm>
            <a:off x="9259703" y="1970314"/>
            <a:ext cx="2571252" cy="2205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Los mamíferos son animales que pueden ser presas de otros animales, llamados depredadores. El león y la cebra son mamíferos. El león se alimenta de cebras. </a:t>
            </a:r>
          </a:p>
        </p:txBody>
      </p:sp>
      <p:pic>
        <p:nvPicPr>
          <p:cNvPr id="8" name="Imagen 50">
            <a:extLst>
              <a:ext uri="{FF2B5EF4-FFF2-40B4-BE49-F238E27FC236}">
                <a16:creationId xmlns:a16="http://schemas.microsoft.com/office/drawing/2014/main" id="{707CFDA8-E95F-2C06-A571-21AF68939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393" y="4937465"/>
            <a:ext cx="4495800" cy="13430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B0A289-5761-85F1-41F4-3E6838817774}"/>
              </a:ext>
            </a:extLst>
          </p:cNvPr>
          <p:cNvSpPr/>
          <p:nvPr/>
        </p:nvSpPr>
        <p:spPr>
          <a:xfrm>
            <a:off x="7622125" y="4295132"/>
            <a:ext cx="44583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¿El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león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es un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depredador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9798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Agentes orientados a desempeño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40277" y="6063986"/>
            <a:ext cx="4467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/>
              <a:t>Russell, S. J., &amp; </a:t>
            </a:r>
            <a:r>
              <a:rPr lang="es-419" dirty="0" err="1"/>
              <a:t>Norvig</a:t>
            </a:r>
            <a:r>
              <a:rPr lang="es-419" dirty="0"/>
              <a:t>, P. (2010).</a:t>
            </a:r>
          </a:p>
          <a:p>
            <a:r>
              <a:rPr lang="es-419" dirty="0"/>
              <a:t>Artificial </a:t>
            </a:r>
            <a:r>
              <a:rPr lang="es-419" dirty="0" err="1"/>
              <a:t>Intelligence</a:t>
            </a:r>
            <a:r>
              <a:rPr lang="es-419" dirty="0"/>
              <a:t>-A Modern </a:t>
            </a:r>
            <a:r>
              <a:rPr lang="es-419" dirty="0" err="1"/>
              <a:t>Approach</a:t>
            </a:r>
            <a:r>
              <a:rPr lang="es-419" dirty="0"/>
              <a:t>.</a:t>
            </a:r>
          </a:p>
        </p:txBody>
      </p:sp>
      <p:sp>
        <p:nvSpPr>
          <p:cNvPr id="4" name="Rectángulo 6">
            <a:extLst>
              <a:ext uri="{FF2B5EF4-FFF2-40B4-BE49-F238E27FC236}">
                <a16:creationId xmlns:a16="http://schemas.microsoft.com/office/drawing/2014/main" id="{34F033F2-D614-E884-4B43-9277681ED52C}"/>
              </a:ext>
            </a:extLst>
          </p:cNvPr>
          <p:cNvSpPr/>
          <p:nvPr/>
        </p:nvSpPr>
        <p:spPr>
          <a:xfrm>
            <a:off x="161545" y="4924896"/>
            <a:ext cx="2566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Utilidad</a:t>
            </a:r>
          </a:p>
        </p:txBody>
      </p:sp>
      <p:pic>
        <p:nvPicPr>
          <p:cNvPr id="5" name="Imagen 7">
            <a:extLst>
              <a:ext uri="{FF2B5EF4-FFF2-40B4-BE49-F238E27FC236}">
                <a16:creationId xmlns:a16="http://schemas.microsoft.com/office/drawing/2014/main" id="{F4E1BC99-2BCE-3552-6831-500005C62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7" y="1424878"/>
            <a:ext cx="5175992" cy="328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2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Enfoques para generar Agentes inteligentes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B9769910-E646-8145-B08C-2F17614A6BAE}"/>
              </a:ext>
            </a:extLst>
          </p:cNvPr>
          <p:cNvSpPr/>
          <p:nvPr/>
        </p:nvSpPr>
        <p:spPr>
          <a:xfrm>
            <a:off x="131469" y="1936150"/>
            <a:ext cx="2656115" cy="1458686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>
                <a:solidFill>
                  <a:schemeClr val="tx1"/>
                </a:solidFill>
              </a:rPr>
              <a:t>IA basada en modelos </a:t>
            </a:r>
            <a:r>
              <a:rPr lang="x-none">
                <a:solidFill>
                  <a:schemeClr val="tx1"/>
                </a:solidFill>
              </a:rPr>
              <a:t>y búsqueda</a:t>
            </a:r>
            <a:r>
              <a:rPr lang="es-ES" dirty="0">
                <a:solidFill>
                  <a:schemeClr val="tx1"/>
                </a:solidFill>
              </a:rPr>
              <a:t> optimizando utilidad</a:t>
            </a:r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8336A5-68B4-BD4E-A3B7-49383D95D955}"/>
              </a:ext>
            </a:extLst>
          </p:cNvPr>
          <p:cNvSpPr/>
          <p:nvPr/>
        </p:nvSpPr>
        <p:spPr>
          <a:xfrm>
            <a:off x="0" y="62797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Russel, S.,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Norvig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P., (2010). Artificial Intelligence,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 A modern approach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Prentice Hall.</a:t>
            </a:r>
            <a:endParaRPr lang="x-none" dirty="0"/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DB423F54-B41E-EFE3-1056-1EE29C1E0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835" y="1936150"/>
            <a:ext cx="5357222" cy="3326606"/>
          </a:xfrm>
          <a:prstGeom prst="rect">
            <a:avLst/>
          </a:prstGeom>
        </p:spPr>
      </p:pic>
      <p:pic>
        <p:nvPicPr>
          <p:cNvPr id="8" name="Imagen 4">
            <a:extLst>
              <a:ext uri="{FF2B5EF4-FFF2-40B4-BE49-F238E27FC236}">
                <a16:creationId xmlns:a16="http://schemas.microsoft.com/office/drawing/2014/main" id="{2660F32D-892F-E799-1E52-443EFE6C4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308" y="1909137"/>
            <a:ext cx="3893994" cy="297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5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Bienvenido a PowerPoint</Template>
  <TotalTime>0</TotalTime>
  <Words>592</Words>
  <Application>Microsoft Macintosh PowerPoint</Application>
  <PresentationFormat>Widescreen</PresentationFormat>
  <Paragraphs>79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Segoe UI</vt:lpstr>
      <vt:lpstr>Segoe UI Light</vt:lpstr>
      <vt:lpstr>WelcomeDoc</vt:lpstr>
      <vt:lpstr>CINF103 Fundamentos de Inteligencia Artificial</vt:lpstr>
      <vt:lpstr>El concepto de agente</vt:lpstr>
      <vt:lpstr>Agente</vt:lpstr>
      <vt:lpstr>Agentes Simples</vt:lpstr>
      <vt:lpstr>Agentes orientados a desempeño</vt:lpstr>
      <vt:lpstr>Enfoques para generar Agentes inteligentes</vt:lpstr>
      <vt:lpstr>Enfoques para generar Agentes inteligentes</vt:lpstr>
      <vt:lpstr>Agentes orientados a desempeño</vt:lpstr>
      <vt:lpstr>Enfoques para generar Agentes inteligentes</vt:lpstr>
      <vt:lpstr>Agentes que aprenden</vt:lpstr>
      <vt:lpstr>Enfoques para generar Agentes inteligentes</vt:lpstr>
      <vt:lpstr>Enfoques para generar Agentes inteligentes</vt:lpstr>
      <vt:lpstr>Enfoques para generar Agentes inteligentes</vt:lpstr>
      <vt:lpstr>Enfoques para generar Agentes inteligentes</vt:lpstr>
      <vt:lpstr>Enfoques para generar Agentes inteligentes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2014-07-14T23:40:50Z</dcterms:created>
  <dcterms:modified xsi:type="dcterms:W3CDTF">2024-07-11T17:36:13Z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