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5"/>
  </p:notesMasterIdLst>
  <p:sldIdLst>
    <p:sldId id="433" r:id="rId3"/>
    <p:sldId id="837" r:id="rId4"/>
    <p:sldId id="571" r:id="rId5"/>
    <p:sldId id="570" r:id="rId6"/>
    <p:sldId id="509" r:id="rId7"/>
    <p:sldId id="838" r:id="rId8"/>
    <p:sldId id="542" r:id="rId9"/>
    <p:sldId id="540" r:id="rId10"/>
    <p:sldId id="365" r:id="rId11"/>
    <p:sldId id="484" r:id="rId12"/>
    <p:sldId id="536" r:id="rId13"/>
    <p:sldId id="33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ido" id="{E75E278A-FF0E-49A4-B170-79828D63BBAD}">
          <p14:sldIdLst>
            <p14:sldId id="433"/>
            <p14:sldId id="837"/>
            <p14:sldId id="571"/>
            <p14:sldId id="570"/>
            <p14:sldId id="509"/>
            <p14:sldId id="838"/>
            <p14:sldId id="542"/>
            <p14:sldId id="540"/>
            <p14:sldId id="365"/>
            <p14:sldId id="484"/>
            <p14:sldId id="536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1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4726"/>
    <a:srgbClr val="3B3026"/>
    <a:srgbClr val="D2B4A6"/>
    <a:srgbClr val="734F29"/>
    <a:srgbClr val="AEB785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2" autoAdjust="0"/>
    <p:restoredTop sz="95986" autoAdjust="0"/>
  </p:normalViewPr>
  <p:slideViewPr>
    <p:cSldViewPr snapToGrid="0">
      <p:cViewPr varScale="1">
        <p:scale>
          <a:sx n="120" d="100"/>
          <a:sy n="120" d="100"/>
        </p:scale>
        <p:origin x="20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6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Haga clic para modificar el estilo de texto del patrón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Segundo nivel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Tercer nivel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Cuarto nivel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noProof="1"/>
              <a:t>CINF103 Fundamentos de Inteligencia Artificial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Segundo Semestre 2022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00" y="358463"/>
            <a:ext cx="2862134" cy="266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1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Muchos juegos utilizan mazos de cartas que el jugador debe confeccionar seleccionando </a:t>
            </a:r>
            <a:r>
              <a:rPr lang="es-419" b="1" dirty="0"/>
              <a:t>combinaciones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7101467" cy="4351338"/>
          </a:xfrm>
        </p:spPr>
        <p:txBody>
          <a:bodyPr>
            <a:normAutofit/>
          </a:bodyPr>
          <a:lstStyle/>
          <a:p>
            <a:r>
              <a:rPr lang="es-419" sz="1800" dirty="0"/>
              <a:t>El éxito del jugador depende la confección de un mazo “óptimo” para la estrategia que desea aplicar. </a:t>
            </a:r>
          </a:p>
          <a:p>
            <a:r>
              <a:rPr lang="es-419" sz="1800" dirty="0"/>
              <a:t>Habitualmente este mazo combina una utilidad dada por la ventaja que da al jugador y un costo, asociada a las cartas que el jugador debe incorporar.</a:t>
            </a:r>
          </a:p>
          <a:p>
            <a:r>
              <a:rPr lang="es-419" sz="1800" dirty="0"/>
              <a:t>La confección de este mazo puede formularse como un problema de optimización, el cual tiene aplicaciones en la industria de videojuegos en el ámbito del balance de las mecánicas de juego y para reducir los costos de playtesting.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76A58-172B-3942-B031-9AA31E9E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17" y="1368838"/>
            <a:ext cx="3403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7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Evolucionando un mazo de cartas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5"/>
            <a:ext cx="7235282" cy="4351338"/>
          </a:xfrm>
        </p:spPr>
        <p:txBody>
          <a:bodyPr>
            <a:normAutofit/>
          </a:bodyPr>
          <a:lstStyle/>
          <a:p>
            <a:r>
              <a:rPr lang="es-419" dirty="0"/>
              <a:t>La función de evaluación podría ser el uso del mazo en varios juegos simulados y la cantidad de veces que se logró ganar con él.</a:t>
            </a:r>
          </a:p>
          <a:p>
            <a:r>
              <a:rPr lang="es-419" dirty="0"/>
              <a:t>La mayoría de las veces, las cartas tienen un costo: la función de evaluación debiera balancear costo y utilidad, luego es multiobjetivo.</a:t>
            </a:r>
          </a:p>
          <a:p>
            <a:r>
              <a:rPr lang="es-419" dirty="0"/>
              <a:t>La población inicial podría ser un conjunto de mazos diseñados por jugadores experimentados.</a:t>
            </a:r>
          </a:p>
          <a:p>
            <a:r>
              <a:rPr lang="es-419" dirty="0"/>
              <a:t>La operación de mutación podría ser cambiar una carta por otra.</a:t>
            </a:r>
          </a:p>
          <a:p>
            <a:r>
              <a:rPr lang="es-419" dirty="0"/>
              <a:t>La operación de cruzamiento podría ser dividir dos mazos y mezclarlos entre sí.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1" y="6336933"/>
            <a:ext cx="8756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dirty="0"/>
              <a:t>https://www.hearthstonetopdecks.com/hearthstones-best-standard-ladder-decks/</a:t>
            </a:r>
          </a:p>
        </p:txBody>
      </p:sp>
      <p:sp>
        <p:nvSpPr>
          <p:cNvPr id="5" name="Rectángulo 4"/>
          <p:cNvSpPr/>
          <p:nvPr/>
        </p:nvSpPr>
        <p:spPr>
          <a:xfrm>
            <a:off x="838201" y="5992297"/>
            <a:ext cx="329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/>
              <a:t>https://mtgdecks.net/Standard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F86FF-2A97-7943-A5BB-9E62B8D2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17" y="1368838"/>
            <a:ext cx="3403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¡Muchas Gracias!</a:t>
            </a:r>
          </a:p>
        </p:txBody>
      </p:sp>
      <p:pic>
        <p:nvPicPr>
          <p:cNvPr id="6148" name="Picture 4" descr="questions or decision making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55" y="295384"/>
            <a:ext cx="6259286" cy="415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Búsqueda Multiobjetivo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330F3-42AA-6D2F-7442-1850DCC7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48" y="161293"/>
            <a:ext cx="7066459" cy="309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Búsqueda Multiobjetivo: Se usa en problemas en donde la función objetivo es multivariada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0F4810-7D76-A422-9A14-14B798F13F5B}"/>
              </a:ext>
            </a:extLst>
          </p:cNvPr>
          <p:cNvSpPr/>
          <p:nvPr/>
        </p:nvSpPr>
        <p:spPr>
          <a:xfrm>
            <a:off x="604434" y="1495098"/>
            <a:ext cx="2379518" cy="232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>
                <a:solidFill>
                  <a:sysClr val="windowText" lastClr="000000"/>
                </a:solidFill>
              </a:rPr>
              <a:t>Pareto Optimalidad</a:t>
            </a:r>
          </a:p>
          <a:p>
            <a:pPr algn="ctr"/>
            <a:r>
              <a:rPr lang="en-CL" dirty="0">
                <a:solidFill>
                  <a:sysClr val="windowText" lastClr="000000"/>
                </a:solidFill>
              </a:rPr>
              <a:t>Una solución es Pareto-Óptima si no se puede mejorar en un objetivo sin empeorar en otro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BD18A-FE30-A1D7-F3D3-E7CCCDC9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89" y="1578226"/>
            <a:ext cx="4506010" cy="3701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F6457-5F8B-AE26-C4BB-B6CE02F9E4F7}"/>
              </a:ext>
            </a:extLst>
          </p:cNvPr>
          <p:cNvSpPr txBox="1"/>
          <p:nvPr/>
        </p:nvSpPr>
        <p:spPr>
          <a:xfrm>
            <a:off x="6203372" y="5934670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Kochenderfer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J., &amp; Wheeler, T. A. (2019).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Algorithms for optimization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Press.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20AE9-1A29-0695-B0AB-E57B5C394C83}"/>
              </a:ext>
            </a:extLst>
          </p:cNvPr>
          <p:cNvSpPr txBox="1"/>
          <p:nvPr/>
        </p:nvSpPr>
        <p:spPr>
          <a:xfrm>
            <a:off x="0" y="5934670"/>
            <a:ext cx="6203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Abraham, A., &amp; Jain, L. (2005). Evolutionary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multiobjective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optimization. In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Evolutionary </a:t>
            </a:r>
            <a:r>
              <a:rPr lang="en-US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multiobjective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optimization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1-6). Springer, London.</a:t>
            </a:r>
            <a:endParaRPr lang="en-C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EDF24-538C-3901-0D7E-41A723AA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3990343"/>
            <a:ext cx="4054763" cy="17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Búsqueda Multiobjetivo: Conversión de F en single objetivo usando pesos 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C3662-2FDC-795B-1C15-07480D36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" y="1422400"/>
            <a:ext cx="6184900" cy="401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240F4-F3DA-FFDA-AFD0-DE4EBF0E2BDC}"/>
              </a:ext>
            </a:extLst>
          </p:cNvPr>
          <p:cNvSpPr txBox="1"/>
          <p:nvPr/>
        </p:nvSpPr>
        <p:spPr>
          <a:xfrm>
            <a:off x="6203372" y="5934670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Kochenderfer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 J., &amp; Wheeler, T. A. (2019).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Algorithms for optimization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Press.</a:t>
            </a:r>
            <a:endParaRPr lang="en-C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30350-0243-064B-66FE-0071A7C8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63" y="2899929"/>
            <a:ext cx="4341091" cy="10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A1A2-EBF3-3897-CC74-7519A000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Búsqueda Multiobjetivo: Usando Poblaciones y técnicas evolutivas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F673D-FAC7-0A45-6CCB-145CCF1A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6" y="1435406"/>
            <a:ext cx="5294755" cy="3943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FBBBE9-8BA5-C9A8-B409-590549B3FBD8}"/>
              </a:ext>
            </a:extLst>
          </p:cNvPr>
          <p:cNvSpPr txBox="1"/>
          <p:nvPr/>
        </p:nvSpPr>
        <p:spPr>
          <a:xfrm>
            <a:off x="0" y="5934670"/>
            <a:ext cx="6099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Zitzler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Laumanns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Bleuler, S. (2004). A tutorial on evolutionary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multiobjective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optimization.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Metaheuristics for </a:t>
            </a:r>
            <a:r>
              <a:rPr lang="en-US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multiobjective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optimization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3-37.</a:t>
            </a:r>
            <a:endParaRPr lang="en-C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5BDE08-20CD-25B1-E155-475F7D47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71" y="1528619"/>
            <a:ext cx="4615211" cy="1900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B9982A-3E95-A834-0441-E7F38E7C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55" y="4048668"/>
            <a:ext cx="6017245" cy="18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9388-A023-3825-AD0E-C6CE1CC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TSP multiobjetivo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525C5-56DD-BB5E-F379-C26FC502A35F}"/>
              </a:ext>
            </a:extLst>
          </p:cNvPr>
          <p:cNvSpPr txBox="1"/>
          <p:nvPr/>
        </p:nvSpPr>
        <p:spPr>
          <a:xfrm>
            <a:off x="0" y="5657671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Lust, T., &amp;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Teghem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(2010). The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multiobjective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traveling salesman problem: a survey and a new approach. In 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Multi-Objective Nature Inspired Computing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119-141). Springer, Berlin, Heidelberg.</a:t>
            </a:r>
            <a:endParaRPr lang="en-C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799AE-E176-16B4-55CF-24B8F64D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67632"/>
            <a:ext cx="7772400" cy="156136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CE23F1-56F7-C623-B555-402D45356E2D}"/>
              </a:ext>
            </a:extLst>
          </p:cNvPr>
          <p:cNvSpPr/>
          <p:nvPr/>
        </p:nvSpPr>
        <p:spPr>
          <a:xfrm>
            <a:off x="8263890" y="1758958"/>
            <a:ext cx="3729990" cy="1320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chemeClr val="tx1"/>
                </a:solidFill>
              </a:rPr>
              <a:t>Minimizar tiempo y combustible</a:t>
            </a:r>
          </a:p>
          <a:p>
            <a:pPr algn="ctr"/>
            <a:endParaRPr lang="en-C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CL" dirty="0">
                <a:solidFill>
                  <a:schemeClr val="tx1"/>
                </a:solidFill>
              </a:rPr>
              <a:t>inimizar costos y emisiones</a:t>
            </a:r>
          </a:p>
        </p:txBody>
      </p:sp>
    </p:spTree>
    <p:extLst>
      <p:ext uri="{BB962C8B-B14F-4D97-AF65-F5344CB8AC3E}">
        <p14:creationId xmlns:p14="http://schemas.microsoft.com/office/powerpoint/2010/main" val="6132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1AD1-4DBA-1643-BB82-13D7A89C9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1069782" cy="2387600"/>
          </a:xfrm>
        </p:spPr>
        <p:txBody>
          <a:bodyPr/>
          <a:lstStyle/>
          <a:p>
            <a:r>
              <a:rPr lang="en-CL" dirty="0"/>
              <a:t>Generación Procedural de Contenido</a:t>
            </a:r>
          </a:p>
        </p:txBody>
      </p:sp>
      <p:pic>
        <p:nvPicPr>
          <p:cNvPr id="4" name="Picture 2" descr="No Man's Sky, el arduo camino hasta Beyond - MeriStation">
            <a:extLst>
              <a:ext uri="{FF2B5EF4-FFF2-40B4-BE49-F238E27FC236}">
                <a16:creationId xmlns:a16="http://schemas.microsoft.com/office/drawing/2014/main" id="{FA709C61-7B0F-7319-DE7B-9349E109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49" y="0"/>
            <a:ext cx="5753351" cy="3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1293917" cy="1208868"/>
          </a:xfrm>
        </p:spPr>
        <p:txBody>
          <a:bodyPr>
            <a:normAutofit/>
          </a:bodyPr>
          <a:lstStyle/>
          <a:p>
            <a:r>
              <a:rPr lang="es-419" dirty="0"/>
              <a:t>Generación procedural de contenido (PCG)</a:t>
            </a:r>
            <a:br>
              <a:rPr lang="es-419" dirty="0"/>
            </a:br>
            <a:r>
              <a:rPr lang="es-419" dirty="0"/>
              <a:t>Generación de Dungeons y Laberintos usando algoritmos</a:t>
            </a:r>
          </a:p>
        </p:txBody>
      </p:sp>
      <p:pic>
        <p:nvPicPr>
          <p:cNvPr id="1026" name="Picture 2" descr="Spelunky 2 saldrá en PC &amp;quot;unas semanas&amp;quot; más tarde que la versión de  PlayStation 4 • Eurogamer.es">
            <a:extLst>
              <a:ext uri="{FF2B5EF4-FFF2-40B4-BE49-F238E27FC236}">
                <a16:creationId xmlns:a16="http://schemas.microsoft.com/office/drawing/2014/main" id="{CA9099E6-16E2-9E47-986D-2B2B418E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806497"/>
            <a:ext cx="6799765" cy="382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0D90CD-23B7-3706-47A5-003B74F50204}"/>
              </a:ext>
            </a:extLst>
          </p:cNvPr>
          <p:cNvSpPr/>
          <p:nvPr/>
        </p:nvSpPr>
        <p:spPr>
          <a:xfrm>
            <a:off x="8441635" y="3061252"/>
            <a:ext cx="2955235" cy="25701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>
                <a:solidFill>
                  <a:sysClr val="windowText" lastClr="000000"/>
                </a:solidFill>
              </a:rPr>
              <a:t>Podemos modelar un laberinto conexo como un problema de MST y resolverlo con Prim o Kruskal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92656-90F6-13E7-FAFE-FAF2BDDB8810}"/>
              </a:ext>
            </a:extLst>
          </p:cNvPr>
          <p:cNvSpPr txBox="1"/>
          <p:nvPr/>
        </p:nvSpPr>
        <p:spPr>
          <a:xfrm>
            <a:off x="604434" y="5859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dirty="0"/>
              <a:t>https://spelunkyworld.com/original.html</a:t>
            </a:r>
          </a:p>
        </p:txBody>
      </p:sp>
    </p:spTree>
    <p:extLst>
      <p:ext uri="{BB962C8B-B14F-4D97-AF65-F5344CB8AC3E}">
        <p14:creationId xmlns:p14="http://schemas.microsoft.com/office/powerpoint/2010/main" val="71442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Generación Procedural de contenido (PCG) y Evolución Artificial</a:t>
            </a:r>
          </a:p>
        </p:txBody>
      </p:sp>
      <p:pic>
        <p:nvPicPr>
          <p:cNvPr id="4" name="Picture 2" descr="No Man's Sky, el arduo camino hasta Beyond - MeriS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" y="1670277"/>
            <a:ext cx="5753351" cy="32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2">
            <a:extLst>
              <a:ext uri="{FF2B5EF4-FFF2-40B4-BE49-F238E27FC236}">
                <a16:creationId xmlns:a16="http://schemas.microsoft.com/office/drawing/2014/main" id="{4626F2E5-4823-B444-B363-11537628B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89" y="1670277"/>
            <a:ext cx="5044068" cy="24945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CC87E4-3D00-284B-A180-DDE7BCAC31FD}"/>
              </a:ext>
            </a:extLst>
          </p:cNvPr>
          <p:cNvSpPr/>
          <p:nvPr/>
        </p:nvSpPr>
        <p:spPr>
          <a:xfrm>
            <a:off x="1071424" y="5187723"/>
            <a:ext cx="44133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Generación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Mundos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27A441-E13A-F84F-9D30-28DB944A4981}"/>
              </a:ext>
            </a:extLst>
          </p:cNvPr>
          <p:cNvSpPr/>
          <p:nvPr/>
        </p:nvSpPr>
        <p:spPr>
          <a:xfrm>
            <a:off x="7055415" y="4402892"/>
            <a:ext cx="483497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Playtesting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Construcción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Mazos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A3CB2C-AAAF-2944-9B8B-9254795855B6}"/>
              </a:ext>
            </a:extLst>
          </p:cNvPr>
          <p:cNvSpPr/>
          <p:nvPr/>
        </p:nvSpPr>
        <p:spPr>
          <a:xfrm>
            <a:off x="2285321" y="5908718"/>
            <a:ext cx="386947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Creamos una </a:t>
            </a:r>
            <a:r>
              <a:rPr lang="en-CL" b="1" dirty="0"/>
              <a:t>función de evaluación</a:t>
            </a:r>
            <a:r>
              <a:rPr lang="en-CL" dirty="0"/>
              <a:t> que nos indique que tan buena es la opción generada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79E5438-726C-9C40-873A-08AC231ABFA5}"/>
              </a:ext>
            </a:extLst>
          </p:cNvPr>
          <p:cNvSpPr/>
          <p:nvPr/>
        </p:nvSpPr>
        <p:spPr>
          <a:xfrm>
            <a:off x="6746489" y="61236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009D8BA-305C-C747-A472-5FA4B770E7CF}"/>
              </a:ext>
            </a:extLst>
          </p:cNvPr>
          <p:cNvSpPr/>
          <p:nvPr/>
        </p:nvSpPr>
        <p:spPr>
          <a:xfrm>
            <a:off x="8040030" y="5908718"/>
            <a:ext cx="401443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b="1" dirty="0"/>
              <a:t>Maximizar</a:t>
            </a:r>
            <a:r>
              <a:rPr lang="en-CL" dirty="0"/>
              <a:t> el valor de la función permite guiar la búsqueda</a:t>
            </a:r>
          </a:p>
        </p:txBody>
      </p:sp>
    </p:spTree>
    <p:extLst>
      <p:ext uri="{BB962C8B-B14F-4D97-AF65-F5344CB8AC3E}">
        <p14:creationId xmlns:p14="http://schemas.microsoft.com/office/powerpoint/2010/main" val="342563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Bienvenido a PowerPoint</Template>
  <TotalTime>0</TotalTime>
  <Words>530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WelcomeDoc</vt:lpstr>
      <vt:lpstr>CINF103 Fundamentos de Inteligencia Artificial</vt:lpstr>
      <vt:lpstr>Búsqueda Multiobjetivo</vt:lpstr>
      <vt:lpstr>Búsqueda Multiobjetivo: Se usa en problemas en donde la función objetivo es multivariada</vt:lpstr>
      <vt:lpstr>Búsqueda Multiobjetivo: Conversión de F en single objetivo usando pesos w</vt:lpstr>
      <vt:lpstr>Búsqueda Multiobjetivo: Usando Poblaciones y técnicas evolutivas</vt:lpstr>
      <vt:lpstr>TSP multiobjetivo</vt:lpstr>
      <vt:lpstr>Generación Procedural de Contenido</vt:lpstr>
      <vt:lpstr>Generación procedural de contenido (PCG) Generación de Dungeons y Laberintos usando algoritmos</vt:lpstr>
      <vt:lpstr>Generación Procedural de contenido (PCG) y Evolución Artificial</vt:lpstr>
      <vt:lpstr>Muchos juegos utilizan mazos de cartas que el jugador debe confeccionar seleccionando combinaciones</vt:lpstr>
      <vt:lpstr>Evolucionando un mazo de cartas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2014-07-14T23:40:50Z</dcterms:created>
  <dcterms:modified xsi:type="dcterms:W3CDTF">2022-09-08T01:36:40Z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