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8"/>
  </p:notesMasterIdLst>
  <p:sldIdLst>
    <p:sldId id="330" r:id="rId3"/>
    <p:sldId id="275" r:id="rId4"/>
    <p:sldId id="298" r:id="rId5"/>
    <p:sldId id="307" r:id="rId6"/>
    <p:sldId id="308" r:id="rId7"/>
    <p:sldId id="329" r:id="rId8"/>
    <p:sldId id="303" r:id="rId9"/>
    <p:sldId id="304" r:id="rId10"/>
    <p:sldId id="305" r:id="rId11"/>
    <p:sldId id="299" r:id="rId12"/>
    <p:sldId id="310" r:id="rId13"/>
    <p:sldId id="311" r:id="rId14"/>
    <p:sldId id="313" r:id="rId15"/>
    <p:sldId id="314" r:id="rId16"/>
    <p:sldId id="312" r:id="rId17"/>
    <p:sldId id="315" r:id="rId18"/>
    <p:sldId id="317" r:id="rId19"/>
    <p:sldId id="316" r:id="rId20"/>
    <p:sldId id="318" r:id="rId21"/>
    <p:sldId id="319" r:id="rId22"/>
    <p:sldId id="302" r:id="rId23"/>
    <p:sldId id="320" r:id="rId24"/>
    <p:sldId id="321" r:id="rId25"/>
    <p:sldId id="322" r:id="rId26"/>
    <p:sldId id="323" r:id="rId27"/>
    <p:sldId id="324" r:id="rId28"/>
    <p:sldId id="301" r:id="rId29"/>
    <p:sldId id="309" r:id="rId30"/>
    <p:sldId id="325" r:id="rId31"/>
    <p:sldId id="326" r:id="rId32"/>
    <p:sldId id="327" r:id="rId33"/>
    <p:sldId id="328" r:id="rId34"/>
    <p:sldId id="296" r:id="rId35"/>
    <p:sldId id="257"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330"/>
            <p14:sldId id="275"/>
            <p14:sldId id="298"/>
            <p14:sldId id="307"/>
            <p14:sldId id="308"/>
            <p14:sldId id="329"/>
            <p14:sldId id="303"/>
            <p14:sldId id="304"/>
            <p14:sldId id="305"/>
            <p14:sldId id="299"/>
            <p14:sldId id="310"/>
            <p14:sldId id="311"/>
            <p14:sldId id="313"/>
            <p14:sldId id="314"/>
            <p14:sldId id="312"/>
            <p14:sldId id="315"/>
            <p14:sldId id="317"/>
            <p14:sldId id="316"/>
            <p14:sldId id="318"/>
            <p14:sldId id="319"/>
            <p14:sldId id="302"/>
            <p14:sldId id="320"/>
            <p14:sldId id="321"/>
            <p14:sldId id="322"/>
            <p14:sldId id="323"/>
            <p14:sldId id="324"/>
            <p14:sldId id="301"/>
            <p14:sldId id="309"/>
            <p14:sldId id="325"/>
            <p14:sldId id="326"/>
            <p14:sldId id="327"/>
            <p14:sldId id="328"/>
            <p14:sldId id="296"/>
            <p14:sldId id="257"/>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8" d="100"/>
          <a:sy n="98" d="100"/>
        </p:scale>
        <p:origin x="93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639469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Para identificar clases en el enunciado</a:t>
            </a:r>
            <a:r>
              <a:rPr lang="es-ES" baseline="0" dirty="0" smtClean="0"/>
              <a:t> de un problema, usaremos como ejemplo el problema de Gestión de Préstamos en una Biblioteca.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259404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Lo primero que debemo</a:t>
            </a:r>
            <a:r>
              <a:rPr lang="es-ES" baseline="0" dirty="0" smtClean="0"/>
              <a:t>s realizar es identificar claramente el objetivo del algoritmo, y por lo tanto del programa, que tenemos que implementar para resolver nuestro problema.</a:t>
            </a:r>
          </a:p>
          <a:p>
            <a:r>
              <a:rPr lang="es-ES" baseline="0" dirty="0" smtClean="0"/>
              <a:t>Una vez realizado esto, debemos identificar en el enunciado las entidades del dominio del problema, las cuales seguramente serán sustantivos. Por ejemplo en nuestro problema tenemos varias entidades que se mencionan: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60731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No todas estas</a:t>
            </a:r>
            <a:r>
              <a:rPr lang="es-ES" baseline="0" dirty="0" smtClean="0"/>
              <a:t> entidades tienen la misma relevancia para el objetivo de nuestro programa, solamente debemos dejar en una segunda etapa, aquellas que claramente tienen relación con el objetivo de lo que tenemos que realizar. En nuestro caso son los Libros, las personas que piden los libros y el préstamo.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087936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que tenemos nuestras</a:t>
            </a:r>
            <a:r>
              <a:rPr lang="es-ES" baseline="0" dirty="0" smtClean="0"/>
              <a:t> clases candidatas (las entidades que tienen relación con los objetivos del programa), debemos identificar para cada una de ellas los atributos que debiera tener:</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936094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que tenemos identificados</a:t>
            </a:r>
            <a:r>
              <a:rPr lang="es-ES" baseline="0" dirty="0" smtClean="0"/>
              <a:t> los atributos, identifiquemos ahora los métodos, que en definitiva son las funciones que implementan los pasos del algoritmo, en forma parcial o total. En este proceso de definición de métodos, estamos asignando responsabilidades a cada clases, este es un proceso que involucra la toma de decisiones, ya que puede haber múltiples maneras de establecer el modelo de un problema. En nuestro ejemplo, y probablemente porque no se pide administrar la lista de usuarios de la biblioteca, la clase persona no tiene métodos relevantes. En una situación similar está el préstamo, ya que o se crea o se elimina (de acuerdo a lo definido en nuestro problema). ¿cómo decidimos entonces qué hacemos con estas clases?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27259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Una forma</a:t>
            </a:r>
            <a:r>
              <a:rPr lang="es-ES" baseline="0" dirty="0" smtClean="0"/>
              <a:t> de decidir si dejar o no la clase, es hacernos una serie de preguntas para cada una de las clases donde tenemos dudas respecto a si es o no buena idea crearlas.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374792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Finalmente tenemos que la clase Libro tendrá la responsabilidad de gestionar</a:t>
            </a:r>
            <a:r>
              <a:rPr lang="es-ES" baseline="0" dirty="0" smtClean="0"/>
              <a:t> los préstamos y devoluciones, ya que contiene el stock de copias de cada título de la biblioteca. Mantendremos la clase persona, pues necesitamos una forma de representar a los usuarios de la biblioteca, a los que se le prestarán los libros.</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862842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Tenemos todo casi</a:t>
            </a:r>
            <a:r>
              <a:rPr lang="es-ES" baseline="0" dirty="0" smtClean="0"/>
              <a:t> listo, pero nos falta asignar la responsabilidad por la búsqueda de libros en la biblioteca.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171892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Podríamos pensar</a:t>
            </a:r>
            <a:r>
              <a:rPr lang="es-ES" baseline="0" dirty="0" smtClean="0"/>
              <a:t> que es una buena idea asignar esta responsabilidad a la clase libro, pero eso rompería la lógica interna de nuestra clase, ya que cada objeto Libro representa un único libro y sus copias, por lo que no parece razonable que maneje la relación de todos los libros.</a:t>
            </a:r>
          </a:p>
          <a:p>
            <a:r>
              <a:rPr lang="es-ES" baseline="0" dirty="0" smtClean="0"/>
              <a:t>La búsqueda parece más un método de la clase biblioteca, entendiendo como biblioteca al conjunto de libros. Pero el problema es que tendríamos que crear una clase que tendría un único método (buscar) y un único atributo (la lista de libros), lo cual por lo menos en este momento parece innecesario.</a:t>
            </a:r>
          </a:p>
          <a:p>
            <a:r>
              <a:rPr lang="es-ES" baseline="0" dirty="0" smtClean="0"/>
              <a:t>Cuando programamos orientado al objeto, no es necesario que creemos para cada dato de nuestro problema una clase especial, podemos usar las clases que Python nos provee. En este caso parece suficiente con definir que el conjunto de libros es una lista y que buscar es una función que opera sobre ella.</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1537289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a:t>
            </a:r>
            <a:r>
              <a:rPr lang="es-ES" baseline="0" dirty="0" smtClean="0"/>
              <a:t> si tenemos listo el modelo de nuestro problema.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59049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hemos visto que en Python, todas</a:t>
            </a:r>
            <a:r>
              <a:rPr lang="es-ES" baseline="0" dirty="0" smtClean="0"/>
              <a:t> las variables contienen objetos. Ahora, exploraremos en más detalle los conceptos de clase y objeto, y crearemos nuestras propias clases.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98310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 veremos como</a:t>
            </a:r>
            <a:r>
              <a:rPr lang="es-ES" baseline="0" dirty="0" smtClean="0"/>
              <a:t> podemos hacer para crear una clase en la práctica, tomando como ejemplo el modelo que creamos para nuestro problema. En este caso, implementaremos la clase Persona.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745265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Hasta ahora hemos</a:t>
            </a:r>
            <a:r>
              <a:rPr lang="es-ES" baseline="0" dirty="0" smtClean="0"/>
              <a:t> creado programas que parten de cero o de un punto fijo cada vez. Pero existen situaciones en donde queremos que nuestro programa tenga una memoria de lo realizado por él a través del tiempo: Por ejemplo, si estamos administrando una biblioteca, no queremos que la lista de libros prestados se borre cada vez que iniciamos nuestro programa. Para manejar este tipo de situaciones, es útil el concepto de archivo.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2158261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Hemos visto que nuestros programas</a:t>
            </a:r>
            <a:r>
              <a:rPr lang="es-ES" baseline="0" dirty="0" smtClean="0"/>
              <a:t> tienen entradas y salidas, que son fruto de la interacción actual con él. Si queremos que el programa registre las interacciones pasadas, de forma que su estado inicial varíe en la medida que se interactúa con él, necesitamos darle memoria. La forma de dar memoria persistente en el tiempo a nuestros programas es a través del uso de archivos. El archivo se convierte en una fuente de entrada de información de nuestro programa, y también en una forma para que nuestro programa registre la salida de nuestro programa. El archivo permite también almacenar el estado inicial del programa, de forma que no parta desde cero cada vez.</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2886758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Hasta ahora hemos</a:t>
            </a:r>
            <a:r>
              <a:rPr lang="es-ES" baseline="0" dirty="0" smtClean="0"/>
              <a:t> modelado y representado usando algoritmos, la solución a problemas que deseamos resolver usando el computador. Un algoritmo es una secuencia finita de pasos, con un objetivo específico, y con entradas y salidas. Cuando pensamos en programación orientada al objeto, necesitamos extender nuestro modelamiento al contexto del problema que estamos resolviendo, para identificar las entidades que forman parte de él, y en las que podríamos distribuir la tarea de resolver el problema. A cada entidad relevante para el problema que estamos resolviendo, se representará como una clase en nuestro programa, de forma que la implementación del algoritmo se dividirá en tareas que serán responsabilidad de alguna clase que hayamos construido.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234564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Seguiremos creando nuestros algoritmos, como lo hemos hecho hasta el momento, pero al momento de pensar como los</a:t>
            </a:r>
            <a:r>
              <a:rPr lang="es-ES" baseline="0" dirty="0" smtClean="0"/>
              <a:t> implementaremos en un programa, tendremos que algunos pasos serán programados dentro de una o varias clases. Crear clases es una estrategia de </a:t>
            </a:r>
            <a:r>
              <a:rPr lang="es-ES" baseline="0" dirty="0" err="1" smtClean="0"/>
              <a:t>modularización</a:t>
            </a:r>
            <a:r>
              <a:rPr lang="es-ES" baseline="0" dirty="0" smtClean="0"/>
              <a:t>, más avanzada que la creación de funciones, ya que permite agrupar bajo un concepto común datos y funciones relacionadas con esos datos.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36533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programación orientada al objeto, tiene múltiples</a:t>
            </a:r>
            <a:r>
              <a:rPr lang="es-ES" baseline="0" dirty="0" smtClean="0"/>
              <a:t> ventajas, algunas de las cuales veremos a continuación.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17932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Hasta</a:t>
            </a:r>
            <a:r>
              <a:rPr lang="es-ES" baseline="0" dirty="0" smtClean="0"/>
              <a:t> ahora hemos usado las variables con tipos simples, pero veamos un ejemplo en donde el uso de los tipos simples únicamente no es tan práctico. Pensemos en la lista de contactos de un teléfono.</a:t>
            </a:r>
            <a:endParaRPr lang="es-ES" dirty="0" smtClean="0"/>
          </a:p>
          <a:p>
            <a:endParaRPr lang="es-ES" dirty="0" smtClean="0"/>
          </a:p>
          <a:p>
            <a:r>
              <a:rPr lang="es-ES" dirty="0" smtClean="0"/>
              <a:t>Cada contacto</a:t>
            </a:r>
            <a:r>
              <a:rPr lang="es-ES" baseline="0" dirty="0" smtClean="0"/>
              <a:t> contiene la información de un persona &lt;explicar la clase contacto&gt;</a:t>
            </a:r>
          </a:p>
          <a:p>
            <a:endParaRPr lang="es-ES" baseline="0" dirty="0" smtClean="0"/>
          </a:p>
          <a:p>
            <a:r>
              <a:rPr lang="es-ES" baseline="0" dirty="0" smtClean="0"/>
              <a:t>Si yo quisiera almacenar los datos de tres personas, necesitaría 9 variables, lo cual no es práctico, pues no puedo saber a priori cuantos datos voy a querer poner en mi lista de contactos.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Ahora veamos otro aspecto que se complica al manejar las cosas de esta forma, las funciones que se pueden aplicar al contacto para utilizarlo.</a:t>
            </a:r>
          </a:p>
          <a:p>
            <a:r>
              <a:rPr lang="es-ES" baseline="0" dirty="0" smtClean="0"/>
              <a:t>Con variables, cuando quisiera realizar una operación con algún contacto, tendría que recibir todos los datos, y en especial aquellos que me permitan identificarlo. Como no puedo saber en qué variable están los datos de un contacto particular tendría que ir variable por variable para buscarlos, y además tendría que recordar como junto todos los datos de un mismo contacto, pues están en variables separadas.</a:t>
            </a:r>
          </a:p>
          <a:p>
            <a:endParaRPr lang="es-ES" baseline="0" dirty="0" smtClean="0"/>
          </a:p>
          <a:p>
            <a:r>
              <a:rPr lang="es-ES" baseline="0" dirty="0" smtClean="0"/>
              <a:t>La identificación de los conceptos que nos permiten generar el modelo de un problema, nos permite representar la realidad en el computador, teniendo una equivalencia más estrecha entre conceptos del mundo y las abstracciones que se usan en los programas. Esa es la utilidad de una clase, una clase es un modelo de algún concepto relacionado con el problema que estamos resolviendo con un programa en el computador: En este caso, el contacto podría ser una clase que agrupa los datos de cada persona y las funciones relacionadas a un contacto en una misma entidad, que después puedo usar para crear variables.</a:t>
            </a:r>
          </a:p>
          <a:p>
            <a:endParaRPr lang="es-ES" baseline="0" dirty="0" smtClean="0"/>
          </a:p>
          <a:p>
            <a:r>
              <a:rPr lang="es-ES" baseline="0" dirty="0" smtClean="0"/>
              <a:t>Si con las funciones creamos nuestras propias instrucciones, con las clases creamos nuestros propios tipos de datos.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953079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Cuando creamos un contacto específico, cada uno de los datos del contacto toma un valor determinado y así se crea un ejemplo específico de un contacto. En nuestro celular, crearíamos un contacto nuevo. El modelo de contacto, es lo que se llama una clase. Un ejemplo específico de contacto, como María, sería un objeto. Un objeto es un valor específico de una clase, tal como 7 es un valor específico de  número entero. Este valor específico, en el caso de una clase, como contacto, se denomina instancia. María es un objeto, que representa una instancia de la clase contacto.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250753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 revisemos de que esta compuesta la definición</a:t>
            </a:r>
            <a:r>
              <a:rPr lang="es-ES" baseline="0" dirty="0" smtClean="0"/>
              <a:t> de una clase:</a:t>
            </a:r>
          </a:p>
          <a:p>
            <a:endParaRPr lang="es-ES" baseline="0" dirty="0" smtClean="0"/>
          </a:p>
          <a:p>
            <a:r>
              <a:rPr lang="es-ES" baseline="0" dirty="0" smtClean="0"/>
              <a:t>Podemos distinguir Atributos, que son los datos propias de una instancia de la clase: en el ejemplo del contacto, los atributos serían el nombre, el teléfono y el e-mail</a:t>
            </a:r>
          </a:p>
          <a:p>
            <a:endParaRPr lang="es-ES" baseline="0" dirty="0" smtClean="0"/>
          </a:p>
          <a:p>
            <a:r>
              <a:rPr lang="es-ES" baseline="0" dirty="0" smtClean="0"/>
              <a:t>Además de los atributos tenemos los métodos, que son funciones propias de la clase, que operan sobre sus atributos y los cambian, </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834462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 veremos como a partir del enunciado</a:t>
            </a:r>
            <a:r>
              <a:rPr lang="es-ES" baseline="0" dirty="0" smtClean="0"/>
              <a:t> de un problema, podemos identificar las clases que nos permitirán resolverlo.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137086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3/21/2020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TDFI102 Introducción a la Programación</a:t>
            </a:r>
            <a:endParaRPr lang="es-ES" noProof="1"/>
          </a:p>
        </p:txBody>
      </p:sp>
      <p:sp>
        <p:nvSpPr>
          <p:cNvPr id="3" name="Subtítulo 2"/>
          <p:cNvSpPr>
            <a:spLocks noGrp="1"/>
          </p:cNvSpPr>
          <p:nvPr>
            <p:ph type="subTitle" idx="1"/>
          </p:nvPr>
        </p:nvSpPr>
        <p:spPr/>
        <p:txBody>
          <a:bodyPr vert="horz" lIns="91440" tIns="45720" rIns="91440" bIns="45720" rtlCol="0">
            <a:noAutofit/>
          </a:bodyPr>
          <a:lstStyle/>
          <a:p>
            <a:r>
              <a:rPr lang="es-ES" sz="2600" noProof="1" smtClean="0"/>
              <a:t>Primer Semestre 2020</a:t>
            </a:r>
            <a:endParaRPr lang="es-ES" sz="2600" noProof="1"/>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300" y="358463"/>
            <a:ext cx="2862134" cy="2661882"/>
          </a:xfrm>
          <a:prstGeom prst="rect">
            <a:avLst/>
          </a:prstGeom>
        </p:spPr>
      </p:pic>
    </p:spTree>
    <p:extLst>
      <p:ext uri="{BB962C8B-B14F-4D97-AF65-F5344CB8AC3E}">
        <p14:creationId xmlns:p14="http://schemas.microsoft.com/office/powerpoint/2010/main" val="511617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Identificando Clases en el Enunciado de un Problema</a:t>
            </a:r>
            <a:endParaRPr lang="es-ES" dirty="0"/>
          </a:p>
        </p:txBody>
      </p:sp>
      <p:sp>
        <p:nvSpPr>
          <p:cNvPr id="4" name="Subtítulo 3"/>
          <p:cNvSpPr>
            <a:spLocks noGrp="1"/>
          </p:cNvSpPr>
          <p:nvPr>
            <p:ph type="subTitle" idx="1"/>
          </p:nvPr>
        </p:nvSpPr>
        <p:spPr/>
        <p:txBody>
          <a:bodyPr/>
          <a:lstStyle/>
          <a:p>
            <a:endParaRPr lang="es-ES"/>
          </a:p>
        </p:txBody>
      </p:sp>
    </p:spTree>
    <p:extLst>
      <p:ext uri="{BB962C8B-B14F-4D97-AF65-F5344CB8AC3E}">
        <p14:creationId xmlns:p14="http://schemas.microsoft.com/office/powerpoint/2010/main" val="898334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problema</a:t>
            </a:r>
            <a:endParaRPr lang="es-ES" dirty="0"/>
          </a:p>
        </p:txBody>
      </p:sp>
      <p:sp>
        <p:nvSpPr>
          <p:cNvPr id="3" name="Rectángulo 2"/>
          <p:cNvSpPr/>
          <p:nvPr/>
        </p:nvSpPr>
        <p:spPr>
          <a:xfrm>
            <a:off x="705491" y="1434778"/>
            <a:ext cx="11407739" cy="8845498"/>
          </a:xfrm>
          <a:prstGeom prst="rect">
            <a:avLst/>
          </a:prstGeom>
        </p:spPr>
        <p:txBody>
          <a:bodyPr vert="horz" lIns="91440" tIns="45720" rIns="91440" bIns="45720" rtlCol="0">
            <a:normAutofit/>
          </a:bodyPr>
          <a:lstStyle/>
          <a:p>
            <a:pPr>
              <a:spcBef>
                <a:spcPct val="30000"/>
              </a:spcBef>
              <a:spcAft>
                <a:spcPts val="1200"/>
              </a:spcAft>
            </a:pPr>
            <a:r>
              <a:rPr lang="es-ES" sz="1600" dirty="0" smtClean="0">
                <a:solidFill>
                  <a:schemeClr val="bg1">
                    <a:lumMod val="50000"/>
                  </a:schemeClr>
                </a:solidFill>
              </a:rPr>
              <a:t>La biblioteca de un colegio maneja sus préstamos de libros manualmente, por lo que necesita tu ayuda para crear un pequeño programa que facilite el trabajo de la administración de los libros.</a:t>
            </a:r>
          </a:p>
          <a:p>
            <a:pPr marL="285750" indent="-285750">
              <a:spcBef>
                <a:spcPct val="30000"/>
              </a:spcBef>
              <a:spcAft>
                <a:spcPts val="1200"/>
              </a:spcAft>
              <a:buFont typeface="Arial" panose="020B0604020202020204" pitchFamily="34" charset="0"/>
              <a:buChar char="•"/>
            </a:pPr>
            <a:r>
              <a:rPr lang="es-ES" sz="1600" dirty="0" smtClean="0">
                <a:solidFill>
                  <a:schemeClr val="bg1">
                    <a:lumMod val="50000"/>
                  </a:schemeClr>
                </a:solidFill>
              </a:rPr>
              <a:t>Para cada libro se debe poder registrar un código alfanumérico de identificación único, un número de copia, el autor, el título y la materia del libro.</a:t>
            </a:r>
          </a:p>
          <a:p>
            <a:pPr marL="285750" indent="-285750">
              <a:spcBef>
                <a:spcPct val="30000"/>
              </a:spcBef>
              <a:spcAft>
                <a:spcPts val="1200"/>
              </a:spcAft>
              <a:buFont typeface="Arial" panose="020B0604020202020204" pitchFamily="34" charset="0"/>
              <a:buChar char="•"/>
            </a:pPr>
            <a:r>
              <a:rPr lang="es-ES" sz="1600" dirty="0" smtClean="0">
                <a:solidFill>
                  <a:schemeClr val="bg1">
                    <a:lumMod val="50000"/>
                  </a:schemeClr>
                </a:solidFill>
              </a:rPr>
              <a:t>Debe ser posible que exista más de una copia de cada libro.</a:t>
            </a:r>
          </a:p>
          <a:p>
            <a:pPr marL="285750" indent="-285750">
              <a:spcBef>
                <a:spcPct val="30000"/>
              </a:spcBef>
              <a:spcAft>
                <a:spcPts val="1200"/>
              </a:spcAft>
              <a:buFont typeface="Arial" panose="020B0604020202020204" pitchFamily="34" charset="0"/>
              <a:buChar char="•"/>
            </a:pPr>
            <a:r>
              <a:rPr lang="es-ES" sz="1600" dirty="0" smtClean="0">
                <a:solidFill>
                  <a:schemeClr val="bg1">
                    <a:lumMod val="50000"/>
                  </a:schemeClr>
                </a:solidFill>
              </a:rPr>
              <a:t>Debe ser posible prestar los libros registrando el nombre de la persona que tiene cada copia y la fecha que debe devolverlo.</a:t>
            </a:r>
          </a:p>
          <a:p>
            <a:pPr marL="285750" indent="-285750">
              <a:spcBef>
                <a:spcPct val="30000"/>
              </a:spcBef>
              <a:spcAft>
                <a:spcPts val="1200"/>
              </a:spcAft>
              <a:buFont typeface="Arial" panose="020B0604020202020204" pitchFamily="34" charset="0"/>
              <a:buChar char="•"/>
            </a:pPr>
            <a:r>
              <a:rPr lang="es-ES" sz="1600" dirty="0" smtClean="0">
                <a:solidFill>
                  <a:schemeClr val="bg1">
                    <a:lumMod val="50000"/>
                  </a:schemeClr>
                </a:solidFill>
              </a:rPr>
              <a:t>Debe ser posible registrar la devolución de los libros.</a:t>
            </a:r>
          </a:p>
          <a:p>
            <a:pPr marL="285750" indent="-285750">
              <a:spcBef>
                <a:spcPct val="30000"/>
              </a:spcBef>
              <a:spcAft>
                <a:spcPts val="1200"/>
              </a:spcAft>
              <a:buFont typeface="Arial" panose="020B0604020202020204" pitchFamily="34" charset="0"/>
              <a:buChar char="•"/>
            </a:pPr>
            <a:endParaRPr lang="es-ES" sz="1600" dirty="0" smtClean="0">
              <a:solidFill>
                <a:schemeClr val="bg1">
                  <a:lumMod val="50000"/>
                </a:schemeClr>
              </a:solidFill>
            </a:endParaRPr>
          </a:p>
          <a:p>
            <a:pPr>
              <a:spcBef>
                <a:spcPct val="30000"/>
              </a:spcBef>
              <a:spcAft>
                <a:spcPts val="1200"/>
              </a:spcAft>
            </a:pPr>
            <a:endParaRPr lang="es-ES" sz="1600" dirty="0" smtClean="0">
              <a:solidFill>
                <a:schemeClr val="bg1">
                  <a:lumMod val="50000"/>
                </a:schemeClr>
              </a:solidFill>
            </a:endParaRPr>
          </a:p>
          <a:p>
            <a:pPr>
              <a:spcBef>
                <a:spcPct val="30000"/>
              </a:spcBef>
              <a:spcAft>
                <a:spcPts val="1200"/>
              </a:spcAft>
            </a:pPr>
            <a:endParaRPr lang="es-ES" sz="1600" dirty="0" smtClean="0">
              <a:solidFill>
                <a:schemeClr val="bg1">
                  <a:lumMod val="50000"/>
                </a:schemeClr>
              </a:solidFill>
            </a:endParaRPr>
          </a:p>
          <a:p>
            <a:pPr>
              <a:spcBef>
                <a:spcPct val="30000"/>
              </a:spcBef>
              <a:spcAft>
                <a:spcPts val="1200"/>
              </a:spcAft>
            </a:pPr>
            <a:endParaRPr lang="es-ES" sz="1600" dirty="0">
              <a:solidFill>
                <a:schemeClr val="bg1">
                  <a:lumMod val="50000"/>
                </a:schemeClr>
              </a:solidFill>
            </a:endParaRPr>
          </a:p>
        </p:txBody>
      </p:sp>
      <p:sp>
        <p:nvSpPr>
          <p:cNvPr id="4" name="Rectángulo 3"/>
          <p:cNvSpPr/>
          <p:nvPr/>
        </p:nvSpPr>
        <p:spPr>
          <a:xfrm>
            <a:off x="3293375" y="614219"/>
            <a:ext cx="7874633" cy="584775"/>
          </a:xfrm>
          <a:prstGeom prst="rect">
            <a:avLst/>
          </a:prstGeom>
          <a:noFill/>
        </p:spPr>
        <p:txBody>
          <a:bodyPr wrap="square" lIns="91440" tIns="45720" rIns="91440" bIns="45720">
            <a:spAutoFit/>
          </a:bodyPr>
          <a:lstStyle/>
          <a:p>
            <a:r>
              <a:rPr lang="es-ES" sz="3200" b="1" cap="none" spc="0" dirty="0" smtClean="0">
                <a:ln w="22225">
                  <a:solidFill>
                    <a:schemeClr val="accent2"/>
                  </a:solidFill>
                  <a:prstDash val="solid"/>
                </a:ln>
                <a:solidFill>
                  <a:schemeClr val="accent2">
                    <a:lumMod val="40000"/>
                    <a:lumOff val="60000"/>
                  </a:schemeClr>
                </a:solidFill>
                <a:effectLst/>
              </a:rPr>
              <a:t>Gestión de Préstamos de Biblioteca</a:t>
            </a:r>
            <a:endParaRPr lang="es-E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71378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Identificando Clases, Paso 1: Sustantivos</a:t>
            </a:r>
            <a:endParaRPr lang="es-ES" dirty="0"/>
          </a:p>
        </p:txBody>
      </p:sp>
      <p:sp>
        <p:nvSpPr>
          <p:cNvPr id="6" name="Rectángulo 5"/>
          <p:cNvSpPr/>
          <p:nvPr/>
        </p:nvSpPr>
        <p:spPr>
          <a:xfrm>
            <a:off x="4685016" y="1397285"/>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Biblioteca</a:t>
            </a:r>
            <a:endParaRPr lang="es-ES" dirty="0"/>
          </a:p>
        </p:txBody>
      </p:sp>
      <p:sp>
        <p:nvSpPr>
          <p:cNvPr id="7" name="Rectángulo 6"/>
          <p:cNvSpPr/>
          <p:nvPr/>
        </p:nvSpPr>
        <p:spPr>
          <a:xfrm>
            <a:off x="4685016" y="2119965"/>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Colegio</a:t>
            </a:r>
            <a:endParaRPr lang="es-ES" dirty="0"/>
          </a:p>
        </p:txBody>
      </p:sp>
      <p:sp>
        <p:nvSpPr>
          <p:cNvPr id="8" name="Rectángulo 7"/>
          <p:cNvSpPr/>
          <p:nvPr/>
        </p:nvSpPr>
        <p:spPr>
          <a:xfrm>
            <a:off x="4685016" y="2830522"/>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Libro</a:t>
            </a:r>
            <a:endParaRPr lang="es-ES" dirty="0"/>
          </a:p>
        </p:txBody>
      </p:sp>
      <p:sp>
        <p:nvSpPr>
          <p:cNvPr id="9" name="Rectángulo 8"/>
          <p:cNvSpPr/>
          <p:nvPr/>
        </p:nvSpPr>
        <p:spPr>
          <a:xfrm>
            <a:off x="4685016" y="4241501"/>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Copia</a:t>
            </a:r>
            <a:endParaRPr lang="es-ES" dirty="0"/>
          </a:p>
        </p:txBody>
      </p:sp>
      <p:sp>
        <p:nvSpPr>
          <p:cNvPr id="10" name="Rectángulo 9"/>
          <p:cNvSpPr/>
          <p:nvPr/>
        </p:nvSpPr>
        <p:spPr>
          <a:xfrm>
            <a:off x="4685016" y="4952058"/>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Persona</a:t>
            </a:r>
            <a:endParaRPr lang="es-ES" dirty="0"/>
          </a:p>
        </p:txBody>
      </p:sp>
      <p:sp>
        <p:nvSpPr>
          <p:cNvPr id="12" name="Rectángulo 11"/>
          <p:cNvSpPr/>
          <p:nvPr/>
        </p:nvSpPr>
        <p:spPr>
          <a:xfrm>
            <a:off x="4685016" y="3530944"/>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Autor</a:t>
            </a:r>
            <a:endParaRPr lang="es-ES" dirty="0"/>
          </a:p>
        </p:txBody>
      </p:sp>
      <p:sp>
        <p:nvSpPr>
          <p:cNvPr id="13" name="Rectángulo 12"/>
          <p:cNvSpPr/>
          <p:nvPr/>
        </p:nvSpPr>
        <p:spPr>
          <a:xfrm>
            <a:off x="4685016" y="5662615"/>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Préstamo</a:t>
            </a:r>
            <a:endParaRPr lang="es-ES" dirty="0"/>
          </a:p>
        </p:txBody>
      </p:sp>
      <p:sp>
        <p:nvSpPr>
          <p:cNvPr id="14" name="Rectángulo 13"/>
          <p:cNvSpPr/>
          <p:nvPr/>
        </p:nvSpPr>
        <p:spPr>
          <a:xfrm>
            <a:off x="296210" y="3012102"/>
            <a:ext cx="3195263" cy="157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Objetivo</a:t>
            </a:r>
          </a:p>
          <a:p>
            <a:pPr algn="ctr"/>
            <a:r>
              <a:rPr lang="es-ES" dirty="0" smtClean="0"/>
              <a:t>Gestionar Préstamo de Libros en Biblioteca</a:t>
            </a:r>
            <a:endParaRPr lang="es-ES" dirty="0"/>
          </a:p>
        </p:txBody>
      </p:sp>
    </p:spTree>
    <p:extLst>
      <p:ext uri="{BB962C8B-B14F-4D97-AF65-F5344CB8AC3E}">
        <p14:creationId xmlns:p14="http://schemas.microsoft.com/office/powerpoint/2010/main" val="158460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Identificando Clases, Paso 2: Relevancia al Objetivo</a:t>
            </a:r>
            <a:endParaRPr lang="es-ES" dirty="0"/>
          </a:p>
        </p:txBody>
      </p:sp>
      <p:sp>
        <p:nvSpPr>
          <p:cNvPr id="5" name="Rectángulo 4"/>
          <p:cNvSpPr/>
          <p:nvPr/>
        </p:nvSpPr>
        <p:spPr>
          <a:xfrm>
            <a:off x="296210" y="3012102"/>
            <a:ext cx="3195263" cy="157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Objetivo</a:t>
            </a:r>
          </a:p>
          <a:p>
            <a:pPr algn="ctr"/>
            <a:r>
              <a:rPr lang="es-ES" dirty="0" smtClean="0"/>
              <a:t>Gestionar Préstamo de Libros en Biblioteca</a:t>
            </a:r>
            <a:endParaRPr lang="es-ES" dirty="0"/>
          </a:p>
        </p:txBody>
      </p:sp>
      <p:sp>
        <p:nvSpPr>
          <p:cNvPr id="6" name="Rectángulo 5"/>
          <p:cNvSpPr/>
          <p:nvPr/>
        </p:nvSpPr>
        <p:spPr>
          <a:xfrm>
            <a:off x="4685016" y="1397285"/>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Biblioteca</a:t>
            </a:r>
            <a:endParaRPr lang="es-ES" dirty="0"/>
          </a:p>
        </p:txBody>
      </p:sp>
      <p:sp>
        <p:nvSpPr>
          <p:cNvPr id="7" name="Rectángulo 6"/>
          <p:cNvSpPr/>
          <p:nvPr/>
        </p:nvSpPr>
        <p:spPr>
          <a:xfrm>
            <a:off x="4685016" y="2119965"/>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Colegio</a:t>
            </a:r>
            <a:endParaRPr lang="es-ES" dirty="0"/>
          </a:p>
        </p:txBody>
      </p:sp>
      <p:sp>
        <p:nvSpPr>
          <p:cNvPr id="8" name="Rectángulo 7"/>
          <p:cNvSpPr/>
          <p:nvPr/>
        </p:nvSpPr>
        <p:spPr>
          <a:xfrm>
            <a:off x="4685016" y="2830522"/>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Libro</a:t>
            </a:r>
            <a:endParaRPr lang="es-ES" dirty="0"/>
          </a:p>
        </p:txBody>
      </p:sp>
      <p:sp>
        <p:nvSpPr>
          <p:cNvPr id="9" name="Rectángulo 8"/>
          <p:cNvSpPr/>
          <p:nvPr/>
        </p:nvSpPr>
        <p:spPr>
          <a:xfrm>
            <a:off x="4685016" y="4241501"/>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Copia</a:t>
            </a:r>
            <a:endParaRPr lang="es-ES" dirty="0"/>
          </a:p>
        </p:txBody>
      </p:sp>
      <p:sp>
        <p:nvSpPr>
          <p:cNvPr id="10" name="Rectángulo 9"/>
          <p:cNvSpPr/>
          <p:nvPr/>
        </p:nvSpPr>
        <p:spPr>
          <a:xfrm>
            <a:off x="4685016" y="4952058"/>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Persona</a:t>
            </a:r>
            <a:endParaRPr lang="es-ES" dirty="0"/>
          </a:p>
        </p:txBody>
      </p:sp>
      <p:sp>
        <p:nvSpPr>
          <p:cNvPr id="12" name="Rectángulo 11"/>
          <p:cNvSpPr/>
          <p:nvPr/>
        </p:nvSpPr>
        <p:spPr>
          <a:xfrm>
            <a:off x="4685016" y="3530944"/>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Autor</a:t>
            </a:r>
            <a:endParaRPr lang="es-ES" dirty="0"/>
          </a:p>
        </p:txBody>
      </p:sp>
      <p:sp>
        <p:nvSpPr>
          <p:cNvPr id="13" name="Rectángulo 12"/>
          <p:cNvSpPr/>
          <p:nvPr/>
        </p:nvSpPr>
        <p:spPr>
          <a:xfrm>
            <a:off x="4685016" y="5662615"/>
            <a:ext cx="211647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Préstamo</a:t>
            </a:r>
            <a:endParaRPr lang="es-ES" dirty="0"/>
          </a:p>
        </p:txBody>
      </p:sp>
      <p:cxnSp>
        <p:nvCxnSpPr>
          <p:cNvPr id="14" name="Conector recto de flecha 13"/>
          <p:cNvCxnSpPr>
            <a:stCxn id="5" idx="3"/>
            <a:endCxn id="8" idx="1"/>
          </p:cNvCxnSpPr>
          <p:nvPr/>
        </p:nvCxnSpPr>
        <p:spPr>
          <a:xfrm flipV="1">
            <a:off x="3491473" y="3097654"/>
            <a:ext cx="1193543" cy="700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5" idx="3"/>
            <a:endCxn id="10" idx="1"/>
          </p:cNvCxnSpPr>
          <p:nvPr/>
        </p:nvCxnSpPr>
        <p:spPr>
          <a:xfrm>
            <a:off x="3491473" y="3798075"/>
            <a:ext cx="1193543" cy="142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a:stCxn id="5" idx="3"/>
            <a:endCxn id="13" idx="1"/>
          </p:cNvCxnSpPr>
          <p:nvPr/>
        </p:nvCxnSpPr>
        <p:spPr>
          <a:xfrm>
            <a:off x="3491473" y="3798075"/>
            <a:ext cx="1193543" cy="2131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0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8"/>
                                        </p:tgtEl>
                                        <p:attrNameLst>
                                          <p:attrName>fillcolor</p:attrName>
                                        </p:attrNameLst>
                                      </p:cBhvr>
                                      <p:to>
                                        <a:schemeClr val="accent2"/>
                                      </p:to>
                                    </p:animClr>
                                    <p:set>
                                      <p:cBhvr>
                                        <p:cTn id="35" dur="2000" fill="hold"/>
                                        <p:tgtEl>
                                          <p:spTgt spid="8"/>
                                        </p:tgtEl>
                                        <p:attrNameLst>
                                          <p:attrName>fill.type</p:attrName>
                                        </p:attrNameLst>
                                      </p:cBhvr>
                                      <p:to>
                                        <p:strVal val="solid"/>
                                      </p:to>
                                    </p:set>
                                    <p:set>
                                      <p:cBhvr>
                                        <p:cTn id="36" dur="2000" fill="hold"/>
                                        <p:tgtEl>
                                          <p:spTgt spid="8"/>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0"/>
                                        </p:tgtEl>
                                        <p:attrNameLst>
                                          <p:attrName>fillcolor</p:attrName>
                                        </p:attrNameLst>
                                      </p:cBhvr>
                                      <p:to>
                                        <a:schemeClr val="accent2"/>
                                      </p:to>
                                    </p:animClr>
                                    <p:set>
                                      <p:cBhvr>
                                        <p:cTn id="41" dur="2000" fill="hold"/>
                                        <p:tgtEl>
                                          <p:spTgt spid="10"/>
                                        </p:tgtEl>
                                        <p:attrNameLst>
                                          <p:attrName>fill.type</p:attrName>
                                        </p:attrNameLst>
                                      </p:cBhvr>
                                      <p:to>
                                        <p:strVal val="solid"/>
                                      </p:to>
                                    </p:set>
                                    <p:set>
                                      <p:cBhvr>
                                        <p:cTn id="42" dur="2000" fill="hold"/>
                                        <p:tgtEl>
                                          <p:spTgt spid="10"/>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3"/>
                                        </p:tgtEl>
                                        <p:attrNameLst>
                                          <p:attrName>fillcolor</p:attrName>
                                        </p:attrNameLst>
                                      </p:cBhvr>
                                      <p:to>
                                        <a:schemeClr val="accent2"/>
                                      </p:to>
                                    </p:animClr>
                                    <p:set>
                                      <p:cBhvr>
                                        <p:cTn id="47" dur="2000" fill="hold"/>
                                        <p:tgtEl>
                                          <p:spTgt spid="13"/>
                                        </p:tgtEl>
                                        <p:attrNameLst>
                                          <p:attrName>fill.type</p:attrName>
                                        </p:attrNameLst>
                                      </p:cBhvr>
                                      <p:to>
                                        <p:strVal val="solid"/>
                                      </p:to>
                                    </p:set>
                                    <p:set>
                                      <p:cBhvr>
                                        <p:cTn id="48"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Identificando Clases, Paso 3: Cantidad de Atributos (sustantivos)</a:t>
            </a:r>
            <a:endParaRPr lang="es-ES" dirty="0"/>
          </a:p>
        </p:txBody>
      </p:sp>
      <p:sp>
        <p:nvSpPr>
          <p:cNvPr id="8" name="Rectángulo 7"/>
          <p:cNvSpPr/>
          <p:nvPr/>
        </p:nvSpPr>
        <p:spPr>
          <a:xfrm>
            <a:off x="4685016" y="1616307"/>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Libro</a:t>
            </a:r>
            <a:endParaRPr lang="es-ES" dirty="0"/>
          </a:p>
        </p:txBody>
      </p:sp>
      <p:sp>
        <p:nvSpPr>
          <p:cNvPr id="10" name="Rectángulo 9"/>
          <p:cNvSpPr/>
          <p:nvPr/>
        </p:nvSpPr>
        <p:spPr>
          <a:xfrm>
            <a:off x="4685016" y="4016966"/>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Persona</a:t>
            </a:r>
            <a:endParaRPr lang="es-ES" dirty="0"/>
          </a:p>
        </p:txBody>
      </p:sp>
      <p:sp>
        <p:nvSpPr>
          <p:cNvPr id="13" name="Rectángulo 12"/>
          <p:cNvSpPr/>
          <p:nvPr/>
        </p:nvSpPr>
        <p:spPr>
          <a:xfrm>
            <a:off x="4685016" y="5184193"/>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Préstamo</a:t>
            </a:r>
            <a:endParaRPr lang="es-ES" dirty="0"/>
          </a:p>
        </p:txBody>
      </p:sp>
      <p:cxnSp>
        <p:nvCxnSpPr>
          <p:cNvPr id="14" name="Conector recto de flecha 13"/>
          <p:cNvCxnSpPr>
            <a:endCxn id="8" idx="1"/>
          </p:cNvCxnSpPr>
          <p:nvPr/>
        </p:nvCxnSpPr>
        <p:spPr>
          <a:xfrm flipV="1">
            <a:off x="3522295" y="1883439"/>
            <a:ext cx="1162721" cy="239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endCxn id="10" idx="1"/>
          </p:cNvCxnSpPr>
          <p:nvPr/>
        </p:nvCxnSpPr>
        <p:spPr>
          <a:xfrm>
            <a:off x="3522295" y="4277183"/>
            <a:ext cx="1162721" cy="6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a:endCxn id="13" idx="1"/>
          </p:cNvCxnSpPr>
          <p:nvPr/>
        </p:nvCxnSpPr>
        <p:spPr>
          <a:xfrm>
            <a:off x="3522295" y="4277183"/>
            <a:ext cx="1162721" cy="1174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7631987" y="1616307"/>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Título</a:t>
            </a:r>
            <a:endParaRPr lang="es-ES" dirty="0"/>
          </a:p>
        </p:txBody>
      </p:sp>
      <p:sp>
        <p:nvSpPr>
          <p:cNvPr id="19" name="Rectángulo 18"/>
          <p:cNvSpPr/>
          <p:nvPr/>
        </p:nvSpPr>
        <p:spPr>
          <a:xfrm>
            <a:off x="7631987" y="2059974"/>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Autor</a:t>
            </a:r>
            <a:endParaRPr lang="es-ES" dirty="0"/>
          </a:p>
        </p:txBody>
      </p:sp>
      <p:sp>
        <p:nvSpPr>
          <p:cNvPr id="20" name="Rectángulo 19"/>
          <p:cNvSpPr/>
          <p:nvPr/>
        </p:nvSpPr>
        <p:spPr>
          <a:xfrm>
            <a:off x="7631987" y="2503641"/>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Código</a:t>
            </a:r>
            <a:endParaRPr lang="es-ES" dirty="0"/>
          </a:p>
        </p:txBody>
      </p:sp>
      <p:sp>
        <p:nvSpPr>
          <p:cNvPr id="25" name="Rectángulo 24"/>
          <p:cNvSpPr/>
          <p:nvPr/>
        </p:nvSpPr>
        <p:spPr>
          <a:xfrm>
            <a:off x="7631987" y="2947308"/>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Copias</a:t>
            </a:r>
            <a:endParaRPr lang="es-ES" dirty="0"/>
          </a:p>
        </p:txBody>
      </p:sp>
      <p:sp>
        <p:nvSpPr>
          <p:cNvPr id="26" name="Rectángulo 25"/>
          <p:cNvSpPr/>
          <p:nvPr/>
        </p:nvSpPr>
        <p:spPr>
          <a:xfrm>
            <a:off x="7631987" y="3390975"/>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Materia</a:t>
            </a:r>
            <a:endParaRPr lang="es-ES" dirty="0"/>
          </a:p>
        </p:txBody>
      </p:sp>
      <p:sp>
        <p:nvSpPr>
          <p:cNvPr id="27" name="Rectángulo 26"/>
          <p:cNvSpPr/>
          <p:nvPr/>
        </p:nvSpPr>
        <p:spPr>
          <a:xfrm>
            <a:off x="7631987" y="3982890"/>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Rut</a:t>
            </a:r>
            <a:endParaRPr lang="es-ES" dirty="0"/>
          </a:p>
        </p:txBody>
      </p:sp>
      <p:sp>
        <p:nvSpPr>
          <p:cNvPr id="28" name="Rectángulo 27"/>
          <p:cNvSpPr/>
          <p:nvPr/>
        </p:nvSpPr>
        <p:spPr>
          <a:xfrm>
            <a:off x="7631987" y="4426557"/>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Nombre</a:t>
            </a:r>
            <a:endParaRPr lang="es-ES" dirty="0"/>
          </a:p>
        </p:txBody>
      </p:sp>
      <p:sp>
        <p:nvSpPr>
          <p:cNvPr id="29" name="Rectángulo 28"/>
          <p:cNvSpPr/>
          <p:nvPr/>
        </p:nvSpPr>
        <p:spPr>
          <a:xfrm>
            <a:off x="7631987" y="5718456"/>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Fecha de Término</a:t>
            </a:r>
            <a:endParaRPr lang="es-ES" dirty="0"/>
          </a:p>
        </p:txBody>
      </p:sp>
      <p:sp>
        <p:nvSpPr>
          <p:cNvPr id="31" name="Rectángulo 30"/>
          <p:cNvSpPr/>
          <p:nvPr/>
        </p:nvSpPr>
        <p:spPr>
          <a:xfrm>
            <a:off x="7631987" y="6252719"/>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Libro</a:t>
            </a:r>
            <a:endParaRPr lang="es-ES" dirty="0"/>
          </a:p>
        </p:txBody>
      </p:sp>
      <p:sp>
        <p:nvSpPr>
          <p:cNvPr id="33" name="Rectángulo 32"/>
          <p:cNvSpPr/>
          <p:nvPr/>
        </p:nvSpPr>
        <p:spPr>
          <a:xfrm>
            <a:off x="7631987" y="5184193"/>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Persona</a:t>
            </a:r>
            <a:endParaRPr lang="es-ES" dirty="0"/>
          </a:p>
        </p:txBody>
      </p:sp>
      <p:cxnSp>
        <p:nvCxnSpPr>
          <p:cNvPr id="35" name="Conector recto de flecha 34"/>
          <p:cNvCxnSpPr>
            <a:stCxn id="8" idx="3"/>
            <a:endCxn id="17" idx="1"/>
          </p:cNvCxnSpPr>
          <p:nvPr/>
        </p:nvCxnSpPr>
        <p:spPr>
          <a:xfrm flipV="1">
            <a:off x="6801492" y="1786836"/>
            <a:ext cx="830495" cy="9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stCxn id="8" idx="3"/>
            <a:endCxn id="19" idx="1"/>
          </p:cNvCxnSpPr>
          <p:nvPr/>
        </p:nvCxnSpPr>
        <p:spPr>
          <a:xfrm>
            <a:off x="6801492" y="1883439"/>
            <a:ext cx="830495" cy="347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8" idx="3"/>
            <a:endCxn id="20" idx="1"/>
          </p:cNvCxnSpPr>
          <p:nvPr/>
        </p:nvCxnSpPr>
        <p:spPr>
          <a:xfrm>
            <a:off x="6801492" y="1883439"/>
            <a:ext cx="830495" cy="79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a:stCxn id="8" idx="3"/>
            <a:endCxn id="25" idx="1"/>
          </p:cNvCxnSpPr>
          <p:nvPr/>
        </p:nvCxnSpPr>
        <p:spPr>
          <a:xfrm>
            <a:off x="6801492" y="1883439"/>
            <a:ext cx="830495" cy="123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a:stCxn id="8" idx="3"/>
            <a:endCxn id="26" idx="1"/>
          </p:cNvCxnSpPr>
          <p:nvPr/>
        </p:nvCxnSpPr>
        <p:spPr>
          <a:xfrm>
            <a:off x="6801492" y="1883439"/>
            <a:ext cx="830495" cy="167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0" idx="3"/>
            <a:endCxn id="27" idx="1"/>
          </p:cNvCxnSpPr>
          <p:nvPr/>
        </p:nvCxnSpPr>
        <p:spPr>
          <a:xfrm flipV="1">
            <a:off x="6801492" y="4153419"/>
            <a:ext cx="830495" cy="13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10" idx="3"/>
            <a:endCxn id="28" idx="1"/>
          </p:cNvCxnSpPr>
          <p:nvPr/>
        </p:nvCxnSpPr>
        <p:spPr>
          <a:xfrm>
            <a:off x="6801492" y="4284098"/>
            <a:ext cx="830495" cy="31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a:stCxn id="13" idx="3"/>
            <a:endCxn id="33" idx="1"/>
          </p:cNvCxnSpPr>
          <p:nvPr/>
        </p:nvCxnSpPr>
        <p:spPr>
          <a:xfrm flipV="1">
            <a:off x="6801492" y="5354722"/>
            <a:ext cx="830495" cy="9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a:stCxn id="13" idx="3"/>
            <a:endCxn id="29" idx="1"/>
          </p:cNvCxnSpPr>
          <p:nvPr/>
        </p:nvCxnSpPr>
        <p:spPr>
          <a:xfrm>
            <a:off x="6801492" y="5451325"/>
            <a:ext cx="830495" cy="43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stCxn id="13" idx="3"/>
            <a:endCxn id="31" idx="1"/>
          </p:cNvCxnSpPr>
          <p:nvPr/>
        </p:nvCxnSpPr>
        <p:spPr>
          <a:xfrm>
            <a:off x="6801492" y="5451325"/>
            <a:ext cx="830495" cy="971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p:cNvSpPr/>
          <p:nvPr/>
        </p:nvSpPr>
        <p:spPr>
          <a:xfrm>
            <a:off x="327032" y="3498124"/>
            <a:ext cx="3195263" cy="157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Objetivo</a:t>
            </a:r>
          </a:p>
          <a:p>
            <a:pPr algn="ctr"/>
            <a:r>
              <a:rPr lang="es-ES" dirty="0" smtClean="0"/>
              <a:t>Gestionar Préstamo de Libros en Biblioteca</a:t>
            </a:r>
            <a:endParaRPr lang="es-ES" dirty="0"/>
          </a:p>
        </p:txBody>
      </p:sp>
    </p:spTree>
    <p:extLst>
      <p:ext uri="{BB962C8B-B14F-4D97-AF65-F5344CB8AC3E}">
        <p14:creationId xmlns:p14="http://schemas.microsoft.com/office/powerpoint/2010/main" val="115146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5" grpId="0" animBg="1"/>
      <p:bldP spid="26" grpId="0" animBg="1"/>
      <p:bldP spid="27" grpId="0" animBg="1"/>
      <p:bldP spid="28" grpId="0" animBg="1"/>
      <p:bldP spid="29" grpId="0" animBg="1"/>
      <p:bldP spid="31"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Identificando Métodos: Verbos</a:t>
            </a:r>
            <a:endParaRPr lang="es-ES" dirty="0"/>
          </a:p>
        </p:txBody>
      </p:sp>
      <p:sp>
        <p:nvSpPr>
          <p:cNvPr id="3" name="Rectángulo 2"/>
          <p:cNvSpPr/>
          <p:nvPr/>
        </p:nvSpPr>
        <p:spPr>
          <a:xfrm>
            <a:off x="604434" y="1749871"/>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Libro</a:t>
            </a:r>
            <a:endParaRPr lang="es-ES" dirty="0"/>
          </a:p>
        </p:txBody>
      </p:sp>
      <p:sp>
        <p:nvSpPr>
          <p:cNvPr id="4" name="Rectángulo 3"/>
          <p:cNvSpPr/>
          <p:nvPr/>
        </p:nvSpPr>
        <p:spPr>
          <a:xfrm>
            <a:off x="604434" y="4150530"/>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Persona</a:t>
            </a:r>
            <a:endParaRPr lang="es-ES" dirty="0"/>
          </a:p>
        </p:txBody>
      </p:sp>
      <p:sp>
        <p:nvSpPr>
          <p:cNvPr id="5" name="Rectángulo 4"/>
          <p:cNvSpPr/>
          <p:nvPr/>
        </p:nvSpPr>
        <p:spPr>
          <a:xfrm>
            <a:off x="604434" y="5317757"/>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Préstamo</a:t>
            </a:r>
            <a:endParaRPr lang="es-ES" dirty="0"/>
          </a:p>
        </p:txBody>
      </p:sp>
      <p:sp>
        <p:nvSpPr>
          <p:cNvPr id="6" name="Rectángulo 5"/>
          <p:cNvSpPr/>
          <p:nvPr/>
        </p:nvSpPr>
        <p:spPr>
          <a:xfrm>
            <a:off x="3595954" y="1749871"/>
            <a:ext cx="2034283"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Registrar (Crear)</a:t>
            </a:r>
            <a:endParaRPr lang="es-ES" dirty="0"/>
          </a:p>
        </p:txBody>
      </p:sp>
      <p:sp>
        <p:nvSpPr>
          <p:cNvPr id="7" name="Rectángulo 6"/>
          <p:cNvSpPr/>
          <p:nvPr/>
        </p:nvSpPr>
        <p:spPr>
          <a:xfrm>
            <a:off x="3595953" y="2461918"/>
            <a:ext cx="2034283"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Prestar</a:t>
            </a:r>
            <a:endParaRPr lang="es-ES" dirty="0"/>
          </a:p>
        </p:txBody>
      </p:sp>
      <p:sp>
        <p:nvSpPr>
          <p:cNvPr id="8" name="Rectángulo 7"/>
          <p:cNvSpPr/>
          <p:nvPr/>
        </p:nvSpPr>
        <p:spPr>
          <a:xfrm>
            <a:off x="3595953" y="3173965"/>
            <a:ext cx="2034283"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Devolver</a:t>
            </a:r>
            <a:endParaRPr lang="es-ES" dirty="0"/>
          </a:p>
        </p:txBody>
      </p:sp>
      <p:sp>
        <p:nvSpPr>
          <p:cNvPr id="10" name="Flecha derecha 9"/>
          <p:cNvSpPr/>
          <p:nvPr/>
        </p:nvSpPr>
        <p:spPr>
          <a:xfrm>
            <a:off x="3595953" y="5207753"/>
            <a:ext cx="3554859" cy="754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 tiene métodos relevantes</a:t>
            </a:r>
            <a:endParaRPr lang="es-ES" dirty="0"/>
          </a:p>
        </p:txBody>
      </p:sp>
      <p:sp>
        <p:nvSpPr>
          <p:cNvPr id="11" name="Flecha derecha 10"/>
          <p:cNvSpPr/>
          <p:nvPr/>
        </p:nvSpPr>
        <p:spPr>
          <a:xfrm>
            <a:off x="3595953" y="4040526"/>
            <a:ext cx="3554859" cy="754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 tiene métodos relevantes</a:t>
            </a:r>
            <a:endParaRPr lang="es-ES" dirty="0"/>
          </a:p>
        </p:txBody>
      </p:sp>
      <p:sp>
        <p:nvSpPr>
          <p:cNvPr id="12" name="Rectángulo 11"/>
          <p:cNvSpPr/>
          <p:nvPr/>
        </p:nvSpPr>
        <p:spPr>
          <a:xfrm>
            <a:off x="7931073" y="3588463"/>
            <a:ext cx="1117614" cy="2646878"/>
          </a:xfrm>
          <a:prstGeom prst="rect">
            <a:avLst/>
          </a:prstGeom>
          <a:noFill/>
        </p:spPr>
        <p:txBody>
          <a:bodyPr wrap="none" lIns="91440" tIns="45720" rIns="91440" bIns="45720">
            <a:spAutoFit/>
          </a:bodyPr>
          <a:lstStyle/>
          <a:p>
            <a:pPr algn="ctr"/>
            <a:r>
              <a:rPr lang="es-ES" sz="16600" b="1" cap="none" spc="0" dirty="0" smtClean="0">
                <a:ln w="22225">
                  <a:solidFill>
                    <a:schemeClr val="accent2"/>
                  </a:solidFill>
                  <a:prstDash val="solid"/>
                </a:ln>
                <a:solidFill>
                  <a:schemeClr val="accent2">
                    <a:lumMod val="40000"/>
                    <a:lumOff val="60000"/>
                  </a:schemeClr>
                </a:solidFill>
                <a:effectLst/>
              </a:rPr>
              <a:t>?</a:t>
            </a:r>
            <a:endParaRPr lang="es-ES" sz="16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3080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Filtrando Clases sin Métodos</a:t>
            </a:r>
            <a:endParaRPr lang="es-ES" dirty="0"/>
          </a:p>
        </p:txBody>
      </p:sp>
      <p:sp>
        <p:nvSpPr>
          <p:cNvPr id="5" name="Rectángulo 4"/>
          <p:cNvSpPr/>
          <p:nvPr/>
        </p:nvSpPr>
        <p:spPr>
          <a:xfrm>
            <a:off x="946917" y="1435010"/>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Persona</a:t>
            </a:r>
            <a:endParaRPr lang="es-ES" dirty="0"/>
          </a:p>
        </p:txBody>
      </p:sp>
      <p:sp>
        <p:nvSpPr>
          <p:cNvPr id="6" name="Rombo 5"/>
          <p:cNvSpPr/>
          <p:nvPr/>
        </p:nvSpPr>
        <p:spPr>
          <a:xfrm>
            <a:off x="599293" y="2125122"/>
            <a:ext cx="2811723" cy="10171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Atributos</a:t>
            </a:r>
          </a:p>
          <a:p>
            <a:pPr algn="ctr"/>
            <a:r>
              <a:rPr lang="es-ES" sz="1400" dirty="0" smtClean="0"/>
              <a:t>Relevantes</a:t>
            </a:r>
          </a:p>
          <a:p>
            <a:pPr algn="ctr"/>
            <a:r>
              <a:rPr lang="es-ES" sz="1400" dirty="0" smtClean="0"/>
              <a:t>&gt;1</a:t>
            </a:r>
            <a:endParaRPr lang="es-ES" sz="1400" dirty="0"/>
          </a:p>
        </p:txBody>
      </p:sp>
      <p:sp>
        <p:nvSpPr>
          <p:cNvPr id="7" name="Rombo 6"/>
          <p:cNvSpPr/>
          <p:nvPr/>
        </p:nvSpPr>
        <p:spPr>
          <a:xfrm>
            <a:off x="599293" y="3298112"/>
            <a:ext cx="2811723" cy="10171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Representa</a:t>
            </a:r>
          </a:p>
          <a:p>
            <a:pPr algn="ctr"/>
            <a:r>
              <a:rPr lang="es-ES" sz="1400" dirty="0" smtClean="0"/>
              <a:t>Algo</a:t>
            </a:r>
          </a:p>
          <a:p>
            <a:pPr algn="ctr"/>
            <a:r>
              <a:rPr lang="es-ES" sz="1400" dirty="0" smtClean="0"/>
              <a:t>Permanente</a:t>
            </a:r>
            <a:endParaRPr lang="es-ES" sz="1400" dirty="0"/>
          </a:p>
        </p:txBody>
      </p:sp>
      <p:sp>
        <p:nvSpPr>
          <p:cNvPr id="8" name="Rombo 7"/>
          <p:cNvSpPr/>
          <p:nvPr/>
        </p:nvSpPr>
        <p:spPr>
          <a:xfrm>
            <a:off x="599292" y="4471102"/>
            <a:ext cx="2811723" cy="10171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Usarlo</a:t>
            </a:r>
          </a:p>
          <a:p>
            <a:pPr algn="ctr"/>
            <a:r>
              <a:rPr lang="es-ES" sz="1400" dirty="0" smtClean="0"/>
              <a:t>Evita Repetir Código o Información</a:t>
            </a:r>
            <a:endParaRPr lang="es-ES" sz="1400" dirty="0"/>
          </a:p>
        </p:txBody>
      </p:sp>
      <p:sp>
        <p:nvSpPr>
          <p:cNvPr id="9" name="Rombo 8"/>
          <p:cNvSpPr/>
          <p:nvPr/>
        </p:nvSpPr>
        <p:spPr>
          <a:xfrm>
            <a:off x="599292" y="5644092"/>
            <a:ext cx="2811723" cy="10171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Usarlo</a:t>
            </a:r>
          </a:p>
          <a:p>
            <a:pPr algn="ctr"/>
            <a:r>
              <a:rPr lang="es-ES" sz="1400" dirty="0" smtClean="0"/>
              <a:t>Simplifica el Programa</a:t>
            </a:r>
            <a:endParaRPr lang="es-ES" sz="1400" dirty="0"/>
          </a:p>
        </p:txBody>
      </p:sp>
      <p:sp>
        <p:nvSpPr>
          <p:cNvPr id="10" name="Flecha derecha 9"/>
          <p:cNvSpPr/>
          <p:nvPr/>
        </p:nvSpPr>
        <p:spPr>
          <a:xfrm>
            <a:off x="3729520" y="2280048"/>
            <a:ext cx="780836" cy="7072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SI</a:t>
            </a:r>
            <a:endParaRPr lang="es-ES" dirty="0"/>
          </a:p>
        </p:txBody>
      </p:sp>
      <p:sp>
        <p:nvSpPr>
          <p:cNvPr id="11" name="Flecha derecha 10"/>
          <p:cNvSpPr/>
          <p:nvPr/>
        </p:nvSpPr>
        <p:spPr>
          <a:xfrm>
            <a:off x="3729520" y="3453038"/>
            <a:ext cx="780836" cy="7072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SI</a:t>
            </a:r>
            <a:endParaRPr lang="es-ES" dirty="0"/>
          </a:p>
        </p:txBody>
      </p:sp>
      <p:sp>
        <p:nvSpPr>
          <p:cNvPr id="12" name="Flecha derecha 11"/>
          <p:cNvSpPr/>
          <p:nvPr/>
        </p:nvSpPr>
        <p:spPr>
          <a:xfrm>
            <a:off x="3729520" y="4614125"/>
            <a:ext cx="780836" cy="7072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SI</a:t>
            </a:r>
            <a:endParaRPr lang="es-ES" dirty="0"/>
          </a:p>
        </p:txBody>
      </p:sp>
      <p:sp>
        <p:nvSpPr>
          <p:cNvPr id="13" name="Flecha derecha 12"/>
          <p:cNvSpPr/>
          <p:nvPr/>
        </p:nvSpPr>
        <p:spPr>
          <a:xfrm>
            <a:off x="3729520" y="5799018"/>
            <a:ext cx="780836" cy="7072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SI</a:t>
            </a:r>
            <a:endParaRPr lang="es-ES" dirty="0"/>
          </a:p>
        </p:txBody>
      </p:sp>
      <p:sp>
        <p:nvSpPr>
          <p:cNvPr id="15" name="Flecha izquierda 14"/>
          <p:cNvSpPr/>
          <p:nvPr/>
        </p:nvSpPr>
        <p:spPr>
          <a:xfrm>
            <a:off x="3729520" y="1405410"/>
            <a:ext cx="667819" cy="67809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SI</a:t>
            </a:r>
            <a:endParaRPr lang="es-ES" dirty="0"/>
          </a:p>
        </p:txBody>
      </p:sp>
      <p:sp>
        <p:nvSpPr>
          <p:cNvPr id="16" name="Rectángulo 15"/>
          <p:cNvSpPr/>
          <p:nvPr/>
        </p:nvSpPr>
        <p:spPr>
          <a:xfrm>
            <a:off x="6421330" y="1435010"/>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Préstamo</a:t>
            </a:r>
            <a:endParaRPr lang="es-ES" dirty="0"/>
          </a:p>
        </p:txBody>
      </p:sp>
      <p:sp>
        <p:nvSpPr>
          <p:cNvPr id="17" name="Rombo 16"/>
          <p:cNvSpPr/>
          <p:nvPr/>
        </p:nvSpPr>
        <p:spPr>
          <a:xfrm>
            <a:off x="6073706" y="2125122"/>
            <a:ext cx="2811723" cy="10171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Atributos</a:t>
            </a:r>
          </a:p>
          <a:p>
            <a:pPr algn="ctr"/>
            <a:r>
              <a:rPr lang="es-ES" sz="1400" dirty="0" smtClean="0"/>
              <a:t>Relevantes</a:t>
            </a:r>
          </a:p>
          <a:p>
            <a:pPr algn="ctr"/>
            <a:r>
              <a:rPr lang="es-ES" sz="1400" dirty="0" smtClean="0"/>
              <a:t>&gt;1</a:t>
            </a:r>
            <a:endParaRPr lang="es-ES" sz="1400" dirty="0"/>
          </a:p>
        </p:txBody>
      </p:sp>
      <p:sp>
        <p:nvSpPr>
          <p:cNvPr id="18" name="Rombo 17"/>
          <p:cNvSpPr/>
          <p:nvPr/>
        </p:nvSpPr>
        <p:spPr>
          <a:xfrm>
            <a:off x="6073706" y="3298112"/>
            <a:ext cx="2811723" cy="10171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Representa</a:t>
            </a:r>
          </a:p>
          <a:p>
            <a:pPr algn="ctr"/>
            <a:r>
              <a:rPr lang="es-ES" sz="1400" dirty="0" smtClean="0"/>
              <a:t>Algo</a:t>
            </a:r>
          </a:p>
          <a:p>
            <a:pPr algn="ctr"/>
            <a:r>
              <a:rPr lang="es-ES" sz="1400" dirty="0" smtClean="0"/>
              <a:t>Permanente</a:t>
            </a:r>
            <a:endParaRPr lang="es-ES" sz="1400" dirty="0"/>
          </a:p>
        </p:txBody>
      </p:sp>
      <p:sp>
        <p:nvSpPr>
          <p:cNvPr id="19" name="Rombo 18"/>
          <p:cNvSpPr/>
          <p:nvPr/>
        </p:nvSpPr>
        <p:spPr>
          <a:xfrm>
            <a:off x="6073705" y="4471102"/>
            <a:ext cx="2811723" cy="10171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Usarlo</a:t>
            </a:r>
          </a:p>
          <a:p>
            <a:pPr algn="ctr"/>
            <a:r>
              <a:rPr lang="es-ES" sz="1400" dirty="0" smtClean="0"/>
              <a:t>Evita Repetir Código o Información</a:t>
            </a:r>
            <a:endParaRPr lang="es-ES" sz="1400" dirty="0"/>
          </a:p>
        </p:txBody>
      </p:sp>
      <p:sp>
        <p:nvSpPr>
          <p:cNvPr id="20" name="Rombo 19"/>
          <p:cNvSpPr/>
          <p:nvPr/>
        </p:nvSpPr>
        <p:spPr>
          <a:xfrm>
            <a:off x="6073705" y="5644092"/>
            <a:ext cx="2811723" cy="10171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Usarlo</a:t>
            </a:r>
          </a:p>
          <a:p>
            <a:pPr algn="ctr"/>
            <a:r>
              <a:rPr lang="es-ES" sz="1400" dirty="0" smtClean="0"/>
              <a:t>Simplifica el Programa</a:t>
            </a:r>
            <a:endParaRPr lang="es-ES" sz="1400" dirty="0"/>
          </a:p>
        </p:txBody>
      </p:sp>
      <p:sp>
        <p:nvSpPr>
          <p:cNvPr id="21" name="Flecha derecha 20"/>
          <p:cNvSpPr/>
          <p:nvPr/>
        </p:nvSpPr>
        <p:spPr>
          <a:xfrm>
            <a:off x="9203933" y="2280048"/>
            <a:ext cx="780836" cy="7072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SI</a:t>
            </a:r>
            <a:endParaRPr lang="es-ES" dirty="0"/>
          </a:p>
        </p:txBody>
      </p:sp>
      <p:sp>
        <p:nvSpPr>
          <p:cNvPr id="22" name="Flecha derecha 21"/>
          <p:cNvSpPr/>
          <p:nvPr/>
        </p:nvSpPr>
        <p:spPr>
          <a:xfrm>
            <a:off x="9203933" y="3453038"/>
            <a:ext cx="780836" cy="7072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NO</a:t>
            </a:r>
            <a:endParaRPr lang="es-ES" dirty="0"/>
          </a:p>
        </p:txBody>
      </p:sp>
      <p:sp>
        <p:nvSpPr>
          <p:cNvPr id="23" name="Flecha derecha 22"/>
          <p:cNvSpPr/>
          <p:nvPr/>
        </p:nvSpPr>
        <p:spPr>
          <a:xfrm>
            <a:off x="9203933" y="4614125"/>
            <a:ext cx="780836" cy="7072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NO</a:t>
            </a:r>
            <a:endParaRPr lang="es-ES" dirty="0"/>
          </a:p>
        </p:txBody>
      </p:sp>
      <p:sp>
        <p:nvSpPr>
          <p:cNvPr id="24" name="Flecha derecha 23"/>
          <p:cNvSpPr/>
          <p:nvPr/>
        </p:nvSpPr>
        <p:spPr>
          <a:xfrm>
            <a:off x="9203933" y="5799018"/>
            <a:ext cx="780836" cy="7072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NO</a:t>
            </a:r>
            <a:endParaRPr lang="es-ES" dirty="0"/>
          </a:p>
        </p:txBody>
      </p:sp>
      <p:sp>
        <p:nvSpPr>
          <p:cNvPr id="25" name="Flecha izquierda 24"/>
          <p:cNvSpPr/>
          <p:nvPr/>
        </p:nvSpPr>
        <p:spPr>
          <a:xfrm>
            <a:off x="9203933" y="1405410"/>
            <a:ext cx="780836" cy="67809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NO</a:t>
            </a:r>
            <a:endParaRPr lang="es-ES" dirty="0"/>
          </a:p>
        </p:txBody>
      </p:sp>
    </p:spTree>
    <p:extLst>
      <p:ext uri="{BB962C8B-B14F-4D97-AF65-F5344CB8AC3E}">
        <p14:creationId xmlns:p14="http://schemas.microsoft.com/office/powerpoint/2010/main" val="352610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Final del Problema</a:t>
            </a:r>
            <a:endParaRPr lang="es-ES" dirty="0"/>
          </a:p>
        </p:txBody>
      </p:sp>
      <p:sp>
        <p:nvSpPr>
          <p:cNvPr id="8" name="Rectángulo 7"/>
          <p:cNvSpPr/>
          <p:nvPr/>
        </p:nvSpPr>
        <p:spPr>
          <a:xfrm>
            <a:off x="4685016" y="1616307"/>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Libro</a:t>
            </a:r>
            <a:endParaRPr lang="es-ES" dirty="0"/>
          </a:p>
        </p:txBody>
      </p:sp>
      <p:sp>
        <p:nvSpPr>
          <p:cNvPr id="10" name="Rectángulo 9"/>
          <p:cNvSpPr/>
          <p:nvPr/>
        </p:nvSpPr>
        <p:spPr>
          <a:xfrm>
            <a:off x="4685016" y="5039736"/>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Persona</a:t>
            </a:r>
            <a:endParaRPr lang="es-ES" dirty="0"/>
          </a:p>
        </p:txBody>
      </p:sp>
      <p:cxnSp>
        <p:nvCxnSpPr>
          <p:cNvPr id="14" name="Conector recto de flecha 13"/>
          <p:cNvCxnSpPr>
            <a:endCxn id="8" idx="1"/>
          </p:cNvCxnSpPr>
          <p:nvPr/>
        </p:nvCxnSpPr>
        <p:spPr>
          <a:xfrm flipV="1">
            <a:off x="3522295" y="1883439"/>
            <a:ext cx="1162721" cy="239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55" idx="3"/>
            <a:endCxn id="10" idx="1"/>
          </p:cNvCxnSpPr>
          <p:nvPr/>
        </p:nvCxnSpPr>
        <p:spPr>
          <a:xfrm>
            <a:off x="3522295" y="4284097"/>
            <a:ext cx="1162721" cy="10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7631987" y="1616307"/>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Título</a:t>
            </a:r>
            <a:endParaRPr lang="es-ES" dirty="0"/>
          </a:p>
        </p:txBody>
      </p:sp>
      <p:sp>
        <p:nvSpPr>
          <p:cNvPr id="19" name="Rectángulo 18"/>
          <p:cNvSpPr/>
          <p:nvPr/>
        </p:nvSpPr>
        <p:spPr>
          <a:xfrm>
            <a:off x="7631987" y="2059974"/>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Autor</a:t>
            </a:r>
            <a:endParaRPr lang="es-ES" dirty="0"/>
          </a:p>
        </p:txBody>
      </p:sp>
      <p:sp>
        <p:nvSpPr>
          <p:cNvPr id="20" name="Rectángulo 19"/>
          <p:cNvSpPr/>
          <p:nvPr/>
        </p:nvSpPr>
        <p:spPr>
          <a:xfrm>
            <a:off x="7631987" y="2503641"/>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Código</a:t>
            </a:r>
            <a:endParaRPr lang="es-ES" dirty="0"/>
          </a:p>
        </p:txBody>
      </p:sp>
      <p:sp>
        <p:nvSpPr>
          <p:cNvPr id="25" name="Rectángulo 24"/>
          <p:cNvSpPr/>
          <p:nvPr/>
        </p:nvSpPr>
        <p:spPr>
          <a:xfrm>
            <a:off x="7631987" y="2947308"/>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Copias</a:t>
            </a:r>
            <a:endParaRPr lang="es-ES" dirty="0"/>
          </a:p>
        </p:txBody>
      </p:sp>
      <p:sp>
        <p:nvSpPr>
          <p:cNvPr id="26" name="Rectángulo 25"/>
          <p:cNvSpPr/>
          <p:nvPr/>
        </p:nvSpPr>
        <p:spPr>
          <a:xfrm>
            <a:off x="7631987" y="3390975"/>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Materia</a:t>
            </a:r>
            <a:endParaRPr lang="es-ES" dirty="0"/>
          </a:p>
        </p:txBody>
      </p:sp>
      <p:sp>
        <p:nvSpPr>
          <p:cNvPr id="27" name="Rectángulo 26"/>
          <p:cNvSpPr/>
          <p:nvPr/>
        </p:nvSpPr>
        <p:spPr>
          <a:xfrm>
            <a:off x="7631987" y="5005660"/>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Rut</a:t>
            </a:r>
            <a:endParaRPr lang="es-ES" dirty="0"/>
          </a:p>
        </p:txBody>
      </p:sp>
      <p:sp>
        <p:nvSpPr>
          <p:cNvPr id="28" name="Rectángulo 27"/>
          <p:cNvSpPr/>
          <p:nvPr/>
        </p:nvSpPr>
        <p:spPr>
          <a:xfrm>
            <a:off x="7631987" y="5449327"/>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Nombre</a:t>
            </a:r>
            <a:endParaRPr lang="es-ES" dirty="0"/>
          </a:p>
        </p:txBody>
      </p:sp>
      <p:cxnSp>
        <p:nvCxnSpPr>
          <p:cNvPr id="35" name="Conector recto de flecha 34"/>
          <p:cNvCxnSpPr>
            <a:stCxn id="8" idx="3"/>
            <a:endCxn id="17" idx="1"/>
          </p:cNvCxnSpPr>
          <p:nvPr/>
        </p:nvCxnSpPr>
        <p:spPr>
          <a:xfrm flipV="1">
            <a:off x="6801492" y="1786836"/>
            <a:ext cx="830495" cy="9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stCxn id="8" idx="3"/>
            <a:endCxn id="19" idx="1"/>
          </p:cNvCxnSpPr>
          <p:nvPr/>
        </p:nvCxnSpPr>
        <p:spPr>
          <a:xfrm>
            <a:off x="6801492" y="1883439"/>
            <a:ext cx="830495" cy="347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8" idx="3"/>
            <a:endCxn id="20" idx="1"/>
          </p:cNvCxnSpPr>
          <p:nvPr/>
        </p:nvCxnSpPr>
        <p:spPr>
          <a:xfrm>
            <a:off x="6801492" y="1883439"/>
            <a:ext cx="830495" cy="79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a:stCxn id="8" idx="3"/>
            <a:endCxn id="25" idx="1"/>
          </p:cNvCxnSpPr>
          <p:nvPr/>
        </p:nvCxnSpPr>
        <p:spPr>
          <a:xfrm>
            <a:off x="6801492" y="1883439"/>
            <a:ext cx="830495" cy="123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a:stCxn id="8" idx="3"/>
            <a:endCxn id="26" idx="1"/>
          </p:cNvCxnSpPr>
          <p:nvPr/>
        </p:nvCxnSpPr>
        <p:spPr>
          <a:xfrm>
            <a:off x="6801492" y="1883439"/>
            <a:ext cx="830495" cy="167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0" idx="3"/>
            <a:endCxn id="27" idx="1"/>
          </p:cNvCxnSpPr>
          <p:nvPr/>
        </p:nvCxnSpPr>
        <p:spPr>
          <a:xfrm flipV="1">
            <a:off x="6801492" y="5176189"/>
            <a:ext cx="830495" cy="13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10" idx="3"/>
            <a:endCxn id="28" idx="1"/>
          </p:cNvCxnSpPr>
          <p:nvPr/>
        </p:nvCxnSpPr>
        <p:spPr>
          <a:xfrm>
            <a:off x="6801492" y="5306868"/>
            <a:ext cx="830495" cy="31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p:cNvSpPr/>
          <p:nvPr/>
        </p:nvSpPr>
        <p:spPr>
          <a:xfrm>
            <a:off x="327032" y="3498124"/>
            <a:ext cx="3195263" cy="157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Objetivo</a:t>
            </a:r>
          </a:p>
          <a:p>
            <a:pPr algn="ctr"/>
            <a:r>
              <a:rPr lang="es-ES" dirty="0" smtClean="0"/>
              <a:t>Gestionar Préstamo de Libros en Biblioteca</a:t>
            </a:r>
            <a:endParaRPr lang="es-ES" dirty="0"/>
          </a:p>
        </p:txBody>
      </p:sp>
      <p:sp>
        <p:nvSpPr>
          <p:cNvPr id="32" name="Rectángulo 31"/>
          <p:cNvSpPr/>
          <p:nvPr/>
        </p:nvSpPr>
        <p:spPr>
          <a:xfrm>
            <a:off x="7631987" y="3862711"/>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Préstamos</a:t>
            </a:r>
            <a:endParaRPr lang="es-ES" dirty="0"/>
          </a:p>
        </p:txBody>
      </p:sp>
      <p:cxnSp>
        <p:nvCxnSpPr>
          <p:cNvPr id="5" name="Conector recto de flecha 4"/>
          <p:cNvCxnSpPr>
            <a:stCxn id="8" idx="3"/>
            <a:endCxn id="32" idx="1"/>
          </p:cNvCxnSpPr>
          <p:nvPr/>
        </p:nvCxnSpPr>
        <p:spPr>
          <a:xfrm>
            <a:off x="6801492" y="1883439"/>
            <a:ext cx="830495" cy="214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4685017" y="2150454"/>
            <a:ext cx="2116475"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Registrar (Crear)</a:t>
            </a:r>
            <a:endParaRPr lang="es-ES" dirty="0"/>
          </a:p>
        </p:txBody>
      </p:sp>
      <p:sp>
        <p:nvSpPr>
          <p:cNvPr id="38" name="Rectángulo 37"/>
          <p:cNvSpPr/>
          <p:nvPr/>
        </p:nvSpPr>
        <p:spPr>
          <a:xfrm>
            <a:off x="4685016" y="2680177"/>
            <a:ext cx="2116475"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Prestar</a:t>
            </a:r>
            <a:endParaRPr lang="es-ES" dirty="0"/>
          </a:p>
        </p:txBody>
      </p:sp>
      <p:sp>
        <p:nvSpPr>
          <p:cNvPr id="40" name="Rectángulo 39"/>
          <p:cNvSpPr/>
          <p:nvPr/>
        </p:nvSpPr>
        <p:spPr>
          <a:xfrm>
            <a:off x="4683275" y="3211689"/>
            <a:ext cx="211821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Devolver</a:t>
            </a:r>
            <a:endParaRPr lang="es-ES" dirty="0"/>
          </a:p>
        </p:txBody>
      </p:sp>
      <p:sp>
        <p:nvSpPr>
          <p:cNvPr id="42" name="Rectángulo 41"/>
          <p:cNvSpPr/>
          <p:nvPr/>
        </p:nvSpPr>
        <p:spPr>
          <a:xfrm>
            <a:off x="4685016" y="5569463"/>
            <a:ext cx="2116475"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Registrar (Crear)</a:t>
            </a:r>
            <a:endParaRPr lang="es-ES" dirty="0"/>
          </a:p>
        </p:txBody>
      </p:sp>
      <p:sp>
        <p:nvSpPr>
          <p:cNvPr id="44" name="Rectángulo 43"/>
          <p:cNvSpPr/>
          <p:nvPr/>
        </p:nvSpPr>
        <p:spPr>
          <a:xfrm>
            <a:off x="9748462" y="1616307"/>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46" name="Rectángulo 45"/>
          <p:cNvSpPr/>
          <p:nvPr/>
        </p:nvSpPr>
        <p:spPr>
          <a:xfrm>
            <a:off x="9748462" y="2064918"/>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48" name="Rectángulo 47"/>
          <p:cNvSpPr/>
          <p:nvPr/>
        </p:nvSpPr>
        <p:spPr>
          <a:xfrm>
            <a:off x="9748462" y="2500457"/>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50" name="Rectángulo 49"/>
          <p:cNvSpPr/>
          <p:nvPr/>
        </p:nvSpPr>
        <p:spPr>
          <a:xfrm>
            <a:off x="9748462" y="2947308"/>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Entero</a:t>
            </a:r>
            <a:endParaRPr lang="es-ES" dirty="0"/>
          </a:p>
        </p:txBody>
      </p:sp>
      <p:sp>
        <p:nvSpPr>
          <p:cNvPr id="52" name="Rectángulo 51"/>
          <p:cNvSpPr/>
          <p:nvPr/>
        </p:nvSpPr>
        <p:spPr>
          <a:xfrm>
            <a:off x="9748462" y="3390975"/>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54" name="Rectángulo 53"/>
          <p:cNvSpPr/>
          <p:nvPr/>
        </p:nvSpPr>
        <p:spPr>
          <a:xfrm>
            <a:off x="9748462" y="3865121"/>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Lista</a:t>
            </a:r>
            <a:endParaRPr lang="es-ES" dirty="0"/>
          </a:p>
        </p:txBody>
      </p:sp>
      <p:sp>
        <p:nvSpPr>
          <p:cNvPr id="56" name="Rectángulo 55"/>
          <p:cNvSpPr/>
          <p:nvPr/>
        </p:nvSpPr>
        <p:spPr>
          <a:xfrm>
            <a:off x="9748462" y="5000716"/>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57" name="Rectángulo 56"/>
          <p:cNvSpPr/>
          <p:nvPr/>
        </p:nvSpPr>
        <p:spPr>
          <a:xfrm>
            <a:off x="9748462" y="5449327"/>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Tree>
    <p:extLst>
      <p:ext uri="{BB962C8B-B14F-4D97-AF65-F5344CB8AC3E}">
        <p14:creationId xmlns:p14="http://schemas.microsoft.com/office/powerpoint/2010/main" val="321713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animBg="1"/>
      <p:bldP spid="46" grpId="0" animBg="1"/>
      <p:bldP spid="48" grpId="0" animBg="1"/>
      <p:bldP spid="50" grpId="0" animBg="1"/>
      <p:bldP spid="52" grpId="0" animBg="1"/>
      <p:bldP spid="54" grpId="0" animBg="1"/>
      <p:bldP spid="56" grpId="0" animBg="1"/>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Final del Problema</a:t>
            </a:r>
            <a:endParaRPr lang="es-ES" dirty="0"/>
          </a:p>
        </p:txBody>
      </p:sp>
      <p:sp>
        <p:nvSpPr>
          <p:cNvPr id="8" name="Rectángulo 7"/>
          <p:cNvSpPr/>
          <p:nvPr/>
        </p:nvSpPr>
        <p:spPr>
          <a:xfrm>
            <a:off x="4685016" y="1616307"/>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Libro</a:t>
            </a:r>
            <a:endParaRPr lang="es-ES" dirty="0"/>
          </a:p>
        </p:txBody>
      </p:sp>
      <p:cxnSp>
        <p:nvCxnSpPr>
          <p:cNvPr id="14" name="Conector recto de flecha 13"/>
          <p:cNvCxnSpPr>
            <a:endCxn id="8" idx="1"/>
          </p:cNvCxnSpPr>
          <p:nvPr/>
        </p:nvCxnSpPr>
        <p:spPr>
          <a:xfrm flipV="1">
            <a:off x="3522295" y="1883439"/>
            <a:ext cx="1162721" cy="239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7631987" y="1616307"/>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Título</a:t>
            </a:r>
            <a:endParaRPr lang="es-ES" dirty="0"/>
          </a:p>
        </p:txBody>
      </p:sp>
      <p:sp>
        <p:nvSpPr>
          <p:cNvPr id="19" name="Rectángulo 18"/>
          <p:cNvSpPr/>
          <p:nvPr/>
        </p:nvSpPr>
        <p:spPr>
          <a:xfrm>
            <a:off x="7631987" y="2059974"/>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Autor</a:t>
            </a:r>
            <a:endParaRPr lang="es-ES" dirty="0"/>
          </a:p>
        </p:txBody>
      </p:sp>
      <p:sp>
        <p:nvSpPr>
          <p:cNvPr id="20" name="Rectángulo 19"/>
          <p:cNvSpPr/>
          <p:nvPr/>
        </p:nvSpPr>
        <p:spPr>
          <a:xfrm>
            <a:off x="7631987" y="2503641"/>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Código</a:t>
            </a:r>
            <a:endParaRPr lang="es-ES" dirty="0"/>
          </a:p>
        </p:txBody>
      </p:sp>
      <p:sp>
        <p:nvSpPr>
          <p:cNvPr id="25" name="Rectángulo 24"/>
          <p:cNvSpPr/>
          <p:nvPr/>
        </p:nvSpPr>
        <p:spPr>
          <a:xfrm>
            <a:off x="7631987" y="2947308"/>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Copias</a:t>
            </a:r>
            <a:endParaRPr lang="es-ES" dirty="0"/>
          </a:p>
        </p:txBody>
      </p:sp>
      <p:sp>
        <p:nvSpPr>
          <p:cNvPr id="26" name="Rectángulo 25"/>
          <p:cNvSpPr/>
          <p:nvPr/>
        </p:nvSpPr>
        <p:spPr>
          <a:xfrm>
            <a:off x="7631987" y="3390975"/>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Materia</a:t>
            </a:r>
            <a:endParaRPr lang="es-ES" dirty="0"/>
          </a:p>
        </p:txBody>
      </p:sp>
      <p:cxnSp>
        <p:nvCxnSpPr>
          <p:cNvPr id="35" name="Conector recto de flecha 34"/>
          <p:cNvCxnSpPr>
            <a:stCxn id="8" idx="3"/>
            <a:endCxn id="17" idx="1"/>
          </p:cNvCxnSpPr>
          <p:nvPr/>
        </p:nvCxnSpPr>
        <p:spPr>
          <a:xfrm flipV="1">
            <a:off x="6801492" y="1786836"/>
            <a:ext cx="830495" cy="9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stCxn id="8" idx="3"/>
            <a:endCxn id="19" idx="1"/>
          </p:cNvCxnSpPr>
          <p:nvPr/>
        </p:nvCxnSpPr>
        <p:spPr>
          <a:xfrm>
            <a:off x="6801492" y="1883439"/>
            <a:ext cx="830495" cy="347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8" idx="3"/>
            <a:endCxn id="20" idx="1"/>
          </p:cNvCxnSpPr>
          <p:nvPr/>
        </p:nvCxnSpPr>
        <p:spPr>
          <a:xfrm>
            <a:off x="6801492" y="1883439"/>
            <a:ext cx="830495" cy="79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a:stCxn id="8" idx="3"/>
            <a:endCxn id="25" idx="1"/>
          </p:cNvCxnSpPr>
          <p:nvPr/>
        </p:nvCxnSpPr>
        <p:spPr>
          <a:xfrm>
            <a:off x="6801492" y="1883439"/>
            <a:ext cx="830495" cy="123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a:stCxn id="8" idx="3"/>
            <a:endCxn id="26" idx="1"/>
          </p:cNvCxnSpPr>
          <p:nvPr/>
        </p:nvCxnSpPr>
        <p:spPr>
          <a:xfrm>
            <a:off x="6801492" y="1883439"/>
            <a:ext cx="830495" cy="167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p:cNvSpPr/>
          <p:nvPr/>
        </p:nvSpPr>
        <p:spPr>
          <a:xfrm>
            <a:off x="327032" y="3498124"/>
            <a:ext cx="3195263" cy="157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Objetivo</a:t>
            </a:r>
          </a:p>
          <a:p>
            <a:pPr algn="ctr"/>
            <a:r>
              <a:rPr lang="es-ES" dirty="0" smtClean="0"/>
              <a:t>Gestionar Préstamo de Libros en Biblioteca</a:t>
            </a:r>
            <a:endParaRPr lang="es-ES" dirty="0"/>
          </a:p>
        </p:txBody>
      </p:sp>
      <p:sp>
        <p:nvSpPr>
          <p:cNvPr id="32" name="Rectángulo 31"/>
          <p:cNvSpPr/>
          <p:nvPr/>
        </p:nvSpPr>
        <p:spPr>
          <a:xfrm>
            <a:off x="7631987" y="3862711"/>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Préstamos</a:t>
            </a:r>
            <a:endParaRPr lang="es-ES" dirty="0"/>
          </a:p>
        </p:txBody>
      </p:sp>
      <p:cxnSp>
        <p:nvCxnSpPr>
          <p:cNvPr id="5" name="Conector recto de flecha 4"/>
          <p:cNvCxnSpPr>
            <a:stCxn id="8" idx="3"/>
            <a:endCxn id="32" idx="1"/>
          </p:cNvCxnSpPr>
          <p:nvPr/>
        </p:nvCxnSpPr>
        <p:spPr>
          <a:xfrm>
            <a:off x="6801492" y="1883439"/>
            <a:ext cx="830495" cy="214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4685017" y="2150454"/>
            <a:ext cx="2116475"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Registrar (Crear)</a:t>
            </a:r>
            <a:endParaRPr lang="es-ES" dirty="0"/>
          </a:p>
        </p:txBody>
      </p:sp>
      <p:sp>
        <p:nvSpPr>
          <p:cNvPr id="38" name="Rectángulo 37"/>
          <p:cNvSpPr/>
          <p:nvPr/>
        </p:nvSpPr>
        <p:spPr>
          <a:xfrm>
            <a:off x="4685016" y="2680177"/>
            <a:ext cx="2116475"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Prestar</a:t>
            </a:r>
            <a:endParaRPr lang="es-ES" dirty="0"/>
          </a:p>
        </p:txBody>
      </p:sp>
      <p:sp>
        <p:nvSpPr>
          <p:cNvPr id="40" name="Rectángulo 39"/>
          <p:cNvSpPr/>
          <p:nvPr/>
        </p:nvSpPr>
        <p:spPr>
          <a:xfrm>
            <a:off x="4683275" y="3211689"/>
            <a:ext cx="211821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Devolver</a:t>
            </a:r>
            <a:endParaRPr lang="es-ES" dirty="0"/>
          </a:p>
        </p:txBody>
      </p:sp>
      <p:sp>
        <p:nvSpPr>
          <p:cNvPr id="44" name="Rectángulo 43"/>
          <p:cNvSpPr/>
          <p:nvPr/>
        </p:nvSpPr>
        <p:spPr>
          <a:xfrm>
            <a:off x="9748462" y="1616307"/>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46" name="Rectángulo 45"/>
          <p:cNvSpPr/>
          <p:nvPr/>
        </p:nvSpPr>
        <p:spPr>
          <a:xfrm>
            <a:off x="9748462" y="2064918"/>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48" name="Rectángulo 47"/>
          <p:cNvSpPr/>
          <p:nvPr/>
        </p:nvSpPr>
        <p:spPr>
          <a:xfrm>
            <a:off x="9748462" y="2500457"/>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50" name="Rectángulo 49"/>
          <p:cNvSpPr/>
          <p:nvPr/>
        </p:nvSpPr>
        <p:spPr>
          <a:xfrm>
            <a:off x="9748462" y="2947308"/>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Entero</a:t>
            </a:r>
            <a:endParaRPr lang="es-ES" dirty="0"/>
          </a:p>
        </p:txBody>
      </p:sp>
      <p:sp>
        <p:nvSpPr>
          <p:cNvPr id="52" name="Rectángulo 51"/>
          <p:cNvSpPr/>
          <p:nvPr/>
        </p:nvSpPr>
        <p:spPr>
          <a:xfrm>
            <a:off x="9748462" y="3390975"/>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54" name="Rectángulo 53"/>
          <p:cNvSpPr/>
          <p:nvPr/>
        </p:nvSpPr>
        <p:spPr>
          <a:xfrm>
            <a:off x="9748462" y="3865121"/>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Lista</a:t>
            </a:r>
            <a:endParaRPr lang="es-ES" dirty="0"/>
          </a:p>
        </p:txBody>
      </p:sp>
      <p:sp>
        <p:nvSpPr>
          <p:cNvPr id="59" name="Rectángulo 58"/>
          <p:cNvSpPr/>
          <p:nvPr/>
        </p:nvSpPr>
        <p:spPr>
          <a:xfrm>
            <a:off x="4683275" y="5338301"/>
            <a:ext cx="2118216" cy="5342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Buscar</a:t>
            </a:r>
            <a:endParaRPr lang="es-ES" dirty="0"/>
          </a:p>
        </p:txBody>
      </p:sp>
      <p:sp>
        <p:nvSpPr>
          <p:cNvPr id="7" name="Rectángulo 6"/>
          <p:cNvSpPr/>
          <p:nvPr/>
        </p:nvSpPr>
        <p:spPr>
          <a:xfrm>
            <a:off x="4073905" y="4814994"/>
            <a:ext cx="588624" cy="120032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7200" b="1" dirty="0" smtClean="0">
                <a:ln/>
                <a:solidFill>
                  <a:schemeClr val="accent4"/>
                </a:solidFill>
              </a:rPr>
              <a:t>¿</a:t>
            </a:r>
            <a:endParaRPr lang="es-ES" sz="7200" b="1" dirty="0">
              <a:ln/>
              <a:solidFill>
                <a:schemeClr val="accent4"/>
              </a:solidFill>
            </a:endParaRPr>
          </a:p>
        </p:txBody>
      </p:sp>
      <p:sp>
        <p:nvSpPr>
          <p:cNvPr id="60" name="Rectángulo 59"/>
          <p:cNvSpPr/>
          <p:nvPr/>
        </p:nvSpPr>
        <p:spPr>
          <a:xfrm>
            <a:off x="6822237" y="5005267"/>
            <a:ext cx="588624" cy="120032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7200" b="1" dirty="0">
                <a:ln/>
                <a:solidFill>
                  <a:schemeClr val="accent4"/>
                </a:solidFill>
              </a:rPr>
              <a:t>?</a:t>
            </a:r>
          </a:p>
        </p:txBody>
      </p:sp>
    </p:spTree>
    <p:extLst>
      <p:ext uri="{BB962C8B-B14F-4D97-AF65-F5344CB8AC3E}">
        <p14:creationId xmlns:p14="http://schemas.microsoft.com/office/powerpoint/2010/main" val="2893902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Final del Problema</a:t>
            </a:r>
            <a:endParaRPr lang="es-ES" dirty="0"/>
          </a:p>
        </p:txBody>
      </p:sp>
      <p:sp>
        <p:nvSpPr>
          <p:cNvPr id="4" name="Rectángulo 3"/>
          <p:cNvSpPr/>
          <p:nvPr/>
        </p:nvSpPr>
        <p:spPr>
          <a:xfrm>
            <a:off x="604434" y="1749871"/>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Libro</a:t>
            </a:r>
            <a:endParaRPr lang="es-ES" dirty="0"/>
          </a:p>
        </p:txBody>
      </p:sp>
      <p:sp>
        <p:nvSpPr>
          <p:cNvPr id="5" name="Rectángulo 4"/>
          <p:cNvSpPr/>
          <p:nvPr/>
        </p:nvSpPr>
        <p:spPr>
          <a:xfrm>
            <a:off x="3595954" y="1749871"/>
            <a:ext cx="2034283"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a:t>
            </a:r>
            <a:endParaRPr lang="es-ES" dirty="0"/>
          </a:p>
        </p:txBody>
      </p:sp>
      <p:sp>
        <p:nvSpPr>
          <p:cNvPr id="8" name="Rectángulo 7"/>
          <p:cNvSpPr/>
          <p:nvPr/>
        </p:nvSpPr>
        <p:spPr>
          <a:xfrm>
            <a:off x="604434" y="5364662"/>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Biblioteca</a:t>
            </a:r>
            <a:endParaRPr lang="es-ES" dirty="0"/>
          </a:p>
        </p:txBody>
      </p:sp>
      <p:sp>
        <p:nvSpPr>
          <p:cNvPr id="9" name="Rectángulo 8"/>
          <p:cNvSpPr/>
          <p:nvPr/>
        </p:nvSpPr>
        <p:spPr>
          <a:xfrm>
            <a:off x="3595954" y="5364662"/>
            <a:ext cx="2034283"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a:t>
            </a:r>
            <a:endParaRPr lang="es-ES" dirty="0"/>
          </a:p>
        </p:txBody>
      </p:sp>
      <p:sp>
        <p:nvSpPr>
          <p:cNvPr id="10" name="Rectángulo 9"/>
          <p:cNvSpPr/>
          <p:nvPr/>
        </p:nvSpPr>
        <p:spPr>
          <a:xfrm>
            <a:off x="2020555" y="3557266"/>
            <a:ext cx="2116476" cy="5342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Biblioteca como</a:t>
            </a:r>
          </a:p>
          <a:p>
            <a:pPr algn="ctr"/>
            <a:r>
              <a:rPr lang="es-ES" dirty="0" smtClean="0"/>
              <a:t>Lista de Libros</a:t>
            </a:r>
            <a:endParaRPr lang="es-ES" dirty="0"/>
          </a:p>
        </p:txBody>
      </p:sp>
      <p:sp>
        <p:nvSpPr>
          <p:cNvPr id="11" name="Rectángulo 10"/>
          <p:cNvSpPr/>
          <p:nvPr/>
        </p:nvSpPr>
        <p:spPr>
          <a:xfrm>
            <a:off x="4613095" y="3557266"/>
            <a:ext cx="2034283"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a:t>
            </a:r>
            <a:endParaRPr lang="es-ES" dirty="0"/>
          </a:p>
        </p:txBody>
      </p:sp>
      <p:sp>
        <p:nvSpPr>
          <p:cNvPr id="12" name="Flecha derecha 11"/>
          <p:cNvSpPr/>
          <p:nvPr/>
        </p:nvSpPr>
        <p:spPr>
          <a:xfrm>
            <a:off x="7123443" y="1510063"/>
            <a:ext cx="2919602" cy="10396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Libro: Un libro</a:t>
            </a:r>
            <a:endParaRPr lang="es-ES" dirty="0"/>
          </a:p>
        </p:txBody>
      </p:sp>
      <p:sp>
        <p:nvSpPr>
          <p:cNvPr id="13" name="Rectángulo 12"/>
          <p:cNvSpPr/>
          <p:nvPr/>
        </p:nvSpPr>
        <p:spPr>
          <a:xfrm>
            <a:off x="10152611" y="1749871"/>
            <a:ext cx="575355" cy="5342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NO</a:t>
            </a:r>
            <a:endParaRPr lang="es-ES" dirty="0"/>
          </a:p>
        </p:txBody>
      </p:sp>
      <p:sp>
        <p:nvSpPr>
          <p:cNvPr id="14" name="Flecha derecha 13"/>
          <p:cNvSpPr/>
          <p:nvPr/>
        </p:nvSpPr>
        <p:spPr>
          <a:xfrm>
            <a:off x="7123442" y="5114580"/>
            <a:ext cx="2919603" cy="10396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Un Atributo, Un Método</a:t>
            </a:r>
            <a:endParaRPr lang="es-ES" dirty="0"/>
          </a:p>
        </p:txBody>
      </p:sp>
      <p:sp>
        <p:nvSpPr>
          <p:cNvPr id="15" name="Rectángulo 14"/>
          <p:cNvSpPr/>
          <p:nvPr/>
        </p:nvSpPr>
        <p:spPr>
          <a:xfrm>
            <a:off x="10142336" y="5354387"/>
            <a:ext cx="575355" cy="5342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NO</a:t>
            </a:r>
            <a:endParaRPr lang="es-ES" dirty="0"/>
          </a:p>
        </p:txBody>
      </p:sp>
      <p:sp>
        <p:nvSpPr>
          <p:cNvPr id="16" name="Flecha derecha 15"/>
          <p:cNvSpPr/>
          <p:nvPr/>
        </p:nvSpPr>
        <p:spPr>
          <a:xfrm>
            <a:off x="7123443" y="3312321"/>
            <a:ext cx="2919602" cy="10396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Lo más simple y apropiado</a:t>
            </a:r>
            <a:endParaRPr lang="es-ES" dirty="0"/>
          </a:p>
        </p:txBody>
      </p:sp>
      <p:sp>
        <p:nvSpPr>
          <p:cNvPr id="17" name="Rectángulo 16"/>
          <p:cNvSpPr/>
          <p:nvPr/>
        </p:nvSpPr>
        <p:spPr>
          <a:xfrm>
            <a:off x="10152611" y="3552129"/>
            <a:ext cx="575355" cy="5342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OK</a:t>
            </a:r>
            <a:endParaRPr lang="es-ES" dirty="0"/>
          </a:p>
        </p:txBody>
      </p:sp>
      <p:cxnSp>
        <p:nvCxnSpPr>
          <p:cNvPr id="19" name="Conector recto de flecha 18"/>
          <p:cNvCxnSpPr>
            <a:stCxn id="4" idx="2"/>
            <a:endCxn id="10" idx="0"/>
          </p:cNvCxnSpPr>
          <p:nvPr/>
        </p:nvCxnSpPr>
        <p:spPr>
          <a:xfrm>
            <a:off x="1662672" y="2284134"/>
            <a:ext cx="1416121" cy="127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8" idx="0"/>
            <a:endCxn id="10" idx="2"/>
          </p:cNvCxnSpPr>
          <p:nvPr/>
        </p:nvCxnSpPr>
        <p:spPr>
          <a:xfrm flipV="1">
            <a:off x="1662672" y="4091529"/>
            <a:ext cx="1416121" cy="1273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08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esta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Introducción a la Programación Orientada al Objeto.</a:t>
            </a:r>
          </a:p>
          <a:p>
            <a:pPr marL="285750" indent="-285750">
              <a:buFont typeface="Arial" panose="020B0604020202020204" pitchFamily="34" charset="0"/>
              <a:buChar char="•"/>
            </a:pPr>
            <a:r>
              <a:rPr lang="es-ES" dirty="0" smtClean="0"/>
              <a:t>Manejo de Excepciones.</a:t>
            </a:r>
          </a:p>
          <a:p>
            <a:pPr marL="285750" indent="-285750">
              <a:buFont typeface="Arial" panose="020B0604020202020204" pitchFamily="34" charset="0"/>
              <a:buChar char="•"/>
            </a:pPr>
            <a:r>
              <a:rPr lang="es-ES" dirty="0" smtClean="0"/>
              <a:t>Archivos.</a:t>
            </a:r>
          </a:p>
        </p:txBody>
      </p:sp>
      <p:graphicFrame>
        <p:nvGraphicFramePr>
          <p:cNvPr id="6" name="Objeto 5"/>
          <p:cNvGraphicFramePr>
            <a:graphicFrameLocks noChangeAspect="1"/>
          </p:cNvGraphicFramePr>
          <p:nvPr>
            <p:extLst>
              <p:ext uri="{D42A27DB-BD31-4B8C-83A1-F6EECF244321}">
                <p14:modId xmlns:p14="http://schemas.microsoft.com/office/powerpoint/2010/main" val="2873883017"/>
              </p:ext>
            </p:extLst>
          </p:nvPr>
        </p:nvGraphicFramePr>
        <p:xfrm>
          <a:off x="191047" y="1843409"/>
          <a:ext cx="5340985" cy="3786829"/>
        </p:xfrm>
        <a:graphic>
          <a:graphicData uri="http://schemas.openxmlformats.org/presentationml/2006/ole">
            <mc:AlternateContent xmlns:mc="http://schemas.openxmlformats.org/markup-compatibility/2006">
              <mc:Choice xmlns:v="urn:schemas-microsoft-com:vml" Requires="v">
                <p:oleObj spid="_x0000_s10412" name="Image" r:id="rId3" imgW="6323760" imgH="4482360" progId="Photoshop.Image.13">
                  <p:embed/>
                </p:oleObj>
              </mc:Choice>
              <mc:Fallback>
                <p:oleObj name="Image" r:id="rId3" imgW="6323760" imgH="4482360" progId="Photoshop.Image.13">
                  <p:embed/>
                  <p:pic>
                    <p:nvPicPr>
                      <p:cNvPr id="0" name=""/>
                      <p:cNvPicPr/>
                      <p:nvPr/>
                    </p:nvPicPr>
                    <p:blipFill>
                      <a:blip r:embed="rId4"/>
                      <a:stretch>
                        <a:fillRect/>
                      </a:stretch>
                    </p:blipFill>
                    <p:spPr>
                      <a:xfrm>
                        <a:off x="191047" y="1843409"/>
                        <a:ext cx="5340985" cy="3786829"/>
                      </a:xfrm>
                      <a:prstGeom prst="rect">
                        <a:avLst/>
                      </a:prstGeom>
                    </p:spPr>
                  </p:pic>
                </p:oleObj>
              </mc:Fallback>
            </mc:AlternateContent>
          </a:graphicData>
        </a:graphic>
      </p:graphicFrame>
    </p:spTree>
    <p:extLst>
      <p:ext uri="{BB962C8B-B14F-4D97-AF65-F5344CB8AC3E}">
        <p14:creationId xmlns:p14="http://schemas.microsoft.com/office/powerpoint/2010/main" val="27484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Final del Problema</a:t>
            </a:r>
            <a:endParaRPr lang="es-ES" dirty="0"/>
          </a:p>
        </p:txBody>
      </p:sp>
      <p:sp>
        <p:nvSpPr>
          <p:cNvPr id="8" name="Rectángulo 7"/>
          <p:cNvSpPr/>
          <p:nvPr/>
        </p:nvSpPr>
        <p:spPr>
          <a:xfrm>
            <a:off x="4685016" y="1616307"/>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Libro</a:t>
            </a:r>
            <a:endParaRPr lang="es-ES" dirty="0"/>
          </a:p>
        </p:txBody>
      </p:sp>
      <p:sp>
        <p:nvSpPr>
          <p:cNvPr id="10" name="Rectángulo 9"/>
          <p:cNvSpPr/>
          <p:nvPr/>
        </p:nvSpPr>
        <p:spPr>
          <a:xfrm>
            <a:off x="4685016" y="4423718"/>
            <a:ext cx="2116476" cy="534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Persona</a:t>
            </a:r>
            <a:endParaRPr lang="es-ES" dirty="0"/>
          </a:p>
        </p:txBody>
      </p:sp>
      <p:cxnSp>
        <p:nvCxnSpPr>
          <p:cNvPr id="14" name="Conector recto de flecha 13"/>
          <p:cNvCxnSpPr>
            <a:endCxn id="8" idx="1"/>
          </p:cNvCxnSpPr>
          <p:nvPr/>
        </p:nvCxnSpPr>
        <p:spPr>
          <a:xfrm flipV="1">
            <a:off x="3522295" y="1883439"/>
            <a:ext cx="1162721" cy="239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55" idx="3"/>
            <a:endCxn id="10" idx="1"/>
          </p:cNvCxnSpPr>
          <p:nvPr/>
        </p:nvCxnSpPr>
        <p:spPr>
          <a:xfrm>
            <a:off x="3522295" y="4284097"/>
            <a:ext cx="1162721" cy="406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7631987" y="1616307"/>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Título</a:t>
            </a:r>
            <a:endParaRPr lang="es-ES" dirty="0"/>
          </a:p>
        </p:txBody>
      </p:sp>
      <p:sp>
        <p:nvSpPr>
          <p:cNvPr id="19" name="Rectángulo 18"/>
          <p:cNvSpPr/>
          <p:nvPr/>
        </p:nvSpPr>
        <p:spPr>
          <a:xfrm>
            <a:off x="7631987" y="2059974"/>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Autor</a:t>
            </a:r>
            <a:endParaRPr lang="es-ES" dirty="0"/>
          </a:p>
        </p:txBody>
      </p:sp>
      <p:sp>
        <p:nvSpPr>
          <p:cNvPr id="20" name="Rectángulo 19"/>
          <p:cNvSpPr/>
          <p:nvPr/>
        </p:nvSpPr>
        <p:spPr>
          <a:xfrm>
            <a:off x="7631987" y="2503641"/>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Código</a:t>
            </a:r>
            <a:endParaRPr lang="es-ES" dirty="0"/>
          </a:p>
        </p:txBody>
      </p:sp>
      <p:sp>
        <p:nvSpPr>
          <p:cNvPr id="25" name="Rectángulo 24"/>
          <p:cNvSpPr/>
          <p:nvPr/>
        </p:nvSpPr>
        <p:spPr>
          <a:xfrm>
            <a:off x="7631987" y="2947308"/>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Copias</a:t>
            </a:r>
            <a:endParaRPr lang="es-ES" dirty="0"/>
          </a:p>
        </p:txBody>
      </p:sp>
      <p:sp>
        <p:nvSpPr>
          <p:cNvPr id="26" name="Rectángulo 25"/>
          <p:cNvSpPr/>
          <p:nvPr/>
        </p:nvSpPr>
        <p:spPr>
          <a:xfrm>
            <a:off x="7631987" y="3390975"/>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Materia</a:t>
            </a:r>
            <a:endParaRPr lang="es-ES" dirty="0"/>
          </a:p>
        </p:txBody>
      </p:sp>
      <p:sp>
        <p:nvSpPr>
          <p:cNvPr id="27" name="Rectángulo 26"/>
          <p:cNvSpPr/>
          <p:nvPr/>
        </p:nvSpPr>
        <p:spPr>
          <a:xfrm>
            <a:off x="7631987" y="4389642"/>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Rut</a:t>
            </a:r>
            <a:endParaRPr lang="es-ES" dirty="0"/>
          </a:p>
        </p:txBody>
      </p:sp>
      <p:sp>
        <p:nvSpPr>
          <p:cNvPr id="28" name="Rectángulo 27"/>
          <p:cNvSpPr/>
          <p:nvPr/>
        </p:nvSpPr>
        <p:spPr>
          <a:xfrm>
            <a:off x="7631987" y="4833309"/>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Nombre</a:t>
            </a:r>
            <a:endParaRPr lang="es-ES" dirty="0"/>
          </a:p>
        </p:txBody>
      </p:sp>
      <p:cxnSp>
        <p:nvCxnSpPr>
          <p:cNvPr id="35" name="Conector recto de flecha 34"/>
          <p:cNvCxnSpPr>
            <a:stCxn id="8" idx="3"/>
            <a:endCxn id="17" idx="1"/>
          </p:cNvCxnSpPr>
          <p:nvPr/>
        </p:nvCxnSpPr>
        <p:spPr>
          <a:xfrm flipV="1">
            <a:off x="6801492" y="1786836"/>
            <a:ext cx="830495" cy="9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stCxn id="8" idx="3"/>
            <a:endCxn id="19" idx="1"/>
          </p:cNvCxnSpPr>
          <p:nvPr/>
        </p:nvCxnSpPr>
        <p:spPr>
          <a:xfrm>
            <a:off x="6801492" y="1883439"/>
            <a:ext cx="830495" cy="347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8" idx="3"/>
            <a:endCxn id="20" idx="1"/>
          </p:cNvCxnSpPr>
          <p:nvPr/>
        </p:nvCxnSpPr>
        <p:spPr>
          <a:xfrm>
            <a:off x="6801492" y="1883439"/>
            <a:ext cx="830495" cy="79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a:stCxn id="8" idx="3"/>
            <a:endCxn id="25" idx="1"/>
          </p:cNvCxnSpPr>
          <p:nvPr/>
        </p:nvCxnSpPr>
        <p:spPr>
          <a:xfrm>
            <a:off x="6801492" y="1883439"/>
            <a:ext cx="830495" cy="123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a:stCxn id="8" idx="3"/>
            <a:endCxn id="26" idx="1"/>
          </p:cNvCxnSpPr>
          <p:nvPr/>
        </p:nvCxnSpPr>
        <p:spPr>
          <a:xfrm>
            <a:off x="6801492" y="1883439"/>
            <a:ext cx="830495" cy="167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0" idx="3"/>
            <a:endCxn id="27" idx="1"/>
          </p:cNvCxnSpPr>
          <p:nvPr/>
        </p:nvCxnSpPr>
        <p:spPr>
          <a:xfrm flipV="1">
            <a:off x="6801492" y="4560171"/>
            <a:ext cx="830495" cy="13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10" idx="3"/>
            <a:endCxn id="28" idx="1"/>
          </p:cNvCxnSpPr>
          <p:nvPr/>
        </p:nvCxnSpPr>
        <p:spPr>
          <a:xfrm>
            <a:off x="6801492" y="4690850"/>
            <a:ext cx="830495" cy="31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p:cNvSpPr/>
          <p:nvPr/>
        </p:nvSpPr>
        <p:spPr>
          <a:xfrm>
            <a:off x="327032" y="3498124"/>
            <a:ext cx="3195263" cy="157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Objetivo</a:t>
            </a:r>
          </a:p>
          <a:p>
            <a:pPr algn="ctr"/>
            <a:r>
              <a:rPr lang="es-ES" dirty="0" smtClean="0"/>
              <a:t>Gestionar Préstamo de Libros en Biblioteca</a:t>
            </a:r>
            <a:endParaRPr lang="es-ES" dirty="0"/>
          </a:p>
        </p:txBody>
      </p:sp>
      <p:sp>
        <p:nvSpPr>
          <p:cNvPr id="32" name="Rectángulo 31"/>
          <p:cNvSpPr/>
          <p:nvPr/>
        </p:nvSpPr>
        <p:spPr>
          <a:xfrm>
            <a:off x="7631987" y="3862711"/>
            <a:ext cx="2116476" cy="3410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Préstamos</a:t>
            </a:r>
            <a:endParaRPr lang="es-ES" dirty="0"/>
          </a:p>
        </p:txBody>
      </p:sp>
      <p:cxnSp>
        <p:nvCxnSpPr>
          <p:cNvPr id="5" name="Conector recto de flecha 4"/>
          <p:cNvCxnSpPr>
            <a:stCxn id="8" idx="3"/>
            <a:endCxn id="32" idx="1"/>
          </p:cNvCxnSpPr>
          <p:nvPr/>
        </p:nvCxnSpPr>
        <p:spPr>
          <a:xfrm>
            <a:off x="6801492" y="1883439"/>
            <a:ext cx="830495" cy="214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4685017" y="2150454"/>
            <a:ext cx="2116475"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Registrar (Crear)</a:t>
            </a:r>
            <a:endParaRPr lang="es-ES" dirty="0"/>
          </a:p>
        </p:txBody>
      </p:sp>
      <p:sp>
        <p:nvSpPr>
          <p:cNvPr id="38" name="Rectángulo 37"/>
          <p:cNvSpPr/>
          <p:nvPr/>
        </p:nvSpPr>
        <p:spPr>
          <a:xfrm>
            <a:off x="4685016" y="2680177"/>
            <a:ext cx="2116475"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Prestar</a:t>
            </a:r>
            <a:endParaRPr lang="es-ES" dirty="0"/>
          </a:p>
        </p:txBody>
      </p:sp>
      <p:sp>
        <p:nvSpPr>
          <p:cNvPr id="40" name="Rectángulo 39"/>
          <p:cNvSpPr/>
          <p:nvPr/>
        </p:nvSpPr>
        <p:spPr>
          <a:xfrm>
            <a:off x="4683275" y="3211689"/>
            <a:ext cx="2118216"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Devolver</a:t>
            </a:r>
            <a:endParaRPr lang="es-ES" dirty="0"/>
          </a:p>
        </p:txBody>
      </p:sp>
      <p:sp>
        <p:nvSpPr>
          <p:cNvPr id="42" name="Rectángulo 41"/>
          <p:cNvSpPr/>
          <p:nvPr/>
        </p:nvSpPr>
        <p:spPr>
          <a:xfrm>
            <a:off x="4685016" y="4953445"/>
            <a:ext cx="2116475"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Registrar (Crear)</a:t>
            </a:r>
            <a:endParaRPr lang="es-ES" dirty="0"/>
          </a:p>
        </p:txBody>
      </p:sp>
      <p:sp>
        <p:nvSpPr>
          <p:cNvPr id="44" name="Rectángulo 43"/>
          <p:cNvSpPr/>
          <p:nvPr/>
        </p:nvSpPr>
        <p:spPr>
          <a:xfrm>
            <a:off x="9748462" y="1616307"/>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46" name="Rectángulo 45"/>
          <p:cNvSpPr/>
          <p:nvPr/>
        </p:nvSpPr>
        <p:spPr>
          <a:xfrm>
            <a:off x="9748462" y="2064918"/>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48" name="Rectángulo 47"/>
          <p:cNvSpPr/>
          <p:nvPr/>
        </p:nvSpPr>
        <p:spPr>
          <a:xfrm>
            <a:off x="9748462" y="2500457"/>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50" name="Rectángulo 49"/>
          <p:cNvSpPr/>
          <p:nvPr/>
        </p:nvSpPr>
        <p:spPr>
          <a:xfrm>
            <a:off x="9748462" y="2947308"/>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Entero</a:t>
            </a:r>
            <a:endParaRPr lang="es-ES" dirty="0"/>
          </a:p>
        </p:txBody>
      </p:sp>
      <p:sp>
        <p:nvSpPr>
          <p:cNvPr id="52" name="Rectángulo 51"/>
          <p:cNvSpPr/>
          <p:nvPr/>
        </p:nvSpPr>
        <p:spPr>
          <a:xfrm>
            <a:off x="9748462" y="3390975"/>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54" name="Rectángulo 53"/>
          <p:cNvSpPr/>
          <p:nvPr/>
        </p:nvSpPr>
        <p:spPr>
          <a:xfrm>
            <a:off x="9748462" y="3865121"/>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Lista</a:t>
            </a:r>
            <a:endParaRPr lang="es-ES" dirty="0"/>
          </a:p>
        </p:txBody>
      </p:sp>
      <p:sp>
        <p:nvSpPr>
          <p:cNvPr id="56" name="Rectángulo 55"/>
          <p:cNvSpPr/>
          <p:nvPr/>
        </p:nvSpPr>
        <p:spPr>
          <a:xfrm>
            <a:off x="9748462" y="4384698"/>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57" name="Rectángulo 56"/>
          <p:cNvSpPr/>
          <p:nvPr/>
        </p:nvSpPr>
        <p:spPr>
          <a:xfrm>
            <a:off x="9748462" y="4833309"/>
            <a:ext cx="2116476" cy="34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String</a:t>
            </a:r>
            <a:endParaRPr lang="es-ES" dirty="0"/>
          </a:p>
        </p:txBody>
      </p:sp>
      <p:sp>
        <p:nvSpPr>
          <p:cNvPr id="49" name="Rectángulo 48"/>
          <p:cNvSpPr/>
          <p:nvPr/>
        </p:nvSpPr>
        <p:spPr>
          <a:xfrm>
            <a:off x="4685015" y="5729599"/>
            <a:ext cx="2116476" cy="5342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Biblioteca como</a:t>
            </a:r>
          </a:p>
          <a:p>
            <a:pPr algn="ctr"/>
            <a:r>
              <a:rPr lang="es-ES" dirty="0" smtClean="0"/>
              <a:t>Lista de Libros</a:t>
            </a:r>
            <a:endParaRPr lang="es-ES" dirty="0"/>
          </a:p>
        </p:txBody>
      </p:sp>
      <p:sp>
        <p:nvSpPr>
          <p:cNvPr id="51" name="Rectángulo 50"/>
          <p:cNvSpPr/>
          <p:nvPr/>
        </p:nvSpPr>
        <p:spPr>
          <a:xfrm>
            <a:off x="7673083" y="5729599"/>
            <a:ext cx="2034283" cy="534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a:t>
            </a:r>
            <a:endParaRPr lang="es-ES" dirty="0"/>
          </a:p>
        </p:txBody>
      </p:sp>
      <p:cxnSp>
        <p:nvCxnSpPr>
          <p:cNvPr id="6" name="Conector recto de flecha 5"/>
          <p:cNvCxnSpPr>
            <a:stCxn id="55" idx="3"/>
            <a:endCxn id="49" idx="1"/>
          </p:cNvCxnSpPr>
          <p:nvPr/>
        </p:nvCxnSpPr>
        <p:spPr>
          <a:xfrm>
            <a:off x="3522295" y="4284097"/>
            <a:ext cx="1162720" cy="1712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509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Creando una Clase: Métodos, Atributos, Constructor</a:t>
            </a:r>
            <a:endParaRPr lang="es-ES" dirty="0"/>
          </a:p>
        </p:txBody>
      </p:sp>
      <p:sp>
        <p:nvSpPr>
          <p:cNvPr id="4" name="Subtítulo 3"/>
          <p:cNvSpPr>
            <a:spLocks noGrp="1"/>
          </p:cNvSpPr>
          <p:nvPr>
            <p:ph type="subTitle" idx="1"/>
          </p:nvPr>
        </p:nvSpPr>
        <p:spPr/>
        <p:txBody>
          <a:bodyPr/>
          <a:lstStyle/>
          <a:p>
            <a:endParaRPr lang="es-ES"/>
          </a:p>
        </p:txBody>
      </p:sp>
    </p:spTree>
    <p:extLst>
      <p:ext uri="{BB962C8B-B14F-4D97-AF65-F5344CB8AC3E}">
        <p14:creationId xmlns:p14="http://schemas.microsoft.com/office/powerpoint/2010/main" val="3241582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Creación de una Clase</a:t>
            </a:r>
            <a:endParaRPr lang="es-ES" dirty="0"/>
          </a:p>
        </p:txBody>
      </p:sp>
      <p:sp>
        <p:nvSpPr>
          <p:cNvPr id="7" name="Pentágono 6"/>
          <p:cNvSpPr/>
          <p:nvPr/>
        </p:nvSpPr>
        <p:spPr>
          <a:xfrm>
            <a:off x="419499" y="2938409"/>
            <a:ext cx="1953831" cy="11712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Modelamiento</a:t>
            </a:r>
            <a:endParaRPr lang="es-ES" dirty="0"/>
          </a:p>
        </p:txBody>
      </p:sp>
      <p:sp>
        <p:nvSpPr>
          <p:cNvPr id="8" name="Pentágono 7"/>
          <p:cNvSpPr/>
          <p:nvPr/>
        </p:nvSpPr>
        <p:spPr>
          <a:xfrm>
            <a:off x="2482892" y="2938409"/>
            <a:ext cx="1953831" cy="11712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 Clase</a:t>
            </a:r>
            <a:endParaRPr lang="es-ES" dirty="0"/>
          </a:p>
        </p:txBody>
      </p:sp>
      <p:sp>
        <p:nvSpPr>
          <p:cNvPr id="9" name="Pentágono 8"/>
          <p:cNvSpPr/>
          <p:nvPr/>
        </p:nvSpPr>
        <p:spPr>
          <a:xfrm>
            <a:off x="4638752" y="2065106"/>
            <a:ext cx="1953831" cy="11712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Creación del Constructor</a:t>
            </a:r>
            <a:endParaRPr lang="es-ES" dirty="0"/>
          </a:p>
        </p:txBody>
      </p:sp>
      <p:sp>
        <p:nvSpPr>
          <p:cNvPr id="10" name="Pentágono 9"/>
          <p:cNvSpPr/>
          <p:nvPr/>
        </p:nvSpPr>
        <p:spPr>
          <a:xfrm>
            <a:off x="4638753" y="3897389"/>
            <a:ext cx="1953831" cy="11712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Inicialización de Atributos</a:t>
            </a:r>
            <a:endParaRPr lang="es-ES" dirty="0"/>
          </a:p>
        </p:txBody>
      </p:sp>
      <p:sp>
        <p:nvSpPr>
          <p:cNvPr id="11" name="Pentágono 10"/>
          <p:cNvSpPr/>
          <p:nvPr/>
        </p:nvSpPr>
        <p:spPr>
          <a:xfrm>
            <a:off x="7255238" y="3897389"/>
            <a:ext cx="1953831" cy="11712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Creación</a:t>
            </a:r>
          </a:p>
          <a:p>
            <a:pPr algn="ctr"/>
            <a:r>
              <a:rPr lang="es-ES" dirty="0" smtClean="0"/>
              <a:t>De </a:t>
            </a:r>
            <a:r>
              <a:rPr lang="es-ES" dirty="0" err="1" smtClean="0"/>
              <a:t>Getter</a:t>
            </a:r>
            <a:r>
              <a:rPr lang="es-ES" dirty="0" smtClean="0"/>
              <a:t>/Setter</a:t>
            </a:r>
            <a:endParaRPr lang="es-ES" dirty="0"/>
          </a:p>
        </p:txBody>
      </p:sp>
      <p:sp>
        <p:nvSpPr>
          <p:cNvPr id="12" name="Pentágono 11"/>
          <p:cNvSpPr/>
          <p:nvPr/>
        </p:nvSpPr>
        <p:spPr>
          <a:xfrm>
            <a:off x="7255238" y="2065106"/>
            <a:ext cx="1953831" cy="11712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Creación</a:t>
            </a:r>
          </a:p>
          <a:p>
            <a:pPr algn="ctr"/>
            <a:r>
              <a:rPr lang="es-ES" dirty="0" smtClean="0"/>
              <a:t>De Métodos</a:t>
            </a:r>
            <a:endParaRPr lang="es-ES" dirty="0"/>
          </a:p>
        </p:txBody>
      </p:sp>
    </p:spTree>
    <p:extLst>
      <p:ext uri="{BB962C8B-B14F-4D97-AF65-F5344CB8AC3E}">
        <p14:creationId xmlns:p14="http://schemas.microsoft.com/office/powerpoint/2010/main" val="44210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Clase Persona: Definición y Creación del Constructor</a:t>
            </a:r>
            <a:endParaRPr lang="es-ES" dirty="0"/>
          </a:p>
        </p:txBody>
      </p:sp>
      <p:pic>
        <p:nvPicPr>
          <p:cNvPr id="4" name="Imagen 3"/>
          <p:cNvPicPr>
            <a:picLocks noChangeAspect="1"/>
          </p:cNvPicPr>
          <p:nvPr/>
        </p:nvPicPr>
        <p:blipFill>
          <a:blip r:embed="rId2"/>
          <a:stretch>
            <a:fillRect/>
          </a:stretch>
        </p:blipFill>
        <p:spPr>
          <a:xfrm>
            <a:off x="4776787" y="2995612"/>
            <a:ext cx="2638425" cy="866775"/>
          </a:xfrm>
          <a:prstGeom prst="rect">
            <a:avLst/>
          </a:prstGeom>
        </p:spPr>
      </p:pic>
      <p:sp>
        <p:nvSpPr>
          <p:cNvPr id="5" name="Rectángulo 4"/>
          <p:cNvSpPr/>
          <p:nvPr/>
        </p:nvSpPr>
        <p:spPr>
          <a:xfrm>
            <a:off x="2928135" y="1695236"/>
            <a:ext cx="1982912" cy="83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a:t>
            </a:r>
            <a:endParaRPr lang="es-ES" dirty="0"/>
          </a:p>
        </p:txBody>
      </p:sp>
      <p:cxnSp>
        <p:nvCxnSpPr>
          <p:cNvPr id="7" name="Conector recto de flecha 6"/>
          <p:cNvCxnSpPr>
            <a:stCxn id="5" idx="2"/>
          </p:cNvCxnSpPr>
          <p:nvPr/>
        </p:nvCxnSpPr>
        <p:spPr>
          <a:xfrm>
            <a:off x="3919591" y="2527443"/>
            <a:ext cx="1330503" cy="55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7549794" y="1686136"/>
            <a:ext cx="1982912" cy="83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Constructor</a:t>
            </a:r>
          </a:p>
          <a:p>
            <a:pPr algn="ctr"/>
            <a:r>
              <a:rPr lang="es-ES" dirty="0" smtClean="0"/>
              <a:t>__init__</a:t>
            </a:r>
            <a:endParaRPr lang="es-ES" dirty="0"/>
          </a:p>
        </p:txBody>
      </p:sp>
      <p:cxnSp>
        <p:nvCxnSpPr>
          <p:cNvPr id="10" name="Conector recto de flecha 9"/>
          <p:cNvCxnSpPr>
            <a:stCxn id="8" idx="2"/>
          </p:cNvCxnSpPr>
          <p:nvPr/>
        </p:nvCxnSpPr>
        <p:spPr>
          <a:xfrm flipH="1">
            <a:off x="6318607" y="2518343"/>
            <a:ext cx="2222643" cy="800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6191893" y="4816924"/>
            <a:ext cx="1982912" cy="83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Parámetro</a:t>
            </a:r>
          </a:p>
          <a:p>
            <a:pPr algn="ctr"/>
            <a:r>
              <a:rPr lang="es-ES" dirty="0" smtClean="0"/>
              <a:t>self</a:t>
            </a:r>
            <a:endParaRPr lang="es-ES" dirty="0"/>
          </a:p>
        </p:txBody>
      </p:sp>
      <p:cxnSp>
        <p:nvCxnSpPr>
          <p:cNvPr id="13" name="Conector recto de flecha 12"/>
          <p:cNvCxnSpPr>
            <a:stCxn id="11" idx="0"/>
          </p:cNvCxnSpPr>
          <p:nvPr/>
        </p:nvCxnSpPr>
        <p:spPr>
          <a:xfrm flipH="1" flipV="1">
            <a:off x="7017249" y="3428999"/>
            <a:ext cx="166100" cy="138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Clase Persona: Inicialización de Atributos</a:t>
            </a:r>
            <a:endParaRPr lang="es-ES" dirty="0"/>
          </a:p>
        </p:txBody>
      </p:sp>
      <p:pic>
        <p:nvPicPr>
          <p:cNvPr id="3" name="Imagen 2"/>
          <p:cNvPicPr>
            <a:picLocks noChangeAspect="1"/>
          </p:cNvPicPr>
          <p:nvPr/>
        </p:nvPicPr>
        <p:blipFill>
          <a:blip r:embed="rId2"/>
          <a:stretch>
            <a:fillRect/>
          </a:stretch>
        </p:blipFill>
        <p:spPr>
          <a:xfrm>
            <a:off x="4640854" y="2716925"/>
            <a:ext cx="2676525" cy="1095375"/>
          </a:xfrm>
          <a:prstGeom prst="rect">
            <a:avLst/>
          </a:prstGeom>
        </p:spPr>
      </p:pic>
      <p:sp>
        <p:nvSpPr>
          <p:cNvPr id="12" name="Rectángulo 11"/>
          <p:cNvSpPr/>
          <p:nvPr/>
        </p:nvSpPr>
        <p:spPr>
          <a:xfrm>
            <a:off x="1753457" y="3070317"/>
            <a:ext cx="1982912" cy="83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Inicialización usando</a:t>
            </a:r>
          </a:p>
          <a:p>
            <a:pPr algn="ctr"/>
            <a:r>
              <a:rPr lang="es-ES" dirty="0" smtClean="0"/>
              <a:t>self</a:t>
            </a:r>
            <a:endParaRPr lang="es-ES" dirty="0"/>
          </a:p>
        </p:txBody>
      </p:sp>
      <p:cxnSp>
        <p:nvCxnSpPr>
          <p:cNvPr id="9" name="Conector recto de flecha 8"/>
          <p:cNvCxnSpPr>
            <a:stCxn id="12" idx="3"/>
          </p:cNvCxnSpPr>
          <p:nvPr/>
        </p:nvCxnSpPr>
        <p:spPr>
          <a:xfrm>
            <a:off x="3736369" y="3486421"/>
            <a:ext cx="1904143" cy="37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6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Clase Persona: Creación de Métodos</a:t>
            </a:r>
            <a:endParaRPr lang="es-ES" dirty="0"/>
          </a:p>
        </p:txBody>
      </p:sp>
      <p:pic>
        <p:nvPicPr>
          <p:cNvPr id="4" name="Imagen 3"/>
          <p:cNvPicPr>
            <a:picLocks noChangeAspect="1"/>
          </p:cNvPicPr>
          <p:nvPr/>
        </p:nvPicPr>
        <p:blipFill>
          <a:blip r:embed="rId2"/>
          <a:stretch>
            <a:fillRect/>
          </a:stretch>
        </p:blipFill>
        <p:spPr>
          <a:xfrm>
            <a:off x="834989" y="1535880"/>
            <a:ext cx="4686300" cy="4895850"/>
          </a:xfrm>
          <a:prstGeom prst="rect">
            <a:avLst/>
          </a:prstGeom>
        </p:spPr>
      </p:pic>
      <p:sp>
        <p:nvSpPr>
          <p:cNvPr id="5" name="Rectángulo 4"/>
          <p:cNvSpPr/>
          <p:nvPr/>
        </p:nvSpPr>
        <p:spPr>
          <a:xfrm>
            <a:off x="6530941" y="3567701"/>
            <a:ext cx="1982912" cy="83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Getter y Setter</a:t>
            </a:r>
            <a:endParaRPr lang="es-ES" dirty="0"/>
          </a:p>
        </p:txBody>
      </p:sp>
      <p:cxnSp>
        <p:nvCxnSpPr>
          <p:cNvPr id="7" name="Conector recto de flecha 6"/>
          <p:cNvCxnSpPr>
            <a:stCxn id="5" idx="1"/>
          </p:cNvCxnSpPr>
          <p:nvPr/>
        </p:nvCxnSpPr>
        <p:spPr>
          <a:xfrm flipH="1" flipV="1">
            <a:off x="3667874" y="3041151"/>
            <a:ext cx="2863067" cy="94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stCxn id="5" idx="1"/>
          </p:cNvCxnSpPr>
          <p:nvPr/>
        </p:nvCxnSpPr>
        <p:spPr>
          <a:xfrm flipH="1" flipV="1">
            <a:off x="4387065" y="3873357"/>
            <a:ext cx="2143876" cy="110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a:stCxn id="5" idx="1"/>
          </p:cNvCxnSpPr>
          <p:nvPr/>
        </p:nvCxnSpPr>
        <p:spPr>
          <a:xfrm flipH="1">
            <a:off x="3554858" y="3983805"/>
            <a:ext cx="2976083" cy="52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stCxn id="5" idx="1"/>
          </p:cNvCxnSpPr>
          <p:nvPr/>
        </p:nvCxnSpPr>
        <p:spPr>
          <a:xfrm flipH="1">
            <a:off x="3852809" y="3983805"/>
            <a:ext cx="2678132" cy="137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6530941" y="5044504"/>
            <a:ext cx="4443571" cy="1387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Método __str__</a:t>
            </a:r>
          </a:p>
          <a:p>
            <a:pPr algn="ctr"/>
            <a:r>
              <a:rPr lang="es-ES" dirty="0" smtClean="0"/>
              <a:t>Convierte un objeto de nuestra clase en String</a:t>
            </a:r>
          </a:p>
          <a:p>
            <a:pPr algn="ctr"/>
            <a:r>
              <a:rPr lang="es-ES" dirty="0" smtClean="0"/>
              <a:t>sirve para que str y print funcionen</a:t>
            </a:r>
            <a:endParaRPr lang="es-ES" dirty="0"/>
          </a:p>
        </p:txBody>
      </p:sp>
      <p:cxnSp>
        <p:nvCxnSpPr>
          <p:cNvPr id="16" name="Conector recto de flecha 15"/>
          <p:cNvCxnSpPr>
            <a:stCxn id="14" idx="1"/>
          </p:cNvCxnSpPr>
          <p:nvPr/>
        </p:nvCxnSpPr>
        <p:spPr>
          <a:xfrm flipH="1">
            <a:off x="4119937" y="5738117"/>
            <a:ext cx="2411004" cy="31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7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Usando nuestra clase</a:t>
            </a:r>
            <a:endParaRPr lang="es-ES" dirty="0"/>
          </a:p>
        </p:txBody>
      </p:sp>
      <p:pic>
        <p:nvPicPr>
          <p:cNvPr id="4" name="Imagen 3"/>
          <p:cNvPicPr>
            <a:picLocks noChangeAspect="1"/>
          </p:cNvPicPr>
          <p:nvPr/>
        </p:nvPicPr>
        <p:blipFill>
          <a:blip r:embed="rId2"/>
          <a:stretch>
            <a:fillRect/>
          </a:stretch>
        </p:blipFill>
        <p:spPr>
          <a:xfrm>
            <a:off x="451849" y="1431907"/>
            <a:ext cx="3842749" cy="5144838"/>
          </a:xfrm>
          <a:prstGeom prst="rect">
            <a:avLst/>
          </a:prstGeom>
        </p:spPr>
      </p:pic>
      <p:sp>
        <p:nvSpPr>
          <p:cNvPr id="5" name="Rectángulo 4"/>
          <p:cNvSpPr/>
          <p:nvPr/>
        </p:nvSpPr>
        <p:spPr>
          <a:xfrm>
            <a:off x="4558304" y="3962798"/>
            <a:ext cx="2541140" cy="83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Creación</a:t>
            </a:r>
          </a:p>
          <a:p>
            <a:pPr algn="ctr"/>
            <a:r>
              <a:rPr lang="es-ES" dirty="0" smtClean="0"/>
              <a:t>Llama al constructor __init__</a:t>
            </a:r>
            <a:endParaRPr lang="es-ES" dirty="0"/>
          </a:p>
        </p:txBody>
      </p:sp>
      <p:cxnSp>
        <p:nvCxnSpPr>
          <p:cNvPr id="7" name="Conector recto de flecha 6"/>
          <p:cNvCxnSpPr>
            <a:stCxn id="5" idx="1"/>
          </p:cNvCxnSpPr>
          <p:nvPr/>
        </p:nvCxnSpPr>
        <p:spPr>
          <a:xfrm flipH="1">
            <a:off x="1582220" y="4378902"/>
            <a:ext cx="2976084" cy="1456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a:stretch>
            <a:fillRect/>
          </a:stretch>
        </p:blipFill>
        <p:spPr>
          <a:xfrm>
            <a:off x="8080518" y="5981646"/>
            <a:ext cx="2914650" cy="314325"/>
          </a:xfrm>
          <a:prstGeom prst="rect">
            <a:avLst/>
          </a:prstGeom>
        </p:spPr>
      </p:pic>
      <p:sp>
        <p:nvSpPr>
          <p:cNvPr id="11" name="Rectángulo 10"/>
          <p:cNvSpPr/>
          <p:nvPr/>
        </p:nvSpPr>
        <p:spPr>
          <a:xfrm>
            <a:off x="4558304" y="5790130"/>
            <a:ext cx="2541140" cy="83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print</a:t>
            </a:r>
          </a:p>
          <a:p>
            <a:pPr algn="ctr"/>
            <a:r>
              <a:rPr lang="es-ES" dirty="0" smtClean="0"/>
              <a:t>Llama al método __str__</a:t>
            </a:r>
            <a:endParaRPr lang="es-ES" dirty="0"/>
          </a:p>
        </p:txBody>
      </p:sp>
      <p:cxnSp>
        <p:nvCxnSpPr>
          <p:cNvPr id="13" name="Conector recto de flecha 12"/>
          <p:cNvCxnSpPr>
            <a:stCxn id="11" idx="1"/>
          </p:cNvCxnSpPr>
          <p:nvPr/>
        </p:nvCxnSpPr>
        <p:spPr>
          <a:xfrm flipH="1">
            <a:off x="1356189" y="6206234"/>
            <a:ext cx="3202115" cy="28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11" idx="3"/>
            <a:endCxn id="9" idx="1"/>
          </p:cNvCxnSpPr>
          <p:nvPr/>
        </p:nvCxnSpPr>
        <p:spPr>
          <a:xfrm flipV="1">
            <a:off x="7099444" y="6138809"/>
            <a:ext cx="981074" cy="67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33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Usando Clases: Manejo de Archivos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1525017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Concepto de Archivo</a:t>
            </a:r>
            <a:endParaRPr lang="es-ES" dirty="0"/>
          </a:p>
        </p:txBody>
      </p:sp>
      <p:sp>
        <p:nvSpPr>
          <p:cNvPr id="4" name="Rectángulo 3"/>
          <p:cNvSpPr/>
          <p:nvPr/>
        </p:nvSpPr>
        <p:spPr>
          <a:xfrm>
            <a:off x="1624189" y="2362971"/>
            <a:ext cx="1818526" cy="12020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Programa</a:t>
            </a:r>
            <a:endParaRPr lang="es-ES" dirty="0"/>
          </a:p>
        </p:txBody>
      </p:sp>
      <p:sp>
        <p:nvSpPr>
          <p:cNvPr id="5" name="Flecha derecha 4"/>
          <p:cNvSpPr/>
          <p:nvPr/>
        </p:nvSpPr>
        <p:spPr>
          <a:xfrm>
            <a:off x="523113" y="2604415"/>
            <a:ext cx="957238" cy="739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Entrada</a:t>
            </a:r>
            <a:endParaRPr lang="es-ES" sz="1200" dirty="0"/>
          </a:p>
        </p:txBody>
      </p:sp>
      <p:sp>
        <p:nvSpPr>
          <p:cNvPr id="6" name="Flecha derecha 5"/>
          <p:cNvSpPr/>
          <p:nvPr/>
        </p:nvSpPr>
        <p:spPr>
          <a:xfrm>
            <a:off x="3703835" y="2594139"/>
            <a:ext cx="957238" cy="739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Salida</a:t>
            </a:r>
            <a:endParaRPr lang="es-ES" sz="1200" dirty="0"/>
          </a:p>
        </p:txBody>
      </p:sp>
      <p:sp>
        <p:nvSpPr>
          <p:cNvPr id="7" name="Disco magnético 6"/>
          <p:cNvSpPr/>
          <p:nvPr/>
        </p:nvSpPr>
        <p:spPr>
          <a:xfrm>
            <a:off x="1019273" y="4513668"/>
            <a:ext cx="2970103" cy="904126"/>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Archivo</a:t>
            </a:r>
            <a:endParaRPr lang="es-ES" dirty="0"/>
          </a:p>
        </p:txBody>
      </p:sp>
      <p:sp>
        <p:nvSpPr>
          <p:cNvPr id="8" name="Flecha arriba 7"/>
          <p:cNvSpPr/>
          <p:nvPr/>
        </p:nvSpPr>
        <p:spPr>
          <a:xfrm>
            <a:off x="1019274" y="3761955"/>
            <a:ext cx="1428107" cy="61644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200" dirty="0" smtClean="0"/>
              <a:t>Entrada</a:t>
            </a:r>
            <a:endParaRPr lang="es-ES" sz="1200" dirty="0"/>
          </a:p>
        </p:txBody>
      </p:sp>
      <p:sp>
        <p:nvSpPr>
          <p:cNvPr id="10" name="Flecha abajo 9"/>
          <p:cNvSpPr/>
          <p:nvPr/>
        </p:nvSpPr>
        <p:spPr>
          <a:xfrm>
            <a:off x="2527054" y="3761955"/>
            <a:ext cx="1462323" cy="61644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200" dirty="0"/>
              <a:t>S</a:t>
            </a:r>
            <a:r>
              <a:rPr lang="es-ES" sz="1200" dirty="0" smtClean="0"/>
              <a:t>alida</a:t>
            </a:r>
            <a:endParaRPr lang="es-ES" sz="1200" dirty="0"/>
          </a:p>
        </p:txBody>
      </p:sp>
      <p:sp>
        <p:nvSpPr>
          <p:cNvPr id="11" name="Rectángulo 10"/>
          <p:cNvSpPr/>
          <p:nvPr/>
        </p:nvSpPr>
        <p:spPr>
          <a:xfrm>
            <a:off x="6801492" y="2624963"/>
            <a:ext cx="2681554" cy="719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Interacción Actual</a:t>
            </a:r>
            <a:endParaRPr lang="es-ES" dirty="0"/>
          </a:p>
        </p:txBody>
      </p:sp>
      <p:sp>
        <p:nvSpPr>
          <p:cNvPr id="12" name="Rectángulo 11"/>
          <p:cNvSpPr/>
          <p:nvPr/>
        </p:nvSpPr>
        <p:spPr>
          <a:xfrm>
            <a:off x="6801491" y="3659213"/>
            <a:ext cx="2681555" cy="7191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Interacciones Pasadas</a:t>
            </a:r>
          </a:p>
          <a:p>
            <a:pPr algn="ctr"/>
            <a:r>
              <a:rPr lang="es-ES" dirty="0" smtClean="0"/>
              <a:t>“Memoria”</a:t>
            </a:r>
            <a:endParaRPr lang="es-ES" dirty="0"/>
          </a:p>
        </p:txBody>
      </p:sp>
      <p:sp>
        <p:nvSpPr>
          <p:cNvPr id="13" name="Rectángulo redondeado 12"/>
          <p:cNvSpPr/>
          <p:nvPr/>
        </p:nvSpPr>
        <p:spPr>
          <a:xfrm>
            <a:off x="1666980" y="5794499"/>
            <a:ext cx="1674688" cy="64727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Estado Inicial</a:t>
            </a:r>
            <a:endParaRPr lang="es-ES" dirty="0"/>
          </a:p>
        </p:txBody>
      </p:sp>
    </p:spTree>
    <p:extLst>
      <p:ext uri="{BB962C8B-B14F-4D97-AF65-F5344CB8AC3E}">
        <p14:creationId xmlns:p14="http://schemas.microsoft.com/office/powerpoint/2010/main" val="406511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Vida de un Archivo: Leer un Archivo</a:t>
            </a:r>
            <a:endParaRPr lang="es-ES" dirty="0"/>
          </a:p>
        </p:txBody>
      </p:sp>
      <p:sp>
        <p:nvSpPr>
          <p:cNvPr id="6" name="Rectángulo 5"/>
          <p:cNvSpPr/>
          <p:nvPr/>
        </p:nvSpPr>
        <p:spPr>
          <a:xfrm>
            <a:off x="180651" y="3577121"/>
            <a:ext cx="360623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a</a:t>
            </a:r>
            <a:r>
              <a:rPr lang="es-ES" dirty="0" smtClean="0"/>
              <a:t>rchivo=open(“nombre.</a:t>
            </a:r>
            <a:r>
              <a:rPr lang="es-ES" dirty="0" err="1" smtClean="0"/>
              <a:t>txt</a:t>
            </a:r>
            <a:r>
              <a:rPr lang="es-ES" dirty="0" smtClean="0"/>
              <a:t>”,”r”)</a:t>
            </a:r>
            <a:endParaRPr lang="es-ES" dirty="0"/>
          </a:p>
        </p:txBody>
      </p:sp>
      <p:sp>
        <p:nvSpPr>
          <p:cNvPr id="7" name="Rectángulo 6"/>
          <p:cNvSpPr/>
          <p:nvPr/>
        </p:nvSpPr>
        <p:spPr>
          <a:xfrm>
            <a:off x="3964111" y="1477767"/>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f</a:t>
            </a:r>
            <a:r>
              <a:rPr lang="es-ES" dirty="0" err="1" smtClean="0"/>
              <a:t>or</a:t>
            </a:r>
            <a:r>
              <a:rPr lang="es-ES" dirty="0" smtClean="0"/>
              <a:t> </a:t>
            </a:r>
            <a:r>
              <a:rPr lang="es-ES" dirty="0" err="1" smtClean="0"/>
              <a:t>linea</a:t>
            </a:r>
            <a:r>
              <a:rPr lang="es-ES" dirty="0" smtClean="0"/>
              <a:t> in archivo:</a:t>
            </a:r>
          </a:p>
          <a:p>
            <a:pPr algn="ctr"/>
            <a:r>
              <a:rPr lang="es-ES" dirty="0" err="1" smtClean="0"/>
              <a:t>print</a:t>
            </a:r>
            <a:r>
              <a:rPr lang="es-ES" dirty="0" smtClean="0"/>
              <a:t>(</a:t>
            </a:r>
            <a:r>
              <a:rPr lang="es-ES" dirty="0" err="1" smtClean="0"/>
              <a:t>linea</a:t>
            </a:r>
            <a:r>
              <a:rPr lang="es-ES" dirty="0" smtClean="0"/>
              <a:t>)</a:t>
            </a:r>
            <a:endParaRPr lang="es-ES" dirty="0"/>
          </a:p>
        </p:txBody>
      </p:sp>
      <p:sp>
        <p:nvSpPr>
          <p:cNvPr id="8" name="Rectángulo 7"/>
          <p:cNvSpPr/>
          <p:nvPr/>
        </p:nvSpPr>
        <p:spPr>
          <a:xfrm>
            <a:off x="3964111" y="2527444"/>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linea</a:t>
            </a:r>
            <a:r>
              <a:rPr lang="es-ES" dirty="0" smtClean="0"/>
              <a:t>=</a:t>
            </a:r>
            <a:r>
              <a:rPr lang="es-ES" dirty="0" err="1" smtClean="0"/>
              <a:t>archivo.readline</a:t>
            </a:r>
            <a:r>
              <a:rPr lang="es-ES" dirty="0" smtClean="0"/>
              <a:t>()</a:t>
            </a:r>
            <a:endParaRPr lang="es-ES" dirty="0"/>
          </a:p>
        </p:txBody>
      </p:sp>
      <p:sp>
        <p:nvSpPr>
          <p:cNvPr id="9" name="Rectángulo 8"/>
          <p:cNvSpPr/>
          <p:nvPr/>
        </p:nvSpPr>
        <p:spPr>
          <a:xfrm>
            <a:off x="3964111" y="3577121"/>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lineas</a:t>
            </a:r>
            <a:r>
              <a:rPr lang="es-ES" dirty="0" smtClean="0"/>
              <a:t>=</a:t>
            </a:r>
            <a:r>
              <a:rPr lang="es-ES" dirty="0" err="1" smtClean="0"/>
              <a:t>archivo.readlines</a:t>
            </a:r>
            <a:r>
              <a:rPr lang="es-ES" dirty="0" smtClean="0"/>
              <a:t>()</a:t>
            </a:r>
            <a:endParaRPr lang="es-ES" dirty="0"/>
          </a:p>
        </p:txBody>
      </p:sp>
      <p:sp>
        <p:nvSpPr>
          <p:cNvPr id="10" name="Rectángulo 9"/>
          <p:cNvSpPr/>
          <p:nvPr/>
        </p:nvSpPr>
        <p:spPr>
          <a:xfrm>
            <a:off x="3964111" y="4671321"/>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lineas</a:t>
            </a:r>
            <a:r>
              <a:rPr lang="es-ES" dirty="0" smtClean="0"/>
              <a:t>=</a:t>
            </a:r>
            <a:r>
              <a:rPr lang="es-ES" dirty="0" err="1" smtClean="0"/>
              <a:t>list</a:t>
            </a:r>
            <a:r>
              <a:rPr lang="es-ES" dirty="0" smtClean="0"/>
              <a:t>(archivo)</a:t>
            </a:r>
            <a:endParaRPr lang="es-ES" dirty="0"/>
          </a:p>
        </p:txBody>
      </p:sp>
      <p:sp>
        <p:nvSpPr>
          <p:cNvPr id="11" name="Rectángulo 10"/>
          <p:cNvSpPr/>
          <p:nvPr/>
        </p:nvSpPr>
        <p:spPr>
          <a:xfrm>
            <a:off x="7747571" y="3577121"/>
            <a:ext cx="360623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a:t>a</a:t>
            </a:r>
            <a:r>
              <a:rPr lang="es-ES" dirty="0" err="1" smtClean="0"/>
              <a:t>rchivo.close</a:t>
            </a:r>
            <a:r>
              <a:rPr lang="es-ES" dirty="0" smtClean="0"/>
              <a:t>()</a:t>
            </a:r>
            <a:endParaRPr lang="es-ES" dirty="0"/>
          </a:p>
        </p:txBody>
      </p:sp>
      <p:sp>
        <p:nvSpPr>
          <p:cNvPr id="12" name="Rectángulo 11"/>
          <p:cNvSpPr/>
          <p:nvPr/>
        </p:nvSpPr>
        <p:spPr>
          <a:xfrm>
            <a:off x="3964111" y="5765521"/>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string</a:t>
            </a:r>
            <a:r>
              <a:rPr lang="es-ES" dirty="0" smtClean="0"/>
              <a:t>=</a:t>
            </a:r>
            <a:r>
              <a:rPr lang="es-ES" dirty="0" err="1" smtClean="0"/>
              <a:t>archivo.read</a:t>
            </a:r>
            <a:r>
              <a:rPr lang="es-ES" dirty="0" smtClean="0"/>
              <a:t>(n)</a:t>
            </a:r>
            <a:endParaRPr lang="es-ES" dirty="0"/>
          </a:p>
        </p:txBody>
      </p:sp>
    </p:spTree>
    <p:extLst>
      <p:ext uri="{BB962C8B-B14F-4D97-AF65-F5344CB8AC3E}">
        <p14:creationId xmlns:p14="http://schemas.microsoft.com/office/powerpoint/2010/main" val="398957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Qué es una Clase, Qué es un Objeto</a:t>
            </a:r>
            <a:endParaRPr lang="es-ES" dirty="0"/>
          </a:p>
        </p:txBody>
      </p:sp>
    </p:spTree>
    <p:extLst>
      <p:ext uri="{BB962C8B-B14F-4D97-AF65-F5344CB8AC3E}">
        <p14:creationId xmlns:p14="http://schemas.microsoft.com/office/powerpoint/2010/main" val="1240457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Vida de un Archivo: Escribir un Archivo</a:t>
            </a:r>
            <a:endParaRPr lang="es-ES" dirty="0"/>
          </a:p>
        </p:txBody>
      </p:sp>
      <p:sp>
        <p:nvSpPr>
          <p:cNvPr id="6" name="Rectángulo 5"/>
          <p:cNvSpPr/>
          <p:nvPr/>
        </p:nvSpPr>
        <p:spPr>
          <a:xfrm>
            <a:off x="184933" y="2205521"/>
            <a:ext cx="360623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a</a:t>
            </a:r>
            <a:r>
              <a:rPr lang="es-ES" dirty="0" smtClean="0"/>
              <a:t>rchivo=open(“nombre.</a:t>
            </a:r>
            <a:r>
              <a:rPr lang="es-ES" dirty="0" err="1" smtClean="0"/>
              <a:t>txt</a:t>
            </a:r>
            <a:r>
              <a:rPr lang="es-ES" dirty="0" smtClean="0"/>
              <a:t>”,”w”)</a:t>
            </a:r>
            <a:endParaRPr lang="es-ES" dirty="0"/>
          </a:p>
        </p:txBody>
      </p:sp>
      <p:sp>
        <p:nvSpPr>
          <p:cNvPr id="7" name="Rectángulo 6"/>
          <p:cNvSpPr/>
          <p:nvPr/>
        </p:nvSpPr>
        <p:spPr>
          <a:xfrm>
            <a:off x="3966252" y="3119921"/>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a</a:t>
            </a:r>
            <a:r>
              <a:rPr lang="es-ES" dirty="0" err="1" smtClean="0"/>
              <a:t>rchivo.write</a:t>
            </a:r>
            <a:r>
              <a:rPr lang="es-ES" dirty="0" smtClean="0"/>
              <a:t>(texto)</a:t>
            </a:r>
            <a:endParaRPr lang="es-ES" dirty="0"/>
          </a:p>
        </p:txBody>
      </p:sp>
      <p:sp>
        <p:nvSpPr>
          <p:cNvPr id="11" name="Rectángulo 10"/>
          <p:cNvSpPr/>
          <p:nvPr/>
        </p:nvSpPr>
        <p:spPr>
          <a:xfrm>
            <a:off x="7747571" y="3097660"/>
            <a:ext cx="360623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a:t>a</a:t>
            </a:r>
            <a:r>
              <a:rPr lang="es-ES" dirty="0" err="1" smtClean="0"/>
              <a:t>rchivo.close</a:t>
            </a:r>
            <a:r>
              <a:rPr lang="es-ES" dirty="0" smtClean="0"/>
              <a:t>()</a:t>
            </a:r>
            <a:endParaRPr lang="es-ES" dirty="0"/>
          </a:p>
        </p:txBody>
      </p:sp>
      <p:sp>
        <p:nvSpPr>
          <p:cNvPr id="12" name="Rectángulo 11"/>
          <p:cNvSpPr/>
          <p:nvPr/>
        </p:nvSpPr>
        <p:spPr>
          <a:xfrm>
            <a:off x="184933" y="4116574"/>
            <a:ext cx="360623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a</a:t>
            </a:r>
            <a:r>
              <a:rPr lang="es-ES" dirty="0" smtClean="0"/>
              <a:t>rchivo=open(“nombre.</a:t>
            </a:r>
            <a:r>
              <a:rPr lang="es-ES" dirty="0" err="1" smtClean="0"/>
              <a:t>txt</a:t>
            </a:r>
            <a:r>
              <a:rPr lang="es-ES" dirty="0" smtClean="0"/>
              <a:t>”,”a”)</a:t>
            </a:r>
            <a:endParaRPr lang="es-ES" dirty="0"/>
          </a:p>
        </p:txBody>
      </p:sp>
    </p:spTree>
    <p:extLst>
      <p:ext uri="{BB962C8B-B14F-4D97-AF65-F5344CB8AC3E}">
        <p14:creationId xmlns:p14="http://schemas.microsoft.com/office/powerpoint/2010/main" val="322232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Vida de un Archivo: Leer y Escribir un Archivo</a:t>
            </a:r>
            <a:endParaRPr lang="es-ES" dirty="0"/>
          </a:p>
        </p:txBody>
      </p:sp>
      <p:sp>
        <p:nvSpPr>
          <p:cNvPr id="6" name="Rectángulo 5"/>
          <p:cNvSpPr/>
          <p:nvPr/>
        </p:nvSpPr>
        <p:spPr>
          <a:xfrm>
            <a:off x="205481" y="3640448"/>
            <a:ext cx="360623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a</a:t>
            </a:r>
            <a:r>
              <a:rPr lang="es-ES" dirty="0" smtClean="0"/>
              <a:t>rchivo=open(“nombre.</a:t>
            </a:r>
            <a:r>
              <a:rPr lang="es-ES" dirty="0" err="1" smtClean="0"/>
              <a:t>txt</a:t>
            </a:r>
            <a:r>
              <a:rPr lang="es-ES" dirty="0" smtClean="0"/>
              <a:t>”,”r+”)</a:t>
            </a:r>
            <a:endParaRPr lang="es-ES" dirty="0"/>
          </a:p>
        </p:txBody>
      </p:sp>
      <p:sp>
        <p:nvSpPr>
          <p:cNvPr id="7" name="Rectángulo 6"/>
          <p:cNvSpPr/>
          <p:nvPr/>
        </p:nvSpPr>
        <p:spPr>
          <a:xfrm>
            <a:off x="3976526" y="2071957"/>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Instrucciones de Escritura</a:t>
            </a:r>
            <a:endParaRPr lang="es-ES" dirty="0"/>
          </a:p>
        </p:txBody>
      </p:sp>
      <p:sp>
        <p:nvSpPr>
          <p:cNvPr id="11" name="Rectángulo 10"/>
          <p:cNvSpPr/>
          <p:nvPr/>
        </p:nvSpPr>
        <p:spPr>
          <a:xfrm>
            <a:off x="7747571" y="3640448"/>
            <a:ext cx="360623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a:t>a</a:t>
            </a:r>
            <a:r>
              <a:rPr lang="es-ES" dirty="0" err="1" smtClean="0"/>
              <a:t>rchivo.close</a:t>
            </a:r>
            <a:r>
              <a:rPr lang="es-ES" dirty="0" smtClean="0"/>
              <a:t>()</a:t>
            </a:r>
            <a:endParaRPr lang="es-ES" dirty="0"/>
          </a:p>
        </p:txBody>
      </p:sp>
      <p:sp>
        <p:nvSpPr>
          <p:cNvPr id="8" name="Rectángulo 7"/>
          <p:cNvSpPr/>
          <p:nvPr/>
        </p:nvSpPr>
        <p:spPr>
          <a:xfrm>
            <a:off x="3976526" y="3097660"/>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Instrucciones de Lectura</a:t>
            </a:r>
            <a:endParaRPr lang="es-ES" dirty="0"/>
          </a:p>
        </p:txBody>
      </p:sp>
      <p:sp>
        <p:nvSpPr>
          <p:cNvPr id="9" name="Rectángulo 8"/>
          <p:cNvSpPr/>
          <p:nvPr/>
        </p:nvSpPr>
        <p:spPr>
          <a:xfrm>
            <a:off x="3976526" y="4123363"/>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t>
            </a:r>
            <a:r>
              <a:rPr lang="es-ES" dirty="0" smtClean="0"/>
              <a:t>osicion=</a:t>
            </a:r>
            <a:r>
              <a:rPr lang="es-ES" dirty="0" err="1" smtClean="0"/>
              <a:t>archivo.tell</a:t>
            </a:r>
            <a:r>
              <a:rPr lang="es-ES" dirty="0" smtClean="0"/>
              <a:t>()</a:t>
            </a:r>
            <a:endParaRPr lang="es-ES" dirty="0"/>
          </a:p>
        </p:txBody>
      </p:sp>
      <p:sp>
        <p:nvSpPr>
          <p:cNvPr id="10" name="Rectángulo 9"/>
          <p:cNvSpPr/>
          <p:nvPr/>
        </p:nvSpPr>
        <p:spPr>
          <a:xfrm>
            <a:off x="3976526" y="5149066"/>
            <a:ext cx="360623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archivo.seek</a:t>
            </a:r>
            <a:r>
              <a:rPr lang="es-ES" dirty="0" smtClean="0"/>
              <a:t>(</a:t>
            </a:r>
            <a:r>
              <a:rPr lang="es-ES" dirty="0" err="1" smtClean="0"/>
              <a:t>posicion,referencia</a:t>
            </a:r>
            <a:r>
              <a:rPr lang="es-ES" dirty="0" smtClean="0"/>
              <a:t>)</a:t>
            </a:r>
            <a:endParaRPr lang="es-ES" dirty="0"/>
          </a:p>
        </p:txBody>
      </p:sp>
      <p:sp>
        <p:nvSpPr>
          <p:cNvPr id="12" name="Rectángulo 11"/>
          <p:cNvSpPr/>
          <p:nvPr/>
        </p:nvSpPr>
        <p:spPr>
          <a:xfrm>
            <a:off x="7747571" y="5159341"/>
            <a:ext cx="3606230" cy="2962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r</a:t>
            </a:r>
            <a:r>
              <a:rPr lang="es-ES" dirty="0" smtClean="0"/>
              <a:t>eferencia=0, posición actual</a:t>
            </a:r>
            <a:endParaRPr lang="es-ES" dirty="0"/>
          </a:p>
        </p:txBody>
      </p:sp>
      <p:sp>
        <p:nvSpPr>
          <p:cNvPr id="13" name="Rectángulo 12"/>
          <p:cNvSpPr/>
          <p:nvPr/>
        </p:nvSpPr>
        <p:spPr>
          <a:xfrm>
            <a:off x="7747571" y="5458147"/>
            <a:ext cx="3606230" cy="2962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referencia=1, inicio del archivo</a:t>
            </a:r>
            <a:endParaRPr lang="es-ES" dirty="0"/>
          </a:p>
        </p:txBody>
      </p:sp>
      <p:sp>
        <p:nvSpPr>
          <p:cNvPr id="14" name="Rectángulo 13"/>
          <p:cNvSpPr/>
          <p:nvPr/>
        </p:nvSpPr>
        <p:spPr>
          <a:xfrm>
            <a:off x="7747571" y="5752733"/>
            <a:ext cx="3606230" cy="2962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referencia=2, fin del archivo</a:t>
            </a:r>
            <a:endParaRPr lang="es-ES" dirty="0"/>
          </a:p>
        </p:txBody>
      </p:sp>
    </p:spTree>
    <p:extLst>
      <p:ext uri="{BB962C8B-B14F-4D97-AF65-F5344CB8AC3E}">
        <p14:creationId xmlns:p14="http://schemas.microsoft.com/office/powerpoint/2010/main" val="293053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8" grpId="0" animBg="1"/>
      <p:bldP spid="9" grpId="0" animBg="1"/>
      <p:bldP spid="10" grpId="0" animBg="1"/>
      <p:bldP spid="12" grpId="0" animBg="1"/>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Grabando y Leyendo nuestra Clase Persona</a:t>
            </a:r>
            <a:endParaRPr lang="es-ES" dirty="0"/>
          </a:p>
        </p:txBody>
      </p:sp>
      <p:pic>
        <p:nvPicPr>
          <p:cNvPr id="5" name="Imagen 4"/>
          <p:cNvPicPr>
            <a:picLocks noChangeAspect="1"/>
          </p:cNvPicPr>
          <p:nvPr/>
        </p:nvPicPr>
        <p:blipFill>
          <a:blip r:embed="rId2"/>
          <a:stretch>
            <a:fillRect/>
          </a:stretch>
        </p:blipFill>
        <p:spPr>
          <a:xfrm>
            <a:off x="6788971" y="1672761"/>
            <a:ext cx="2990850" cy="800100"/>
          </a:xfrm>
          <a:prstGeom prst="rect">
            <a:avLst/>
          </a:prstGeom>
        </p:spPr>
      </p:pic>
      <p:pic>
        <p:nvPicPr>
          <p:cNvPr id="6" name="Imagen 5"/>
          <p:cNvPicPr>
            <a:picLocks noChangeAspect="1"/>
          </p:cNvPicPr>
          <p:nvPr/>
        </p:nvPicPr>
        <p:blipFill>
          <a:blip r:embed="rId3"/>
          <a:stretch>
            <a:fillRect/>
          </a:stretch>
        </p:blipFill>
        <p:spPr>
          <a:xfrm>
            <a:off x="6788971" y="5068530"/>
            <a:ext cx="2676525" cy="542925"/>
          </a:xfrm>
          <a:prstGeom prst="rect">
            <a:avLst/>
          </a:prstGeom>
        </p:spPr>
      </p:pic>
      <p:sp>
        <p:nvSpPr>
          <p:cNvPr id="7" name="Flecha izquierda 6"/>
          <p:cNvSpPr/>
          <p:nvPr/>
        </p:nvSpPr>
        <p:spPr>
          <a:xfrm>
            <a:off x="5075434" y="1672761"/>
            <a:ext cx="1253447" cy="8001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entrada</a:t>
            </a:r>
            <a:endParaRPr lang="es-ES" dirty="0"/>
          </a:p>
        </p:txBody>
      </p:sp>
      <p:sp>
        <p:nvSpPr>
          <p:cNvPr id="8" name="Flecha derecha 7"/>
          <p:cNvSpPr/>
          <p:nvPr/>
        </p:nvSpPr>
        <p:spPr>
          <a:xfrm>
            <a:off x="5075434" y="4929026"/>
            <a:ext cx="1253447" cy="821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salida</a:t>
            </a:r>
            <a:endParaRPr lang="es-ES" dirty="0"/>
          </a:p>
        </p:txBody>
      </p:sp>
      <p:pic>
        <p:nvPicPr>
          <p:cNvPr id="10" name="Imagen 9"/>
          <p:cNvPicPr>
            <a:picLocks noChangeAspect="1"/>
          </p:cNvPicPr>
          <p:nvPr/>
        </p:nvPicPr>
        <p:blipFill>
          <a:blip r:embed="rId4"/>
          <a:stretch>
            <a:fillRect/>
          </a:stretch>
        </p:blipFill>
        <p:spPr>
          <a:xfrm>
            <a:off x="348314" y="1448656"/>
            <a:ext cx="4140408" cy="5183472"/>
          </a:xfrm>
          <a:prstGeom prst="rect">
            <a:avLst/>
          </a:prstGeom>
        </p:spPr>
      </p:pic>
    </p:spTree>
    <p:extLst>
      <p:ext uri="{BB962C8B-B14F-4D97-AF65-F5344CB8AC3E}">
        <p14:creationId xmlns:p14="http://schemas.microsoft.com/office/powerpoint/2010/main" val="181655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3" name="Subtítulo 2"/>
          <p:cNvSpPr>
            <a:spLocks noGrp="1"/>
          </p:cNvSpPr>
          <p:nvPr>
            <p:ph type="subTitle" idx="1"/>
          </p:nvPr>
        </p:nvSpPr>
        <p:spPr/>
        <p:txBody>
          <a:bodyPr/>
          <a:lstStyle/>
          <a:p>
            <a:r>
              <a:rPr lang="es-ES" dirty="0" smtClean="0"/>
              <a:t>Gestión de Biblioteca Orientada al Objeto</a:t>
            </a:r>
            <a:endParaRPr lang="es-ES" dirty="0"/>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41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la próxima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Programación Orientada al Objeto Avanzada: Herencia.</a:t>
            </a:r>
          </a:p>
        </p:txBody>
      </p:sp>
      <p:pic>
        <p:nvPicPr>
          <p:cNvPr id="5" name="Imagen 4"/>
          <p:cNvPicPr>
            <a:picLocks noChangeAspect="1"/>
          </p:cNvPicPr>
          <p:nvPr/>
        </p:nvPicPr>
        <p:blipFill>
          <a:blip r:embed="rId2"/>
          <a:stretch>
            <a:fillRect/>
          </a:stretch>
        </p:blipFill>
        <p:spPr>
          <a:xfrm>
            <a:off x="253430" y="2015152"/>
            <a:ext cx="5120640" cy="3840480"/>
          </a:xfrm>
          <a:prstGeom prst="rect">
            <a:avLst/>
          </a:prstGeom>
        </p:spPr>
      </p:pic>
    </p:spTree>
    <p:extLst>
      <p:ext uri="{BB962C8B-B14F-4D97-AF65-F5344CB8AC3E}">
        <p14:creationId xmlns:p14="http://schemas.microsoft.com/office/powerpoint/2010/main" val="26374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Preguntas</a:t>
            </a:r>
            <a:endParaRPr lang="es-ES" dirty="0"/>
          </a:p>
        </p:txBody>
      </p:sp>
      <p:sp>
        <p:nvSpPr>
          <p:cNvPr id="3" name="Marcador de texto 2"/>
          <p:cNvSpPr>
            <a:spLocks noGrp="1"/>
          </p:cNvSpPr>
          <p:nvPr>
            <p:ph type="subTitle" idx="1"/>
          </p:nvPr>
        </p:nvSpPr>
        <p:spPr/>
        <p:txBody>
          <a:bodyPr/>
          <a:lstStyle/>
          <a:p>
            <a:r>
              <a:rPr lang="es-ES" dirty="0" smtClean="0"/>
              <a:t>¡Muchas Gracias!</a:t>
            </a:r>
            <a:endParaRPr lang="es-ES" dirty="0"/>
          </a:p>
        </p:txBody>
      </p:sp>
      <p:pic>
        <p:nvPicPr>
          <p:cNvPr id="6148" name="Picture 4" descr="questions or decision mak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955" y="295384"/>
            <a:ext cx="6259286" cy="415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7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a:xfrm>
            <a:off x="7705395" y="1796855"/>
            <a:ext cx="2195977" cy="2250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t>Programa</a:t>
            </a:r>
            <a:endParaRPr lang="es-ES" dirty="0"/>
          </a:p>
        </p:txBody>
      </p:sp>
      <p:sp>
        <p:nvSpPr>
          <p:cNvPr id="5" name="Rectángulo 4"/>
          <p:cNvSpPr/>
          <p:nvPr/>
        </p:nvSpPr>
        <p:spPr>
          <a:xfrm>
            <a:off x="256854" y="1640386"/>
            <a:ext cx="4715839" cy="24555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ES" dirty="0" smtClean="0"/>
              <a:t>Contexto</a:t>
            </a:r>
            <a:endParaRPr lang="es-ES" dirty="0"/>
          </a:p>
        </p:txBody>
      </p:sp>
      <p:sp>
        <p:nvSpPr>
          <p:cNvPr id="2" name="Título 1"/>
          <p:cNvSpPr>
            <a:spLocks noGrp="1"/>
          </p:cNvSpPr>
          <p:nvPr>
            <p:ph type="title"/>
          </p:nvPr>
        </p:nvSpPr>
        <p:spPr/>
        <p:txBody>
          <a:bodyPr/>
          <a:lstStyle/>
          <a:p>
            <a:r>
              <a:rPr lang="es-ES" dirty="0" smtClean="0"/>
              <a:t>Modelamiento y Programación Orientada al Objeto</a:t>
            </a:r>
            <a:endParaRPr lang="es-ES" dirty="0"/>
          </a:p>
        </p:txBody>
      </p:sp>
      <p:sp>
        <p:nvSpPr>
          <p:cNvPr id="4" name="Rectángulo 3"/>
          <p:cNvSpPr/>
          <p:nvPr/>
        </p:nvSpPr>
        <p:spPr>
          <a:xfrm>
            <a:off x="1624189" y="2362971"/>
            <a:ext cx="1818526" cy="1202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Problema</a:t>
            </a:r>
            <a:endParaRPr lang="es-ES" dirty="0"/>
          </a:p>
        </p:txBody>
      </p:sp>
      <p:sp>
        <p:nvSpPr>
          <p:cNvPr id="10" name="Flecha derecha 9"/>
          <p:cNvSpPr/>
          <p:nvPr/>
        </p:nvSpPr>
        <p:spPr>
          <a:xfrm>
            <a:off x="523113" y="2604415"/>
            <a:ext cx="957238" cy="739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Entrada</a:t>
            </a:r>
            <a:endParaRPr lang="es-ES" sz="1200" dirty="0"/>
          </a:p>
        </p:txBody>
      </p:sp>
      <p:sp>
        <p:nvSpPr>
          <p:cNvPr id="11" name="Flecha derecha 10"/>
          <p:cNvSpPr/>
          <p:nvPr/>
        </p:nvSpPr>
        <p:spPr>
          <a:xfrm>
            <a:off x="3703835" y="2594139"/>
            <a:ext cx="957238" cy="739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Salida</a:t>
            </a:r>
            <a:endParaRPr lang="es-ES" sz="1200" dirty="0"/>
          </a:p>
        </p:txBody>
      </p:sp>
      <p:sp>
        <p:nvSpPr>
          <p:cNvPr id="12" name="Rectángulo 11"/>
          <p:cNvSpPr/>
          <p:nvPr/>
        </p:nvSpPr>
        <p:spPr>
          <a:xfrm>
            <a:off x="6421349" y="1640387"/>
            <a:ext cx="4715839" cy="2455524"/>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endParaRPr lang="es-ES" dirty="0">
              <a:solidFill>
                <a:schemeClr val="tx1"/>
              </a:solidFill>
            </a:endParaRPr>
          </a:p>
        </p:txBody>
      </p:sp>
      <p:sp>
        <p:nvSpPr>
          <p:cNvPr id="14" name="Flecha derecha 13"/>
          <p:cNvSpPr/>
          <p:nvPr/>
        </p:nvSpPr>
        <p:spPr>
          <a:xfrm>
            <a:off x="6577202" y="2604414"/>
            <a:ext cx="957238" cy="739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Entrada</a:t>
            </a:r>
            <a:endParaRPr lang="es-ES" sz="1200" dirty="0"/>
          </a:p>
        </p:txBody>
      </p:sp>
      <p:sp>
        <p:nvSpPr>
          <p:cNvPr id="15" name="Flecha derecha 14"/>
          <p:cNvSpPr/>
          <p:nvPr/>
        </p:nvSpPr>
        <p:spPr>
          <a:xfrm>
            <a:off x="10033110" y="2626620"/>
            <a:ext cx="957238" cy="739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Salida</a:t>
            </a:r>
            <a:endParaRPr lang="es-ES" sz="1200" dirty="0"/>
          </a:p>
        </p:txBody>
      </p:sp>
      <p:sp>
        <p:nvSpPr>
          <p:cNvPr id="16" name="Rectángulo 15"/>
          <p:cNvSpPr/>
          <p:nvPr/>
        </p:nvSpPr>
        <p:spPr>
          <a:xfrm>
            <a:off x="4626856" y="5587319"/>
            <a:ext cx="2026536" cy="523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Algoritmo</a:t>
            </a:r>
            <a:endParaRPr lang="es-ES" dirty="0"/>
          </a:p>
        </p:txBody>
      </p:sp>
      <p:sp>
        <p:nvSpPr>
          <p:cNvPr id="17" name="Rectángulo 16"/>
          <p:cNvSpPr/>
          <p:nvPr/>
        </p:nvSpPr>
        <p:spPr>
          <a:xfrm>
            <a:off x="4626856" y="4634884"/>
            <a:ext cx="2026536" cy="5239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Entidades</a:t>
            </a:r>
            <a:endParaRPr lang="es-ES" dirty="0">
              <a:solidFill>
                <a:schemeClr val="bg1"/>
              </a:solidFill>
            </a:endParaRPr>
          </a:p>
        </p:txBody>
      </p:sp>
      <p:sp>
        <p:nvSpPr>
          <p:cNvPr id="19" name="Flecha doblada hacia arriba 18"/>
          <p:cNvSpPr/>
          <p:nvPr/>
        </p:nvSpPr>
        <p:spPr>
          <a:xfrm rot="5400000">
            <a:off x="2363263" y="4344637"/>
            <a:ext cx="1968833" cy="1628455"/>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Modelamiento</a:t>
            </a:r>
            <a:endParaRPr lang="es-ES" dirty="0"/>
          </a:p>
        </p:txBody>
      </p:sp>
      <p:sp>
        <p:nvSpPr>
          <p:cNvPr id="21" name="Flecha doblada hacia arriba 20"/>
          <p:cNvSpPr/>
          <p:nvPr/>
        </p:nvSpPr>
        <p:spPr>
          <a:xfrm>
            <a:off x="6846856" y="4287629"/>
            <a:ext cx="1949524" cy="1742473"/>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Programación</a:t>
            </a:r>
            <a:endParaRPr lang="es-ES" dirty="0"/>
          </a:p>
        </p:txBody>
      </p:sp>
      <p:sp>
        <p:nvSpPr>
          <p:cNvPr id="22" name="Rectángulo 21"/>
          <p:cNvSpPr/>
          <p:nvPr/>
        </p:nvSpPr>
        <p:spPr>
          <a:xfrm>
            <a:off x="7849456" y="2362971"/>
            <a:ext cx="760288" cy="6165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Clase</a:t>
            </a:r>
            <a:endParaRPr lang="es-ES" dirty="0"/>
          </a:p>
        </p:txBody>
      </p:sp>
      <p:sp>
        <p:nvSpPr>
          <p:cNvPr id="23" name="Rectángulo 22"/>
          <p:cNvSpPr/>
          <p:nvPr/>
        </p:nvSpPr>
        <p:spPr>
          <a:xfrm>
            <a:off x="8423240" y="3266968"/>
            <a:ext cx="760288" cy="6165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Clase</a:t>
            </a:r>
            <a:endParaRPr lang="es-ES" dirty="0"/>
          </a:p>
        </p:txBody>
      </p:sp>
      <p:sp>
        <p:nvSpPr>
          <p:cNvPr id="24" name="Rectángulo 23"/>
          <p:cNvSpPr/>
          <p:nvPr/>
        </p:nvSpPr>
        <p:spPr>
          <a:xfrm>
            <a:off x="8983096" y="2347473"/>
            <a:ext cx="760288" cy="6165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Clase</a:t>
            </a:r>
            <a:endParaRPr lang="es-ES" dirty="0"/>
          </a:p>
        </p:txBody>
      </p:sp>
      <p:cxnSp>
        <p:nvCxnSpPr>
          <p:cNvPr id="28" name="Conector recto de flecha 27"/>
          <p:cNvCxnSpPr>
            <a:stCxn id="22" idx="2"/>
            <a:endCxn id="23" idx="0"/>
          </p:cNvCxnSpPr>
          <p:nvPr/>
        </p:nvCxnSpPr>
        <p:spPr>
          <a:xfrm>
            <a:off x="8229600" y="2979506"/>
            <a:ext cx="573784" cy="2874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Conector recto de flecha 29"/>
          <p:cNvCxnSpPr>
            <a:stCxn id="23" idx="0"/>
            <a:endCxn id="24" idx="2"/>
          </p:cNvCxnSpPr>
          <p:nvPr/>
        </p:nvCxnSpPr>
        <p:spPr>
          <a:xfrm flipV="1">
            <a:off x="8803384" y="2964008"/>
            <a:ext cx="559856" cy="3029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Conector recto de flecha 31"/>
          <p:cNvCxnSpPr>
            <a:stCxn id="14" idx="3"/>
            <a:endCxn id="22" idx="1"/>
          </p:cNvCxnSpPr>
          <p:nvPr/>
        </p:nvCxnSpPr>
        <p:spPr>
          <a:xfrm flipV="1">
            <a:off x="7534440" y="2671239"/>
            <a:ext cx="315016" cy="3030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ector recto de flecha 33"/>
          <p:cNvCxnSpPr>
            <a:stCxn id="24" idx="3"/>
            <a:endCxn id="15" idx="1"/>
          </p:cNvCxnSpPr>
          <p:nvPr/>
        </p:nvCxnSpPr>
        <p:spPr>
          <a:xfrm>
            <a:off x="9743384" y="2655741"/>
            <a:ext cx="289726" cy="3407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2639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1" grpId="0" animBg="1"/>
      <p:bldP spid="12" grpId="0" animBg="1"/>
      <p:bldP spid="14" grpId="0" animBg="1"/>
      <p:bldP spid="15" grpId="0" animBg="1"/>
      <p:bldP spid="16" grpId="0" animBg="1"/>
      <p:bldP spid="17" grpId="0" animBg="1"/>
      <p:bldP spid="19"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y Orientación al Objeto</a:t>
            </a:r>
            <a:endParaRPr lang="es-ES" dirty="0"/>
          </a:p>
        </p:txBody>
      </p:sp>
      <p:sp>
        <p:nvSpPr>
          <p:cNvPr id="4" name="Rectángulo 3"/>
          <p:cNvSpPr/>
          <p:nvPr/>
        </p:nvSpPr>
        <p:spPr>
          <a:xfrm>
            <a:off x="4672585" y="2345904"/>
            <a:ext cx="1592494" cy="56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Paso 1</a:t>
            </a:r>
            <a:endParaRPr lang="es-ES" dirty="0"/>
          </a:p>
        </p:txBody>
      </p:sp>
      <p:sp>
        <p:nvSpPr>
          <p:cNvPr id="5" name="Rombo 4"/>
          <p:cNvSpPr/>
          <p:nvPr/>
        </p:nvSpPr>
        <p:spPr>
          <a:xfrm>
            <a:off x="4348949" y="3359650"/>
            <a:ext cx="2239767" cy="10479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Pregunta</a:t>
            </a:r>
            <a:endParaRPr lang="es-ES" dirty="0"/>
          </a:p>
        </p:txBody>
      </p:sp>
      <p:cxnSp>
        <p:nvCxnSpPr>
          <p:cNvPr id="7" name="Conector recto de flecha 6"/>
          <p:cNvCxnSpPr>
            <a:stCxn id="4" idx="2"/>
            <a:endCxn id="5" idx="0"/>
          </p:cNvCxnSpPr>
          <p:nvPr/>
        </p:nvCxnSpPr>
        <p:spPr>
          <a:xfrm>
            <a:off x="5468832" y="2910982"/>
            <a:ext cx="1" cy="44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1955070" y="3601093"/>
            <a:ext cx="1592494" cy="56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Paso 2</a:t>
            </a:r>
            <a:endParaRPr lang="es-ES" dirty="0"/>
          </a:p>
        </p:txBody>
      </p:sp>
      <p:sp>
        <p:nvSpPr>
          <p:cNvPr id="9" name="Rectángulo 8"/>
          <p:cNvSpPr/>
          <p:nvPr/>
        </p:nvSpPr>
        <p:spPr>
          <a:xfrm>
            <a:off x="7739421" y="3601093"/>
            <a:ext cx="1592494" cy="56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Paso 3</a:t>
            </a:r>
            <a:endParaRPr lang="es-ES" dirty="0"/>
          </a:p>
        </p:txBody>
      </p:sp>
      <p:sp>
        <p:nvSpPr>
          <p:cNvPr id="10" name="Rectángulo 9"/>
          <p:cNvSpPr/>
          <p:nvPr/>
        </p:nvSpPr>
        <p:spPr>
          <a:xfrm>
            <a:off x="7739421" y="4953826"/>
            <a:ext cx="1592494" cy="56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Paso 4</a:t>
            </a:r>
            <a:endParaRPr lang="es-ES" dirty="0"/>
          </a:p>
        </p:txBody>
      </p:sp>
      <p:cxnSp>
        <p:nvCxnSpPr>
          <p:cNvPr id="12" name="Conector recto de flecha 11"/>
          <p:cNvCxnSpPr>
            <a:stCxn id="5" idx="1"/>
            <a:endCxn id="8" idx="3"/>
          </p:cNvCxnSpPr>
          <p:nvPr/>
        </p:nvCxnSpPr>
        <p:spPr>
          <a:xfrm flipH="1">
            <a:off x="3547564" y="3883632"/>
            <a:ext cx="801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8" idx="0"/>
            <a:endCxn id="4" idx="1"/>
          </p:cNvCxnSpPr>
          <p:nvPr/>
        </p:nvCxnSpPr>
        <p:spPr>
          <a:xfrm rot="5400000" flipH="1" flipV="1">
            <a:off x="3225626" y="2154134"/>
            <a:ext cx="972650" cy="19212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3856506" y="4264044"/>
            <a:ext cx="492443" cy="369332"/>
          </a:xfrm>
          <a:prstGeom prst="rect">
            <a:avLst/>
          </a:prstGeom>
          <a:noFill/>
        </p:spPr>
        <p:txBody>
          <a:bodyPr wrap="none" rtlCol="0">
            <a:spAutoFit/>
          </a:bodyPr>
          <a:lstStyle/>
          <a:p>
            <a:r>
              <a:rPr lang="es-ES" dirty="0" smtClean="0"/>
              <a:t>No</a:t>
            </a:r>
            <a:endParaRPr lang="es-ES" dirty="0"/>
          </a:p>
        </p:txBody>
      </p:sp>
      <p:cxnSp>
        <p:nvCxnSpPr>
          <p:cNvPr id="17" name="Conector recto de flecha 16"/>
          <p:cNvCxnSpPr>
            <a:stCxn id="5" idx="3"/>
            <a:endCxn id="9" idx="1"/>
          </p:cNvCxnSpPr>
          <p:nvPr/>
        </p:nvCxnSpPr>
        <p:spPr>
          <a:xfrm>
            <a:off x="6588716" y="3883632"/>
            <a:ext cx="1150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6834937" y="4264044"/>
            <a:ext cx="364202" cy="369332"/>
          </a:xfrm>
          <a:prstGeom prst="rect">
            <a:avLst/>
          </a:prstGeom>
          <a:noFill/>
        </p:spPr>
        <p:txBody>
          <a:bodyPr wrap="none" rtlCol="0">
            <a:spAutoFit/>
          </a:bodyPr>
          <a:lstStyle/>
          <a:p>
            <a:r>
              <a:rPr lang="es-ES" dirty="0" smtClean="0"/>
              <a:t>Sí</a:t>
            </a:r>
            <a:endParaRPr lang="es-ES" dirty="0"/>
          </a:p>
        </p:txBody>
      </p:sp>
      <p:cxnSp>
        <p:nvCxnSpPr>
          <p:cNvPr id="20" name="Conector recto de flecha 19"/>
          <p:cNvCxnSpPr>
            <a:stCxn id="9" idx="2"/>
            <a:endCxn id="10" idx="0"/>
          </p:cNvCxnSpPr>
          <p:nvPr/>
        </p:nvCxnSpPr>
        <p:spPr>
          <a:xfrm>
            <a:off x="8535668" y="4166171"/>
            <a:ext cx="0" cy="78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4672585" y="1780826"/>
            <a:ext cx="1592494" cy="565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Clase 1</a:t>
            </a:r>
            <a:endParaRPr lang="es-ES" dirty="0"/>
          </a:p>
        </p:txBody>
      </p:sp>
      <p:sp>
        <p:nvSpPr>
          <p:cNvPr id="22" name="Rectángulo 21"/>
          <p:cNvSpPr/>
          <p:nvPr/>
        </p:nvSpPr>
        <p:spPr>
          <a:xfrm>
            <a:off x="7739421" y="3056563"/>
            <a:ext cx="1592494" cy="565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Clase 1</a:t>
            </a:r>
            <a:endParaRPr lang="es-ES" dirty="0"/>
          </a:p>
        </p:txBody>
      </p:sp>
      <p:sp>
        <p:nvSpPr>
          <p:cNvPr id="23" name="Rectángulo 22"/>
          <p:cNvSpPr/>
          <p:nvPr/>
        </p:nvSpPr>
        <p:spPr>
          <a:xfrm>
            <a:off x="7739421" y="5518904"/>
            <a:ext cx="796247" cy="565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Clase 1</a:t>
            </a:r>
            <a:endParaRPr lang="es-ES" dirty="0"/>
          </a:p>
        </p:txBody>
      </p:sp>
      <p:sp>
        <p:nvSpPr>
          <p:cNvPr id="24" name="Rectángulo 23"/>
          <p:cNvSpPr/>
          <p:nvPr/>
        </p:nvSpPr>
        <p:spPr>
          <a:xfrm>
            <a:off x="1955070" y="4166171"/>
            <a:ext cx="1592494" cy="565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Clase 3</a:t>
            </a:r>
            <a:endParaRPr lang="es-ES" dirty="0"/>
          </a:p>
        </p:txBody>
      </p:sp>
      <p:sp>
        <p:nvSpPr>
          <p:cNvPr id="25" name="Rectángulo 24"/>
          <p:cNvSpPr/>
          <p:nvPr/>
        </p:nvSpPr>
        <p:spPr>
          <a:xfrm>
            <a:off x="4703407" y="4424707"/>
            <a:ext cx="1592494" cy="565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Clase 3</a:t>
            </a:r>
            <a:endParaRPr lang="es-ES" dirty="0"/>
          </a:p>
        </p:txBody>
      </p:sp>
      <p:sp>
        <p:nvSpPr>
          <p:cNvPr id="26" name="Rectángulo 25"/>
          <p:cNvSpPr/>
          <p:nvPr/>
        </p:nvSpPr>
        <p:spPr>
          <a:xfrm>
            <a:off x="8535668" y="5518904"/>
            <a:ext cx="796247" cy="565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Clase 2</a:t>
            </a:r>
            <a:endParaRPr lang="es-ES" dirty="0"/>
          </a:p>
        </p:txBody>
      </p:sp>
    </p:spTree>
    <p:extLst>
      <p:ext uri="{BB962C8B-B14F-4D97-AF65-F5344CB8AC3E}">
        <p14:creationId xmlns:p14="http://schemas.microsoft.com/office/powerpoint/2010/main" val="251112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5" grpId="0"/>
      <p:bldP spid="18" grpId="0"/>
      <p:bldP spid="21" grpId="0" animBg="1"/>
      <p:bldP spid="22"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 de la Programación Orientada al Objeto</a:t>
            </a:r>
            <a:endParaRPr lang="es-ES" dirty="0"/>
          </a:p>
        </p:txBody>
      </p:sp>
      <p:sp>
        <p:nvSpPr>
          <p:cNvPr id="4" name="Rectángulo 3"/>
          <p:cNvSpPr/>
          <p:nvPr/>
        </p:nvSpPr>
        <p:spPr>
          <a:xfrm>
            <a:off x="491417" y="3373449"/>
            <a:ext cx="2364797"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Programación</a:t>
            </a:r>
          </a:p>
          <a:p>
            <a:pPr algn="ctr"/>
            <a:r>
              <a:rPr lang="es-ES" dirty="0" smtClean="0"/>
              <a:t>Orientada al </a:t>
            </a:r>
          </a:p>
          <a:p>
            <a:pPr algn="ctr"/>
            <a:r>
              <a:rPr lang="es-ES" dirty="0" smtClean="0"/>
              <a:t>Objeto</a:t>
            </a:r>
            <a:endParaRPr lang="es-ES" dirty="0"/>
          </a:p>
        </p:txBody>
      </p:sp>
      <p:sp>
        <p:nvSpPr>
          <p:cNvPr id="5" name="Rectángulo 4"/>
          <p:cNvSpPr/>
          <p:nvPr/>
        </p:nvSpPr>
        <p:spPr>
          <a:xfrm>
            <a:off x="3470953" y="1400681"/>
            <a:ext cx="5868256" cy="818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Mayor cohesión de nuestros módulos: una clase agrupa datos y funciones relacionadas a esos datos</a:t>
            </a:r>
            <a:endParaRPr lang="es-ES" dirty="0"/>
          </a:p>
        </p:txBody>
      </p:sp>
      <p:sp>
        <p:nvSpPr>
          <p:cNvPr id="6" name="Rectángulo 5"/>
          <p:cNvSpPr/>
          <p:nvPr/>
        </p:nvSpPr>
        <p:spPr>
          <a:xfrm>
            <a:off x="3470953" y="2411031"/>
            <a:ext cx="5868256" cy="818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Los programas representan conceptos de la realidad, lo que facilita su comprensión</a:t>
            </a:r>
            <a:endParaRPr lang="es-ES" dirty="0"/>
          </a:p>
        </p:txBody>
      </p:sp>
      <p:sp>
        <p:nvSpPr>
          <p:cNvPr id="7" name="Rectángulo 6"/>
          <p:cNvSpPr/>
          <p:nvPr/>
        </p:nvSpPr>
        <p:spPr>
          <a:xfrm>
            <a:off x="3470953" y="3421381"/>
            <a:ext cx="5868256" cy="818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Mejor encapsulamiento de la información</a:t>
            </a:r>
            <a:endParaRPr lang="es-ES" dirty="0"/>
          </a:p>
        </p:txBody>
      </p:sp>
      <p:sp>
        <p:nvSpPr>
          <p:cNvPr id="8" name="Rectángulo 7"/>
          <p:cNvSpPr/>
          <p:nvPr/>
        </p:nvSpPr>
        <p:spPr>
          <a:xfrm>
            <a:off x="3480785" y="4431731"/>
            <a:ext cx="5868256" cy="818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Las clases ofrecen más opciones de reutilización que las funciones</a:t>
            </a:r>
            <a:endParaRPr lang="es-ES" dirty="0"/>
          </a:p>
        </p:txBody>
      </p:sp>
      <p:sp>
        <p:nvSpPr>
          <p:cNvPr id="9" name="Rectángulo 8"/>
          <p:cNvSpPr/>
          <p:nvPr/>
        </p:nvSpPr>
        <p:spPr>
          <a:xfrm>
            <a:off x="3480785" y="5442081"/>
            <a:ext cx="5868256" cy="818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Usar clases simplifica el modelamiento y resolución de problemas complejos</a:t>
            </a:r>
            <a:endParaRPr lang="es-ES" dirty="0"/>
          </a:p>
        </p:txBody>
      </p:sp>
    </p:spTree>
    <p:extLst>
      <p:ext uri="{BB962C8B-B14F-4D97-AF65-F5344CB8AC3E}">
        <p14:creationId xmlns:p14="http://schemas.microsoft.com/office/powerpoint/2010/main" val="2893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Modelamiento: El concepto de Clase</a:t>
            </a:r>
            <a:endParaRPr lang="es-ES" dirty="0"/>
          </a:p>
        </p:txBody>
      </p:sp>
      <p:sp>
        <p:nvSpPr>
          <p:cNvPr id="3" name="Rectángulo 2"/>
          <p:cNvSpPr/>
          <p:nvPr/>
        </p:nvSpPr>
        <p:spPr>
          <a:xfrm>
            <a:off x="328774" y="2239766"/>
            <a:ext cx="2732925" cy="1756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Problema</a:t>
            </a:r>
          </a:p>
          <a:p>
            <a:pPr algn="ctr"/>
            <a:r>
              <a:rPr lang="es-ES" dirty="0" smtClean="0"/>
              <a:t>Administrar una lista de Contactos</a:t>
            </a:r>
          </a:p>
        </p:txBody>
      </p:sp>
      <p:sp>
        <p:nvSpPr>
          <p:cNvPr id="4" name="Rectángulo redondeado 3"/>
          <p:cNvSpPr/>
          <p:nvPr/>
        </p:nvSpPr>
        <p:spPr>
          <a:xfrm>
            <a:off x="4707704" y="2323178"/>
            <a:ext cx="2547991" cy="27534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ES" dirty="0" smtClean="0"/>
              <a:t>Contacto</a:t>
            </a:r>
          </a:p>
          <a:p>
            <a:pPr algn="ctr"/>
            <a:r>
              <a:rPr lang="es-ES" dirty="0" smtClean="0"/>
              <a:t>(Persona)</a:t>
            </a:r>
            <a:endParaRPr lang="es-ES" dirty="0"/>
          </a:p>
        </p:txBody>
      </p:sp>
      <p:sp>
        <p:nvSpPr>
          <p:cNvPr id="5" name="Rectángulo 4"/>
          <p:cNvSpPr/>
          <p:nvPr/>
        </p:nvSpPr>
        <p:spPr>
          <a:xfrm>
            <a:off x="5015928" y="3201618"/>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Nombre</a:t>
            </a:r>
            <a:endParaRPr lang="es-ES" dirty="0"/>
          </a:p>
        </p:txBody>
      </p:sp>
      <p:sp>
        <p:nvSpPr>
          <p:cNvPr id="6" name="Rectángulo 5"/>
          <p:cNvSpPr/>
          <p:nvPr/>
        </p:nvSpPr>
        <p:spPr>
          <a:xfrm>
            <a:off x="5015928" y="3672516"/>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Teléfono</a:t>
            </a:r>
            <a:endParaRPr lang="es-ES" dirty="0"/>
          </a:p>
        </p:txBody>
      </p:sp>
      <p:sp>
        <p:nvSpPr>
          <p:cNvPr id="7" name="Rectángulo 6"/>
          <p:cNvSpPr/>
          <p:nvPr/>
        </p:nvSpPr>
        <p:spPr>
          <a:xfrm>
            <a:off x="5015928" y="4163963"/>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E-mail</a:t>
            </a:r>
            <a:endParaRPr lang="es-ES" dirty="0"/>
          </a:p>
        </p:txBody>
      </p:sp>
      <p:sp>
        <p:nvSpPr>
          <p:cNvPr id="8" name="Flecha derecha 7"/>
          <p:cNvSpPr/>
          <p:nvPr/>
        </p:nvSpPr>
        <p:spPr>
          <a:xfrm>
            <a:off x="7777536" y="2004187"/>
            <a:ext cx="1623317" cy="95549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Agregar</a:t>
            </a:r>
            <a:endParaRPr lang="es-ES" dirty="0"/>
          </a:p>
        </p:txBody>
      </p:sp>
      <p:sp>
        <p:nvSpPr>
          <p:cNvPr id="9" name="Flecha derecha 8"/>
          <p:cNvSpPr/>
          <p:nvPr/>
        </p:nvSpPr>
        <p:spPr>
          <a:xfrm>
            <a:off x="7777536" y="3222167"/>
            <a:ext cx="1623317" cy="95549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Eliminar</a:t>
            </a:r>
            <a:endParaRPr lang="es-ES" dirty="0"/>
          </a:p>
        </p:txBody>
      </p:sp>
      <p:sp>
        <p:nvSpPr>
          <p:cNvPr id="10" name="Flecha derecha 9"/>
          <p:cNvSpPr/>
          <p:nvPr/>
        </p:nvSpPr>
        <p:spPr>
          <a:xfrm>
            <a:off x="7777536" y="4440147"/>
            <a:ext cx="1623317" cy="95549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Enviar Mensaje</a:t>
            </a:r>
            <a:endParaRPr lang="es-ES" dirty="0"/>
          </a:p>
        </p:txBody>
      </p:sp>
      <p:pic>
        <p:nvPicPr>
          <p:cNvPr id="11" name="Imagen 10"/>
          <p:cNvPicPr>
            <a:picLocks noChangeAspect="1"/>
          </p:cNvPicPr>
          <p:nvPr/>
        </p:nvPicPr>
        <p:blipFill>
          <a:blip r:embed="rId3"/>
          <a:stretch>
            <a:fillRect/>
          </a:stretch>
        </p:blipFill>
        <p:spPr>
          <a:xfrm>
            <a:off x="328774" y="4160151"/>
            <a:ext cx="3484595" cy="2642559"/>
          </a:xfrm>
          <a:prstGeom prst="rect">
            <a:avLst/>
          </a:prstGeom>
        </p:spPr>
      </p:pic>
    </p:spTree>
    <p:extLst>
      <p:ext uri="{BB962C8B-B14F-4D97-AF65-F5344CB8AC3E}">
        <p14:creationId xmlns:p14="http://schemas.microsoft.com/office/powerpoint/2010/main" val="315374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Modelamiento: Clase y Objeto</a:t>
            </a:r>
            <a:endParaRPr lang="es-ES" dirty="0"/>
          </a:p>
        </p:txBody>
      </p:sp>
      <p:sp>
        <p:nvSpPr>
          <p:cNvPr id="12" name="Rectángulo redondeado 11"/>
          <p:cNvSpPr/>
          <p:nvPr/>
        </p:nvSpPr>
        <p:spPr>
          <a:xfrm>
            <a:off x="1399425" y="2076598"/>
            <a:ext cx="2547991" cy="27534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ES" dirty="0" smtClean="0"/>
              <a:t>Contacto</a:t>
            </a:r>
          </a:p>
        </p:txBody>
      </p:sp>
      <p:sp>
        <p:nvSpPr>
          <p:cNvPr id="13" name="Rectángulo 12"/>
          <p:cNvSpPr/>
          <p:nvPr/>
        </p:nvSpPr>
        <p:spPr>
          <a:xfrm>
            <a:off x="1707649" y="2955038"/>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Nombre</a:t>
            </a:r>
            <a:endParaRPr lang="es-ES" dirty="0"/>
          </a:p>
        </p:txBody>
      </p:sp>
      <p:sp>
        <p:nvSpPr>
          <p:cNvPr id="14" name="Rectángulo 13"/>
          <p:cNvSpPr/>
          <p:nvPr/>
        </p:nvSpPr>
        <p:spPr>
          <a:xfrm>
            <a:off x="1707649" y="3425936"/>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Teléfono</a:t>
            </a:r>
            <a:endParaRPr lang="es-ES" dirty="0"/>
          </a:p>
        </p:txBody>
      </p:sp>
      <p:sp>
        <p:nvSpPr>
          <p:cNvPr id="15" name="Rectángulo 14"/>
          <p:cNvSpPr/>
          <p:nvPr/>
        </p:nvSpPr>
        <p:spPr>
          <a:xfrm>
            <a:off x="1707649" y="3917383"/>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E-mail</a:t>
            </a:r>
            <a:endParaRPr lang="es-ES" dirty="0"/>
          </a:p>
        </p:txBody>
      </p:sp>
      <p:sp>
        <p:nvSpPr>
          <p:cNvPr id="17" name="Rectángulo redondeado 16"/>
          <p:cNvSpPr/>
          <p:nvPr/>
        </p:nvSpPr>
        <p:spPr>
          <a:xfrm>
            <a:off x="6721440" y="2076598"/>
            <a:ext cx="2547991" cy="27534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endParaRPr lang="es-ES" dirty="0" smtClean="0"/>
          </a:p>
        </p:txBody>
      </p:sp>
      <p:sp>
        <p:nvSpPr>
          <p:cNvPr id="18" name="Rectángulo 17"/>
          <p:cNvSpPr/>
          <p:nvPr/>
        </p:nvSpPr>
        <p:spPr>
          <a:xfrm>
            <a:off x="7029664" y="2955038"/>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María</a:t>
            </a:r>
            <a:endParaRPr lang="es-ES" dirty="0"/>
          </a:p>
        </p:txBody>
      </p:sp>
      <p:sp>
        <p:nvSpPr>
          <p:cNvPr id="19" name="Rectángulo 18"/>
          <p:cNvSpPr/>
          <p:nvPr/>
        </p:nvSpPr>
        <p:spPr>
          <a:xfrm>
            <a:off x="7029664" y="3425936"/>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78889997</a:t>
            </a:r>
            <a:endParaRPr lang="es-ES" dirty="0"/>
          </a:p>
        </p:txBody>
      </p:sp>
      <p:sp>
        <p:nvSpPr>
          <p:cNvPr id="20" name="Rectángulo 19"/>
          <p:cNvSpPr/>
          <p:nvPr/>
        </p:nvSpPr>
        <p:spPr>
          <a:xfrm>
            <a:off x="7029664" y="3917383"/>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mari@email.com</a:t>
            </a:r>
            <a:endParaRPr lang="es-ES" dirty="0"/>
          </a:p>
        </p:txBody>
      </p:sp>
      <p:sp>
        <p:nvSpPr>
          <p:cNvPr id="21" name="Flecha arriba 20"/>
          <p:cNvSpPr/>
          <p:nvPr/>
        </p:nvSpPr>
        <p:spPr>
          <a:xfrm>
            <a:off x="1346555" y="5379737"/>
            <a:ext cx="2653729" cy="9657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Clase</a:t>
            </a:r>
          </a:p>
          <a:p>
            <a:pPr algn="ctr"/>
            <a:r>
              <a:rPr lang="es-ES" dirty="0" smtClean="0"/>
              <a:t>(Modelo)</a:t>
            </a:r>
            <a:endParaRPr lang="es-ES" dirty="0"/>
          </a:p>
        </p:txBody>
      </p:sp>
      <p:sp>
        <p:nvSpPr>
          <p:cNvPr id="22" name="Flecha arriba 21"/>
          <p:cNvSpPr/>
          <p:nvPr/>
        </p:nvSpPr>
        <p:spPr>
          <a:xfrm>
            <a:off x="6808769" y="5379738"/>
            <a:ext cx="2653729" cy="9657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Objeto</a:t>
            </a:r>
          </a:p>
          <a:p>
            <a:pPr algn="ctr"/>
            <a:r>
              <a:rPr lang="es-ES" dirty="0" smtClean="0"/>
              <a:t>(Específico)</a:t>
            </a:r>
            <a:endParaRPr lang="es-ES" dirty="0"/>
          </a:p>
        </p:txBody>
      </p:sp>
      <p:sp>
        <p:nvSpPr>
          <p:cNvPr id="23" name="Flecha derecha 22"/>
          <p:cNvSpPr/>
          <p:nvPr/>
        </p:nvSpPr>
        <p:spPr>
          <a:xfrm>
            <a:off x="4613096" y="2981941"/>
            <a:ext cx="1635732" cy="134737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Instancia</a:t>
            </a:r>
            <a:endParaRPr lang="es-ES" dirty="0"/>
          </a:p>
        </p:txBody>
      </p:sp>
    </p:spTree>
    <p:extLst>
      <p:ext uri="{BB962C8B-B14F-4D97-AF65-F5344CB8AC3E}">
        <p14:creationId xmlns:p14="http://schemas.microsoft.com/office/powerpoint/2010/main" val="52866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Clases: Componentes</a:t>
            </a:r>
            <a:endParaRPr lang="es-ES" dirty="0"/>
          </a:p>
        </p:txBody>
      </p:sp>
      <p:sp>
        <p:nvSpPr>
          <p:cNvPr id="3" name="Rectángulo 2"/>
          <p:cNvSpPr/>
          <p:nvPr/>
        </p:nvSpPr>
        <p:spPr>
          <a:xfrm>
            <a:off x="3016216" y="1672664"/>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Atributos</a:t>
            </a:r>
          </a:p>
        </p:txBody>
      </p:sp>
      <p:sp>
        <p:nvSpPr>
          <p:cNvPr id="4" name="Rectángulo 3"/>
          <p:cNvSpPr/>
          <p:nvPr/>
        </p:nvSpPr>
        <p:spPr>
          <a:xfrm>
            <a:off x="527091" y="3172015"/>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t>Clase</a:t>
            </a:r>
          </a:p>
        </p:txBody>
      </p:sp>
      <p:cxnSp>
        <p:nvCxnSpPr>
          <p:cNvPr id="5" name="Conector recto de flecha 4"/>
          <p:cNvCxnSpPr>
            <a:stCxn id="4" idx="3"/>
            <a:endCxn id="3" idx="1"/>
          </p:cNvCxnSpPr>
          <p:nvPr/>
        </p:nvCxnSpPr>
        <p:spPr>
          <a:xfrm flipV="1">
            <a:off x="2345617" y="2057945"/>
            <a:ext cx="670599" cy="149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a:stCxn id="4" idx="3"/>
            <a:endCxn id="7" idx="1"/>
          </p:cNvCxnSpPr>
          <p:nvPr/>
        </p:nvCxnSpPr>
        <p:spPr>
          <a:xfrm>
            <a:off x="2345617" y="3557296"/>
            <a:ext cx="670599" cy="171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3016216" y="4888655"/>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Métodos</a:t>
            </a:r>
          </a:p>
        </p:txBody>
      </p:sp>
      <p:sp>
        <p:nvSpPr>
          <p:cNvPr id="8" name="Rectángulo redondeado 7"/>
          <p:cNvSpPr/>
          <p:nvPr/>
        </p:nvSpPr>
        <p:spPr>
          <a:xfrm>
            <a:off x="7079321" y="1395262"/>
            <a:ext cx="2547991" cy="27534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s-ES" dirty="0" smtClean="0"/>
              <a:t>Contacto</a:t>
            </a:r>
          </a:p>
          <a:p>
            <a:pPr algn="ctr"/>
            <a:r>
              <a:rPr lang="es-ES" dirty="0" smtClean="0"/>
              <a:t>(Persona)</a:t>
            </a:r>
            <a:endParaRPr lang="es-ES" dirty="0"/>
          </a:p>
        </p:txBody>
      </p:sp>
      <p:sp>
        <p:nvSpPr>
          <p:cNvPr id="9" name="Rectángulo 8"/>
          <p:cNvSpPr/>
          <p:nvPr/>
        </p:nvSpPr>
        <p:spPr>
          <a:xfrm>
            <a:off x="7387545" y="2273702"/>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Nombre</a:t>
            </a:r>
            <a:endParaRPr lang="es-ES" dirty="0"/>
          </a:p>
        </p:txBody>
      </p:sp>
      <p:sp>
        <p:nvSpPr>
          <p:cNvPr id="10" name="Rectángulo 9"/>
          <p:cNvSpPr/>
          <p:nvPr/>
        </p:nvSpPr>
        <p:spPr>
          <a:xfrm>
            <a:off x="7387545" y="2744600"/>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Teléfono</a:t>
            </a:r>
            <a:endParaRPr lang="es-ES" dirty="0"/>
          </a:p>
        </p:txBody>
      </p:sp>
      <p:sp>
        <p:nvSpPr>
          <p:cNvPr id="11" name="Rectángulo 10"/>
          <p:cNvSpPr/>
          <p:nvPr/>
        </p:nvSpPr>
        <p:spPr>
          <a:xfrm>
            <a:off x="7387545" y="3236047"/>
            <a:ext cx="1931542"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E-mail</a:t>
            </a:r>
            <a:endParaRPr lang="es-ES" dirty="0"/>
          </a:p>
        </p:txBody>
      </p:sp>
      <p:sp>
        <p:nvSpPr>
          <p:cNvPr id="17" name="Flecha abajo 16"/>
          <p:cNvSpPr/>
          <p:nvPr/>
        </p:nvSpPr>
        <p:spPr>
          <a:xfrm>
            <a:off x="5241959" y="4888655"/>
            <a:ext cx="1991048" cy="770562"/>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Editar</a:t>
            </a:r>
            <a:endParaRPr lang="es-ES" dirty="0"/>
          </a:p>
        </p:txBody>
      </p:sp>
      <p:sp>
        <p:nvSpPr>
          <p:cNvPr id="20" name="Flecha abajo 19"/>
          <p:cNvSpPr/>
          <p:nvPr/>
        </p:nvSpPr>
        <p:spPr>
          <a:xfrm>
            <a:off x="7378340" y="4870364"/>
            <a:ext cx="1991048" cy="770562"/>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Crear</a:t>
            </a:r>
            <a:endParaRPr lang="es-ES" dirty="0"/>
          </a:p>
        </p:txBody>
      </p:sp>
      <p:sp>
        <p:nvSpPr>
          <p:cNvPr id="21" name="Flecha abajo 20"/>
          <p:cNvSpPr/>
          <p:nvPr/>
        </p:nvSpPr>
        <p:spPr>
          <a:xfrm>
            <a:off x="9514721" y="4870364"/>
            <a:ext cx="2080410" cy="770562"/>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Escribir</a:t>
            </a:r>
          </a:p>
          <a:p>
            <a:pPr algn="ctr"/>
            <a:r>
              <a:rPr lang="es-ES" dirty="0" smtClean="0"/>
              <a:t>Mensaje</a:t>
            </a:r>
            <a:endParaRPr lang="es-ES" dirty="0"/>
          </a:p>
        </p:txBody>
      </p:sp>
    </p:spTree>
    <p:extLst>
      <p:ext uri="{BB962C8B-B14F-4D97-AF65-F5344CB8AC3E}">
        <p14:creationId xmlns:p14="http://schemas.microsoft.com/office/powerpoint/2010/main" val="27341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7" grpId="0" animBg="1"/>
      <p:bldP spid="20" grpId="0" animBg="1"/>
      <p:bldP spid="21"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2514</Words>
  <Application>Microsoft Office PowerPoint</Application>
  <PresentationFormat>Panorámica</PresentationFormat>
  <Paragraphs>395</Paragraphs>
  <Slides>35</Slides>
  <Notes>22</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35</vt:i4>
      </vt:variant>
    </vt:vector>
  </HeadingPairs>
  <TitlesOfParts>
    <vt:vector size="41" baseType="lpstr">
      <vt:lpstr>Arial</vt:lpstr>
      <vt:lpstr>Calibri</vt:lpstr>
      <vt:lpstr>Segoe UI</vt:lpstr>
      <vt:lpstr>Segoe UI Light</vt:lpstr>
      <vt:lpstr>WelcomeDoc</vt:lpstr>
      <vt:lpstr>Image</vt:lpstr>
      <vt:lpstr>TDFI102 Introducción a la Programación</vt:lpstr>
      <vt:lpstr>Objetivos de esta Clase</vt:lpstr>
      <vt:lpstr>Qué es una Clase, Qué es un Objeto</vt:lpstr>
      <vt:lpstr>Modelamiento y Programación Orientada al Objeto</vt:lpstr>
      <vt:lpstr>Algoritmos y Orientación al Objeto</vt:lpstr>
      <vt:lpstr>Ventajas de la Programación Orientada al Objeto</vt:lpstr>
      <vt:lpstr>Modelamiento: El concepto de Clase</vt:lpstr>
      <vt:lpstr>Modelamiento: Clase y Objeto</vt:lpstr>
      <vt:lpstr>Clases: Componentes</vt:lpstr>
      <vt:lpstr>Identificando Clases en el Enunciado de un Problema</vt:lpstr>
      <vt:lpstr>El problema</vt:lpstr>
      <vt:lpstr>Identificando Clases, Paso 1: Sustantivos</vt:lpstr>
      <vt:lpstr>Identificando Clases, Paso 2: Relevancia al Objetivo</vt:lpstr>
      <vt:lpstr>Identificando Clases, Paso 3: Cantidad de Atributos (sustantivos)</vt:lpstr>
      <vt:lpstr>Identificando Métodos: Verbos</vt:lpstr>
      <vt:lpstr>Filtrando Clases sin Métodos</vt:lpstr>
      <vt:lpstr>Modelo Final del Problema</vt:lpstr>
      <vt:lpstr>Modelo Final del Problema</vt:lpstr>
      <vt:lpstr>Modelo Final del Problema</vt:lpstr>
      <vt:lpstr>Modelo Final del Problema</vt:lpstr>
      <vt:lpstr>Creando una Clase: Métodos, Atributos, Constructor</vt:lpstr>
      <vt:lpstr>Creación de una Clase</vt:lpstr>
      <vt:lpstr>Clase Persona: Definición y Creación del Constructor</vt:lpstr>
      <vt:lpstr>Clase Persona: Inicialización de Atributos</vt:lpstr>
      <vt:lpstr>Clase Persona: Creación de Métodos</vt:lpstr>
      <vt:lpstr>Usando nuestra clase</vt:lpstr>
      <vt:lpstr>Usando Clases: Manejo de Archivos</vt:lpstr>
      <vt:lpstr>El Concepto de Archivo</vt:lpstr>
      <vt:lpstr>Ciclo de Vida de un Archivo: Leer un Archivo</vt:lpstr>
      <vt:lpstr>Ciclo de Vida de un Archivo: Escribir un Archivo</vt:lpstr>
      <vt:lpstr>Ciclo de Vida de un Archivo: Leer y Escribir un Archivo</vt:lpstr>
      <vt:lpstr>Grabando y Leyendo nuestra Clase Persona</vt:lpstr>
      <vt:lpstr>Ahora veámoslo en vivo</vt:lpstr>
      <vt:lpstr>Objetivos de la próxima Clase</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2014-07-14T23:40:50Z</dcterms:created>
  <dcterms:modified xsi:type="dcterms:W3CDTF">2020-03-21T15:19:41Z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