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sldIdLst>
    <p:sldId id="342" r:id="rId3"/>
    <p:sldId id="275" r:id="rId4"/>
    <p:sldId id="314" r:id="rId5"/>
    <p:sldId id="318" r:id="rId6"/>
    <p:sldId id="319" r:id="rId7"/>
    <p:sldId id="320" r:id="rId8"/>
    <p:sldId id="321" r:id="rId9"/>
    <p:sldId id="313" r:id="rId10"/>
    <p:sldId id="317" r:id="rId11"/>
    <p:sldId id="322" r:id="rId12"/>
    <p:sldId id="323" r:id="rId13"/>
    <p:sldId id="324" r:id="rId14"/>
    <p:sldId id="330" r:id="rId15"/>
    <p:sldId id="325" r:id="rId16"/>
    <p:sldId id="331" r:id="rId17"/>
    <p:sldId id="326" r:id="rId18"/>
    <p:sldId id="327" r:id="rId19"/>
    <p:sldId id="339" r:id="rId20"/>
    <p:sldId id="300" r:id="rId21"/>
    <p:sldId id="316" r:id="rId22"/>
    <p:sldId id="329" r:id="rId23"/>
    <p:sldId id="332" r:id="rId24"/>
    <p:sldId id="333" r:id="rId25"/>
    <p:sldId id="334" r:id="rId26"/>
    <p:sldId id="337" r:id="rId27"/>
    <p:sldId id="338" r:id="rId28"/>
    <p:sldId id="328" r:id="rId29"/>
    <p:sldId id="341" r:id="rId30"/>
    <p:sldId id="340" r:id="rId31"/>
    <p:sldId id="296" r:id="rId32"/>
    <p:sldId id="257" r:id="rId33"/>
    <p:sldId id="27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342"/>
            <p14:sldId id="275"/>
            <p14:sldId id="314"/>
            <p14:sldId id="318"/>
            <p14:sldId id="319"/>
            <p14:sldId id="320"/>
            <p14:sldId id="321"/>
            <p14:sldId id="313"/>
            <p14:sldId id="317"/>
            <p14:sldId id="322"/>
            <p14:sldId id="323"/>
            <p14:sldId id="324"/>
            <p14:sldId id="330"/>
            <p14:sldId id="325"/>
            <p14:sldId id="331"/>
            <p14:sldId id="326"/>
            <p14:sldId id="327"/>
            <p14:sldId id="339"/>
            <p14:sldId id="300"/>
            <p14:sldId id="316"/>
            <p14:sldId id="329"/>
            <p14:sldId id="332"/>
            <p14:sldId id="333"/>
            <p14:sldId id="334"/>
            <p14:sldId id="337"/>
            <p14:sldId id="338"/>
            <p14:sldId id="328"/>
            <p14:sldId id="341"/>
            <p14:sldId id="340"/>
            <p14:sldId id="296"/>
            <p14:sldId id="25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747" autoAdjust="0"/>
  </p:normalViewPr>
  <p:slideViewPr>
    <p:cSldViewPr snapToGrid="0">
      <p:cViewPr varScale="1">
        <p:scale>
          <a:sx n="98" d="100"/>
          <a:sy n="98" d="100"/>
        </p:scale>
        <p:origin x="9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41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objeto nulo es el equivalente al cero en los números, se usa para indicar un objeto vacío, cuando tenemos una función que debe retornar</a:t>
            </a:r>
            <a:r>
              <a:rPr lang="es-ES" baseline="0" dirty="0" smtClean="0"/>
              <a:t> un objeto, pero no puede hacerlo porque ocurre un error o porque recibió parámetros incorrectos.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objeto nulo es el equivalente al cero en los números, se usa para indicar un objeto vacío, cuando tenemos una función que debe retornar</a:t>
            </a:r>
            <a:r>
              <a:rPr lang="es-ES" baseline="0" dirty="0" smtClean="0"/>
              <a:t> un objeto, pero no puede hacerlo porque ocurre un error o porque recibió </a:t>
            </a:r>
            <a:r>
              <a:rPr lang="es-ES" baseline="0" smtClean="0"/>
              <a:t>parámetros incorrectos.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3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objeto nulo es el equivalente al cero en los números, se usa para indicar un objeto vacío, cuando tenemos una función que debe retornar</a:t>
            </a:r>
            <a:r>
              <a:rPr lang="es-ES" baseline="0" dirty="0" smtClean="0"/>
              <a:t> un objeto, pero no puede hacerlo porque ocurre un error o porque recibió </a:t>
            </a:r>
            <a:r>
              <a:rPr lang="es-ES" baseline="0" smtClean="0"/>
              <a:t>parámetros incorrectos.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 smtClean="0"/>
              <a:t>TDFI102 Introducción a la Programación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s-ES" sz="2600" noProof="1" smtClean="0"/>
              <a:t>Primer Semestre 2020</a:t>
            </a:r>
            <a:endParaRPr lang="es-ES" sz="2600" noProof="1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00" y="358463"/>
            <a:ext cx="2862134" cy="26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una clase es crear un nuevo tipo de Dato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1489752" y="1510302"/>
            <a:ext cx="2208944" cy="1345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Clase Matriz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1489752" y="3090810"/>
            <a:ext cx="2208944" cy="1345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Clase Vector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4150760" y="2414428"/>
            <a:ext cx="2167847" cy="1160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Implementar</a:t>
            </a:r>
          </a:p>
          <a:p>
            <a:pPr algn="ctr"/>
            <a:r>
              <a:rPr lang="es-ES" dirty="0" smtClean="0"/>
              <a:t>Operadores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9493323" y="2476072"/>
            <a:ext cx="1592494" cy="10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Operadores</a:t>
            </a:r>
          </a:p>
          <a:p>
            <a:pPr algn="ctr"/>
            <a:r>
              <a:rPr lang="es-ES" dirty="0" smtClean="0"/>
              <a:t>Matemáticos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7145677" y="2476072"/>
            <a:ext cx="1592494" cy="10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Operadores</a:t>
            </a:r>
          </a:p>
          <a:p>
            <a:pPr algn="ctr"/>
            <a:r>
              <a:rPr lang="es-ES" dirty="0" smtClean="0"/>
              <a:t>Comparación</a:t>
            </a:r>
            <a:endParaRPr lang="es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1489752" y="5226123"/>
            <a:ext cx="2208944" cy="1345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Clase Persona</a:t>
            </a:r>
          </a:p>
        </p:txBody>
      </p:sp>
      <p:sp>
        <p:nvSpPr>
          <p:cNvPr id="9" name="Flecha derecha 8"/>
          <p:cNvSpPr/>
          <p:nvPr/>
        </p:nvSpPr>
        <p:spPr>
          <a:xfrm>
            <a:off x="4150760" y="5318590"/>
            <a:ext cx="2167847" cy="1160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Implementar</a:t>
            </a:r>
          </a:p>
          <a:p>
            <a:pPr algn="ctr"/>
            <a:r>
              <a:rPr lang="es-ES" dirty="0" smtClean="0"/>
              <a:t>Operadores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9452226" y="5479553"/>
            <a:ext cx="1592494" cy="10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Operadores</a:t>
            </a:r>
          </a:p>
          <a:p>
            <a:pPr algn="ctr"/>
            <a:r>
              <a:rPr lang="es-ES" dirty="0" smtClean="0"/>
              <a:t>Matemáticos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7145677" y="5479553"/>
            <a:ext cx="1592494" cy="10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Operadores</a:t>
            </a:r>
          </a:p>
          <a:p>
            <a:pPr algn="ctr"/>
            <a:r>
              <a:rPr lang="es-ES" dirty="0" smtClean="0"/>
              <a:t>Comparación</a:t>
            </a:r>
            <a:endParaRPr lang="es-ES" dirty="0"/>
          </a:p>
        </p:txBody>
      </p:sp>
      <p:sp>
        <p:nvSpPr>
          <p:cNvPr id="12" name="Multiplicar 11"/>
          <p:cNvSpPr/>
          <p:nvPr/>
        </p:nvSpPr>
        <p:spPr>
          <a:xfrm>
            <a:off x="9837506" y="4571998"/>
            <a:ext cx="821933" cy="74659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en L 12"/>
          <p:cNvSpPr/>
          <p:nvPr/>
        </p:nvSpPr>
        <p:spPr>
          <a:xfrm rot="19418684">
            <a:off x="7693595" y="4698191"/>
            <a:ext cx="734415" cy="454193"/>
          </a:xfrm>
          <a:prstGeom prst="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orma en L 14"/>
          <p:cNvSpPr/>
          <p:nvPr/>
        </p:nvSpPr>
        <p:spPr>
          <a:xfrm rot="19418684">
            <a:off x="10065213" y="1696680"/>
            <a:ext cx="734415" cy="454193"/>
          </a:xfrm>
          <a:prstGeom prst="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orma en L 15"/>
          <p:cNvSpPr/>
          <p:nvPr/>
        </p:nvSpPr>
        <p:spPr>
          <a:xfrm rot="19418684">
            <a:off x="7762467" y="1620305"/>
            <a:ext cx="836109" cy="454193"/>
          </a:xfrm>
          <a:prstGeom prst="corne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 rot="19565888">
            <a:off x="8149134" y="1682159"/>
            <a:ext cx="209645" cy="5385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3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Definir un Operador es crear un método en la Clase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7021610" y="6398703"/>
            <a:ext cx="5170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https://docs.python.org/3.4/library/operator.html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818579" y="1808971"/>
            <a:ext cx="688369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+</a:t>
            </a:r>
            <a:endParaRPr lang="es-ES" sz="4400" dirty="0"/>
          </a:p>
        </p:txBody>
      </p:sp>
      <p:sp>
        <p:nvSpPr>
          <p:cNvPr id="5" name="Rectángulo 4"/>
          <p:cNvSpPr/>
          <p:nvPr/>
        </p:nvSpPr>
        <p:spPr>
          <a:xfrm>
            <a:off x="6411073" y="1808971"/>
            <a:ext cx="688369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/>
              <a:t>-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818578" y="2732902"/>
            <a:ext cx="688369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/>
              <a:t>*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411070" y="2741611"/>
            <a:ext cx="688369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/>
              <a:t>/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4513777" y="1722069"/>
            <a:ext cx="2941833" cy="4183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Operadores Matemáticos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411070" y="3756207"/>
            <a:ext cx="688369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%</a:t>
            </a:r>
            <a:endParaRPr lang="es-ES" sz="4400" dirty="0"/>
          </a:p>
        </p:txBody>
      </p:sp>
      <p:sp>
        <p:nvSpPr>
          <p:cNvPr id="21" name="Rectángulo 20"/>
          <p:cNvSpPr/>
          <p:nvPr/>
        </p:nvSpPr>
        <p:spPr>
          <a:xfrm>
            <a:off x="4818577" y="3756207"/>
            <a:ext cx="688369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//</a:t>
            </a:r>
            <a:endParaRPr lang="es-ES" sz="4400" dirty="0"/>
          </a:p>
        </p:txBody>
      </p:sp>
      <p:sp>
        <p:nvSpPr>
          <p:cNvPr id="22" name="Rectángulo 21"/>
          <p:cNvSpPr/>
          <p:nvPr/>
        </p:nvSpPr>
        <p:spPr>
          <a:xfrm>
            <a:off x="4813436" y="4721770"/>
            <a:ext cx="688369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**</a:t>
            </a:r>
            <a:endParaRPr lang="es-ES" sz="4400" dirty="0"/>
          </a:p>
        </p:txBody>
      </p:sp>
      <p:sp>
        <p:nvSpPr>
          <p:cNvPr id="11" name="Rectángulo 10"/>
          <p:cNvSpPr/>
          <p:nvPr/>
        </p:nvSpPr>
        <p:spPr>
          <a:xfrm>
            <a:off x="780836" y="1886386"/>
            <a:ext cx="2828816" cy="512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</a:t>
            </a:r>
            <a:r>
              <a:rPr lang="es-ES" dirty="0" err="1" smtClean="0"/>
              <a:t>ef</a:t>
            </a:r>
            <a:r>
              <a:rPr lang="es-ES" dirty="0" smtClean="0"/>
              <a:t> __</a:t>
            </a:r>
            <a:r>
              <a:rPr lang="es-ES" dirty="0" err="1" smtClean="0"/>
              <a:t>add</a:t>
            </a:r>
            <a:r>
              <a:rPr lang="es-ES" dirty="0" smtClean="0"/>
              <a:t>__(</a:t>
            </a:r>
            <a:r>
              <a:rPr lang="es-ES" dirty="0" err="1" smtClean="0"/>
              <a:t>self,other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780836" y="2800829"/>
            <a:ext cx="2828816" cy="512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</a:t>
            </a:r>
            <a:r>
              <a:rPr lang="es-ES" dirty="0" err="1" smtClean="0"/>
              <a:t>ef</a:t>
            </a:r>
            <a:r>
              <a:rPr lang="es-ES" dirty="0" smtClean="0"/>
              <a:t> __</a:t>
            </a:r>
            <a:r>
              <a:rPr lang="es-ES" dirty="0" err="1" smtClean="0"/>
              <a:t>mul</a:t>
            </a:r>
            <a:r>
              <a:rPr lang="es-ES" dirty="0" smtClean="0"/>
              <a:t>__(</a:t>
            </a:r>
            <a:r>
              <a:rPr lang="es-ES" dirty="0" err="1" smtClean="0"/>
              <a:t>self,other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780836" y="3833622"/>
            <a:ext cx="2828816" cy="512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</a:t>
            </a:r>
            <a:r>
              <a:rPr lang="es-ES" dirty="0" err="1" smtClean="0"/>
              <a:t>ef</a:t>
            </a:r>
            <a:r>
              <a:rPr lang="es-ES" dirty="0" smtClean="0"/>
              <a:t> __</a:t>
            </a:r>
            <a:r>
              <a:rPr lang="es-ES" dirty="0" err="1" smtClean="0"/>
              <a:t>floordiv</a:t>
            </a:r>
            <a:r>
              <a:rPr lang="es-ES" dirty="0" smtClean="0"/>
              <a:t>__(</a:t>
            </a:r>
            <a:r>
              <a:rPr lang="es-ES" dirty="0" err="1" smtClean="0"/>
              <a:t>self,other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5" name="Rectángulo 24"/>
          <p:cNvSpPr/>
          <p:nvPr/>
        </p:nvSpPr>
        <p:spPr>
          <a:xfrm>
            <a:off x="780836" y="4799185"/>
            <a:ext cx="2828816" cy="512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</a:t>
            </a:r>
            <a:r>
              <a:rPr lang="es-ES" dirty="0" err="1" smtClean="0"/>
              <a:t>ef</a:t>
            </a:r>
            <a:r>
              <a:rPr lang="es-ES" dirty="0" smtClean="0"/>
              <a:t> __</a:t>
            </a:r>
            <a:r>
              <a:rPr lang="es-ES" dirty="0" err="1" smtClean="0"/>
              <a:t>pow</a:t>
            </a:r>
            <a:r>
              <a:rPr lang="es-ES" dirty="0" smtClean="0"/>
              <a:t>__(</a:t>
            </a:r>
            <a:r>
              <a:rPr lang="es-ES" dirty="0" err="1" smtClean="0"/>
              <a:t>self,other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8359733" y="1886386"/>
            <a:ext cx="2828816" cy="512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</a:t>
            </a:r>
            <a:r>
              <a:rPr lang="es-ES" dirty="0" err="1" smtClean="0"/>
              <a:t>ef</a:t>
            </a:r>
            <a:r>
              <a:rPr lang="es-ES" dirty="0" smtClean="0"/>
              <a:t> __sub__(</a:t>
            </a:r>
            <a:r>
              <a:rPr lang="es-ES" dirty="0" err="1" smtClean="0"/>
              <a:t>self,other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9" name="Rectángulo 28"/>
          <p:cNvSpPr/>
          <p:nvPr/>
        </p:nvSpPr>
        <p:spPr>
          <a:xfrm>
            <a:off x="8359733" y="2800829"/>
            <a:ext cx="2828816" cy="512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</a:t>
            </a:r>
            <a:r>
              <a:rPr lang="es-ES" dirty="0" err="1" smtClean="0"/>
              <a:t>ef</a:t>
            </a:r>
            <a:r>
              <a:rPr lang="es-ES" dirty="0" smtClean="0"/>
              <a:t> __</a:t>
            </a:r>
            <a:r>
              <a:rPr lang="es-ES" dirty="0" err="1" smtClean="0"/>
              <a:t>truediv</a:t>
            </a:r>
            <a:r>
              <a:rPr lang="es-ES" dirty="0" smtClean="0"/>
              <a:t>__(</a:t>
            </a:r>
            <a:r>
              <a:rPr lang="es-ES" dirty="0" err="1" smtClean="0"/>
              <a:t>self,other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8359733" y="3833622"/>
            <a:ext cx="2828816" cy="512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</a:t>
            </a:r>
            <a:r>
              <a:rPr lang="es-ES" dirty="0" err="1" smtClean="0"/>
              <a:t>ef</a:t>
            </a:r>
            <a:r>
              <a:rPr lang="es-ES" dirty="0" smtClean="0"/>
              <a:t> __</a:t>
            </a:r>
            <a:r>
              <a:rPr lang="es-ES" dirty="0" err="1" smtClean="0"/>
              <a:t>mod</a:t>
            </a:r>
            <a:r>
              <a:rPr lang="es-ES" dirty="0" smtClean="0"/>
              <a:t>__(</a:t>
            </a:r>
            <a:r>
              <a:rPr lang="es-ES" dirty="0" err="1" smtClean="0"/>
              <a:t>self,other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36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Definir un Operador es crear un método en la Clase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021610" y="6398703"/>
            <a:ext cx="5170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https://docs.python.org/3.4/library/operator.html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381171" y="1467442"/>
            <a:ext cx="988032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!=</a:t>
            </a:r>
            <a:endParaRPr lang="es-ES" sz="4400" dirty="0"/>
          </a:p>
        </p:txBody>
      </p:sp>
      <p:sp>
        <p:nvSpPr>
          <p:cNvPr id="9" name="Rectángulo 8"/>
          <p:cNvSpPr/>
          <p:nvPr/>
        </p:nvSpPr>
        <p:spPr>
          <a:xfrm>
            <a:off x="5381171" y="2304111"/>
            <a:ext cx="988032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==</a:t>
            </a:r>
            <a:endParaRPr lang="es-ES" sz="4400" dirty="0"/>
          </a:p>
        </p:txBody>
      </p:sp>
      <p:sp>
        <p:nvSpPr>
          <p:cNvPr id="10" name="Rectángulo 9"/>
          <p:cNvSpPr/>
          <p:nvPr/>
        </p:nvSpPr>
        <p:spPr>
          <a:xfrm>
            <a:off x="4661981" y="4071964"/>
            <a:ext cx="988032" cy="667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&lt;</a:t>
            </a:r>
            <a:endParaRPr lang="es-ES" sz="4400" dirty="0"/>
          </a:p>
        </p:txBody>
      </p:sp>
      <p:sp>
        <p:nvSpPr>
          <p:cNvPr id="14" name="Rectángulo 13"/>
          <p:cNvSpPr/>
          <p:nvPr/>
        </p:nvSpPr>
        <p:spPr>
          <a:xfrm>
            <a:off x="6003613" y="4071964"/>
            <a:ext cx="988032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&lt;=</a:t>
            </a:r>
            <a:endParaRPr lang="es-ES" sz="4400" dirty="0"/>
          </a:p>
        </p:txBody>
      </p:sp>
      <p:sp>
        <p:nvSpPr>
          <p:cNvPr id="15" name="Rectángulo 14"/>
          <p:cNvSpPr/>
          <p:nvPr/>
        </p:nvSpPr>
        <p:spPr>
          <a:xfrm>
            <a:off x="4661981" y="4895721"/>
            <a:ext cx="988032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/>
              <a:t>&gt;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003613" y="4895721"/>
            <a:ext cx="988032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&gt;=</a:t>
            </a:r>
            <a:endParaRPr lang="es-ES" sz="4400" dirty="0"/>
          </a:p>
        </p:txBody>
      </p:sp>
      <p:sp>
        <p:nvSpPr>
          <p:cNvPr id="18" name="Rectángulo 17"/>
          <p:cNvSpPr/>
          <p:nvPr/>
        </p:nvSpPr>
        <p:spPr>
          <a:xfrm>
            <a:off x="4336631" y="1406492"/>
            <a:ext cx="2941833" cy="2185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Operadores Comparación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Igualdad/Desigualdad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336631" y="4035259"/>
            <a:ext cx="2941833" cy="2185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Operadores Comparación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Ordenamiento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7544655" y="2375353"/>
            <a:ext cx="2828816" cy="512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</a:t>
            </a:r>
            <a:r>
              <a:rPr lang="es-ES" dirty="0" err="1" smtClean="0"/>
              <a:t>ef</a:t>
            </a:r>
            <a:r>
              <a:rPr lang="es-ES" dirty="0" smtClean="0"/>
              <a:t> __</a:t>
            </a:r>
            <a:r>
              <a:rPr lang="es-ES" dirty="0" err="1" smtClean="0"/>
              <a:t>eq</a:t>
            </a:r>
            <a:r>
              <a:rPr lang="es-ES" dirty="0" smtClean="0"/>
              <a:t>__(</a:t>
            </a:r>
            <a:r>
              <a:rPr lang="es-ES" dirty="0" err="1" smtClean="0"/>
              <a:t>self,other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7544655" y="1544857"/>
            <a:ext cx="2828816" cy="512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</a:t>
            </a:r>
            <a:r>
              <a:rPr lang="es-ES" dirty="0" err="1" smtClean="0"/>
              <a:t>ef</a:t>
            </a:r>
            <a:r>
              <a:rPr lang="es-ES" dirty="0" smtClean="0"/>
              <a:t> __</a:t>
            </a:r>
            <a:r>
              <a:rPr lang="es-ES" dirty="0" err="1" smtClean="0"/>
              <a:t>ne</a:t>
            </a:r>
            <a:r>
              <a:rPr lang="es-ES" dirty="0" smtClean="0"/>
              <a:t>__(</a:t>
            </a:r>
            <a:r>
              <a:rPr lang="es-ES" dirty="0" err="1" smtClean="0"/>
              <a:t>self,other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5" name="Rectángulo 24"/>
          <p:cNvSpPr/>
          <p:nvPr/>
        </p:nvSpPr>
        <p:spPr>
          <a:xfrm>
            <a:off x="1154215" y="4123297"/>
            <a:ext cx="2828816" cy="5129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</a:t>
            </a:r>
            <a:r>
              <a:rPr lang="es-ES" dirty="0" err="1" smtClean="0"/>
              <a:t>ef</a:t>
            </a:r>
            <a:r>
              <a:rPr lang="es-ES" dirty="0" smtClean="0"/>
              <a:t> __</a:t>
            </a:r>
            <a:r>
              <a:rPr lang="es-ES" dirty="0" err="1" smtClean="0"/>
              <a:t>lt</a:t>
            </a:r>
            <a:r>
              <a:rPr lang="es-ES" dirty="0" smtClean="0"/>
              <a:t>__(</a:t>
            </a:r>
            <a:r>
              <a:rPr lang="es-ES" dirty="0" err="1" smtClean="0"/>
              <a:t>self,other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6" name="Rectángulo 25"/>
          <p:cNvSpPr/>
          <p:nvPr/>
        </p:nvSpPr>
        <p:spPr>
          <a:xfrm>
            <a:off x="7544655" y="4130533"/>
            <a:ext cx="2828816" cy="512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</a:t>
            </a:r>
            <a:r>
              <a:rPr lang="es-ES" dirty="0" err="1" smtClean="0"/>
              <a:t>ef</a:t>
            </a:r>
            <a:r>
              <a:rPr lang="es-ES" dirty="0" smtClean="0"/>
              <a:t> __le__(</a:t>
            </a:r>
            <a:r>
              <a:rPr lang="es-ES" dirty="0" err="1" smtClean="0"/>
              <a:t>self,other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7" name="Rectángulo 26"/>
          <p:cNvSpPr/>
          <p:nvPr/>
        </p:nvSpPr>
        <p:spPr>
          <a:xfrm>
            <a:off x="1154215" y="5043316"/>
            <a:ext cx="2828816" cy="512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</a:t>
            </a:r>
            <a:r>
              <a:rPr lang="es-ES" dirty="0" err="1" smtClean="0"/>
              <a:t>ef</a:t>
            </a:r>
            <a:r>
              <a:rPr lang="es-ES" dirty="0" smtClean="0"/>
              <a:t> __</a:t>
            </a:r>
            <a:r>
              <a:rPr lang="es-ES" dirty="0" err="1" smtClean="0"/>
              <a:t>gt</a:t>
            </a:r>
            <a:r>
              <a:rPr lang="es-ES" dirty="0" smtClean="0"/>
              <a:t>__(</a:t>
            </a:r>
            <a:r>
              <a:rPr lang="es-ES" dirty="0" err="1" smtClean="0"/>
              <a:t>self,other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7544655" y="5050552"/>
            <a:ext cx="2828816" cy="512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</a:t>
            </a:r>
            <a:r>
              <a:rPr lang="es-ES" dirty="0" err="1" smtClean="0"/>
              <a:t>ef</a:t>
            </a:r>
            <a:r>
              <a:rPr lang="es-ES" dirty="0" smtClean="0"/>
              <a:t> __ge__(</a:t>
            </a:r>
            <a:r>
              <a:rPr lang="es-ES" dirty="0" err="1" smtClean="0"/>
              <a:t>self,other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447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 Concepto de Excepción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3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Errores en los Programas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4" y="4639176"/>
            <a:ext cx="11401425" cy="203835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193639" y="2698388"/>
            <a:ext cx="2260315" cy="6986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Error no Controlado</a:t>
            </a:r>
            <a:endParaRPr lang="es-ES" dirty="0"/>
          </a:p>
        </p:txBody>
      </p:sp>
      <p:sp>
        <p:nvSpPr>
          <p:cNvPr id="8" name="Flecha abajo 7"/>
          <p:cNvSpPr/>
          <p:nvPr/>
        </p:nvSpPr>
        <p:spPr>
          <a:xfrm>
            <a:off x="8887145" y="3752091"/>
            <a:ext cx="873304" cy="8756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24" y="1371706"/>
            <a:ext cx="48577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Errores en los Programas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7" y="1363359"/>
            <a:ext cx="5314950" cy="39052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323" y="4060649"/>
            <a:ext cx="2781300" cy="58102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7936785" y="1835358"/>
            <a:ext cx="2260315" cy="6986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Error Controlado</a:t>
            </a:r>
            <a:endParaRPr lang="es-ES" dirty="0"/>
          </a:p>
        </p:txBody>
      </p:sp>
      <p:sp>
        <p:nvSpPr>
          <p:cNvPr id="10" name="Flecha abajo 9"/>
          <p:cNvSpPr/>
          <p:nvPr/>
        </p:nvSpPr>
        <p:spPr>
          <a:xfrm>
            <a:off x="8630291" y="2889061"/>
            <a:ext cx="873304" cy="8756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957332" y="5819002"/>
            <a:ext cx="2260315" cy="6986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Solución No Válida</a:t>
            </a:r>
            <a:endParaRPr lang="es-ES" dirty="0"/>
          </a:p>
        </p:txBody>
      </p:sp>
      <p:sp>
        <p:nvSpPr>
          <p:cNvPr id="12" name="Flecha abajo 11"/>
          <p:cNvSpPr/>
          <p:nvPr/>
        </p:nvSpPr>
        <p:spPr>
          <a:xfrm rot="10800000">
            <a:off x="8650837" y="4792536"/>
            <a:ext cx="873304" cy="8756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ultiplicar 12"/>
          <p:cNvSpPr/>
          <p:nvPr/>
        </p:nvSpPr>
        <p:spPr>
          <a:xfrm>
            <a:off x="10558623" y="5795027"/>
            <a:ext cx="821933" cy="74659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en L 13"/>
          <p:cNvSpPr/>
          <p:nvPr/>
        </p:nvSpPr>
        <p:spPr>
          <a:xfrm rot="19418684">
            <a:off x="10556238" y="1761200"/>
            <a:ext cx="734415" cy="454193"/>
          </a:xfrm>
          <a:prstGeom prst="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7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Concepto de Excepción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784260" y="1630305"/>
            <a:ext cx="10747509" cy="12798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Condición que se presenta en nuestro programa para la cual no podemos entregar un resultado válido o realizar la operación solicitada. Cuando Python detecta una Excepción no controlada en un programa</a:t>
            </a:r>
          </a:p>
          <a:p>
            <a:pPr algn="ctr"/>
            <a:r>
              <a:rPr lang="es-ES" dirty="0" smtClean="0"/>
              <a:t>lo termina (sys.exit(1))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825" y="3876353"/>
            <a:ext cx="3686175" cy="3619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6167" y="3343808"/>
            <a:ext cx="4448710" cy="156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math.sqrt:</a:t>
            </a:r>
          </a:p>
          <a:p>
            <a:pPr algn="ctr"/>
            <a:r>
              <a:rPr lang="es-ES" dirty="0" smtClean="0"/>
              <a:t> Calcula raíces de números reales con resultados en los números reales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06167" y="5296327"/>
            <a:ext cx="4448710" cy="156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cmath.sqrt:</a:t>
            </a:r>
          </a:p>
          <a:p>
            <a:pPr algn="ctr"/>
            <a:r>
              <a:rPr lang="es-ES" dirty="0" smtClean="0"/>
              <a:t> Calcula raíces de números reales o complejos con resultados en los números reales o complejos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725523" y="3764515"/>
            <a:ext cx="1921858" cy="58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math.sqrt(-15)</a:t>
            </a:r>
            <a:endParaRPr lang="es-ES" dirty="0"/>
          </a:p>
        </p:txBody>
      </p:sp>
      <p:sp>
        <p:nvSpPr>
          <p:cNvPr id="10" name="Flecha derecha 9"/>
          <p:cNvSpPr/>
          <p:nvPr/>
        </p:nvSpPr>
        <p:spPr>
          <a:xfrm>
            <a:off x="6827178" y="3584717"/>
            <a:ext cx="1541652" cy="9452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Excepción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626" y="5920000"/>
            <a:ext cx="2305050" cy="314325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4725523" y="5755989"/>
            <a:ext cx="1921858" cy="58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cmath.sqrt(-15)</a:t>
            </a:r>
            <a:endParaRPr lang="es-ES" dirty="0"/>
          </a:p>
        </p:txBody>
      </p:sp>
      <p:sp>
        <p:nvSpPr>
          <p:cNvPr id="13" name="Flecha derecha 12"/>
          <p:cNvSpPr/>
          <p:nvPr/>
        </p:nvSpPr>
        <p:spPr>
          <a:xfrm>
            <a:off x="6827177" y="5576191"/>
            <a:ext cx="1541653" cy="9452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Respuesta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949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Excepción como Bifurcación en el Flujo del Programa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93161" y="2784296"/>
            <a:ext cx="1613043" cy="88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Instrucción 1</a:t>
            </a:r>
            <a:endParaRPr lang="es-ES" dirty="0"/>
          </a:p>
        </p:txBody>
      </p:sp>
      <p:sp>
        <p:nvSpPr>
          <p:cNvPr id="6" name="Flecha derecha 5"/>
          <p:cNvSpPr/>
          <p:nvPr/>
        </p:nvSpPr>
        <p:spPr>
          <a:xfrm>
            <a:off x="2506894" y="2738062"/>
            <a:ext cx="1479478" cy="9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Excepción</a:t>
            </a:r>
            <a:endParaRPr lang="es-ES" dirty="0"/>
          </a:p>
        </p:txBody>
      </p:sp>
      <p:sp>
        <p:nvSpPr>
          <p:cNvPr id="7" name="Decisión 6"/>
          <p:cNvSpPr/>
          <p:nvPr/>
        </p:nvSpPr>
        <p:spPr>
          <a:xfrm>
            <a:off x="4274049" y="2681553"/>
            <a:ext cx="3061700" cy="10890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¿Excepción</a:t>
            </a:r>
          </a:p>
          <a:p>
            <a:pPr algn="ctr"/>
            <a:r>
              <a:rPr lang="es-ES" dirty="0" smtClean="0"/>
              <a:t>Controlada?</a:t>
            </a:r>
            <a:endParaRPr lang="es-ES" dirty="0"/>
          </a:p>
        </p:txBody>
      </p:sp>
      <p:sp>
        <p:nvSpPr>
          <p:cNvPr id="9" name="Flecha derecha 8"/>
          <p:cNvSpPr/>
          <p:nvPr/>
        </p:nvSpPr>
        <p:spPr>
          <a:xfrm>
            <a:off x="7623426" y="2784296"/>
            <a:ext cx="1017140" cy="9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Sí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8928244" y="2784294"/>
            <a:ext cx="1613043" cy="88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Instrucción 2</a:t>
            </a:r>
            <a:endParaRPr lang="es-ES" dirty="0"/>
          </a:p>
        </p:txBody>
      </p:sp>
      <p:sp>
        <p:nvSpPr>
          <p:cNvPr id="11" name="Flecha abajo 10"/>
          <p:cNvSpPr/>
          <p:nvPr/>
        </p:nvSpPr>
        <p:spPr>
          <a:xfrm>
            <a:off x="5280917" y="3924728"/>
            <a:ext cx="1047964" cy="10068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4636213" y="5223730"/>
            <a:ext cx="2337372" cy="8835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Terminar Programa</a:t>
            </a:r>
          </a:p>
          <a:p>
            <a:pPr algn="ctr"/>
            <a:r>
              <a:rPr lang="es-ES" dirty="0"/>
              <a:t>s</a:t>
            </a:r>
            <a:r>
              <a:rPr lang="es-ES" dirty="0" smtClean="0"/>
              <a:t>ys.exit(1)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23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ValueError es el nombre de la Excepción que tenemos que controlar en nuestro ejemplo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4" y="4639176"/>
            <a:ext cx="11401425" cy="20383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24" y="1371706"/>
            <a:ext cx="4857750" cy="3124200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0" y="6339154"/>
            <a:ext cx="2013736" cy="33837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832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Usando Clases: Manejo de Excepciones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66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 esta Clase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75870" y="1759723"/>
            <a:ext cx="5677931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Sobrecarga de Operadores.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Manejo de Excepciones.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1" y="1759723"/>
            <a:ext cx="512064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Excepciones son Clases en Python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6971981" y="5525466"/>
            <a:ext cx="5220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https://docs.python.org/3/library/exceptions.html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018498"/>
            <a:ext cx="3152775" cy="1752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21" y="2278705"/>
            <a:ext cx="3762375" cy="176212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603158" y="4126617"/>
            <a:ext cx="1232899" cy="806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596290" y="5835721"/>
            <a:ext cx="2013736" cy="21216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6965879" y="4072464"/>
            <a:ext cx="2876764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Las Excepciones son Clases en Python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6965879" y="6047881"/>
            <a:ext cx="4957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http://docs.python.org.ar/tutorial/3/errors.html</a:t>
            </a:r>
          </a:p>
        </p:txBody>
      </p:sp>
    </p:spTree>
    <p:extLst>
      <p:ext uri="{BB962C8B-B14F-4D97-AF65-F5344CB8AC3E}">
        <p14:creationId xmlns:p14="http://schemas.microsoft.com/office/powerpoint/2010/main" val="244570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Manejo de Excepciones: </a:t>
            </a:r>
            <a:r>
              <a:rPr lang="es-ES" b="1" dirty="0" smtClean="0"/>
              <a:t>try .. except</a:t>
            </a:r>
            <a:endParaRPr lang="es-ES" b="1" dirty="0"/>
          </a:p>
        </p:txBody>
      </p:sp>
      <p:sp>
        <p:nvSpPr>
          <p:cNvPr id="6" name="Rectángulo 5"/>
          <p:cNvSpPr/>
          <p:nvPr/>
        </p:nvSpPr>
        <p:spPr>
          <a:xfrm>
            <a:off x="452063" y="1323171"/>
            <a:ext cx="1006869" cy="52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</a:t>
            </a:r>
            <a:r>
              <a:rPr lang="es-ES" dirty="0" smtClean="0"/>
              <a:t>ry: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953783" y="1998725"/>
            <a:ext cx="4428163" cy="5185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instrucciones</a:t>
            </a:r>
            <a:endParaRPr lang="es-ES" sz="1600" dirty="0"/>
          </a:p>
        </p:txBody>
      </p:sp>
      <p:sp>
        <p:nvSpPr>
          <p:cNvPr id="10" name="Rectángulo 9"/>
          <p:cNvSpPr/>
          <p:nvPr/>
        </p:nvSpPr>
        <p:spPr>
          <a:xfrm>
            <a:off x="473038" y="3963635"/>
            <a:ext cx="1006868" cy="52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</a:t>
            </a:r>
            <a:r>
              <a:rPr lang="es-ES" dirty="0" smtClean="0"/>
              <a:t>xcept(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580933" y="3963635"/>
            <a:ext cx="1357901" cy="5239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Excepción</a:t>
            </a:r>
          </a:p>
          <a:p>
            <a:pPr algn="ctr"/>
            <a:r>
              <a:rPr lang="es-ES" dirty="0" smtClean="0"/>
              <a:t>Clase 2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642980" y="3963632"/>
            <a:ext cx="1006868" cy="52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) :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4165904" y="3963633"/>
            <a:ext cx="1357901" cy="5239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3039861" y="3963633"/>
            <a:ext cx="1006868" cy="52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,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450349" y="2617442"/>
            <a:ext cx="1006868" cy="52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except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558244" y="2617442"/>
            <a:ext cx="1357901" cy="5239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Excepción</a:t>
            </a:r>
          </a:p>
          <a:p>
            <a:pPr algn="ctr"/>
            <a:r>
              <a:rPr lang="es-ES" dirty="0" smtClean="0"/>
              <a:t>Clase 1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3015458" y="2617441"/>
            <a:ext cx="1006868" cy="52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25" name="Rectángulo 24"/>
          <p:cNvSpPr/>
          <p:nvPr/>
        </p:nvSpPr>
        <p:spPr>
          <a:xfrm>
            <a:off x="473038" y="5309828"/>
            <a:ext cx="1006868" cy="52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except:</a:t>
            </a:r>
            <a:endParaRPr lang="es-ES" dirty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19" y="1431840"/>
            <a:ext cx="4810125" cy="3705225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976472" y="3241582"/>
            <a:ext cx="4428163" cy="5185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Instrucciones cuando ocurre la Excepción 1</a:t>
            </a:r>
            <a:endParaRPr lang="es-ES" sz="1600" dirty="0"/>
          </a:p>
        </p:txBody>
      </p:sp>
      <p:sp>
        <p:nvSpPr>
          <p:cNvPr id="29" name="Rectángulo 28"/>
          <p:cNvSpPr/>
          <p:nvPr/>
        </p:nvSpPr>
        <p:spPr>
          <a:xfrm>
            <a:off x="976472" y="4636011"/>
            <a:ext cx="4428163" cy="5185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Instrucciones cuando ocurre la Excepción 2</a:t>
            </a:r>
            <a:endParaRPr lang="es-ES" sz="1600" dirty="0"/>
          </a:p>
        </p:txBody>
      </p:sp>
      <p:sp>
        <p:nvSpPr>
          <p:cNvPr id="30" name="Rectángulo 29"/>
          <p:cNvSpPr/>
          <p:nvPr/>
        </p:nvSpPr>
        <p:spPr>
          <a:xfrm>
            <a:off x="976471" y="5981180"/>
            <a:ext cx="4428163" cy="5185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Instrucciones cuando ocurre cualquier otra excepción</a:t>
            </a:r>
            <a:endParaRPr lang="es-ES" sz="1600" dirty="0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0" y="6199700"/>
            <a:ext cx="3638550" cy="600075"/>
          </a:xfrm>
          <a:prstGeom prst="rect">
            <a:avLst/>
          </a:prstGeom>
        </p:spPr>
      </p:pic>
      <p:sp>
        <p:nvSpPr>
          <p:cNvPr id="32" name="Flecha abajo 31"/>
          <p:cNvSpPr/>
          <p:nvPr/>
        </p:nvSpPr>
        <p:spPr>
          <a:xfrm>
            <a:off x="9061807" y="5383658"/>
            <a:ext cx="924674" cy="5975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67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8" grpId="0" animBg="1"/>
      <p:bldP spid="29" grpId="0" animBg="1"/>
      <p:bldP spid="30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Manejo de Excepciones: try: … except: … else: … finally: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452063" y="1323171"/>
            <a:ext cx="1006869" cy="52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</a:t>
            </a:r>
            <a:r>
              <a:rPr lang="es-ES" dirty="0" smtClean="0"/>
              <a:t>ry: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953783" y="1998725"/>
            <a:ext cx="4428163" cy="5185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instrucciones</a:t>
            </a:r>
            <a:endParaRPr lang="es-ES" sz="1600" dirty="0"/>
          </a:p>
        </p:txBody>
      </p:sp>
      <p:sp>
        <p:nvSpPr>
          <p:cNvPr id="10" name="Rectángulo 9"/>
          <p:cNvSpPr/>
          <p:nvPr/>
        </p:nvSpPr>
        <p:spPr>
          <a:xfrm>
            <a:off x="473038" y="3963635"/>
            <a:ext cx="1006868" cy="52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else: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450349" y="2617442"/>
            <a:ext cx="1006868" cy="52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except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558244" y="2617442"/>
            <a:ext cx="1357901" cy="5239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Excepción</a:t>
            </a:r>
          </a:p>
          <a:p>
            <a:pPr algn="ctr"/>
            <a:r>
              <a:rPr lang="es-ES" dirty="0" smtClean="0"/>
              <a:t>Clase 1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3015458" y="2617441"/>
            <a:ext cx="1006868" cy="52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25" name="Rectángulo 24"/>
          <p:cNvSpPr/>
          <p:nvPr/>
        </p:nvSpPr>
        <p:spPr>
          <a:xfrm>
            <a:off x="473038" y="5309828"/>
            <a:ext cx="1006868" cy="52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finally:</a:t>
            </a:r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976472" y="3241582"/>
            <a:ext cx="4428163" cy="5185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Instrucciones cuando ocurre la Excepción 1</a:t>
            </a:r>
            <a:endParaRPr lang="es-ES" sz="1600" dirty="0"/>
          </a:p>
        </p:txBody>
      </p:sp>
      <p:sp>
        <p:nvSpPr>
          <p:cNvPr id="29" name="Rectángulo 28"/>
          <p:cNvSpPr/>
          <p:nvPr/>
        </p:nvSpPr>
        <p:spPr>
          <a:xfrm>
            <a:off x="976472" y="4636011"/>
            <a:ext cx="4428163" cy="5185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Instrucciones cuando no ocurren excepciones</a:t>
            </a:r>
            <a:endParaRPr lang="es-ES" sz="1600" dirty="0"/>
          </a:p>
        </p:txBody>
      </p:sp>
      <p:sp>
        <p:nvSpPr>
          <p:cNvPr id="30" name="Rectángulo 29"/>
          <p:cNvSpPr/>
          <p:nvPr/>
        </p:nvSpPr>
        <p:spPr>
          <a:xfrm>
            <a:off x="976471" y="5981180"/>
            <a:ext cx="4428163" cy="5185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Instrucciones que se ejecutan antes de salir del try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9355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Manejo de Excepciones: try: … except: … else: … finally: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62" y="1463155"/>
            <a:ext cx="4838700" cy="44005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862" y="6029325"/>
            <a:ext cx="3600450" cy="828675"/>
          </a:xfrm>
          <a:prstGeom prst="rect">
            <a:avLst/>
          </a:prstGeom>
        </p:spPr>
      </p:pic>
      <p:sp>
        <p:nvSpPr>
          <p:cNvPr id="15" name="Elipse 14"/>
          <p:cNvSpPr/>
          <p:nvPr/>
        </p:nvSpPr>
        <p:spPr>
          <a:xfrm>
            <a:off x="5828444" y="3873357"/>
            <a:ext cx="2013736" cy="61285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279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Manejo de Excepciones: try: … except: … else: … finally: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17" y="1419081"/>
            <a:ext cx="4933950" cy="4419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6029325"/>
            <a:ext cx="2857500" cy="82867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5684606" y="3811712"/>
            <a:ext cx="2013736" cy="61285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219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Manejo de Excepciones: try: … except: … else: … finally: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43" y="2476356"/>
            <a:ext cx="4400550" cy="2305050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5566022" y="2845941"/>
            <a:ext cx="1356189" cy="93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IOError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4474394" y="5124915"/>
            <a:ext cx="3272319" cy="1273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 smtClean="0"/>
              <a:t>No se puede abrir el archivo:</a:t>
            </a:r>
          </a:p>
          <a:p>
            <a:r>
              <a:rPr lang="es-ES" dirty="0" smtClean="0"/>
              <a:t>Ej. No Existe</a:t>
            </a:r>
          </a:p>
          <a:p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295" y="3108628"/>
            <a:ext cx="32194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Manejo de Excepciones: try: … except: Anidados</a:t>
            </a:r>
            <a:endParaRPr lang="es-ES" dirty="0"/>
          </a:p>
        </p:txBody>
      </p:sp>
      <p:sp>
        <p:nvSpPr>
          <p:cNvPr id="8" name="Flecha derecha 7"/>
          <p:cNvSpPr/>
          <p:nvPr/>
        </p:nvSpPr>
        <p:spPr>
          <a:xfrm>
            <a:off x="4819860" y="2783371"/>
            <a:ext cx="1492324" cy="93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ValueError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4819860" y="5310561"/>
            <a:ext cx="3272319" cy="1273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 smtClean="0"/>
              <a:t>La segunda línea no se puede convertir a entero porque es la palabra hola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2" y="3241282"/>
            <a:ext cx="4476750" cy="3343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23" y="1803826"/>
            <a:ext cx="1019175" cy="46672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54112" y="1458930"/>
            <a:ext cx="2558266" cy="1387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</a:t>
            </a:r>
            <a:r>
              <a:rPr lang="es-ES" dirty="0" smtClean="0">
                <a:solidFill>
                  <a:schemeClr val="tx1"/>
                </a:solidFill>
              </a:rPr>
              <a:t>rchivo.txt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3079395"/>
            <a:ext cx="57340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9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Validación de Entradas Obligatorias del usuario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86" y="1857268"/>
            <a:ext cx="7172325" cy="2095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73" y="4712894"/>
            <a:ext cx="9048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7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Generación de Excepciones: raise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450349" y="2617442"/>
            <a:ext cx="1006868" cy="52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raise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558244" y="2617442"/>
            <a:ext cx="1357901" cy="5239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Clase de</a:t>
            </a:r>
          </a:p>
          <a:p>
            <a:pPr algn="ctr"/>
            <a:r>
              <a:rPr lang="es-ES" dirty="0" smtClean="0"/>
              <a:t>Excepción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3015458" y="2617441"/>
            <a:ext cx="1006868" cy="52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ym typeface="Wingdings" panose="05000000000000000000" pitchFamily="2" charset="2"/>
              </a:rPr>
              <a:t>(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4121639" y="2617441"/>
            <a:ext cx="1357901" cy="5239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Parámetros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5614806" y="2617440"/>
            <a:ext cx="1006868" cy="52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729" y="4318846"/>
            <a:ext cx="1971675" cy="257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89" y="5753441"/>
            <a:ext cx="6867525" cy="285750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1078787" y="3920244"/>
            <a:ext cx="3277456" cy="1054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Válido, pero no dice cual es el problema</a:t>
            </a:r>
            <a:endParaRPr lang="es-ES" dirty="0"/>
          </a:p>
        </p:txBody>
      </p:sp>
      <p:sp>
        <p:nvSpPr>
          <p:cNvPr id="19" name="Flecha derecha 18"/>
          <p:cNvSpPr/>
          <p:nvPr/>
        </p:nvSpPr>
        <p:spPr>
          <a:xfrm>
            <a:off x="1078787" y="5369127"/>
            <a:ext cx="3277456" cy="1054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Recomendado, dice cual es el problema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71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3" grpId="0" animBg="1"/>
      <p:bldP spid="14" grpId="0" animBg="1"/>
      <p:bldP spid="7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645844"/>
            <a:ext cx="8715375" cy="3067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Validación de Entradas Obligatorias del usuario: </a:t>
            </a:r>
            <a:r>
              <a:rPr lang="es-ES" b="1" dirty="0" smtClean="0"/>
              <a:t>raise</a:t>
            </a:r>
            <a:endParaRPr lang="es-ES" b="1" dirty="0"/>
          </a:p>
        </p:txBody>
      </p:sp>
      <p:sp>
        <p:nvSpPr>
          <p:cNvPr id="8" name="Elipse 7"/>
          <p:cNvSpPr/>
          <p:nvPr/>
        </p:nvSpPr>
        <p:spPr>
          <a:xfrm>
            <a:off x="3003050" y="2712378"/>
            <a:ext cx="2013736" cy="61285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17" y="5041240"/>
            <a:ext cx="107823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6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Obteniendo información de un objeto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96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Ahora veámoslo en vivo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Uso de Operadores y Validación de Entradas del Usuario</a:t>
            </a:r>
            <a:endParaRPr lang="es-ES" dirty="0"/>
          </a:p>
        </p:txBody>
      </p:sp>
      <p:pic>
        <p:nvPicPr>
          <p:cNvPr id="16386" name="Picture 2" descr="http://www.cafex.com/wp-content/uploads/2012/09/demo_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973" y="750409"/>
            <a:ext cx="5567138" cy="262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5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 la próxima Clase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79117" y="1728349"/>
            <a:ext cx="5677931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Recursión.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341198"/>
              </p:ext>
            </p:extLst>
          </p:nvPr>
        </p:nvGraphicFramePr>
        <p:xfrm>
          <a:off x="78713" y="2015152"/>
          <a:ext cx="5688648" cy="3777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Image" r:id="rId3" imgW="8126640" imgH="5396760" progId="Photoshop.Image.13">
                  <p:embed/>
                </p:oleObj>
              </mc:Choice>
              <mc:Fallback>
                <p:oleObj name="Image" r:id="rId3" imgW="8126640" imgH="5396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13" y="2015152"/>
                        <a:ext cx="5688648" cy="3777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47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¡Muchas Gracias!</a:t>
            </a:r>
            <a:endParaRPr lang="es-ES" dirty="0"/>
          </a:p>
        </p:txBody>
      </p:sp>
      <p:pic>
        <p:nvPicPr>
          <p:cNvPr id="6148" name="Picture 4" descr="questions or decision making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55" y="295384"/>
            <a:ext cx="6259286" cy="415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un Objeto Nulo: </a:t>
            </a:r>
            <a:r>
              <a:rPr lang="es-ES" b="1" dirty="0" err="1" smtClean="0"/>
              <a:t>None</a:t>
            </a:r>
            <a:endParaRPr lang="es-ES" b="1" dirty="0"/>
          </a:p>
        </p:txBody>
      </p:sp>
      <p:sp>
        <p:nvSpPr>
          <p:cNvPr id="4" name="Rectángulo 3"/>
          <p:cNvSpPr/>
          <p:nvPr/>
        </p:nvSpPr>
        <p:spPr>
          <a:xfrm>
            <a:off x="707204" y="23014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/>
              <a:t>obj</a:t>
            </a:r>
            <a:endParaRPr lang="es-ES" sz="2000" dirty="0"/>
          </a:p>
        </p:txBody>
      </p:sp>
      <p:sp>
        <p:nvSpPr>
          <p:cNvPr id="5" name="Rectángulo 4"/>
          <p:cNvSpPr/>
          <p:nvPr/>
        </p:nvSpPr>
        <p:spPr>
          <a:xfrm>
            <a:off x="2125038" y="2301411"/>
            <a:ext cx="1255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=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880206" y="23014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/>
              <a:t>None</a:t>
            </a:r>
            <a:endParaRPr lang="es-ES" sz="2000" dirty="0"/>
          </a:p>
        </p:txBody>
      </p:sp>
      <p:sp>
        <p:nvSpPr>
          <p:cNvPr id="7" name="Rectángulo 6"/>
          <p:cNvSpPr/>
          <p:nvPr/>
        </p:nvSpPr>
        <p:spPr>
          <a:xfrm>
            <a:off x="707204" y="3686710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/>
              <a:t>obj</a:t>
            </a:r>
            <a:endParaRPr lang="es-ES" sz="2000" dirty="0"/>
          </a:p>
        </p:txBody>
      </p:sp>
      <p:sp>
        <p:nvSpPr>
          <p:cNvPr id="8" name="Rectángulo 7"/>
          <p:cNvSpPr/>
          <p:nvPr/>
        </p:nvSpPr>
        <p:spPr>
          <a:xfrm>
            <a:off x="2125038" y="3686710"/>
            <a:ext cx="125516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/>
              <a:t>is</a:t>
            </a:r>
            <a:endParaRPr lang="es-ES" sz="2000" dirty="0"/>
          </a:p>
        </p:txBody>
      </p:sp>
      <p:sp>
        <p:nvSpPr>
          <p:cNvPr id="9" name="Rectángulo 8"/>
          <p:cNvSpPr/>
          <p:nvPr/>
        </p:nvSpPr>
        <p:spPr>
          <a:xfrm>
            <a:off x="3880206" y="3686710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/>
              <a:t>None</a:t>
            </a:r>
            <a:endParaRPr lang="es-ES" sz="2000" dirty="0"/>
          </a:p>
        </p:txBody>
      </p:sp>
      <p:sp>
        <p:nvSpPr>
          <p:cNvPr id="10" name="Flecha derecha 9"/>
          <p:cNvSpPr/>
          <p:nvPr/>
        </p:nvSpPr>
        <p:spPr>
          <a:xfrm>
            <a:off x="5198723" y="3707258"/>
            <a:ext cx="1047964" cy="8938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True</a:t>
            </a:r>
            <a:endParaRPr lang="es-ES" sz="2000" dirty="0"/>
          </a:p>
        </p:txBody>
      </p:sp>
      <p:sp>
        <p:nvSpPr>
          <p:cNvPr id="11" name="Rectángulo 10"/>
          <p:cNvSpPr/>
          <p:nvPr/>
        </p:nvSpPr>
        <p:spPr>
          <a:xfrm>
            <a:off x="707204" y="5072009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/>
              <a:t>obj</a:t>
            </a:r>
            <a:endParaRPr lang="es-ES" sz="2000" dirty="0"/>
          </a:p>
        </p:txBody>
      </p:sp>
      <p:sp>
        <p:nvSpPr>
          <p:cNvPr id="12" name="Rectángulo 11"/>
          <p:cNvSpPr/>
          <p:nvPr/>
        </p:nvSpPr>
        <p:spPr>
          <a:xfrm>
            <a:off x="2125037" y="5072009"/>
            <a:ext cx="1255161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/>
              <a:t>i</a:t>
            </a:r>
            <a:r>
              <a:rPr lang="es-ES" sz="2000" dirty="0" err="1" smtClean="0"/>
              <a:t>s</a:t>
            </a:r>
            <a:r>
              <a:rPr lang="es-ES" sz="2000" dirty="0" smtClean="0"/>
              <a:t> </a:t>
            </a:r>
            <a:r>
              <a:rPr lang="es-ES" sz="2000" dirty="0" err="1" smtClean="0"/>
              <a:t>not</a:t>
            </a:r>
            <a:endParaRPr lang="es-ES" sz="2000" dirty="0"/>
          </a:p>
        </p:txBody>
      </p:sp>
      <p:sp>
        <p:nvSpPr>
          <p:cNvPr id="13" name="Rectángulo 12"/>
          <p:cNvSpPr/>
          <p:nvPr/>
        </p:nvSpPr>
        <p:spPr>
          <a:xfrm>
            <a:off x="3883631" y="5072009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/>
              <a:t>None</a:t>
            </a:r>
            <a:endParaRPr lang="es-ES" sz="2000" dirty="0"/>
          </a:p>
        </p:txBody>
      </p:sp>
      <p:sp>
        <p:nvSpPr>
          <p:cNvPr id="14" name="Flecha derecha 13"/>
          <p:cNvSpPr/>
          <p:nvPr/>
        </p:nvSpPr>
        <p:spPr>
          <a:xfrm>
            <a:off x="5198723" y="5082283"/>
            <a:ext cx="1047964" cy="8938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False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7050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Verificando el tipo de un objeto: </a:t>
            </a:r>
            <a:r>
              <a:rPr lang="es-ES" b="1" dirty="0" smtClean="0"/>
              <a:t>ISINSTANCE</a:t>
            </a:r>
            <a:endParaRPr lang="es-ES" b="1" dirty="0"/>
          </a:p>
        </p:txBody>
      </p:sp>
      <p:sp>
        <p:nvSpPr>
          <p:cNvPr id="4" name="Rectángulo 3"/>
          <p:cNvSpPr/>
          <p:nvPr/>
        </p:nvSpPr>
        <p:spPr>
          <a:xfrm>
            <a:off x="707204" y="23014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/>
              <a:t>obj</a:t>
            </a:r>
            <a:endParaRPr lang="es-ES" sz="2000" dirty="0"/>
          </a:p>
        </p:txBody>
      </p:sp>
      <p:sp>
        <p:nvSpPr>
          <p:cNvPr id="5" name="Rectángulo 4"/>
          <p:cNvSpPr/>
          <p:nvPr/>
        </p:nvSpPr>
        <p:spPr>
          <a:xfrm>
            <a:off x="2125038" y="2301411"/>
            <a:ext cx="1255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=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880206" y="23014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34</a:t>
            </a:r>
            <a:endParaRPr lang="es-ES" sz="2000" dirty="0"/>
          </a:p>
        </p:txBody>
      </p:sp>
      <p:sp>
        <p:nvSpPr>
          <p:cNvPr id="8" name="Rectángulo 7"/>
          <p:cNvSpPr/>
          <p:nvPr/>
        </p:nvSpPr>
        <p:spPr>
          <a:xfrm>
            <a:off x="707204" y="3686710"/>
            <a:ext cx="4087401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/>
              <a:t>i</a:t>
            </a:r>
            <a:r>
              <a:rPr lang="es-ES" sz="2000" dirty="0" err="1" smtClean="0"/>
              <a:t>sinstance</a:t>
            </a:r>
            <a:r>
              <a:rPr lang="es-ES" sz="2000" dirty="0" smtClean="0"/>
              <a:t>(</a:t>
            </a:r>
            <a:r>
              <a:rPr lang="es-ES" sz="2000" dirty="0" err="1" smtClean="0"/>
              <a:t>obj,int</a:t>
            </a:r>
            <a:r>
              <a:rPr lang="es-ES" sz="2000" dirty="0" smtClean="0"/>
              <a:t>)</a:t>
            </a:r>
            <a:endParaRPr lang="es-ES" sz="2000" dirty="0"/>
          </a:p>
        </p:txBody>
      </p:sp>
      <p:sp>
        <p:nvSpPr>
          <p:cNvPr id="10" name="Flecha derecha 9"/>
          <p:cNvSpPr/>
          <p:nvPr/>
        </p:nvSpPr>
        <p:spPr>
          <a:xfrm>
            <a:off x="5198723" y="3707258"/>
            <a:ext cx="1047964" cy="8938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True</a:t>
            </a:r>
            <a:endParaRPr lang="es-ES" sz="2000" dirty="0"/>
          </a:p>
        </p:txBody>
      </p:sp>
      <p:sp>
        <p:nvSpPr>
          <p:cNvPr id="14" name="Flecha derecha 13"/>
          <p:cNvSpPr/>
          <p:nvPr/>
        </p:nvSpPr>
        <p:spPr>
          <a:xfrm>
            <a:off x="5198723" y="5082283"/>
            <a:ext cx="1047964" cy="8938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False</a:t>
            </a:r>
            <a:endParaRPr lang="es-ES" sz="2000" dirty="0"/>
          </a:p>
        </p:txBody>
      </p:sp>
      <p:sp>
        <p:nvSpPr>
          <p:cNvPr id="15" name="Rectángulo 14"/>
          <p:cNvSpPr/>
          <p:nvPr/>
        </p:nvSpPr>
        <p:spPr>
          <a:xfrm>
            <a:off x="707204" y="5072009"/>
            <a:ext cx="4087401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/>
              <a:t>isinstance</a:t>
            </a:r>
            <a:r>
              <a:rPr lang="es-ES" sz="2000" dirty="0" smtClean="0"/>
              <a:t>(</a:t>
            </a:r>
            <a:r>
              <a:rPr lang="es-ES" sz="2000" dirty="0" err="1" smtClean="0"/>
              <a:t>obj,str</a:t>
            </a:r>
            <a:r>
              <a:rPr lang="es-ES" sz="2000" dirty="0" smtClean="0"/>
              <a:t>)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7567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Revisando los métodos de un objeto: </a:t>
            </a:r>
            <a:r>
              <a:rPr lang="es-ES" b="1" dirty="0" smtClean="0"/>
              <a:t>DIR</a:t>
            </a:r>
            <a:endParaRPr lang="es-E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4" y="1382516"/>
            <a:ext cx="5697790" cy="206960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379" y="3902254"/>
            <a:ext cx="8839200" cy="2628900"/>
          </a:xfrm>
          <a:prstGeom prst="rect">
            <a:avLst/>
          </a:prstGeom>
        </p:spPr>
      </p:pic>
      <p:sp>
        <p:nvSpPr>
          <p:cNvPr id="11" name="Flecha doblada hacia arriba 10"/>
          <p:cNvSpPr/>
          <p:nvPr/>
        </p:nvSpPr>
        <p:spPr>
          <a:xfrm rot="5400000">
            <a:off x="912659" y="4162733"/>
            <a:ext cx="1090802" cy="1017141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44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Asignar Valor y Leer los Atributos de un Objeto</a:t>
            </a:r>
            <a:br>
              <a:rPr lang="es-ES" dirty="0" smtClean="0"/>
            </a:br>
            <a:r>
              <a:rPr lang="es-ES" dirty="0" smtClean="0"/>
              <a:t>sin </a:t>
            </a:r>
            <a:r>
              <a:rPr lang="es-ES" dirty="0" err="1" smtClean="0"/>
              <a:t>Getter</a:t>
            </a:r>
            <a:r>
              <a:rPr lang="es-ES" dirty="0" smtClean="0"/>
              <a:t> o Setter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445446"/>
            <a:ext cx="6049309" cy="33936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256" y="5302749"/>
            <a:ext cx="3686175" cy="1143000"/>
          </a:xfrm>
          <a:prstGeom prst="rect">
            <a:avLst/>
          </a:prstGeom>
        </p:spPr>
      </p:pic>
      <p:sp>
        <p:nvSpPr>
          <p:cNvPr id="9" name="Flecha doblada 8"/>
          <p:cNvSpPr/>
          <p:nvPr/>
        </p:nvSpPr>
        <p:spPr>
          <a:xfrm rot="5400000">
            <a:off x="8270697" y="2917860"/>
            <a:ext cx="1212350" cy="1119884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5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Sobrecarga de Operadores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5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en Python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7021610" y="6398703"/>
            <a:ext cx="5170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https://docs.python.org/3.4/library/operator.html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613042" y="1571451"/>
            <a:ext cx="688369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+</a:t>
            </a:r>
            <a:endParaRPr lang="es-ES" sz="4400" dirty="0"/>
          </a:p>
        </p:txBody>
      </p:sp>
      <p:sp>
        <p:nvSpPr>
          <p:cNvPr id="5" name="Rectángulo 4"/>
          <p:cNvSpPr/>
          <p:nvPr/>
        </p:nvSpPr>
        <p:spPr>
          <a:xfrm>
            <a:off x="3205536" y="1571451"/>
            <a:ext cx="688369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/>
              <a:t>-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613041" y="2495382"/>
            <a:ext cx="688369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/>
              <a:t>*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205533" y="2504091"/>
            <a:ext cx="688369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/>
              <a:t>/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753580" y="1571451"/>
            <a:ext cx="988032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!=</a:t>
            </a:r>
            <a:endParaRPr lang="es-ES" sz="4400" dirty="0"/>
          </a:p>
        </p:txBody>
      </p:sp>
      <p:sp>
        <p:nvSpPr>
          <p:cNvPr id="9" name="Rectángulo 8"/>
          <p:cNvSpPr/>
          <p:nvPr/>
        </p:nvSpPr>
        <p:spPr>
          <a:xfrm>
            <a:off x="8753580" y="2408120"/>
            <a:ext cx="988032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==</a:t>
            </a:r>
            <a:endParaRPr lang="es-ES" sz="4400" dirty="0"/>
          </a:p>
        </p:txBody>
      </p:sp>
      <p:sp>
        <p:nvSpPr>
          <p:cNvPr id="10" name="Rectángulo 9"/>
          <p:cNvSpPr/>
          <p:nvPr/>
        </p:nvSpPr>
        <p:spPr>
          <a:xfrm>
            <a:off x="8034390" y="4175973"/>
            <a:ext cx="988032" cy="667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&lt;</a:t>
            </a:r>
            <a:endParaRPr lang="es-ES" sz="4400" dirty="0"/>
          </a:p>
        </p:txBody>
      </p:sp>
      <p:sp>
        <p:nvSpPr>
          <p:cNvPr id="14" name="Rectángulo 13"/>
          <p:cNvSpPr/>
          <p:nvPr/>
        </p:nvSpPr>
        <p:spPr>
          <a:xfrm>
            <a:off x="9376022" y="4175973"/>
            <a:ext cx="988032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&lt;=</a:t>
            </a:r>
            <a:endParaRPr lang="es-ES" sz="4400" dirty="0"/>
          </a:p>
        </p:txBody>
      </p:sp>
      <p:sp>
        <p:nvSpPr>
          <p:cNvPr id="15" name="Rectángulo 14"/>
          <p:cNvSpPr/>
          <p:nvPr/>
        </p:nvSpPr>
        <p:spPr>
          <a:xfrm>
            <a:off x="8034390" y="4999730"/>
            <a:ext cx="988032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/>
              <a:t>&gt;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9376022" y="4999730"/>
            <a:ext cx="988032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&gt;=</a:t>
            </a:r>
            <a:endParaRPr lang="es-ES" sz="4400" dirty="0"/>
          </a:p>
        </p:txBody>
      </p:sp>
      <p:sp>
        <p:nvSpPr>
          <p:cNvPr id="17" name="Rectángulo 16"/>
          <p:cNvSpPr/>
          <p:nvPr/>
        </p:nvSpPr>
        <p:spPr>
          <a:xfrm>
            <a:off x="1308240" y="1484549"/>
            <a:ext cx="2941833" cy="4183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Operadores Matemáticos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7709040" y="1510501"/>
            <a:ext cx="2941833" cy="2185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Operadores Comparación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Igualdad/Desigualdad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7709040" y="4139268"/>
            <a:ext cx="2941833" cy="2185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Operadores Comparación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Ordenamiento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205533" y="3518687"/>
            <a:ext cx="688369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%</a:t>
            </a:r>
            <a:endParaRPr lang="es-ES" sz="4400" dirty="0"/>
          </a:p>
        </p:txBody>
      </p:sp>
      <p:sp>
        <p:nvSpPr>
          <p:cNvPr id="21" name="Rectángulo 20"/>
          <p:cNvSpPr/>
          <p:nvPr/>
        </p:nvSpPr>
        <p:spPr>
          <a:xfrm>
            <a:off x="1613040" y="3518687"/>
            <a:ext cx="688369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//</a:t>
            </a:r>
            <a:endParaRPr lang="es-ES" sz="4400" dirty="0"/>
          </a:p>
        </p:txBody>
      </p:sp>
      <p:sp>
        <p:nvSpPr>
          <p:cNvPr id="22" name="Rectángulo 21"/>
          <p:cNvSpPr/>
          <p:nvPr/>
        </p:nvSpPr>
        <p:spPr>
          <a:xfrm>
            <a:off x="1607899" y="4484250"/>
            <a:ext cx="688369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**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0092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809</Words>
  <Application>Microsoft Office PowerPoint</Application>
  <PresentationFormat>Panorámica</PresentationFormat>
  <Paragraphs>199</Paragraphs>
  <Slides>32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Calibri</vt:lpstr>
      <vt:lpstr>Segoe UI</vt:lpstr>
      <vt:lpstr>Segoe UI Light</vt:lpstr>
      <vt:lpstr>Wingdings</vt:lpstr>
      <vt:lpstr>WelcomeDoc</vt:lpstr>
      <vt:lpstr>Image</vt:lpstr>
      <vt:lpstr>TDFI102 Introducción a la Programación</vt:lpstr>
      <vt:lpstr>Objetivos de esta Clase</vt:lpstr>
      <vt:lpstr>Obteniendo información de un objeto</vt:lpstr>
      <vt:lpstr>Creando un Objeto Nulo: None</vt:lpstr>
      <vt:lpstr>Verificando el tipo de un objeto: ISINSTANCE</vt:lpstr>
      <vt:lpstr>Revisando los métodos de un objeto: DIR</vt:lpstr>
      <vt:lpstr>Asignar Valor y Leer los Atributos de un Objeto sin Getter o Setter</vt:lpstr>
      <vt:lpstr>Sobrecarga de Operadores</vt:lpstr>
      <vt:lpstr>Operadores en Python</vt:lpstr>
      <vt:lpstr>Crear una clase es crear un nuevo tipo de Dato</vt:lpstr>
      <vt:lpstr>Definir un Operador es crear un método en la Clase</vt:lpstr>
      <vt:lpstr>Definir un Operador es crear un método en la Clase</vt:lpstr>
      <vt:lpstr>El Concepto de Excepción</vt:lpstr>
      <vt:lpstr>Control de Errores en los Programas</vt:lpstr>
      <vt:lpstr>Control de Errores en los Programas</vt:lpstr>
      <vt:lpstr>El Concepto de Excepción</vt:lpstr>
      <vt:lpstr>La Excepción como Bifurcación en el Flujo del Programa</vt:lpstr>
      <vt:lpstr>ValueError es el nombre de la Excepción que tenemos que controlar en nuestro ejemplo</vt:lpstr>
      <vt:lpstr>Usando Clases: Manejo de Excepciones</vt:lpstr>
      <vt:lpstr>Las Excepciones son Clases en Python</vt:lpstr>
      <vt:lpstr>Manejo de Excepciones: try .. except</vt:lpstr>
      <vt:lpstr>Manejo de Excepciones: try: … except: … else: … finally:</vt:lpstr>
      <vt:lpstr>Manejo de Excepciones: try: … except: … else: … finally:</vt:lpstr>
      <vt:lpstr>Manejo de Excepciones: try: … except: … else: … finally:</vt:lpstr>
      <vt:lpstr>Manejo de Excepciones: try: … except: … else: … finally:</vt:lpstr>
      <vt:lpstr>Manejo de Excepciones: try: … except: Anidados</vt:lpstr>
      <vt:lpstr>Validación de Entradas Obligatorias del usuario</vt:lpstr>
      <vt:lpstr>Generación de Excepciones: raise</vt:lpstr>
      <vt:lpstr>Validación de Entradas Obligatorias del usuario: raise</vt:lpstr>
      <vt:lpstr>Ahora veámoslo en vivo</vt:lpstr>
      <vt:lpstr>Objetivos de la próxima Clase</vt:lpstr>
      <vt:lpstr>Preguntas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2014-07-14T23:40:50Z</dcterms:created>
  <dcterms:modified xsi:type="dcterms:W3CDTF">2020-03-21T15:20:00Z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