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33"/>
  </p:notesMasterIdLst>
  <p:sldIdLst>
    <p:sldId id="306" r:id="rId3"/>
    <p:sldId id="257" r:id="rId4"/>
    <p:sldId id="280" r:id="rId5"/>
    <p:sldId id="281" r:id="rId6"/>
    <p:sldId id="282" r:id="rId7"/>
    <p:sldId id="283" r:id="rId8"/>
    <p:sldId id="299" r:id="rId9"/>
    <p:sldId id="298" r:id="rId10"/>
    <p:sldId id="297" r:id="rId11"/>
    <p:sldId id="302" r:id="rId12"/>
    <p:sldId id="300" r:id="rId13"/>
    <p:sldId id="301" r:id="rId14"/>
    <p:sldId id="284" r:id="rId15"/>
    <p:sldId id="285" r:id="rId16"/>
    <p:sldId id="277" r:id="rId17"/>
    <p:sldId id="292" r:id="rId18"/>
    <p:sldId id="293" r:id="rId19"/>
    <p:sldId id="287" r:id="rId20"/>
    <p:sldId id="286" r:id="rId21"/>
    <p:sldId id="305" r:id="rId22"/>
    <p:sldId id="294" r:id="rId23"/>
    <p:sldId id="295" r:id="rId24"/>
    <p:sldId id="289" r:id="rId25"/>
    <p:sldId id="303" r:id="rId26"/>
    <p:sldId id="290" r:id="rId27"/>
    <p:sldId id="291" r:id="rId28"/>
    <p:sldId id="296" r:id="rId29"/>
    <p:sldId id="304" r:id="rId30"/>
    <p:sldId id="275" r:id="rId31"/>
    <p:sldId id="27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ido" id="{E75E278A-FF0E-49A4-B170-79828D63BBAD}">
          <p14:sldIdLst>
            <p14:sldId id="306"/>
            <p14:sldId id="257"/>
            <p14:sldId id="280"/>
            <p14:sldId id="281"/>
            <p14:sldId id="282"/>
            <p14:sldId id="283"/>
            <p14:sldId id="299"/>
            <p14:sldId id="298"/>
            <p14:sldId id="297"/>
            <p14:sldId id="302"/>
            <p14:sldId id="300"/>
            <p14:sldId id="301"/>
            <p14:sldId id="284"/>
            <p14:sldId id="285"/>
            <p14:sldId id="277"/>
            <p14:sldId id="292"/>
            <p14:sldId id="293"/>
            <p14:sldId id="287"/>
            <p14:sldId id="286"/>
            <p14:sldId id="305"/>
            <p14:sldId id="294"/>
            <p14:sldId id="295"/>
            <p14:sldId id="289"/>
            <p14:sldId id="303"/>
            <p14:sldId id="290"/>
            <p14:sldId id="291"/>
            <p14:sldId id="296"/>
            <p14:sldId id="304"/>
            <p14:sldId id="275"/>
            <p14:sldId id="27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747" autoAdjust="0"/>
  </p:normalViewPr>
  <p:slideViewPr>
    <p:cSldViewPr snapToGrid="0">
      <p:cViewPr varScale="1">
        <p:scale>
          <a:sx n="98" d="100"/>
          <a:sy n="98" d="100"/>
        </p:scale>
        <p:origin x="93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‹Nº›</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1</a:t>
            </a:fld>
            <a:endParaRPr lang="en-US" sz="1200" b="0" i="0">
              <a:latin typeface="Calibri"/>
              <a:ea typeface="+mn-ea"/>
              <a:cs typeface="+mn-cs"/>
            </a:endParaRPr>
          </a:p>
        </p:txBody>
      </p:sp>
    </p:spTree>
    <p:extLst>
      <p:ext uri="{BB962C8B-B14F-4D97-AF65-F5344CB8AC3E}">
        <p14:creationId xmlns:p14="http://schemas.microsoft.com/office/powerpoint/2010/main" val="1482016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BEEBAAA-29B5-4AF5-BC5F-7E580C29002D}"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3/21/2020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‹Nº›</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3/21/2020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‹Nº›</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3/21/2020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3/21/2020</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‹Nº›</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2.wmf"/></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3.jpeg"/><Relationship Id="rId7" Type="http://schemas.openxmlformats.org/officeDocument/2006/relationships/image" Target="../media/image12.jpeg"/><Relationship Id="rId12" Type="http://schemas.openxmlformats.org/officeDocument/2006/relationships/image" Target="../media/image13.jpeg"/><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6.png"/><Relationship Id="rId11" Type="http://schemas.openxmlformats.org/officeDocument/2006/relationships/image" Target="../media/image10.wmf"/><Relationship Id="rId5" Type="http://schemas.openxmlformats.org/officeDocument/2006/relationships/image" Target="../media/image11.png"/><Relationship Id="rId10" Type="http://schemas.openxmlformats.org/officeDocument/2006/relationships/oleObject" Target="../embeddings/oleObject3.bin"/><Relationship Id="rId4" Type="http://schemas.openxmlformats.org/officeDocument/2006/relationships/image" Target="../media/image4.jpeg"/><Relationship Id="rId9" Type="http://schemas.openxmlformats.org/officeDocument/2006/relationships/image" Target="../media/image9.wmf"/></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ES" noProof="1" smtClean="0"/>
              <a:t>TDFI102 Introducción a la Programación</a:t>
            </a:r>
            <a:endParaRPr lang="es-ES" noProof="1"/>
          </a:p>
        </p:txBody>
      </p:sp>
      <p:sp>
        <p:nvSpPr>
          <p:cNvPr id="3" name="Subtítulo 2"/>
          <p:cNvSpPr>
            <a:spLocks noGrp="1"/>
          </p:cNvSpPr>
          <p:nvPr>
            <p:ph type="subTitle" idx="1"/>
          </p:nvPr>
        </p:nvSpPr>
        <p:spPr/>
        <p:txBody>
          <a:bodyPr vert="horz" lIns="91440" tIns="45720" rIns="91440" bIns="45720" rtlCol="0">
            <a:noAutofit/>
          </a:bodyPr>
          <a:lstStyle/>
          <a:p>
            <a:r>
              <a:rPr lang="es-ES" sz="2600" noProof="1" smtClean="0"/>
              <a:t>Primer Semestre 2020</a:t>
            </a:r>
            <a:endParaRPr lang="es-ES" sz="2600" noProof="1"/>
          </a:p>
        </p:txBody>
      </p:sp>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2300" y="358463"/>
            <a:ext cx="2862134" cy="2661882"/>
          </a:xfrm>
          <a:prstGeom prst="rect">
            <a:avLst/>
          </a:prstGeom>
        </p:spPr>
      </p:pic>
    </p:spTree>
    <p:extLst>
      <p:ext uri="{BB962C8B-B14F-4D97-AF65-F5344CB8AC3E}">
        <p14:creationId xmlns:p14="http://schemas.microsoft.com/office/powerpoint/2010/main" val="12919098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Procesadores y Programas</a:t>
            </a:r>
            <a:endParaRPr lang="es-ES" dirty="0"/>
          </a:p>
        </p:txBody>
      </p:sp>
      <p:sp>
        <p:nvSpPr>
          <p:cNvPr id="3" name="Rectángulo 2"/>
          <p:cNvSpPr/>
          <p:nvPr/>
        </p:nvSpPr>
        <p:spPr>
          <a:xfrm>
            <a:off x="960634" y="2506893"/>
            <a:ext cx="3452117" cy="32055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dirty="0" smtClean="0">
                <a:solidFill>
                  <a:schemeClr val="tx1"/>
                </a:solidFill>
              </a:rPr>
              <a:t>Programa</a:t>
            </a:r>
            <a:endParaRPr lang="es-ES" dirty="0">
              <a:solidFill>
                <a:schemeClr val="tx1"/>
              </a:solidFill>
            </a:endParaRPr>
          </a:p>
        </p:txBody>
      </p:sp>
      <p:sp>
        <p:nvSpPr>
          <p:cNvPr id="4" name="Rectángulo 3"/>
          <p:cNvSpPr/>
          <p:nvPr/>
        </p:nvSpPr>
        <p:spPr>
          <a:xfrm>
            <a:off x="609600" y="1703797"/>
            <a:ext cx="4201702" cy="43168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dirty="0" smtClean="0">
                <a:solidFill>
                  <a:schemeClr val="tx1"/>
                </a:solidFill>
              </a:rPr>
              <a:t>Memoria RAM</a:t>
            </a:r>
            <a:endParaRPr lang="es-ES" dirty="0">
              <a:solidFill>
                <a:schemeClr val="tx1"/>
              </a:solidFill>
            </a:endParaRPr>
          </a:p>
        </p:txBody>
      </p:sp>
      <p:sp>
        <p:nvSpPr>
          <p:cNvPr id="5" name="Rectángulo 4"/>
          <p:cNvSpPr/>
          <p:nvPr/>
        </p:nvSpPr>
        <p:spPr>
          <a:xfrm>
            <a:off x="1530849" y="3071973"/>
            <a:ext cx="2476072" cy="92467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Datos</a:t>
            </a:r>
            <a:endParaRPr lang="es-ES" dirty="0"/>
          </a:p>
        </p:txBody>
      </p:sp>
      <p:sp>
        <p:nvSpPr>
          <p:cNvPr id="6" name="Rectángulo 5"/>
          <p:cNvSpPr/>
          <p:nvPr/>
        </p:nvSpPr>
        <p:spPr>
          <a:xfrm>
            <a:off x="1530849" y="4099389"/>
            <a:ext cx="2476072" cy="1448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Instrucciones</a:t>
            </a:r>
            <a:endParaRPr lang="es-ES" dirty="0"/>
          </a:p>
        </p:txBody>
      </p:sp>
      <p:sp>
        <p:nvSpPr>
          <p:cNvPr id="7" name="Rectángulo 6"/>
          <p:cNvSpPr/>
          <p:nvPr/>
        </p:nvSpPr>
        <p:spPr>
          <a:xfrm>
            <a:off x="6599139" y="3071974"/>
            <a:ext cx="2690949" cy="27043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Entrada</a:t>
            </a:r>
            <a:endParaRPr lang="es-ES" dirty="0"/>
          </a:p>
        </p:txBody>
      </p:sp>
      <p:sp>
        <p:nvSpPr>
          <p:cNvPr id="8" name="Rectángulo 7"/>
          <p:cNvSpPr/>
          <p:nvPr/>
        </p:nvSpPr>
        <p:spPr>
          <a:xfrm>
            <a:off x="6599139" y="3399094"/>
            <a:ext cx="2690949" cy="27043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Procesamiento</a:t>
            </a:r>
            <a:endParaRPr lang="es-ES" dirty="0"/>
          </a:p>
        </p:txBody>
      </p:sp>
      <p:sp>
        <p:nvSpPr>
          <p:cNvPr id="11" name="Rectángulo 10"/>
          <p:cNvSpPr/>
          <p:nvPr/>
        </p:nvSpPr>
        <p:spPr>
          <a:xfrm>
            <a:off x="6599139" y="3730315"/>
            <a:ext cx="2690949" cy="27043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Salida</a:t>
            </a:r>
            <a:endParaRPr lang="es-ES" dirty="0"/>
          </a:p>
        </p:txBody>
      </p:sp>
      <p:sp>
        <p:nvSpPr>
          <p:cNvPr id="12" name="Flecha derecha 11"/>
          <p:cNvSpPr/>
          <p:nvPr/>
        </p:nvSpPr>
        <p:spPr>
          <a:xfrm>
            <a:off x="5203566" y="3342406"/>
            <a:ext cx="821933" cy="489855"/>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30991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Procesadores: Ejecución de Programas</a:t>
            </a:r>
            <a:endParaRPr lang="es-ES" dirty="0"/>
          </a:p>
        </p:txBody>
      </p:sp>
      <p:pic>
        <p:nvPicPr>
          <p:cNvPr id="3" name="Imagen 2"/>
          <p:cNvPicPr>
            <a:picLocks noChangeAspect="1"/>
          </p:cNvPicPr>
          <p:nvPr/>
        </p:nvPicPr>
        <p:blipFill>
          <a:blip r:embed="rId2"/>
          <a:stretch>
            <a:fillRect/>
          </a:stretch>
        </p:blipFill>
        <p:spPr>
          <a:xfrm>
            <a:off x="1785830" y="2285358"/>
            <a:ext cx="4075495" cy="2903092"/>
          </a:xfrm>
          <a:prstGeom prst="rect">
            <a:avLst/>
          </a:prstGeom>
        </p:spPr>
      </p:pic>
      <p:sp>
        <p:nvSpPr>
          <p:cNvPr id="4" name="Flecha derecha 3"/>
          <p:cNvSpPr/>
          <p:nvPr/>
        </p:nvSpPr>
        <p:spPr>
          <a:xfrm>
            <a:off x="6719298" y="3241119"/>
            <a:ext cx="1674688" cy="15513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Velocidad</a:t>
            </a:r>
          </a:p>
          <a:p>
            <a:pPr algn="ctr"/>
            <a:r>
              <a:rPr lang="es-ES" dirty="0" smtClean="0"/>
              <a:t>“Clock”</a:t>
            </a:r>
          </a:p>
          <a:p>
            <a:pPr algn="ctr"/>
            <a:r>
              <a:rPr lang="es-ES" dirty="0" smtClean="0"/>
              <a:t>GHz</a:t>
            </a:r>
            <a:endParaRPr lang="es-ES" dirty="0"/>
          </a:p>
        </p:txBody>
      </p:sp>
      <p:pic>
        <p:nvPicPr>
          <p:cNvPr id="5" name="Imagen 4"/>
          <p:cNvPicPr>
            <a:picLocks noChangeAspect="1"/>
          </p:cNvPicPr>
          <p:nvPr/>
        </p:nvPicPr>
        <p:blipFill>
          <a:blip r:embed="rId3"/>
          <a:stretch>
            <a:fillRect/>
          </a:stretch>
        </p:blipFill>
        <p:spPr>
          <a:xfrm>
            <a:off x="8766693" y="3308277"/>
            <a:ext cx="1891882" cy="1417085"/>
          </a:xfrm>
          <a:prstGeom prst="rect">
            <a:avLst/>
          </a:prstGeom>
        </p:spPr>
      </p:pic>
    </p:spTree>
    <p:extLst>
      <p:ext uri="{BB962C8B-B14F-4D97-AF65-F5344CB8AC3E}">
        <p14:creationId xmlns:p14="http://schemas.microsoft.com/office/powerpoint/2010/main" val="364323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Procesadores: Paralelismo</a:t>
            </a:r>
            <a:endParaRPr lang="es-ES" dirty="0"/>
          </a:p>
        </p:txBody>
      </p:sp>
      <p:pic>
        <p:nvPicPr>
          <p:cNvPr id="3" name="Imagen 2"/>
          <p:cNvPicPr>
            <a:picLocks noChangeAspect="1"/>
          </p:cNvPicPr>
          <p:nvPr/>
        </p:nvPicPr>
        <p:blipFill>
          <a:blip r:embed="rId2"/>
          <a:stretch>
            <a:fillRect/>
          </a:stretch>
        </p:blipFill>
        <p:spPr>
          <a:xfrm>
            <a:off x="3880795" y="1610046"/>
            <a:ext cx="3629025" cy="4953000"/>
          </a:xfrm>
          <a:prstGeom prst="rect">
            <a:avLst/>
          </a:prstGeom>
        </p:spPr>
      </p:pic>
      <p:sp>
        <p:nvSpPr>
          <p:cNvPr id="4" name="Flecha izquierda 3"/>
          <p:cNvSpPr/>
          <p:nvPr/>
        </p:nvSpPr>
        <p:spPr>
          <a:xfrm>
            <a:off x="8414535" y="3411020"/>
            <a:ext cx="1571946" cy="128427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Cores</a:t>
            </a:r>
            <a:endParaRPr lang="es-ES" dirty="0"/>
          </a:p>
        </p:txBody>
      </p:sp>
    </p:spTree>
    <p:extLst>
      <p:ext uri="{BB962C8B-B14F-4D97-AF65-F5344CB8AC3E}">
        <p14:creationId xmlns:p14="http://schemas.microsoft.com/office/powerpoint/2010/main" val="385225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Programar</a:t>
            </a:r>
            <a:endParaRPr lang="es-ES" dirty="0"/>
          </a:p>
        </p:txBody>
      </p:sp>
      <p:sp>
        <p:nvSpPr>
          <p:cNvPr id="6" name="Rectángulo 5"/>
          <p:cNvSpPr/>
          <p:nvPr/>
        </p:nvSpPr>
        <p:spPr>
          <a:xfrm>
            <a:off x="1960741" y="3472665"/>
            <a:ext cx="2306120" cy="106851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t>Nivel</a:t>
            </a:r>
          </a:p>
          <a:p>
            <a:pPr algn="ctr"/>
            <a:r>
              <a:rPr lang="es-ES" sz="3200" dirty="0" smtClean="0"/>
              <a:t>“Humano”</a:t>
            </a:r>
            <a:endParaRPr lang="es-ES" sz="3200" dirty="0"/>
          </a:p>
        </p:txBody>
      </p:sp>
      <p:sp>
        <p:nvSpPr>
          <p:cNvPr id="7" name="Rectángulo 6"/>
          <p:cNvSpPr/>
          <p:nvPr/>
        </p:nvSpPr>
        <p:spPr>
          <a:xfrm>
            <a:off x="1960741" y="5527497"/>
            <a:ext cx="2306120" cy="106851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t>Nivel</a:t>
            </a:r>
          </a:p>
          <a:p>
            <a:pPr algn="ctr"/>
            <a:r>
              <a:rPr lang="es-ES" sz="3200" dirty="0" smtClean="0"/>
              <a:t>“Máquina”</a:t>
            </a:r>
            <a:endParaRPr lang="es-ES" sz="3200" dirty="0"/>
          </a:p>
        </p:txBody>
      </p:sp>
      <p:sp>
        <p:nvSpPr>
          <p:cNvPr id="8" name="Flecha abajo 7"/>
          <p:cNvSpPr/>
          <p:nvPr/>
        </p:nvSpPr>
        <p:spPr>
          <a:xfrm>
            <a:off x="2831262" y="2699872"/>
            <a:ext cx="565078" cy="657547"/>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sp>
        <p:nvSpPr>
          <p:cNvPr id="17" name="Rectángulo 16"/>
          <p:cNvSpPr/>
          <p:nvPr/>
        </p:nvSpPr>
        <p:spPr>
          <a:xfrm>
            <a:off x="1960741" y="1516113"/>
            <a:ext cx="2306120" cy="106851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t>Algoritmo</a:t>
            </a:r>
          </a:p>
          <a:p>
            <a:pPr algn="ctr"/>
            <a:r>
              <a:rPr lang="es-ES" sz="3200" dirty="0" smtClean="0"/>
              <a:t>Idea</a:t>
            </a:r>
            <a:endParaRPr lang="es-ES" sz="3200" dirty="0"/>
          </a:p>
        </p:txBody>
      </p:sp>
      <p:sp>
        <p:nvSpPr>
          <p:cNvPr id="18" name="Flecha abajo 17"/>
          <p:cNvSpPr/>
          <p:nvPr/>
        </p:nvSpPr>
        <p:spPr>
          <a:xfrm>
            <a:off x="2831262" y="4771670"/>
            <a:ext cx="565078" cy="657547"/>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sp>
        <p:nvSpPr>
          <p:cNvPr id="3" name="Flecha derecha 2"/>
          <p:cNvSpPr/>
          <p:nvPr/>
        </p:nvSpPr>
        <p:spPr>
          <a:xfrm>
            <a:off x="4849403" y="4673390"/>
            <a:ext cx="2537716" cy="75582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Tipos de Lenguajes</a:t>
            </a:r>
            <a:endParaRPr lang="es-ES" dirty="0"/>
          </a:p>
        </p:txBody>
      </p:sp>
      <p:sp>
        <p:nvSpPr>
          <p:cNvPr id="20" name="Rectángulo 19"/>
          <p:cNvSpPr/>
          <p:nvPr/>
        </p:nvSpPr>
        <p:spPr>
          <a:xfrm>
            <a:off x="7387119" y="3472665"/>
            <a:ext cx="2609636" cy="106851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t>Compilados</a:t>
            </a:r>
            <a:endParaRPr lang="es-ES" sz="3200" dirty="0"/>
          </a:p>
        </p:txBody>
      </p:sp>
      <p:sp>
        <p:nvSpPr>
          <p:cNvPr id="21" name="Rectángulo 20"/>
          <p:cNvSpPr/>
          <p:nvPr/>
        </p:nvSpPr>
        <p:spPr>
          <a:xfrm>
            <a:off x="7387119" y="5561429"/>
            <a:ext cx="2609636" cy="106851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t>Interpretados</a:t>
            </a:r>
            <a:endParaRPr lang="es-ES" sz="3200" dirty="0"/>
          </a:p>
        </p:txBody>
      </p:sp>
      <p:pic>
        <p:nvPicPr>
          <p:cNvPr id="22" name="Picture 2" descr="http://www3.amherst.edu/~jcook15/binar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1780" y="4111949"/>
            <a:ext cx="1878708" cy="1878708"/>
          </a:xfrm>
          <a:prstGeom prst="rect">
            <a:avLst/>
          </a:prstGeom>
          <a:noFill/>
          <a:extLst>
            <a:ext uri="{909E8E84-426E-40DD-AFC4-6F175D3DCCD1}">
              <a14:hiddenFill xmlns:a14="http://schemas.microsoft.com/office/drawing/2010/main">
                <a:solidFill>
                  <a:srgbClr val="FFFFFF"/>
                </a:solidFill>
              </a14:hiddenFill>
            </a:ext>
          </a:extLst>
        </p:spPr>
      </p:pic>
      <p:sp>
        <p:nvSpPr>
          <p:cNvPr id="23" name="Rectángulo 22"/>
          <p:cNvSpPr/>
          <p:nvPr/>
        </p:nvSpPr>
        <p:spPr>
          <a:xfrm>
            <a:off x="5397403" y="1416073"/>
            <a:ext cx="6589068" cy="51235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Expresar un algoritmo en un lenguaje de programación</a:t>
            </a:r>
            <a:endParaRPr lang="es-ES" dirty="0"/>
          </a:p>
        </p:txBody>
      </p:sp>
      <p:sp>
        <p:nvSpPr>
          <p:cNvPr id="24" name="Rectángulo 23"/>
          <p:cNvSpPr/>
          <p:nvPr/>
        </p:nvSpPr>
        <p:spPr>
          <a:xfrm>
            <a:off x="5397403" y="2142942"/>
            <a:ext cx="6589068" cy="51235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Representar la realidad en el computador</a:t>
            </a:r>
            <a:endParaRPr lang="es-ES" dirty="0"/>
          </a:p>
        </p:txBody>
      </p:sp>
    </p:spTree>
    <p:extLst>
      <p:ext uri="{BB962C8B-B14F-4D97-AF65-F5344CB8AC3E}">
        <p14:creationId xmlns:p14="http://schemas.microsoft.com/office/powerpoint/2010/main" val="2594424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8" grpId="0" animBg="1"/>
      <p:bldP spid="3" grpId="0" animBg="1"/>
      <p:bldP spid="20"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Elementos Básicos de un Lenguaje de Programación</a:t>
            </a:r>
            <a:endParaRPr lang="es-ES" dirty="0"/>
          </a:p>
        </p:txBody>
      </p:sp>
      <p:sp>
        <p:nvSpPr>
          <p:cNvPr id="3" name="Rectángulo 2"/>
          <p:cNvSpPr/>
          <p:nvPr/>
        </p:nvSpPr>
        <p:spPr>
          <a:xfrm>
            <a:off x="267130" y="3725738"/>
            <a:ext cx="1818526" cy="77056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Instrucciones</a:t>
            </a:r>
          </a:p>
          <a:p>
            <a:pPr algn="ctr"/>
            <a:r>
              <a:rPr lang="es-ES" dirty="0" smtClean="0"/>
              <a:t>“Palabras Reservadas”</a:t>
            </a:r>
            <a:endParaRPr lang="es-ES" dirty="0"/>
          </a:p>
        </p:txBody>
      </p:sp>
      <p:sp>
        <p:nvSpPr>
          <p:cNvPr id="4" name="Rectángulo 3"/>
          <p:cNvSpPr/>
          <p:nvPr/>
        </p:nvSpPr>
        <p:spPr>
          <a:xfrm>
            <a:off x="9534418" y="4224188"/>
            <a:ext cx="1818526" cy="770562"/>
          </a:xfrm>
          <a:prstGeom prst="rect">
            <a:avLst/>
          </a:prstGeom>
          <a:solidFill>
            <a:schemeClr val="accent5">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Entrada/Salida</a:t>
            </a:r>
            <a:endParaRPr lang="es-ES" dirty="0"/>
          </a:p>
        </p:txBody>
      </p:sp>
      <p:sp>
        <p:nvSpPr>
          <p:cNvPr id="5" name="Rectángulo 4"/>
          <p:cNvSpPr/>
          <p:nvPr/>
        </p:nvSpPr>
        <p:spPr>
          <a:xfrm>
            <a:off x="267130" y="1480515"/>
            <a:ext cx="1818526" cy="770562"/>
          </a:xfrm>
          <a:prstGeom prst="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Identificadores</a:t>
            </a:r>
            <a:endParaRPr lang="es-ES" dirty="0"/>
          </a:p>
        </p:txBody>
      </p:sp>
      <p:sp>
        <p:nvSpPr>
          <p:cNvPr id="6" name="Rectángulo 5"/>
          <p:cNvSpPr/>
          <p:nvPr/>
        </p:nvSpPr>
        <p:spPr>
          <a:xfrm>
            <a:off x="3275745" y="2468887"/>
            <a:ext cx="1818526" cy="77056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Operadores</a:t>
            </a:r>
          </a:p>
          <a:p>
            <a:pPr algn="ctr"/>
            <a:r>
              <a:rPr lang="es-ES" dirty="0" smtClean="0"/>
              <a:t>“Signos”</a:t>
            </a:r>
            <a:endParaRPr lang="es-ES" dirty="0"/>
          </a:p>
        </p:txBody>
      </p:sp>
      <p:sp>
        <p:nvSpPr>
          <p:cNvPr id="7" name="Rectángulo 6"/>
          <p:cNvSpPr/>
          <p:nvPr/>
        </p:nvSpPr>
        <p:spPr>
          <a:xfrm>
            <a:off x="3275745" y="3340457"/>
            <a:ext cx="1818526" cy="77056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Preguntas</a:t>
            </a:r>
          </a:p>
          <a:p>
            <a:pPr algn="ctr"/>
            <a:r>
              <a:rPr lang="es-ES" dirty="0" smtClean="0"/>
              <a:t>“Condicionales”</a:t>
            </a:r>
            <a:endParaRPr lang="es-ES" dirty="0"/>
          </a:p>
        </p:txBody>
      </p:sp>
      <p:sp>
        <p:nvSpPr>
          <p:cNvPr id="8" name="Rectángulo 7"/>
          <p:cNvSpPr/>
          <p:nvPr/>
        </p:nvSpPr>
        <p:spPr>
          <a:xfrm>
            <a:off x="3275745" y="4232270"/>
            <a:ext cx="1818526" cy="77056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Iteraciones</a:t>
            </a:r>
          </a:p>
          <a:p>
            <a:pPr algn="ctr"/>
            <a:r>
              <a:rPr lang="es-ES" dirty="0" smtClean="0"/>
              <a:t>“Ciclos”</a:t>
            </a:r>
            <a:endParaRPr lang="es-ES" dirty="0"/>
          </a:p>
        </p:txBody>
      </p:sp>
      <p:sp>
        <p:nvSpPr>
          <p:cNvPr id="9" name="Rectángulo 8"/>
          <p:cNvSpPr/>
          <p:nvPr/>
        </p:nvSpPr>
        <p:spPr>
          <a:xfrm>
            <a:off x="3275745" y="5116001"/>
            <a:ext cx="1818526" cy="77056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Agrupamiento de Instrucciones</a:t>
            </a:r>
            <a:endParaRPr lang="es-ES" dirty="0"/>
          </a:p>
        </p:txBody>
      </p:sp>
      <p:sp>
        <p:nvSpPr>
          <p:cNvPr id="10" name="Rectángulo 9"/>
          <p:cNvSpPr/>
          <p:nvPr/>
        </p:nvSpPr>
        <p:spPr>
          <a:xfrm>
            <a:off x="7397395" y="5116001"/>
            <a:ext cx="1818526" cy="770562"/>
          </a:xfrm>
          <a:prstGeom prst="rect">
            <a:avLst/>
          </a:prstGeom>
          <a:solidFill>
            <a:schemeClr val="accent5">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Instrucciones</a:t>
            </a:r>
          </a:p>
          <a:p>
            <a:pPr algn="ctr"/>
            <a:r>
              <a:rPr lang="es-ES" dirty="0" smtClean="0"/>
              <a:t>Reutilizables</a:t>
            </a:r>
            <a:endParaRPr lang="es-ES" dirty="0"/>
          </a:p>
        </p:txBody>
      </p:sp>
      <p:sp>
        <p:nvSpPr>
          <p:cNvPr id="11" name="Rectángulo 10"/>
          <p:cNvSpPr/>
          <p:nvPr/>
        </p:nvSpPr>
        <p:spPr>
          <a:xfrm>
            <a:off x="9534418" y="5116001"/>
            <a:ext cx="1818526" cy="770562"/>
          </a:xfrm>
          <a:prstGeom prst="rect">
            <a:avLst/>
          </a:prstGeom>
          <a:solidFill>
            <a:schemeClr val="accent5">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Ordenamiento</a:t>
            </a:r>
          </a:p>
          <a:p>
            <a:pPr algn="ctr"/>
            <a:r>
              <a:rPr lang="es-ES" dirty="0" smtClean="0"/>
              <a:t>Búsqueda</a:t>
            </a:r>
            <a:endParaRPr lang="es-ES" dirty="0"/>
          </a:p>
        </p:txBody>
      </p:sp>
      <p:sp>
        <p:nvSpPr>
          <p:cNvPr id="12" name="Rectángulo 11"/>
          <p:cNvSpPr/>
          <p:nvPr/>
        </p:nvSpPr>
        <p:spPr>
          <a:xfrm>
            <a:off x="9534418" y="6007814"/>
            <a:ext cx="1818526" cy="770562"/>
          </a:xfrm>
          <a:prstGeom prst="rect">
            <a:avLst/>
          </a:prstGeom>
          <a:solidFill>
            <a:schemeClr val="accent5">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Gráficos</a:t>
            </a:r>
            <a:endParaRPr lang="es-ES" dirty="0"/>
          </a:p>
        </p:txBody>
      </p:sp>
      <p:sp>
        <p:nvSpPr>
          <p:cNvPr id="13" name="Flecha derecha 12"/>
          <p:cNvSpPr/>
          <p:nvPr/>
        </p:nvSpPr>
        <p:spPr>
          <a:xfrm>
            <a:off x="5922625" y="5366963"/>
            <a:ext cx="698643" cy="4212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Flecha abajo 13"/>
          <p:cNvSpPr/>
          <p:nvPr/>
        </p:nvSpPr>
        <p:spPr>
          <a:xfrm>
            <a:off x="7694488" y="2360255"/>
            <a:ext cx="3679860" cy="13664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Funciones</a:t>
            </a:r>
          </a:p>
          <a:p>
            <a:pPr algn="ctr"/>
            <a:r>
              <a:rPr lang="es-ES" dirty="0" smtClean="0"/>
              <a:t>Clases</a:t>
            </a:r>
          </a:p>
          <a:p>
            <a:pPr algn="ctr"/>
            <a:r>
              <a:rPr lang="es-ES" dirty="0" smtClean="0"/>
              <a:t>Módulos</a:t>
            </a:r>
          </a:p>
          <a:p>
            <a:pPr algn="ctr"/>
            <a:r>
              <a:rPr lang="es-ES" dirty="0" smtClean="0"/>
              <a:t>Librerías</a:t>
            </a:r>
          </a:p>
        </p:txBody>
      </p:sp>
      <p:sp>
        <p:nvSpPr>
          <p:cNvPr id="15" name="Rectángulo 14"/>
          <p:cNvSpPr/>
          <p:nvPr/>
        </p:nvSpPr>
        <p:spPr>
          <a:xfrm>
            <a:off x="2366482" y="1460555"/>
            <a:ext cx="1818526" cy="368136"/>
          </a:xfrm>
          <a:prstGeom prst="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Constantes</a:t>
            </a:r>
            <a:endParaRPr lang="es-ES" dirty="0"/>
          </a:p>
        </p:txBody>
      </p:sp>
      <p:sp>
        <p:nvSpPr>
          <p:cNvPr id="16" name="Rectángulo 15"/>
          <p:cNvSpPr/>
          <p:nvPr/>
        </p:nvSpPr>
        <p:spPr>
          <a:xfrm>
            <a:off x="2366482" y="1868633"/>
            <a:ext cx="1818526" cy="368136"/>
          </a:xfrm>
          <a:prstGeom prst="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Variables</a:t>
            </a:r>
            <a:endParaRPr lang="es-ES" dirty="0"/>
          </a:p>
        </p:txBody>
      </p:sp>
      <p:sp>
        <p:nvSpPr>
          <p:cNvPr id="17" name="Rectángulo 16"/>
          <p:cNvSpPr/>
          <p:nvPr/>
        </p:nvSpPr>
        <p:spPr>
          <a:xfrm>
            <a:off x="5314310" y="2468887"/>
            <a:ext cx="1818526" cy="3681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Matemáticos</a:t>
            </a:r>
            <a:endParaRPr lang="es-ES" dirty="0"/>
          </a:p>
        </p:txBody>
      </p:sp>
      <p:sp>
        <p:nvSpPr>
          <p:cNvPr id="19" name="Rectángulo 18"/>
          <p:cNvSpPr/>
          <p:nvPr/>
        </p:nvSpPr>
        <p:spPr>
          <a:xfrm>
            <a:off x="5314310" y="2886428"/>
            <a:ext cx="1818526" cy="3681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Lógicos</a:t>
            </a:r>
            <a:endParaRPr lang="es-ES" dirty="0"/>
          </a:p>
        </p:txBody>
      </p:sp>
      <p:sp>
        <p:nvSpPr>
          <p:cNvPr id="20" name="Rectángulo 19"/>
          <p:cNvSpPr/>
          <p:nvPr/>
        </p:nvSpPr>
        <p:spPr>
          <a:xfrm>
            <a:off x="267130" y="5886563"/>
            <a:ext cx="1818526" cy="770562"/>
          </a:xfrm>
          <a:prstGeom prst="rect">
            <a:avLst/>
          </a:prstGeom>
          <a:solidFill>
            <a:schemeClr val="accent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Signos de</a:t>
            </a:r>
          </a:p>
          <a:p>
            <a:pPr algn="ctr"/>
            <a:r>
              <a:rPr lang="es-ES" dirty="0" smtClean="0"/>
              <a:t>Puntuación</a:t>
            </a:r>
            <a:endParaRPr lang="es-ES" dirty="0"/>
          </a:p>
        </p:txBody>
      </p:sp>
      <p:sp>
        <p:nvSpPr>
          <p:cNvPr id="21" name="Rectángulo 20"/>
          <p:cNvSpPr/>
          <p:nvPr/>
        </p:nvSpPr>
        <p:spPr>
          <a:xfrm>
            <a:off x="4346828" y="1460555"/>
            <a:ext cx="1818526" cy="776214"/>
          </a:xfrm>
          <a:prstGeom prst="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Código</a:t>
            </a:r>
          </a:p>
          <a:p>
            <a:pPr algn="ctr"/>
            <a:r>
              <a:rPr lang="es-ES" dirty="0" smtClean="0"/>
              <a:t>“Crear Instrucciones”</a:t>
            </a:r>
            <a:endParaRPr lang="es-ES" dirty="0"/>
          </a:p>
        </p:txBody>
      </p:sp>
    </p:spTree>
    <p:extLst>
      <p:ext uri="{BB962C8B-B14F-4D97-AF65-F5344CB8AC3E}">
        <p14:creationId xmlns:p14="http://schemas.microsoft.com/office/powerpoint/2010/main" val="86044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9"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Python</a:t>
            </a:r>
            <a:endParaRPr lang="es-ES" dirty="0"/>
          </a:p>
        </p:txBody>
      </p:sp>
      <p:sp>
        <p:nvSpPr>
          <p:cNvPr id="3" name="Marcador de contenido 2"/>
          <p:cNvSpPr>
            <a:spLocks noGrp="1"/>
          </p:cNvSpPr>
          <p:nvPr>
            <p:ph idx="1"/>
          </p:nvPr>
        </p:nvSpPr>
        <p:spPr>
          <a:xfrm>
            <a:off x="838201" y="1825625"/>
            <a:ext cx="6518096" cy="4351338"/>
          </a:xfrm>
        </p:spPr>
        <p:txBody>
          <a:bodyPr>
            <a:normAutofit/>
          </a:bodyPr>
          <a:lstStyle/>
          <a:p>
            <a:pPr marL="285750" indent="-285750">
              <a:buFont typeface="Arial" panose="020B0604020202020204" pitchFamily="34" charset="0"/>
              <a:buChar char="•"/>
            </a:pPr>
            <a:r>
              <a:rPr lang="es-ES" sz="2000" dirty="0" smtClean="0"/>
              <a:t>El lenguaje que usaremos durante este curso se llama Python.</a:t>
            </a:r>
          </a:p>
          <a:p>
            <a:pPr marL="285750" indent="-285750">
              <a:buFont typeface="Arial" panose="020B0604020202020204" pitchFamily="34" charset="0"/>
              <a:buChar char="•"/>
            </a:pPr>
            <a:r>
              <a:rPr lang="es-ES" sz="2000" dirty="0" smtClean="0"/>
              <a:t>Python es un lenguaje creado a fines de los ochenta por Guido van Rossum.</a:t>
            </a:r>
          </a:p>
          <a:p>
            <a:pPr marL="285750" indent="-285750">
              <a:buFont typeface="Arial" panose="020B0604020202020204" pitchFamily="34" charset="0"/>
              <a:buChar char="•"/>
            </a:pPr>
            <a:r>
              <a:rPr lang="es-ES" sz="2000" dirty="0" smtClean="0"/>
              <a:t>Python es considerado como un lenguaje muy apropiado para la enseñanza de la programación por ser interpretado y por tener una sintaxis muy clara.</a:t>
            </a:r>
            <a:endParaRPr lang="es-ES" sz="2000" dirty="0"/>
          </a:p>
        </p:txBody>
      </p:sp>
      <p:pic>
        <p:nvPicPr>
          <p:cNvPr id="11266" name="Picture 2" descr="https://encrypted-tbn0.gstatic.com/images?q=tbn:ANd9GcSh8jm5mev7HmTvydYTtqZohbrpC2bdcMzQE_7f1nCNB4zDnupOMnqfE9L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3256" y="2228208"/>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364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Guardando nuestro programa</a:t>
            </a:r>
            <a:endParaRPr lang="es-ES" dirty="0"/>
          </a:p>
        </p:txBody>
      </p:sp>
      <p:sp>
        <p:nvSpPr>
          <p:cNvPr id="3" name="Marcador de contenido 2"/>
          <p:cNvSpPr>
            <a:spLocks noGrp="1"/>
          </p:cNvSpPr>
          <p:nvPr>
            <p:ph idx="1"/>
          </p:nvPr>
        </p:nvSpPr>
        <p:spPr>
          <a:xfrm>
            <a:off x="757705" y="1630416"/>
            <a:ext cx="10442824" cy="4351338"/>
          </a:xfrm>
        </p:spPr>
        <p:txBody>
          <a:bodyPr>
            <a:noAutofit/>
          </a:bodyPr>
          <a:lstStyle/>
          <a:p>
            <a:r>
              <a:rPr lang="es-ES" sz="2800" dirty="0" smtClean="0"/>
              <a:t>Los programas se guardan en el computador en archivos de texto. Puedo usar cualquier editor de texto para escribir un programa, pero existen herramientas de trabajo especiales denominadas IDE que han sido creadas especialmente para editar programas en forma más fácil.</a:t>
            </a:r>
          </a:p>
          <a:p>
            <a:r>
              <a:rPr lang="es-ES" sz="2800" dirty="0" smtClean="0"/>
              <a:t>Existe la convención que los archivos que tienen programas escritos en lenguaje Python se guardan con la extensión </a:t>
            </a:r>
            <a:r>
              <a:rPr lang="es-ES" sz="2800" b="1" dirty="0" smtClean="0"/>
              <a:t>.</a:t>
            </a:r>
            <a:r>
              <a:rPr lang="es-ES" sz="2800" b="1" dirty="0" err="1" smtClean="0"/>
              <a:t>py</a:t>
            </a:r>
            <a:endParaRPr lang="es-ES" sz="2800" b="1" dirty="0" smtClean="0"/>
          </a:p>
          <a:p>
            <a:pPr marL="0" indent="0">
              <a:buNone/>
            </a:pPr>
            <a:endParaRPr lang="es-ES" sz="2800" dirty="0" smtClean="0"/>
          </a:p>
        </p:txBody>
      </p:sp>
    </p:spTree>
    <p:extLst>
      <p:ext uri="{BB962C8B-B14F-4D97-AF65-F5344CB8AC3E}">
        <p14:creationId xmlns:p14="http://schemas.microsoft.com/office/powerpoint/2010/main" val="6924325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Ejecutando nuestro Programa Almacenado</a:t>
            </a:r>
            <a:endParaRPr lang="es-ES" dirty="0"/>
          </a:p>
        </p:txBody>
      </p:sp>
      <p:sp>
        <p:nvSpPr>
          <p:cNvPr id="3" name="Marcador de contenido 2"/>
          <p:cNvSpPr>
            <a:spLocks noGrp="1"/>
          </p:cNvSpPr>
          <p:nvPr>
            <p:ph idx="1"/>
          </p:nvPr>
        </p:nvSpPr>
        <p:spPr>
          <a:xfrm>
            <a:off x="838201" y="1825625"/>
            <a:ext cx="9949664" cy="4351338"/>
          </a:xfrm>
        </p:spPr>
        <p:txBody>
          <a:bodyPr>
            <a:noAutofit/>
          </a:bodyPr>
          <a:lstStyle/>
          <a:p>
            <a:r>
              <a:rPr lang="es-ES" sz="2800" dirty="0" smtClean="0"/>
              <a:t>Usemos el notepad para guardar nuestro primer programa en el archivo </a:t>
            </a:r>
            <a:r>
              <a:rPr lang="es-ES" sz="2800" b="1" dirty="0" smtClean="0"/>
              <a:t>ejemplo.py</a:t>
            </a:r>
            <a:endParaRPr lang="es-ES" sz="2800" dirty="0" smtClean="0"/>
          </a:p>
          <a:p>
            <a:r>
              <a:rPr lang="es-ES" sz="2800" dirty="0" smtClean="0"/>
              <a:t>Para ejecutarlo, lo que debemos hacer es ir a la consola de nuestro sistema operativo y ejecutar</a:t>
            </a:r>
          </a:p>
          <a:p>
            <a:pPr marL="0" indent="0" algn="ctr">
              <a:buNone/>
            </a:pPr>
            <a:r>
              <a:rPr lang="es-ES" sz="2800" b="1" dirty="0" smtClean="0">
                <a:latin typeface="Courier New" panose="02070309020205020404" pitchFamily="49" charset="0"/>
                <a:cs typeface="Courier New" panose="02070309020205020404" pitchFamily="49" charset="0"/>
              </a:rPr>
              <a:t>python ejemplo.py</a:t>
            </a:r>
            <a:endParaRPr lang="es-ES" sz="2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507696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Variables y Tipos de Datos</a:t>
            </a:r>
            <a:endParaRPr lang="es-ES" dirty="0"/>
          </a:p>
        </p:txBody>
      </p:sp>
      <p:sp>
        <p:nvSpPr>
          <p:cNvPr id="5" name="Rectángulo 4"/>
          <p:cNvSpPr/>
          <p:nvPr/>
        </p:nvSpPr>
        <p:spPr>
          <a:xfrm>
            <a:off x="226034" y="3360686"/>
            <a:ext cx="1818526" cy="770562"/>
          </a:xfrm>
          <a:prstGeom prst="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Identificadores</a:t>
            </a:r>
            <a:endParaRPr lang="es-ES" dirty="0"/>
          </a:p>
        </p:txBody>
      </p:sp>
      <p:sp>
        <p:nvSpPr>
          <p:cNvPr id="22" name="Rectángulo 21"/>
          <p:cNvSpPr/>
          <p:nvPr/>
        </p:nvSpPr>
        <p:spPr>
          <a:xfrm>
            <a:off x="2936700" y="2590124"/>
            <a:ext cx="1818526" cy="770562"/>
          </a:xfrm>
          <a:prstGeom prst="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Variables</a:t>
            </a:r>
            <a:endParaRPr lang="es-ES" dirty="0"/>
          </a:p>
        </p:txBody>
      </p:sp>
      <p:sp>
        <p:nvSpPr>
          <p:cNvPr id="23" name="Rectángulo 22"/>
          <p:cNvSpPr/>
          <p:nvPr/>
        </p:nvSpPr>
        <p:spPr>
          <a:xfrm>
            <a:off x="5493252" y="1819562"/>
            <a:ext cx="1818526" cy="770562"/>
          </a:xfrm>
          <a:prstGeom prst="rect">
            <a:avLst/>
          </a:prstGeom>
          <a:solidFill>
            <a:schemeClr val="accent5">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Nombre</a:t>
            </a:r>
          </a:p>
        </p:txBody>
      </p:sp>
      <p:sp>
        <p:nvSpPr>
          <p:cNvPr id="24" name="Rectángulo 23"/>
          <p:cNvSpPr/>
          <p:nvPr/>
        </p:nvSpPr>
        <p:spPr>
          <a:xfrm>
            <a:off x="5493252" y="3360686"/>
            <a:ext cx="1818526" cy="770562"/>
          </a:xfrm>
          <a:prstGeom prst="rect">
            <a:avLst/>
          </a:prstGeom>
          <a:solidFill>
            <a:schemeClr val="accent5">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Tipo de Dato</a:t>
            </a:r>
          </a:p>
        </p:txBody>
      </p:sp>
      <p:sp>
        <p:nvSpPr>
          <p:cNvPr id="25" name="Rectángulo 24"/>
          <p:cNvSpPr/>
          <p:nvPr/>
        </p:nvSpPr>
        <p:spPr>
          <a:xfrm>
            <a:off x="8054944" y="2436012"/>
            <a:ext cx="1818526" cy="770562"/>
          </a:xfrm>
          <a:prstGeom prst="rect">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Números</a:t>
            </a:r>
          </a:p>
        </p:txBody>
      </p:sp>
      <p:sp>
        <p:nvSpPr>
          <p:cNvPr id="26" name="Rectángulo 25"/>
          <p:cNvSpPr/>
          <p:nvPr/>
        </p:nvSpPr>
        <p:spPr>
          <a:xfrm>
            <a:off x="8054944" y="3360686"/>
            <a:ext cx="1818526" cy="770562"/>
          </a:xfrm>
          <a:prstGeom prst="rect">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Caracteres</a:t>
            </a:r>
          </a:p>
        </p:txBody>
      </p:sp>
      <p:sp>
        <p:nvSpPr>
          <p:cNvPr id="27" name="Rectángulo 26"/>
          <p:cNvSpPr/>
          <p:nvPr/>
        </p:nvSpPr>
        <p:spPr>
          <a:xfrm>
            <a:off x="8054944" y="4286397"/>
            <a:ext cx="1818526" cy="770562"/>
          </a:xfrm>
          <a:prstGeom prst="rect">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Otros</a:t>
            </a:r>
          </a:p>
        </p:txBody>
      </p:sp>
      <p:cxnSp>
        <p:nvCxnSpPr>
          <p:cNvPr id="28" name="Conector recto de flecha 27"/>
          <p:cNvCxnSpPr>
            <a:stCxn id="24" idx="3"/>
            <a:endCxn id="25" idx="1"/>
          </p:cNvCxnSpPr>
          <p:nvPr/>
        </p:nvCxnSpPr>
        <p:spPr>
          <a:xfrm flipV="1">
            <a:off x="7311778" y="2821293"/>
            <a:ext cx="743166" cy="924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p:cNvCxnSpPr>
            <a:stCxn id="24" idx="3"/>
            <a:endCxn id="26" idx="1"/>
          </p:cNvCxnSpPr>
          <p:nvPr/>
        </p:nvCxnSpPr>
        <p:spPr>
          <a:xfrm>
            <a:off x="7311778" y="3745967"/>
            <a:ext cx="7431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a:stCxn id="24" idx="3"/>
            <a:endCxn id="27" idx="1"/>
          </p:cNvCxnSpPr>
          <p:nvPr/>
        </p:nvCxnSpPr>
        <p:spPr>
          <a:xfrm>
            <a:off x="7311778" y="3745967"/>
            <a:ext cx="743166" cy="925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Flecha abajo 32"/>
          <p:cNvSpPr/>
          <p:nvPr/>
        </p:nvSpPr>
        <p:spPr>
          <a:xfrm>
            <a:off x="5767234" y="4430235"/>
            <a:ext cx="1277418" cy="14465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s-ES" dirty="0" smtClean="0"/>
              <a:t>Tipos de Lenguaje</a:t>
            </a:r>
            <a:endParaRPr lang="es-ES" dirty="0"/>
          </a:p>
        </p:txBody>
      </p:sp>
      <p:sp>
        <p:nvSpPr>
          <p:cNvPr id="34" name="Rectángulo 33"/>
          <p:cNvSpPr/>
          <p:nvPr/>
        </p:nvSpPr>
        <p:spPr>
          <a:xfrm>
            <a:off x="3948708" y="5876818"/>
            <a:ext cx="1818526" cy="770562"/>
          </a:xfrm>
          <a:prstGeom prst="rect">
            <a:avLst/>
          </a:prstGeom>
          <a:solidFill>
            <a:schemeClr val="accent5">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Declaración</a:t>
            </a:r>
          </a:p>
          <a:p>
            <a:pPr algn="ctr"/>
            <a:r>
              <a:rPr lang="es-ES" dirty="0" smtClean="0"/>
              <a:t>Explícita</a:t>
            </a:r>
          </a:p>
        </p:txBody>
      </p:sp>
      <p:sp>
        <p:nvSpPr>
          <p:cNvPr id="35" name="Rectángulo 34"/>
          <p:cNvSpPr/>
          <p:nvPr/>
        </p:nvSpPr>
        <p:spPr>
          <a:xfrm>
            <a:off x="7044652" y="5876818"/>
            <a:ext cx="1818526" cy="770562"/>
          </a:xfrm>
          <a:prstGeom prst="rect">
            <a:avLst/>
          </a:prstGeom>
          <a:solidFill>
            <a:schemeClr val="accent5">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Declaración</a:t>
            </a:r>
          </a:p>
          <a:p>
            <a:pPr algn="ctr"/>
            <a:r>
              <a:rPr lang="es-ES" dirty="0" smtClean="0"/>
              <a:t>Implícita</a:t>
            </a:r>
          </a:p>
        </p:txBody>
      </p:sp>
      <p:sp>
        <p:nvSpPr>
          <p:cNvPr id="36" name="Rectángulo 35"/>
          <p:cNvSpPr/>
          <p:nvPr/>
        </p:nvSpPr>
        <p:spPr>
          <a:xfrm>
            <a:off x="10159434" y="2436012"/>
            <a:ext cx="1818526" cy="770562"/>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0, 1, 3.1416</a:t>
            </a:r>
          </a:p>
        </p:txBody>
      </p:sp>
      <p:sp>
        <p:nvSpPr>
          <p:cNvPr id="37" name="Rectángulo 36"/>
          <p:cNvSpPr/>
          <p:nvPr/>
        </p:nvSpPr>
        <p:spPr>
          <a:xfrm>
            <a:off x="10159434" y="3360686"/>
            <a:ext cx="1818526" cy="770562"/>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“Hola”, ‘a’</a:t>
            </a:r>
          </a:p>
        </p:txBody>
      </p:sp>
      <p:pic>
        <p:nvPicPr>
          <p:cNvPr id="38" name="Picture 2" descr="https://encrypted-tbn0.gstatic.com/images?q=tbn:ANd9GcSh8jm5mev7HmTvydYTtqZohbrpC2bdcMzQE_7f1nCNB4zDnupOMnqfE9L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4296" y="5567876"/>
            <a:ext cx="1079504" cy="107950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descr="http://www.ecured.cu/images/7/78/Ruby-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28869" y="5796517"/>
            <a:ext cx="850863" cy="850863"/>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http://www.entreclick.com/wp-content/uploads/2012/01/logo_cpp.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596" y="5567876"/>
            <a:ext cx="1408112" cy="124742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 descr="http://www.apprendemovil.com/wp-content/uploads/2014/01/java.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37692" y="5447482"/>
            <a:ext cx="1199898" cy="1199898"/>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Conector recto de flecha 42"/>
          <p:cNvCxnSpPr>
            <a:stCxn id="5" idx="3"/>
            <a:endCxn id="22" idx="1"/>
          </p:cNvCxnSpPr>
          <p:nvPr/>
        </p:nvCxnSpPr>
        <p:spPr>
          <a:xfrm flipV="1">
            <a:off x="2044560" y="2975405"/>
            <a:ext cx="892140" cy="770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ector recto de flecha 44"/>
          <p:cNvCxnSpPr>
            <a:stCxn id="22" idx="3"/>
            <a:endCxn id="23" idx="1"/>
          </p:cNvCxnSpPr>
          <p:nvPr/>
        </p:nvCxnSpPr>
        <p:spPr>
          <a:xfrm flipV="1">
            <a:off x="4755226" y="2204843"/>
            <a:ext cx="738026" cy="770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ector recto de flecha 46"/>
          <p:cNvCxnSpPr>
            <a:stCxn id="22" idx="3"/>
            <a:endCxn id="24" idx="1"/>
          </p:cNvCxnSpPr>
          <p:nvPr/>
        </p:nvCxnSpPr>
        <p:spPr>
          <a:xfrm>
            <a:off x="4755226" y="2975405"/>
            <a:ext cx="738026" cy="770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ángulo 47"/>
          <p:cNvSpPr/>
          <p:nvPr/>
        </p:nvSpPr>
        <p:spPr>
          <a:xfrm>
            <a:off x="8049804" y="1355719"/>
            <a:ext cx="1818526" cy="770562"/>
          </a:xfrm>
          <a:prstGeom prst="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solidFill>
                  <a:schemeClr val="tx1"/>
                </a:solidFill>
              </a:rPr>
              <a:t>PI, x, x1, y1</a:t>
            </a:r>
          </a:p>
        </p:txBody>
      </p:sp>
      <p:sp>
        <p:nvSpPr>
          <p:cNvPr id="49" name="Rectángulo 48"/>
          <p:cNvSpPr/>
          <p:nvPr/>
        </p:nvSpPr>
        <p:spPr>
          <a:xfrm>
            <a:off x="2936700" y="1438020"/>
            <a:ext cx="1818526" cy="770562"/>
          </a:xfrm>
          <a:prstGeom prst="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solidFill>
                  <a:schemeClr val="tx1"/>
                </a:solidFill>
              </a:rPr>
              <a:t>Datos</a:t>
            </a:r>
            <a:endParaRPr lang="es-ES" dirty="0">
              <a:solidFill>
                <a:schemeClr val="tx1"/>
              </a:solidFill>
            </a:endParaRPr>
          </a:p>
          <a:p>
            <a:pPr algn="ctr"/>
            <a:r>
              <a:rPr lang="es-ES" dirty="0" smtClean="0">
                <a:solidFill>
                  <a:schemeClr val="tx1"/>
                </a:solidFill>
              </a:rPr>
              <a:t>Entrada, Proceso, Salida</a:t>
            </a:r>
          </a:p>
        </p:txBody>
      </p:sp>
      <p:sp>
        <p:nvSpPr>
          <p:cNvPr id="50" name="Rectángulo 49"/>
          <p:cNvSpPr/>
          <p:nvPr/>
        </p:nvSpPr>
        <p:spPr>
          <a:xfrm>
            <a:off x="10159434" y="4285360"/>
            <a:ext cx="1818526" cy="770562"/>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Estructuras, Clases, Secuencias</a:t>
            </a:r>
          </a:p>
        </p:txBody>
      </p:sp>
    </p:spTree>
    <p:extLst>
      <p:ext uri="{BB962C8B-B14F-4D97-AF65-F5344CB8AC3E}">
        <p14:creationId xmlns:p14="http://schemas.microsoft.com/office/powerpoint/2010/main" val="781283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33" grpId="0" animBg="1"/>
      <p:bldP spid="34" grpId="0" animBg="1"/>
      <p:bldP spid="35" grpId="0" animBg="1"/>
      <p:bldP spid="36" grpId="0" animBg="1"/>
      <p:bldP spid="37" grpId="0" animBg="1"/>
      <p:bldP spid="48" grpId="0" animBg="1"/>
      <p:bldP spid="49" grpId="0" animBg="1"/>
      <p:bldP spid="5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Python</a:t>
            </a:r>
            <a:endParaRPr lang="es-ES" dirty="0"/>
          </a:p>
        </p:txBody>
      </p:sp>
      <p:pic>
        <p:nvPicPr>
          <p:cNvPr id="11266" name="Picture 2" descr="https://encrypted-tbn0.gstatic.com/images?q=tbn:ANd9GcSh8jm5mev7HmTvydYTtqZohbrpC2bdcMzQE_7f1nCNB4zDnupOMnqfE9L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3256" y="2228208"/>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226033" y="2143927"/>
            <a:ext cx="1818526" cy="770562"/>
          </a:xfrm>
          <a:prstGeom prst="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Identificadores</a:t>
            </a:r>
            <a:endParaRPr lang="es-ES" dirty="0"/>
          </a:p>
        </p:txBody>
      </p:sp>
      <p:sp>
        <p:nvSpPr>
          <p:cNvPr id="8" name="Rectángulo 7"/>
          <p:cNvSpPr/>
          <p:nvPr/>
        </p:nvSpPr>
        <p:spPr>
          <a:xfrm>
            <a:off x="226033" y="4622842"/>
            <a:ext cx="1818526" cy="770562"/>
          </a:xfrm>
          <a:prstGeom prst="rect">
            <a:avLst/>
          </a:prstGeom>
          <a:solidFill>
            <a:schemeClr val="accent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Signos de</a:t>
            </a:r>
          </a:p>
          <a:p>
            <a:pPr algn="ctr"/>
            <a:r>
              <a:rPr lang="es-ES" dirty="0" smtClean="0"/>
              <a:t>Puntuación</a:t>
            </a:r>
            <a:endParaRPr lang="es-ES" dirty="0"/>
          </a:p>
        </p:txBody>
      </p:sp>
      <p:sp>
        <p:nvSpPr>
          <p:cNvPr id="9" name="Rectángulo 8"/>
          <p:cNvSpPr/>
          <p:nvPr/>
        </p:nvSpPr>
        <p:spPr>
          <a:xfrm>
            <a:off x="2451118" y="1577136"/>
            <a:ext cx="5357242" cy="2080464"/>
          </a:xfrm>
          <a:prstGeom prst="rect">
            <a:avLst/>
          </a:prstGeom>
          <a:solidFill>
            <a:schemeClr val="accent2">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solidFill>
                  <a:schemeClr val="bg2">
                    <a:lumMod val="50000"/>
                  </a:schemeClr>
                </a:solidFill>
              </a:rPr>
              <a:t>Empiezan con letra o underscore _</a:t>
            </a:r>
          </a:p>
          <a:p>
            <a:pPr algn="ctr"/>
            <a:r>
              <a:rPr lang="es-ES" dirty="0" smtClean="0">
                <a:solidFill>
                  <a:schemeClr val="bg2">
                    <a:lumMod val="50000"/>
                  </a:schemeClr>
                </a:solidFill>
              </a:rPr>
              <a:t>Combinan Letras, Números y underscore </a:t>
            </a:r>
            <a:r>
              <a:rPr lang="es-ES" b="1" dirty="0" smtClean="0">
                <a:solidFill>
                  <a:schemeClr val="bg2">
                    <a:lumMod val="50000"/>
                  </a:schemeClr>
                </a:solidFill>
              </a:rPr>
              <a:t>_</a:t>
            </a:r>
          </a:p>
          <a:p>
            <a:pPr algn="ctr"/>
            <a:r>
              <a:rPr lang="es-ES" dirty="0" smtClean="0">
                <a:solidFill>
                  <a:schemeClr val="bg2">
                    <a:lumMod val="50000"/>
                  </a:schemeClr>
                </a:solidFill>
              </a:rPr>
              <a:t>Python distingue Mayúsculas y Minúsculas</a:t>
            </a:r>
          </a:p>
          <a:p>
            <a:pPr algn="ctr"/>
            <a:r>
              <a:rPr lang="es-ES" dirty="0" smtClean="0">
                <a:solidFill>
                  <a:schemeClr val="bg2">
                    <a:lumMod val="50000"/>
                  </a:schemeClr>
                </a:solidFill>
              </a:rPr>
              <a:t>(CASA es diferente a Casa)</a:t>
            </a:r>
          </a:p>
          <a:p>
            <a:pPr algn="ctr"/>
            <a:endParaRPr lang="es-ES" b="1" dirty="0">
              <a:solidFill>
                <a:schemeClr val="bg2">
                  <a:lumMod val="50000"/>
                </a:schemeClr>
              </a:solidFill>
            </a:endParaRPr>
          </a:p>
        </p:txBody>
      </p:sp>
      <p:sp>
        <p:nvSpPr>
          <p:cNvPr id="10" name="Rectángulo 9"/>
          <p:cNvSpPr/>
          <p:nvPr/>
        </p:nvSpPr>
        <p:spPr>
          <a:xfrm>
            <a:off x="2451118" y="4123415"/>
            <a:ext cx="5357242" cy="2080464"/>
          </a:xfrm>
          <a:prstGeom prst="rect">
            <a:avLst/>
          </a:prstGeom>
          <a:solidFill>
            <a:schemeClr val="accent4">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solidFill>
                  <a:schemeClr val="bg2">
                    <a:lumMod val="50000"/>
                  </a:schemeClr>
                </a:solidFill>
              </a:rPr>
              <a:t>Las expresiones se separan con </a:t>
            </a:r>
            <a:r>
              <a:rPr lang="es-ES" b="1" dirty="0" smtClean="0">
                <a:solidFill>
                  <a:schemeClr val="bg2">
                    <a:lumMod val="50000"/>
                  </a:schemeClr>
                </a:solidFill>
              </a:rPr>
              <a:t>saltos de línea</a:t>
            </a:r>
          </a:p>
          <a:p>
            <a:pPr algn="ctr"/>
            <a:r>
              <a:rPr lang="es-ES" dirty="0" smtClean="0">
                <a:solidFill>
                  <a:schemeClr val="bg2">
                    <a:lumMod val="50000"/>
                  </a:schemeClr>
                </a:solidFill>
              </a:rPr>
              <a:t>Las expresiones complejas usan </a:t>
            </a:r>
            <a:r>
              <a:rPr lang="es-ES" b="1" dirty="0" smtClean="0">
                <a:solidFill>
                  <a:schemeClr val="bg2">
                    <a:lumMod val="50000"/>
                  </a:schemeClr>
                </a:solidFill>
              </a:rPr>
              <a:t>dos puntos :</a:t>
            </a:r>
          </a:p>
          <a:p>
            <a:pPr algn="ctr"/>
            <a:r>
              <a:rPr lang="es-ES" dirty="0" smtClean="0">
                <a:solidFill>
                  <a:schemeClr val="bg2">
                    <a:lumMod val="50000"/>
                  </a:schemeClr>
                </a:solidFill>
              </a:rPr>
              <a:t>Usamos la </a:t>
            </a:r>
            <a:r>
              <a:rPr lang="es-ES" b="1" dirty="0" smtClean="0">
                <a:solidFill>
                  <a:schemeClr val="bg2">
                    <a:lumMod val="50000"/>
                  </a:schemeClr>
                </a:solidFill>
              </a:rPr>
              <a:t>coma</a:t>
            </a:r>
            <a:r>
              <a:rPr lang="es-ES" dirty="0" smtClean="0">
                <a:solidFill>
                  <a:schemeClr val="bg2">
                    <a:lumMod val="50000"/>
                  </a:schemeClr>
                </a:solidFill>
              </a:rPr>
              <a:t> para separar listas de valores</a:t>
            </a:r>
          </a:p>
          <a:p>
            <a:pPr algn="ctr"/>
            <a:r>
              <a:rPr lang="es-ES" dirty="0" smtClean="0">
                <a:solidFill>
                  <a:schemeClr val="bg2">
                    <a:lumMod val="50000"/>
                  </a:schemeClr>
                </a:solidFill>
              </a:rPr>
              <a:t>Usamos </a:t>
            </a:r>
            <a:r>
              <a:rPr lang="es-ES" b="1" dirty="0" smtClean="0">
                <a:solidFill>
                  <a:schemeClr val="bg2">
                    <a:lumMod val="50000"/>
                  </a:schemeClr>
                </a:solidFill>
              </a:rPr>
              <a:t>paréntesis</a:t>
            </a:r>
            <a:r>
              <a:rPr lang="es-ES" dirty="0" smtClean="0">
                <a:solidFill>
                  <a:schemeClr val="bg2">
                    <a:lumMod val="50000"/>
                  </a:schemeClr>
                </a:solidFill>
              </a:rPr>
              <a:t> para agrupar</a:t>
            </a:r>
          </a:p>
          <a:p>
            <a:pPr algn="ctr"/>
            <a:r>
              <a:rPr lang="es-ES" dirty="0" smtClean="0">
                <a:solidFill>
                  <a:schemeClr val="bg2">
                    <a:lumMod val="50000"/>
                  </a:schemeClr>
                </a:solidFill>
              </a:rPr>
              <a:t>Usamos </a:t>
            </a:r>
            <a:r>
              <a:rPr lang="es-ES" b="1" dirty="0" smtClean="0">
                <a:solidFill>
                  <a:schemeClr val="bg2">
                    <a:lumMod val="50000"/>
                  </a:schemeClr>
                </a:solidFill>
              </a:rPr>
              <a:t>comillas </a:t>
            </a:r>
            <a:r>
              <a:rPr lang="es-ES" dirty="0" smtClean="0">
                <a:solidFill>
                  <a:schemeClr val="bg2">
                    <a:lumMod val="50000"/>
                  </a:schemeClr>
                </a:solidFill>
              </a:rPr>
              <a:t>para los textos</a:t>
            </a:r>
            <a:endParaRPr lang="es-ES" b="1" dirty="0">
              <a:solidFill>
                <a:schemeClr val="bg2">
                  <a:lumMod val="50000"/>
                </a:schemeClr>
              </a:solidFill>
            </a:endParaRPr>
          </a:p>
        </p:txBody>
      </p:sp>
    </p:spTree>
    <p:extLst>
      <p:ext uri="{BB962C8B-B14F-4D97-AF65-F5344CB8AC3E}">
        <p14:creationId xmlns:p14="http://schemas.microsoft.com/office/powerpoint/2010/main" val="45719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 esta Clase</a:t>
            </a:r>
            <a:endParaRPr lang="es-ES" dirty="0"/>
          </a:p>
        </p:txBody>
      </p:sp>
      <p:sp>
        <p:nvSpPr>
          <p:cNvPr id="3" name="Marcador de contenido 2"/>
          <p:cNvSpPr>
            <a:spLocks noGrp="1"/>
          </p:cNvSpPr>
          <p:nvPr>
            <p:ph idx="1"/>
          </p:nvPr>
        </p:nvSpPr>
        <p:spPr>
          <a:xfrm>
            <a:off x="5675870" y="1759723"/>
            <a:ext cx="5677931" cy="4351338"/>
          </a:xfrm>
        </p:spPr>
        <p:txBody>
          <a:bodyPr/>
          <a:lstStyle/>
          <a:p>
            <a:pPr marL="285750" indent="-285750">
              <a:buFont typeface="Arial" panose="020B0604020202020204" pitchFamily="34" charset="0"/>
              <a:buChar char="•"/>
            </a:pPr>
            <a:r>
              <a:rPr lang="es-ES" dirty="0" smtClean="0"/>
              <a:t>Entender qué es un lenguaje de programación y sus elementos básicos.</a:t>
            </a:r>
          </a:p>
          <a:p>
            <a:pPr marL="285750" indent="-285750">
              <a:buFont typeface="Arial" panose="020B0604020202020204" pitchFamily="34" charset="0"/>
              <a:buChar char="•"/>
            </a:pPr>
            <a:r>
              <a:rPr lang="es-ES" dirty="0" smtClean="0"/>
              <a:t>Introducción al lenguaje Python.</a:t>
            </a:r>
          </a:p>
          <a:p>
            <a:pPr marL="285750" indent="-285750">
              <a:buFont typeface="Arial" panose="020B0604020202020204" pitchFamily="34" charset="0"/>
              <a:buChar char="•"/>
            </a:pPr>
            <a:r>
              <a:rPr lang="es-ES" dirty="0" smtClean="0"/>
              <a:t>Primeros algoritmos en Python.</a:t>
            </a:r>
          </a:p>
        </p:txBody>
      </p:sp>
      <p:graphicFrame>
        <p:nvGraphicFramePr>
          <p:cNvPr id="4" name="Objeto 3"/>
          <p:cNvGraphicFramePr>
            <a:graphicFrameLocks noChangeAspect="1"/>
          </p:cNvGraphicFramePr>
          <p:nvPr>
            <p:extLst>
              <p:ext uri="{D42A27DB-BD31-4B8C-83A1-F6EECF244321}">
                <p14:modId xmlns:p14="http://schemas.microsoft.com/office/powerpoint/2010/main" val="2781051160"/>
              </p:ext>
            </p:extLst>
          </p:nvPr>
        </p:nvGraphicFramePr>
        <p:xfrm>
          <a:off x="528319" y="2169026"/>
          <a:ext cx="4771897" cy="3578631"/>
        </p:xfrm>
        <a:graphic>
          <a:graphicData uri="http://schemas.openxmlformats.org/presentationml/2006/ole">
            <mc:AlternateContent xmlns:mc="http://schemas.openxmlformats.org/markup-compatibility/2006">
              <mc:Choice xmlns:v="urn:schemas-microsoft-com:vml" Requires="v">
                <p:oleObj spid="_x0000_s2197" name="Image" r:id="rId3" imgW="6501240" imgH="4875840" progId="Photoshop.Image.13">
                  <p:embed/>
                </p:oleObj>
              </mc:Choice>
              <mc:Fallback>
                <p:oleObj name="Image" r:id="rId3" imgW="6501240" imgH="4875840" progId="Photoshop.Image.13">
                  <p:embed/>
                  <p:pic>
                    <p:nvPicPr>
                      <p:cNvPr id="0" name=""/>
                      <p:cNvPicPr/>
                      <p:nvPr/>
                    </p:nvPicPr>
                    <p:blipFill>
                      <a:blip r:embed="rId4"/>
                      <a:stretch>
                        <a:fillRect/>
                      </a:stretch>
                    </p:blipFill>
                    <p:spPr>
                      <a:xfrm>
                        <a:off x="528319" y="2169026"/>
                        <a:ext cx="4771897" cy="3578631"/>
                      </a:xfrm>
                      <a:prstGeom prst="rect">
                        <a:avLst/>
                      </a:prstGeom>
                    </p:spPr>
                  </p:pic>
                </p:oleObj>
              </mc:Fallback>
            </mc:AlternateContent>
          </a:graphicData>
        </a:graphic>
      </p:graphicFrame>
    </p:spTree>
    <p:extLst>
      <p:ext uri="{BB962C8B-B14F-4D97-AF65-F5344CB8AC3E}">
        <p14:creationId xmlns:p14="http://schemas.microsoft.com/office/powerpoint/2010/main" val="263747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Python : Creando Variables</a:t>
            </a:r>
            <a:endParaRPr lang="es-ES" dirty="0"/>
          </a:p>
        </p:txBody>
      </p:sp>
      <p:sp>
        <p:nvSpPr>
          <p:cNvPr id="6" name="Rectángulo 5"/>
          <p:cNvSpPr/>
          <p:nvPr/>
        </p:nvSpPr>
        <p:spPr>
          <a:xfrm>
            <a:off x="2137025" y="2486345"/>
            <a:ext cx="914400" cy="914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N</a:t>
            </a:r>
            <a:endParaRPr lang="es-ES" dirty="0"/>
          </a:p>
        </p:txBody>
      </p:sp>
      <p:sp>
        <p:nvSpPr>
          <p:cNvPr id="7" name="Rectángulo 6"/>
          <p:cNvSpPr/>
          <p:nvPr/>
        </p:nvSpPr>
        <p:spPr>
          <a:xfrm>
            <a:off x="3522324" y="2486345"/>
            <a:ext cx="914400" cy="914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t>
            </a:r>
          </a:p>
        </p:txBody>
      </p:sp>
      <p:sp>
        <p:nvSpPr>
          <p:cNvPr id="8" name="Rectángulo 7"/>
          <p:cNvSpPr/>
          <p:nvPr/>
        </p:nvSpPr>
        <p:spPr>
          <a:xfrm>
            <a:off x="4907623" y="248634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5</a:t>
            </a:r>
          </a:p>
        </p:txBody>
      </p:sp>
      <p:sp>
        <p:nvSpPr>
          <p:cNvPr id="9" name="Rectángulo 8"/>
          <p:cNvSpPr/>
          <p:nvPr/>
        </p:nvSpPr>
        <p:spPr>
          <a:xfrm>
            <a:off x="3522324" y="3861370"/>
            <a:ext cx="914400" cy="914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t>
            </a:r>
          </a:p>
        </p:txBody>
      </p:sp>
      <p:sp>
        <p:nvSpPr>
          <p:cNvPr id="10" name="Rectángulo 9"/>
          <p:cNvSpPr/>
          <p:nvPr/>
        </p:nvSpPr>
        <p:spPr>
          <a:xfrm>
            <a:off x="2137025" y="3861370"/>
            <a:ext cx="914400" cy="914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N</a:t>
            </a:r>
            <a:endParaRPr lang="es-ES" dirty="0"/>
          </a:p>
        </p:txBody>
      </p:sp>
      <p:sp>
        <p:nvSpPr>
          <p:cNvPr id="11" name="Rectángulo 10"/>
          <p:cNvSpPr/>
          <p:nvPr/>
        </p:nvSpPr>
        <p:spPr>
          <a:xfrm>
            <a:off x="4907623" y="3861370"/>
            <a:ext cx="914400" cy="914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N</a:t>
            </a:r>
            <a:endParaRPr lang="es-ES" dirty="0"/>
          </a:p>
        </p:txBody>
      </p:sp>
      <p:sp>
        <p:nvSpPr>
          <p:cNvPr id="12" name="Rectángulo 11"/>
          <p:cNvSpPr/>
          <p:nvPr/>
        </p:nvSpPr>
        <p:spPr>
          <a:xfrm>
            <a:off x="6292922" y="3861370"/>
            <a:ext cx="914400" cy="914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t>
            </a:r>
            <a:endParaRPr lang="es-ES" dirty="0"/>
          </a:p>
        </p:txBody>
      </p:sp>
      <p:sp>
        <p:nvSpPr>
          <p:cNvPr id="13" name="Rectángulo 12"/>
          <p:cNvSpPr/>
          <p:nvPr/>
        </p:nvSpPr>
        <p:spPr>
          <a:xfrm>
            <a:off x="7626408" y="386137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2</a:t>
            </a:r>
            <a:endParaRPr lang="es-ES" dirty="0"/>
          </a:p>
        </p:txBody>
      </p:sp>
      <p:sp>
        <p:nvSpPr>
          <p:cNvPr id="14" name="Rectángulo 13"/>
          <p:cNvSpPr/>
          <p:nvPr/>
        </p:nvSpPr>
        <p:spPr>
          <a:xfrm>
            <a:off x="9027436" y="2311683"/>
            <a:ext cx="2994185" cy="1263723"/>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b="1" dirty="0" smtClean="0">
                <a:solidFill>
                  <a:schemeClr val="bg2">
                    <a:lumMod val="50000"/>
                  </a:schemeClr>
                </a:solidFill>
              </a:rPr>
              <a:t>N = 5</a:t>
            </a:r>
            <a:endParaRPr lang="es-ES" b="1" dirty="0">
              <a:solidFill>
                <a:schemeClr val="bg2">
                  <a:lumMod val="50000"/>
                </a:schemeClr>
              </a:solidFill>
            </a:endParaRPr>
          </a:p>
        </p:txBody>
      </p:sp>
      <p:sp>
        <p:nvSpPr>
          <p:cNvPr id="15" name="Rectángulo 14"/>
          <p:cNvSpPr/>
          <p:nvPr/>
        </p:nvSpPr>
        <p:spPr>
          <a:xfrm>
            <a:off x="9027436" y="3779176"/>
            <a:ext cx="2994185" cy="1263723"/>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b="1" dirty="0" smtClean="0">
                <a:solidFill>
                  <a:schemeClr val="bg2">
                    <a:lumMod val="50000"/>
                  </a:schemeClr>
                </a:solidFill>
              </a:rPr>
              <a:t>N = N * 5</a:t>
            </a:r>
            <a:endParaRPr lang="es-ES" b="1" dirty="0">
              <a:solidFill>
                <a:schemeClr val="bg2">
                  <a:lumMod val="50000"/>
                </a:schemeClr>
              </a:solidFill>
            </a:endParaRPr>
          </a:p>
        </p:txBody>
      </p:sp>
    </p:spTree>
    <p:extLst>
      <p:ext uri="{BB962C8B-B14F-4D97-AF65-F5344CB8AC3E}">
        <p14:creationId xmlns:p14="http://schemas.microsoft.com/office/powerpoint/2010/main" val="360457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Python</a:t>
            </a:r>
            <a:endParaRPr lang="es-ES" dirty="0"/>
          </a:p>
        </p:txBody>
      </p:sp>
      <p:sp>
        <p:nvSpPr>
          <p:cNvPr id="4" name="Rectángulo 3"/>
          <p:cNvSpPr/>
          <p:nvPr/>
        </p:nvSpPr>
        <p:spPr>
          <a:xfrm>
            <a:off x="2451118" y="1577136"/>
            <a:ext cx="5357242" cy="2080464"/>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b="1" dirty="0" smtClean="0">
                <a:solidFill>
                  <a:schemeClr val="bg2">
                    <a:lumMod val="50000"/>
                  </a:schemeClr>
                </a:solidFill>
              </a:rPr>
              <a:t>Matemáticos</a:t>
            </a:r>
          </a:p>
          <a:p>
            <a:pPr algn="ctr"/>
            <a:r>
              <a:rPr lang="es-ES" dirty="0" smtClean="0">
                <a:solidFill>
                  <a:schemeClr val="bg2">
                    <a:lumMod val="50000"/>
                  </a:schemeClr>
                </a:solidFill>
              </a:rPr>
              <a:t>Suma +</a:t>
            </a:r>
          </a:p>
          <a:p>
            <a:pPr algn="ctr"/>
            <a:r>
              <a:rPr lang="es-ES" dirty="0" smtClean="0">
                <a:solidFill>
                  <a:schemeClr val="bg2">
                    <a:lumMod val="50000"/>
                  </a:schemeClr>
                </a:solidFill>
              </a:rPr>
              <a:t>Resta –</a:t>
            </a:r>
          </a:p>
          <a:p>
            <a:pPr algn="ctr"/>
            <a:r>
              <a:rPr lang="es-ES" dirty="0" smtClean="0">
                <a:solidFill>
                  <a:schemeClr val="bg2">
                    <a:lumMod val="50000"/>
                  </a:schemeClr>
                </a:solidFill>
              </a:rPr>
              <a:t>Multiplicación *</a:t>
            </a:r>
          </a:p>
          <a:p>
            <a:pPr algn="ctr"/>
            <a:r>
              <a:rPr lang="es-ES" dirty="0" smtClean="0">
                <a:solidFill>
                  <a:schemeClr val="bg2">
                    <a:lumMod val="50000"/>
                  </a:schemeClr>
                </a:solidFill>
              </a:rPr>
              <a:t>División /</a:t>
            </a:r>
          </a:p>
          <a:p>
            <a:pPr algn="ctr"/>
            <a:r>
              <a:rPr lang="es-ES" dirty="0" smtClean="0">
                <a:solidFill>
                  <a:schemeClr val="bg2">
                    <a:lumMod val="50000"/>
                  </a:schemeClr>
                </a:solidFill>
              </a:rPr>
              <a:t>Potencia **</a:t>
            </a:r>
          </a:p>
          <a:p>
            <a:pPr algn="ctr"/>
            <a:endParaRPr lang="es-ES" b="1" dirty="0">
              <a:solidFill>
                <a:schemeClr val="bg2">
                  <a:lumMod val="50000"/>
                </a:schemeClr>
              </a:solidFill>
            </a:endParaRPr>
          </a:p>
        </p:txBody>
      </p:sp>
      <p:sp>
        <p:nvSpPr>
          <p:cNvPr id="5" name="Rectángulo 4"/>
          <p:cNvSpPr/>
          <p:nvPr/>
        </p:nvSpPr>
        <p:spPr>
          <a:xfrm>
            <a:off x="184936" y="3469293"/>
            <a:ext cx="1818526" cy="770562"/>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smtClean="0"/>
              <a:t>Operadores</a:t>
            </a:r>
          </a:p>
          <a:p>
            <a:pPr algn="ctr"/>
            <a:r>
              <a:rPr lang="es-ES" dirty="0" smtClean="0"/>
              <a:t>Básicos</a:t>
            </a:r>
          </a:p>
        </p:txBody>
      </p:sp>
      <p:sp>
        <p:nvSpPr>
          <p:cNvPr id="7" name="Rectángulo 6"/>
          <p:cNvSpPr/>
          <p:nvPr/>
        </p:nvSpPr>
        <p:spPr>
          <a:xfrm>
            <a:off x="2451118" y="4085743"/>
            <a:ext cx="5357242" cy="2080464"/>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b="1" dirty="0" smtClean="0">
                <a:solidFill>
                  <a:schemeClr val="bg2">
                    <a:lumMod val="50000"/>
                  </a:schemeClr>
                </a:solidFill>
              </a:rPr>
              <a:t>Asignación</a:t>
            </a:r>
          </a:p>
          <a:p>
            <a:pPr algn="ctr"/>
            <a:r>
              <a:rPr lang="es-ES" dirty="0" smtClean="0">
                <a:solidFill>
                  <a:schemeClr val="bg2">
                    <a:lumMod val="50000"/>
                  </a:schemeClr>
                </a:solidFill>
              </a:rPr>
              <a:t>Simple =</a:t>
            </a:r>
          </a:p>
          <a:p>
            <a:pPr algn="ctr"/>
            <a:r>
              <a:rPr lang="es-ES" dirty="0" smtClean="0">
                <a:solidFill>
                  <a:schemeClr val="bg2">
                    <a:lumMod val="50000"/>
                  </a:schemeClr>
                </a:solidFill>
              </a:rPr>
              <a:t>Suma y Asignación +=</a:t>
            </a:r>
          </a:p>
          <a:p>
            <a:pPr algn="ctr"/>
            <a:r>
              <a:rPr lang="es-ES" dirty="0" smtClean="0">
                <a:solidFill>
                  <a:schemeClr val="bg2">
                    <a:lumMod val="50000"/>
                  </a:schemeClr>
                </a:solidFill>
              </a:rPr>
              <a:t>Resta y Asignación -=</a:t>
            </a:r>
          </a:p>
          <a:p>
            <a:pPr algn="ctr"/>
            <a:r>
              <a:rPr lang="es-ES" dirty="0" smtClean="0">
                <a:solidFill>
                  <a:schemeClr val="bg2">
                    <a:lumMod val="50000"/>
                  </a:schemeClr>
                </a:solidFill>
              </a:rPr>
              <a:t>Multiplicación y Asignación *=</a:t>
            </a:r>
          </a:p>
          <a:p>
            <a:pPr algn="ctr"/>
            <a:r>
              <a:rPr lang="es-ES" dirty="0" smtClean="0">
                <a:solidFill>
                  <a:schemeClr val="bg2">
                    <a:lumMod val="50000"/>
                  </a:schemeClr>
                </a:solidFill>
              </a:rPr>
              <a:t>División y Asignación /=</a:t>
            </a:r>
          </a:p>
          <a:p>
            <a:pPr algn="ctr"/>
            <a:endParaRPr lang="es-ES" b="1" dirty="0">
              <a:solidFill>
                <a:schemeClr val="bg2">
                  <a:lumMod val="50000"/>
                </a:schemeClr>
              </a:solidFill>
            </a:endParaRPr>
          </a:p>
        </p:txBody>
      </p:sp>
    </p:spTree>
    <p:extLst>
      <p:ext uri="{BB962C8B-B14F-4D97-AF65-F5344CB8AC3E}">
        <p14:creationId xmlns:p14="http://schemas.microsoft.com/office/powerpoint/2010/main" val="145897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Un problema simple: Calcular el cuadrado de un Número</a:t>
            </a:r>
            <a:endParaRPr lang="es-ES" dirty="0"/>
          </a:p>
        </p:txBody>
      </p:sp>
      <p:sp>
        <p:nvSpPr>
          <p:cNvPr id="6" name="Pentágono 5"/>
          <p:cNvSpPr/>
          <p:nvPr/>
        </p:nvSpPr>
        <p:spPr>
          <a:xfrm>
            <a:off x="378822" y="1576252"/>
            <a:ext cx="2342606" cy="1210491"/>
          </a:xfrm>
          <a:prstGeom prst="homePlat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Identificar Resultado Esperado</a:t>
            </a:r>
            <a:endParaRPr lang="es-ES" dirty="0"/>
          </a:p>
        </p:txBody>
      </p:sp>
      <p:sp>
        <p:nvSpPr>
          <p:cNvPr id="7" name="Pentágono 6"/>
          <p:cNvSpPr/>
          <p:nvPr/>
        </p:nvSpPr>
        <p:spPr>
          <a:xfrm>
            <a:off x="378822" y="2899955"/>
            <a:ext cx="2342606" cy="1210491"/>
          </a:xfrm>
          <a:prstGeom prst="homePlat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Identificar Datos Requeridos</a:t>
            </a:r>
            <a:endParaRPr lang="es-ES" dirty="0"/>
          </a:p>
        </p:txBody>
      </p:sp>
      <p:sp>
        <p:nvSpPr>
          <p:cNvPr id="8" name="Pentágono 7"/>
          <p:cNvSpPr/>
          <p:nvPr/>
        </p:nvSpPr>
        <p:spPr>
          <a:xfrm>
            <a:off x="378822" y="5595255"/>
            <a:ext cx="2342606" cy="1210491"/>
          </a:xfrm>
          <a:prstGeom prst="homePlat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Definir Secuencia de Pasos</a:t>
            </a:r>
            <a:endParaRPr lang="es-ES" dirty="0"/>
          </a:p>
        </p:txBody>
      </p:sp>
      <p:sp>
        <p:nvSpPr>
          <p:cNvPr id="9" name="Pentágono 8"/>
          <p:cNvSpPr/>
          <p:nvPr/>
        </p:nvSpPr>
        <p:spPr>
          <a:xfrm>
            <a:off x="378822" y="4223658"/>
            <a:ext cx="2342606" cy="1210491"/>
          </a:xfrm>
          <a:prstGeom prst="homePlat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Definir Criterio de Término</a:t>
            </a:r>
            <a:endParaRPr lang="es-ES" dirty="0"/>
          </a:p>
        </p:txBody>
      </p:sp>
      <p:sp>
        <p:nvSpPr>
          <p:cNvPr id="10" name="Rectángulo 9"/>
          <p:cNvSpPr/>
          <p:nvPr/>
        </p:nvSpPr>
        <p:spPr>
          <a:xfrm>
            <a:off x="4270501" y="1549636"/>
            <a:ext cx="2994185" cy="1121646"/>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b="1" dirty="0" smtClean="0">
                <a:solidFill>
                  <a:schemeClr val="bg2">
                    <a:lumMod val="50000"/>
                  </a:schemeClr>
                </a:solidFill>
              </a:rPr>
              <a:t>Cuadrado</a:t>
            </a:r>
            <a:endParaRPr lang="es-ES" b="1" dirty="0">
              <a:solidFill>
                <a:schemeClr val="bg2">
                  <a:lumMod val="50000"/>
                </a:schemeClr>
              </a:solidFill>
            </a:endParaRPr>
          </a:p>
        </p:txBody>
      </p:sp>
      <p:sp>
        <p:nvSpPr>
          <p:cNvPr id="11" name="Rectángulo 10"/>
          <p:cNvSpPr/>
          <p:nvPr/>
        </p:nvSpPr>
        <p:spPr>
          <a:xfrm>
            <a:off x="4281628" y="2874454"/>
            <a:ext cx="2994185" cy="1210491"/>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b="1" dirty="0" smtClean="0">
                <a:solidFill>
                  <a:schemeClr val="bg2">
                    <a:lumMod val="50000"/>
                  </a:schemeClr>
                </a:solidFill>
              </a:rPr>
              <a:t>Valor</a:t>
            </a:r>
            <a:endParaRPr lang="es-ES" b="1" dirty="0">
              <a:solidFill>
                <a:schemeClr val="bg2">
                  <a:lumMod val="50000"/>
                </a:schemeClr>
              </a:solidFill>
            </a:endParaRPr>
          </a:p>
        </p:txBody>
      </p:sp>
      <p:sp>
        <p:nvSpPr>
          <p:cNvPr id="12" name="Rectángulo 11"/>
          <p:cNvSpPr/>
          <p:nvPr/>
        </p:nvSpPr>
        <p:spPr>
          <a:xfrm>
            <a:off x="4270500" y="4223657"/>
            <a:ext cx="2994185" cy="1210491"/>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b="1" dirty="0" smtClean="0">
                <a:solidFill>
                  <a:schemeClr val="bg2">
                    <a:lumMod val="50000"/>
                  </a:schemeClr>
                </a:solidFill>
              </a:rPr>
              <a:t>Cálculo Terminado</a:t>
            </a:r>
            <a:endParaRPr lang="es-ES" b="1" dirty="0">
              <a:solidFill>
                <a:schemeClr val="bg2">
                  <a:lumMod val="50000"/>
                </a:schemeClr>
              </a:solidFill>
            </a:endParaRPr>
          </a:p>
        </p:txBody>
      </p:sp>
      <p:sp>
        <p:nvSpPr>
          <p:cNvPr id="13" name="Rectángulo 12"/>
          <p:cNvSpPr/>
          <p:nvPr/>
        </p:nvSpPr>
        <p:spPr>
          <a:xfrm>
            <a:off x="4270499" y="5547359"/>
            <a:ext cx="2994185" cy="1210491"/>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b="1" dirty="0" smtClean="0">
                <a:solidFill>
                  <a:schemeClr val="bg2">
                    <a:lumMod val="50000"/>
                  </a:schemeClr>
                </a:solidFill>
              </a:rPr>
              <a:t>Recibir Número</a:t>
            </a:r>
          </a:p>
          <a:p>
            <a:pPr algn="ctr"/>
            <a:r>
              <a:rPr lang="es-ES" b="1" dirty="0" smtClean="0">
                <a:solidFill>
                  <a:schemeClr val="bg2">
                    <a:lumMod val="50000"/>
                  </a:schemeClr>
                </a:solidFill>
              </a:rPr>
              <a:t>Calcular Cuadrado</a:t>
            </a:r>
          </a:p>
          <a:p>
            <a:pPr algn="ctr"/>
            <a:r>
              <a:rPr lang="es-ES" b="1" dirty="0" smtClean="0">
                <a:solidFill>
                  <a:schemeClr val="bg2">
                    <a:lumMod val="50000"/>
                  </a:schemeClr>
                </a:solidFill>
              </a:rPr>
              <a:t>Mostrar Resultado</a:t>
            </a:r>
            <a:endParaRPr lang="es-ES" b="1" dirty="0">
              <a:solidFill>
                <a:schemeClr val="bg2">
                  <a:lumMod val="50000"/>
                </a:schemeClr>
              </a:solidFill>
            </a:endParaRPr>
          </a:p>
        </p:txBody>
      </p:sp>
      <p:sp>
        <p:nvSpPr>
          <p:cNvPr id="14" name="Flecha izquierda 13"/>
          <p:cNvSpPr/>
          <p:nvPr/>
        </p:nvSpPr>
        <p:spPr>
          <a:xfrm>
            <a:off x="8096035" y="1887265"/>
            <a:ext cx="1982913" cy="17989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Variables</a:t>
            </a:r>
            <a:endParaRPr lang="es-ES" dirty="0"/>
          </a:p>
        </p:txBody>
      </p:sp>
    </p:spTree>
    <p:extLst>
      <p:ext uri="{BB962C8B-B14F-4D97-AF65-F5344CB8AC3E}">
        <p14:creationId xmlns:p14="http://schemas.microsoft.com/office/powerpoint/2010/main" val="2859987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Recibiendo un valor de entrada</a:t>
            </a:r>
            <a:endParaRPr lang="es-ES" dirty="0"/>
          </a:p>
        </p:txBody>
      </p:sp>
      <p:sp>
        <p:nvSpPr>
          <p:cNvPr id="3" name="Marcador de contenido 2"/>
          <p:cNvSpPr>
            <a:spLocks noGrp="1"/>
          </p:cNvSpPr>
          <p:nvPr>
            <p:ph idx="1"/>
          </p:nvPr>
        </p:nvSpPr>
        <p:spPr>
          <a:xfrm>
            <a:off x="838201" y="1825625"/>
            <a:ext cx="10515600" cy="4351338"/>
          </a:xfrm>
        </p:spPr>
        <p:txBody>
          <a:bodyPr>
            <a:normAutofit/>
          </a:bodyPr>
          <a:lstStyle/>
          <a:p>
            <a:r>
              <a:rPr lang="es-ES" sz="2800" dirty="0" smtClean="0"/>
              <a:t>Para recibir valores de entrada en forma simple, usamos la instrucción </a:t>
            </a:r>
            <a:r>
              <a:rPr lang="es-ES" sz="2800" b="1" dirty="0" smtClean="0"/>
              <a:t>input</a:t>
            </a:r>
          </a:p>
          <a:p>
            <a:r>
              <a:rPr lang="es-ES" sz="2800" dirty="0"/>
              <a:t>v</a:t>
            </a:r>
            <a:r>
              <a:rPr lang="es-ES" sz="2800" dirty="0" smtClean="0"/>
              <a:t>alor = input(“ingrese un número: ”)</a:t>
            </a:r>
          </a:p>
          <a:p>
            <a:r>
              <a:rPr lang="es-ES" sz="2800" dirty="0" smtClean="0"/>
              <a:t>Esta instrucción muestra por pantalla el texto ingrese un número y asigna lo ingresado a la variable valor.</a:t>
            </a:r>
          </a:p>
          <a:p>
            <a:pPr marL="0" indent="0">
              <a:buNone/>
            </a:pPr>
            <a:endParaRPr lang="es-ES" sz="2800" dirty="0"/>
          </a:p>
        </p:txBody>
      </p:sp>
    </p:spTree>
    <p:extLst>
      <p:ext uri="{BB962C8B-B14F-4D97-AF65-F5344CB8AC3E}">
        <p14:creationId xmlns:p14="http://schemas.microsoft.com/office/powerpoint/2010/main" val="121746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Convertir la entrada en un número</a:t>
            </a:r>
            <a:endParaRPr lang="es-ES" dirty="0"/>
          </a:p>
        </p:txBody>
      </p:sp>
      <p:sp>
        <p:nvSpPr>
          <p:cNvPr id="3" name="Marcador de contenido 2"/>
          <p:cNvSpPr>
            <a:spLocks noGrp="1"/>
          </p:cNvSpPr>
          <p:nvPr>
            <p:ph idx="1"/>
          </p:nvPr>
        </p:nvSpPr>
        <p:spPr>
          <a:xfrm>
            <a:off x="838201" y="1825625"/>
            <a:ext cx="10515600" cy="4351338"/>
          </a:xfrm>
        </p:spPr>
        <p:txBody>
          <a:bodyPr>
            <a:normAutofit/>
          </a:bodyPr>
          <a:lstStyle/>
          <a:p>
            <a:r>
              <a:rPr lang="es-ES" sz="2800" dirty="0" smtClean="0"/>
              <a:t>Con </a:t>
            </a:r>
            <a:r>
              <a:rPr lang="es-ES" sz="2800" b="1" dirty="0" smtClean="0"/>
              <a:t>input </a:t>
            </a:r>
            <a:r>
              <a:rPr lang="es-ES" sz="2800" dirty="0" smtClean="0"/>
              <a:t>recibimos cadenas de caracteres, para que podamos usar lo recibido en operaciones matemáticas tenemos que usar </a:t>
            </a:r>
            <a:r>
              <a:rPr lang="es-ES" sz="2800" b="1" dirty="0" smtClean="0"/>
              <a:t>eval</a:t>
            </a:r>
            <a:r>
              <a:rPr lang="es-ES" sz="2800" dirty="0" smtClean="0"/>
              <a:t>.</a:t>
            </a:r>
            <a:endParaRPr lang="es-ES" sz="2800" b="1" dirty="0" smtClean="0"/>
          </a:p>
          <a:p>
            <a:r>
              <a:rPr lang="es-ES" sz="2800" dirty="0"/>
              <a:t>v</a:t>
            </a:r>
            <a:r>
              <a:rPr lang="es-ES" sz="2800" dirty="0" smtClean="0"/>
              <a:t>alor = eval(input(“ingrese un número: ”))</a:t>
            </a:r>
          </a:p>
          <a:p>
            <a:r>
              <a:rPr lang="es-ES" sz="2800" dirty="0" smtClean="0"/>
              <a:t>Esto convierte a número lo que ingresemos.</a:t>
            </a:r>
          </a:p>
          <a:p>
            <a:pPr marL="0" indent="0">
              <a:buNone/>
            </a:pPr>
            <a:endParaRPr lang="es-ES" sz="2800" dirty="0"/>
          </a:p>
        </p:txBody>
      </p:sp>
    </p:spTree>
    <p:extLst>
      <p:ext uri="{BB962C8B-B14F-4D97-AF65-F5344CB8AC3E}">
        <p14:creationId xmlns:p14="http://schemas.microsoft.com/office/powerpoint/2010/main" val="10236010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Mostrando un resultado</a:t>
            </a:r>
            <a:endParaRPr lang="es-ES" dirty="0"/>
          </a:p>
        </p:txBody>
      </p:sp>
      <p:sp>
        <p:nvSpPr>
          <p:cNvPr id="3" name="Marcador de contenido 2"/>
          <p:cNvSpPr>
            <a:spLocks noGrp="1"/>
          </p:cNvSpPr>
          <p:nvPr>
            <p:ph idx="1"/>
          </p:nvPr>
        </p:nvSpPr>
        <p:spPr>
          <a:xfrm>
            <a:off x="838201" y="1825625"/>
            <a:ext cx="10515600" cy="4351338"/>
          </a:xfrm>
        </p:spPr>
        <p:txBody>
          <a:bodyPr>
            <a:noAutofit/>
          </a:bodyPr>
          <a:lstStyle/>
          <a:p>
            <a:r>
              <a:rPr lang="es-ES" sz="2800" dirty="0" smtClean="0"/>
              <a:t>Para mostrar el valor de una variable en pantalla usamos la instrucción </a:t>
            </a:r>
            <a:r>
              <a:rPr lang="es-ES" sz="2800" b="1" dirty="0" smtClean="0"/>
              <a:t>Print.</a:t>
            </a:r>
          </a:p>
          <a:p>
            <a:r>
              <a:rPr lang="es-ES" sz="2800" b="1" dirty="0" err="1" smtClean="0"/>
              <a:t>print</a:t>
            </a:r>
            <a:r>
              <a:rPr lang="es-ES" sz="2800" b="1" dirty="0" smtClean="0"/>
              <a:t>(“El resultado es :“, resultado)</a:t>
            </a:r>
          </a:p>
          <a:p>
            <a:r>
              <a:rPr lang="es-ES" sz="2800" dirty="0" smtClean="0"/>
              <a:t>Muestra el texto el resultado es : seguido del valor de la variable </a:t>
            </a:r>
            <a:r>
              <a:rPr lang="es-ES" sz="2800" b="1" dirty="0" smtClean="0"/>
              <a:t>resultado</a:t>
            </a:r>
            <a:endParaRPr lang="es-ES" sz="2800" dirty="0"/>
          </a:p>
        </p:txBody>
      </p:sp>
    </p:spTree>
    <p:extLst>
      <p:ext uri="{BB962C8B-B14F-4D97-AF65-F5344CB8AC3E}">
        <p14:creationId xmlns:p14="http://schemas.microsoft.com/office/powerpoint/2010/main" val="8467563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Implementando el Algoritmo</a:t>
            </a:r>
            <a:endParaRPr lang="es-ES" dirty="0"/>
          </a:p>
        </p:txBody>
      </p:sp>
      <p:sp>
        <p:nvSpPr>
          <p:cNvPr id="5" name="Rectángulo redondeado 4"/>
          <p:cNvSpPr/>
          <p:nvPr/>
        </p:nvSpPr>
        <p:spPr>
          <a:xfrm>
            <a:off x="519702" y="5476126"/>
            <a:ext cx="10596937" cy="104244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a:t>Para escribir nuestro programa debemos entrar a </a:t>
            </a:r>
            <a:r>
              <a:rPr lang="es-ES" dirty="0" smtClean="0"/>
              <a:t>Python (ejecutar </a:t>
            </a:r>
            <a:r>
              <a:rPr lang="es-ES" b="1" dirty="0" smtClean="0"/>
              <a:t>Python.exe</a:t>
            </a:r>
            <a:r>
              <a:rPr lang="es-ES" dirty="0" smtClean="0"/>
              <a:t>)</a:t>
            </a:r>
          </a:p>
          <a:p>
            <a:pPr algn="ctr"/>
            <a:r>
              <a:rPr lang="es-ES" dirty="0" smtClean="0"/>
              <a:t>Escribimos </a:t>
            </a:r>
            <a:r>
              <a:rPr lang="es-ES" dirty="0"/>
              <a:t>cada línea, y el intérprete las irá ejecutado inmediatamente.</a:t>
            </a:r>
          </a:p>
          <a:p>
            <a:pPr algn="ctr"/>
            <a:r>
              <a:rPr lang="es-ES" dirty="0"/>
              <a:t>Para salir de Python, debemos escribir la instrucción </a:t>
            </a:r>
            <a:r>
              <a:rPr lang="es-ES" b="1" dirty="0"/>
              <a:t>quit</a:t>
            </a:r>
            <a:r>
              <a:rPr lang="es-ES" b="1" dirty="0" smtClean="0"/>
              <a:t>()</a:t>
            </a:r>
            <a:endParaRPr lang="es-ES" dirty="0"/>
          </a:p>
        </p:txBody>
      </p:sp>
      <p:sp>
        <p:nvSpPr>
          <p:cNvPr id="6" name="Rectángulo 5"/>
          <p:cNvSpPr/>
          <p:nvPr/>
        </p:nvSpPr>
        <p:spPr>
          <a:xfrm>
            <a:off x="304674" y="1857957"/>
            <a:ext cx="2994185" cy="1210491"/>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b="1" dirty="0" smtClean="0">
                <a:solidFill>
                  <a:schemeClr val="bg2">
                    <a:lumMod val="50000"/>
                  </a:schemeClr>
                </a:solidFill>
              </a:rPr>
              <a:t>Recibir Número</a:t>
            </a:r>
          </a:p>
          <a:p>
            <a:pPr algn="ctr"/>
            <a:r>
              <a:rPr lang="es-ES" b="1" dirty="0" smtClean="0">
                <a:solidFill>
                  <a:schemeClr val="bg2">
                    <a:lumMod val="50000"/>
                  </a:schemeClr>
                </a:solidFill>
              </a:rPr>
              <a:t>Calcular Cuadrado</a:t>
            </a:r>
          </a:p>
          <a:p>
            <a:pPr algn="ctr"/>
            <a:r>
              <a:rPr lang="es-ES" b="1" dirty="0" smtClean="0">
                <a:solidFill>
                  <a:schemeClr val="bg2">
                    <a:lumMod val="50000"/>
                  </a:schemeClr>
                </a:solidFill>
              </a:rPr>
              <a:t>Mostrar Resultado</a:t>
            </a:r>
            <a:endParaRPr lang="es-ES" b="1" dirty="0">
              <a:solidFill>
                <a:schemeClr val="bg2">
                  <a:lumMod val="50000"/>
                </a:schemeClr>
              </a:solidFill>
            </a:endParaRPr>
          </a:p>
        </p:txBody>
      </p:sp>
      <p:sp>
        <p:nvSpPr>
          <p:cNvPr id="13" name="Rectángulo 12"/>
          <p:cNvSpPr/>
          <p:nvPr/>
        </p:nvSpPr>
        <p:spPr>
          <a:xfrm>
            <a:off x="4886948" y="1698483"/>
            <a:ext cx="6617048" cy="4143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Valor = eval(input(“ingrese un valor”))</a:t>
            </a:r>
            <a:endParaRPr lang="es-ES" dirty="0"/>
          </a:p>
        </p:txBody>
      </p:sp>
      <p:sp>
        <p:nvSpPr>
          <p:cNvPr id="14" name="Rectángulo 13"/>
          <p:cNvSpPr/>
          <p:nvPr/>
        </p:nvSpPr>
        <p:spPr>
          <a:xfrm>
            <a:off x="4886948" y="2256023"/>
            <a:ext cx="6617048" cy="4143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Cuadrado = Valor * Valor</a:t>
            </a:r>
            <a:endParaRPr lang="es-ES" dirty="0"/>
          </a:p>
        </p:txBody>
      </p:sp>
      <p:sp>
        <p:nvSpPr>
          <p:cNvPr id="17" name="Rectángulo 16"/>
          <p:cNvSpPr/>
          <p:nvPr/>
        </p:nvSpPr>
        <p:spPr>
          <a:xfrm>
            <a:off x="4886948" y="2813563"/>
            <a:ext cx="6617048" cy="4143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a:latin typeface="Courier New" panose="02070309020205020404" pitchFamily="49" charset="0"/>
                <a:cs typeface="Courier New" panose="02070309020205020404" pitchFamily="49" charset="0"/>
              </a:rPr>
              <a:t>print “El cuadrado del valor es : “, </a:t>
            </a:r>
            <a:r>
              <a:rPr lang="es-ES" dirty="0" smtClean="0">
                <a:latin typeface="Courier New" panose="02070309020205020404" pitchFamily="49" charset="0"/>
                <a:cs typeface="Courier New" panose="02070309020205020404" pitchFamily="49" charset="0"/>
              </a:rPr>
              <a:t>Cuadrado</a:t>
            </a:r>
            <a:endParaRPr lang="es-ES" dirty="0"/>
          </a:p>
        </p:txBody>
      </p:sp>
      <p:cxnSp>
        <p:nvCxnSpPr>
          <p:cNvPr id="19" name="Conector recto de flecha 18"/>
          <p:cNvCxnSpPr>
            <a:endCxn id="13" idx="1"/>
          </p:cNvCxnSpPr>
          <p:nvPr/>
        </p:nvCxnSpPr>
        <p:spPr>
          <a:xfrm flipV="1">
            <a:off x="3298859" y="1905664"/>
            <a:ext cx="1588089" cy="35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a:stCxn id="6" idx="3"/>
            <a:endCxn id="14" idx="1"/>
          </p:cNvCxnSpPr>
          <p:nvPr/>
        </p:nvCxnSpPr>
        <p:spPr>
          <a:xfrm>
            <a:off x="3298859" y="2463203"/>
            <a:ext cx="158808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a:endCxn id="17" idx="1"/>
          </p:cNvCxnSpPr>
          <p:nvPr/>
        </p:nvCxnSpPr>
        <p:spPr>
          <a:xfrm>
            <a:off x="3298859" y="2707722"/>
            <a:ext cx="1588089" cy="313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ángulo redondeado 23"/>
          <p:cNvSpPr/>
          <p:nvPr/>
        </p:nvSpPr>
        <p:spPr>
          <a:xfrm>
            <a:off x="519702" y="3849728"/>
            <a:ext cx="10596937" cy="141921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s-ES" dirty="0">
                <a:latin typeface="Courier New" panose="02070309020205020404" pitchFamily="49" charset="0"/>
                <a:cs typeface="Courier New" panose="02070309020205020404" pitchFamily="49" charset="0"/>
              </a:rPr>
              <a:t>valor = </a:t>
            </a:r>
            <a:r>
              <a:rPr lang="es-ES" dirty="0" err="1" smtClean="0">
                <a:latin typeface="Courier New" panose="02070309020205020404" pitchFamily="49" charset="0"/>
                <a:cs typeface="Courier New" panose="02070309020205020404" pitchFamily="49" charset="0"/>
              </a:rPr>
              <a:t>eval</a:t>
            </a:r>
            <a:r>
              <a:rPr lang="es-ES" dirty="0" smtClean="0">
                <a:latin typeface="Courier New" panose="02070309020205020404" pitchFamily="49" charset="0"/>
                <a:cs typeface="Courier New" panose="02070309020205020404" pitchFamily="49" charset="0"/>
              </a:rPr>
              <a:t>(input</a:t>
            </a:r>
            <a:r>
              <a:rPr lang="es-ES" dirty="0">
                <a:latin typeface="Courier New" panose="02070309020205020404" pitchFamily="49" charset="0"/>
                <a:cs typeface="Courier New" panose="02070309020205020404" pitchFamily="49" charset="0"/>
              </a:rPr>
              <a:t>("Ingrese un valor: </a:t>
            </a:r>
            <a:r>
              <a:rPr lang="es-ES" dirty="0" smtClean="0">
                <a:latin typeface="Courier New" panose="02070309020205020404" pitchFamily="49" charset="0"/>
                <a:cs typeface="Courier New" panose="02070309020205020404" pitchFamily="49" charset="0"/>
              </a:rPr>
              <a:t>"))</a:t>
            </a:r>
            <a:endParaRPr lang="es-ES" dirty="0">
              <a:latin typeface="Courier New" panose="02070309020205020404" pitchFamily="49" charset="0"/>
              <a:cs typeface="Courier New" panose="02070309020205020404" pitchFamily="49" charset="0"/>
            </a:endParaRPr>
          </a:p>
          <a:p>
            <a:r>
              <a:rPr lang="es-ES" dirty="0" smtClean="0">
                <a:latin typeface="Courier New" panose="02070309020205020404" pitchFamily="49" charset="0"/>
                <a:cs typeface="Courier New" panose="02070309020205020404" pitchFamily="49" charset="0"/>
              </a:rPr>
              <a:t>cuadrado </a:t>
            </a:r>
            <a:r>
              <a:rPr lang="es-ES" dirty="0">
                <a:latin typeface="Courier New" panose="02070309020205020404" pitchFamily="49" charset="0"/>
                <a:cs typeface="Courier New" panose="02070309020205020404" pitchFamily="49" charset="0"/>
              </a:rPr>
              <a:t>= valor * valor</a:t>
            </a:r>
          </a:p>
          <a:p>
            <a:r>
              <a:rPr lang="es-ES" dirty="0" err="1">
                <a:latin typeface="Courier New" panose="02070309020205020404" pitchFamily="49" charset="0"/>
                <a:cs typeface="Courier New" panose="02070309020205020404" pitchFamily="49" charset="0"/>
              </a:rPr>
              <a:t>print</a:t>
            </a:r>
            <a:r>
              <a:rPr lang="es-ES" dirty="0">
                <a:latin typeface="Courier New" panose="02070309020205020404" pitchFamily="49" charset="0"/>
                <a:cs typeface="Courier New" panose="02070309020205020404" pitchFamily="49" charset="0"/>
              </a:rPr>
              <a:t>("El cuadrado del valor es : ", cuadrado)</a:t>
            </a:r>
            <a:endParaRPr lang="es-ES" dirty="0"/>
          </a:p>
        </p:txBody>
      </p:sp>
    </p:spTree>
    <p:extLst>
      <p:ext uri="{BB962C8B-B14F-4D97-AF65-F5344CB8AC3E}">
        <p14:creationId xmlns:p14="http://schemas.microsoft.com/office/powerpoint/2010/main" val="4165700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3" grpId="0" animBg="1"/>
      <p:bldP spid="14" grpId="0" animBg="1"/>
      <p:bldP spid="17" grpId="0" animBg="1"/>
      <p:bldP spid="2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Ahora veámoslo en vivo</a:t>
            </a:r>
            <a:endParaRPr lang="es-ES" dirty="0"/>
          </a:p>
        </p:txBody>
      </p:sp>
      <p:pic>
        <p:nvPicPr>
          <p:cNvPr id="16386" name="Picture 2" descr="http://www.cafex.com/wp-content/uploads/2012/09/demo_bann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8973" y="750409"/>
            <a:ext cx="5567138" cy="2621194"/>
          </a:xfrm>
          <a:prstGeom prst="rect">
            <a:avLst/>
          </a:prstGeom>
          <a:noFill/>
          <a:extLst>
            <a:ext uri="{909E8E84-426E-40DD-AFC4-6F175D3DCCD1}">
              <a14:hiddenFill xmlns:a14="http://schemas.microsoft.com/office/drawing/2010/main">
                <a:solidFill>
                  <a:srgbClr val="FFFFFF"/>
                </a:solidFill>
              </a14:hiddenFill>
            </a:ext>
          </a:extLst>
        </p:spPr>
      </p:pic>
      <p:sp>
        <p:nvSpPr>
          <p:cNvPr id="4" name="Subtítulo 2"/>
          <p:cNvSpPr>
            <a:spLocks noGrp="1"/>
          </p:cNvSpPr>
          <p:nvPr>
            <p:ph type="subTitle" idx="1"/>
          </p:nvPr>
        </p:nvSpPr>
        <p:spPr>
          <a:xfrm>
            <a:off x="838202" y="5110609"/>
            <a:ext cx="6705599" cy="1137793"/>
          </a:xfrm>
        </p:spPr>
        <p:txBody>
          <a:bodyPr>
            <a:normAutofit/>
          </a:bodyPr>
          <a:lstStyle/>
          <a:p>
            <a:r>
              <a:rPr lang="es-ES" dirty="0" smtClean="0"/>
              <a:t>Cálculo del cuadrado de un número</a:t>
            </a:r>
            <a:endParaRPr lang="es-ES" dirty="0"/>
          </a:p>
        </p:txBody>
      </p:sp>
    </p:spTree>
    <p:extLst>
      <p:ext uri="{BB962C8B-B14F-4D97-AF65-F5344CB8AC3E}">
        <p14:creationId xmlns:p14="http://schemas.microsoft.com/office/powerpoint/2010/main" val="36835410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Ahora veámoslo en vivo</a:t>
            </a:r>
            <a:endParaRPr lang="es-ES" dirty="0"/>
          </a:p>
        </p:txBody>
      </p:sp>
      <p:sp>
        <p:nvSpPr>
          <p:cNvPr id="3" name="Subtítulo 2"/>
          <p:cNvSpPr>
            <a:spLocks noGrp="1"/>
          </p:cNvSpPr>
          <p:nvPr>
            <p:ph type="subTitle" idx="1"/>
          </p:nvPr>
        </p:nvSpPr>
        <p:spPr/>
        <p:txBody>
          <a:bodyPr>
            <a:normAutofit fontScale="92500" lnSpcReduction="20000"/>
          </a:bodyPr>
          <a:lstStyle/>
          <a:p>
            <a:r>
              <a:rPr lang="es-ES" dirty="0" smtClean="0"/>
              <a:t>Algoritmo y Programa para calcular la solución de una ecuación de segundo grado</a:t>
            </a:r>
            <a:endParaRPr lang="es-ES" dirty="0"/>
          </a:p>
        </p:txBody>
      </p:sp>
      <p:pic>
        <p:nvPicPr>
          <p:cNvPr id="16386" name="Picture 2" descr="http://www.cafex.com/wp-content/uploads/2012/09/demo_bann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8973" y="750409"/>
            <a:ext cx="5567138" cy="2621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6045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 la Próxima Clase</a:t>
            </a:r>
            <a:endParaRPr lang="es-ES" dirty="0"/>
          </a:p>
        </p:txBody>
      </p:sp>
      <p:sp>
        <p:nvSpPr>
          <p:cNvPr id="3" name="Marcador de contenido 2"/>
          <p:cNvSpPr>
            <a:spLocks noGrp="1"/>
          </p:cNvSpPr>
          <p:nvPr>
            <p:ph idx="1"/>
          </p:nvPr>
        </p:nvSpPr>
        <p:spPr>
          <a:xfrm>
            <a:off x="5675870" y="1759723"/>
            <a:ext cx="5677931" cy="4351338"/>
          </a:xfrm>
        </p:spPr>
        <p:txBody>
          <a:bodyPr/>
          <a:lstStyle/>
          <a:p>
            <a:pPr marL="285750" indent="-285750">
              <a:buFont typeface="Arial" panose="020B0604020202020204" pitchFamily="34" charset="0"/>
              <a:buChar char="•"/>
            </a:pPr>
            <a:r>
              <a:rPr lang="es-ES" smtClean="0"/>
              <a:t>Algoritmos </a:t>
            </a:r>
            <a:r>
              <a:rPr lang="es-ES" dirty="0" smtClean="0"/>
              <a:t>de cálculo en Python.</a:t>
            </a:r>
          </a:p>
        </p:txBody>
      </p:sp>
      <p:graphicFrame>
        <p:nvGraphicFramePr>
          <p:cNvPr id="4" name="Objeto 3"/>
          <p:cNvGraphicFramePr>
            <a:graphicFrameLocks noChangeAspect="1"/>
          </p:cNvGraphicFramePr>
          <p:nvPr>
            <p:extLst>
              <p:ext uri="{D42A27DB-BD31-4B8C-83A1-F6EECF244321}">
                <p14:modId xmlns:p14="http://schemas.microsoft.com/office/powerpoint/2010/main" val="2376276877"/>
              </p:ext>
            </p:extLst>
          </p:nvPr>
        </p:nvGraphicFramePr>
        <p:xfrm>
          <a:off x="892996" y="1642064"/>
          <a:ext cx="3810000" cy="4762500"/>
        </p:xfrm>
        <a:graphic>
          <a:graphicData uri="http://schemas.openxmlformats.org/presentationml/2006/ole">
            <mc:AlternateContent xmlns:mc="http://schemas.openxmlformats.org/markup-compatibility/2006">
              <mc:Choice xmlns:v="urn:schemas-microsoft-com:vml" Requires="v">
                <p:oleObj spid="_x0000_s10359" name="Image" r:id="rId3" imgW="3809520" imgH="4761720" progId="Photoshop.Image.13">
                  <p:embed/>
                </p:oleObj>
              </mc:Choice>
              <mc:Fallback>
                <p:oleObj name="Image" r:id="rId3" imgW="3809520" imgH="4761720" progId="Photoshop.Image.13">
                  <p:embed/>
                  <p:pic>
                    <p:nvPicPr>
                      <p:cNvPr id="0" name=""/>
                      <p:cNvPicPr/>
                      <p:nvPr/>
                    </p:nvPicPr>
                    <p:blipFill>
                      <a:blip r:embed="rId4"/>
                      <a:stretch>
                        <a:fillRect/>
                      </a:stretch>
                    </p:blipFill>
                    <p:spPr>
                      <a:xfrm>
                        <a:off x="892996" y="1642064"/>
                        <a:ext cx="3810000" cy="4762500"/>
                      </a:xfrm>
                      <a:prstGeom prst="rect">
                        <a:avLst/>
                      </a:prstGeom>
                    </p:spPr>
                  </p:pic>
                </p:oleObj>
              </mc:Fallback>
            </mc:AlternateContent>
          </a:graphicData>
        </a:graphic>
      </p:graphicFrame>
    </p:spTree>
    <p:extLst>
      <p:ext uri="{BB962C8B-B14F-4D97-AF65-F5344CB8AC3E}">
        <p14:creationId xmlns:p14="http://schemas.microsoft.com/office/powerpoint/2010/main" val="274841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Lenguaje de Programación</a:t>
            </a:r>
            <a:endParaRPr lang="es-ES" dirty="0"/>
          </a:p>
        </p:txBody>
      </p:sp>
      <p:sp>
        <p:nvSpPr>
          <p:cNvPr id="3" name="Rectángulo 2"/>
          <p:cNvSpPr/>
          <p:nvPr/>
        </p:nvSpPr>
        <p:spPr>
          <a:xfrm>
            <a:off x="1497030" y="4006922"/>
            <a:ext cx="8969340" cy="2075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smtClean="0"/>
              <a:t>Es un lenguaje </a:t>
            </a:r>
            <a:r>
              <a:rPr lang="es-ES" sz="2800" b="1" dirty="0" smtClean="0"/>
              <a:t>formal</a:t>
            </a:r>
            <a:r>
              <a:rPr lang="es-ES" sz="2800" dirty="0" smtClean="0"/>
              <a:t> diseñado para dar </a:t>
            </a:r>
            <a:r>
              <a:rPr lang="es-ES" sz="2800" b="1" dirty="0" smtClean="0"/>
              <a:t>instrucciones</a:t>
            </a:r>
            <a:r>
              <a:rPr lang="es-ES" sz="2800" dirty="0" smtClean="0"/>
              <a:t> a una </a:t>
            </a:r>
            <a:r>
              <a:rPr lang="es-ES" sz="2800" b="1" dirty="0" smtClean="0"/>
              <a:t>máquina</a:t>
            </a:r>
            <a:r>
              <a:rPr lang="es-ES" sz="2800" dirty="0" smtClean="0"/>
              <a:t>, para controlar su </a:t>
            </a:r>
            <a:r>
              <a:rPr lang="es-ES" sz="2800" b="1" dirty="0" smtClean="0"/>
              <a:t>comportamiento</a:t>
            </a:r>
            <a:r>
              <a:rPr lang="es-ES" sz="2800" dirty="0" smtClean="0"/>
              <a:t> y expresar </a:t>
            </a:r>
            <a:r>
              <a:rPr lang="es-ES" sz="2800" b="1" dirty="0" smtClean="0"/>
              <a:t>algoritmos</a:t>
            </a:r>
            <a:r>
              <a:rPr lang="es-ES" sz="2800" dirty="0" smtClean="0"/>
              <a:t>.</a:t>
            </a:r>
            <a:endParaRPr lang="es-ES" sz="2800" dirty="0"/>
          </a:p>
        </p:txBody>
      </p:sp>
      <p:pic>
        <p:nvPicPr>
          <p:cNvPr id="4" name="Picture 2" descr="https://encrypted-tbn0.gstatic.com/images?q=tbn:ANd9GcSh8jm5mev7HmTvydYTtqZohbrpC2bdcMzQE_7f1nCNB4zDnupOMnqfE9L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8401" y="1647076"/>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http://www.entreclick.com/wp-content/uploads/2012/01/logo_cp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8660" y="1445158"/>
            <a:ext cx="2795506" cy="247650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http://www.apprendemovil.com/wp-content/uploads/2014/01/jav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8842" y="1359894"/>
            <a:ext cx="2382142" cy="2382142"/>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http://www.ecured.cu/images/7/78/Ruby-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30984" y="1874034"/>
            <a:ext cx="1689207" cy="1689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880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Preguntas</a:t>
            </a:r>
            <a:endParaRPr lang="es-ES" dirty="0"/>
          </a:p>
        </p:txBody>
      </p:sp>
      <p:sp>
        <p:nvSpPr>
          <p:cNvPr id="3" name="Marcador de texto 2"/>
          <p:cNvSpPr>
            <a:spLocks noGrp="1"/>
          </p:cNvSpPr>
          <p:nvPr>
            <p:ph type="subTitle" idx="1"/>
          </p:nvPr>
        </p:nvSpPr>
        <p:spPr/>
        <p:txBody>
          <a:bodyPr/>
          <a:lstStyle/>
          <a:p>
            <a:r>
              <a:rPr lang="es-ES" dirty="0" smtClean="0"/>
              <a:t>¡Muchas Gracias!</a:t>
            </a:r>
            <a:endParaRPr lang="es-ES" dirty="0"/>
          </a:p>
        </p:txBody>
      </p:sp>
      <p:pic>
        <p:nvPicPr>
          <p:cNvPr id="6148" name="Picture 4" descr="questions or decision making conce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6955" y="295384"/>
            <a:ext cx="6259286" cy="4153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471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Lenguaje de Programación</a:t>
            </a:r>
            <a:endParaRPr lang="es-ES" dirty="0"/>
          </a:p>
        </p:txBody>
      </p:sp>
      <p:sp>
        <p:nvSpPr>
          <p:cNvPr id="3" name="Rectángulo 2"/>
          <p:cNvSpPr/>
          <p:nvPr/>
        </p:nvSpPr>
        <p:spPr>
          <a:xfrm>
            <a:off x="1497030" y="1397285"/>
            <a:ext cx="8969340" cy="2075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smtClean="0"/>
              <a:t>Es un lenguaje </a:t>
            </a:r>
            <a:r>
              <a:rPr lang="es-ES" sz="2800" b="1" dirty="0" smtClean="0"/>
              <a:t>formal</a:t>
            </a:r>
            <a:r>
              <a:rPr lang="es-ES" sz="2800" dirty="0" smtClean="0"/>
              <a:t> diseñado para dar </a:t>
            </a:r>
            <a:r>
              <a:rPr lang="es-ES" sz="2800" b="1" dirty="0" smtClean="0"/>
              <a:t>instrucciones</a:t>
            </a:r>
            <a:r>
              <a:rPr lang="es-ES" sz="2800" dirty="0" smtClean="0"/>
              <a:t> a una </a:t>
            </a:r>
            <a:r>
              <a:rPr lang="es-ES" sz="2800" b="1" dirty="0" smtClean="0"/>
              <a:t>máquina</a:t>
            </a:r>
            <a:r>
              <a:rPr lang="es-ES" sz="2800" dirty="0" smtClean="0"/>
              <a:t>, para controlar su </a:t>
            </a:r>
            <a:r>
              <a:rPr lang="es-ES" sz="2800" b="1" dirty="0" smtClean="0"/>
              <a:t>comportamiento</a:t>
            </a:r>
            <a:r>
              <a:rPr lang="es-ES" sz="2800" dirty="0" smtClean="0"/>
              <a:t> y expresar </a:t>
            </a:r>
            <a:r>
              <a:rPr lang="es-ES" sz="2800" b="1" dirty="0" smtClean="0"/>
              <a:t>algoritmos</a:t>
            </a:r>
            <a:r>
              <a:rPr lang="es-ES" sz="2800" dirty="0" smtClean="0"/>
              <a:t>.</a:t>
            </a:r>
            <a:endParaRPr lang="es-ES" sz="2800" dirty="0"/>
          </a:p>
        </p:txBody>
      </p:sp>
      <p:sp>
        <p:nvSpPr>
          <p:cNvPr id="5" name="Rectángulo 4"/>
          <p:cNvSpPr/>
          <p:nvPr/>
        </p:nvSpPr>
        <p:spPr>
          <a:xfrm>
            <a:off x="1497030" y="4006921"/>
            <a:ext cx="2735923" cy="152057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t>Formal</a:t>
            </a:r>
            <a:endParaRPr lang="es-ES" sz="3200" dirty="0"/>
          </a:p>
        </p:txBody>
      </p:sp>
      <p:sp>
        <p:nvSpPr>
          <p:cNvPr id="10" name="Rectángulo 9"/>
          <p:cNvSpPr/>
          <p:nvPr/>
        </p:nvSpPr>
        <p:spPr>
          <a:xfrm>
            <a:off x="5669712" y="3534309"/>
            <a:ext cx="2306120" cy="106851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smtClean="0"/>
              <a:t>Instrucciones</a:t>
            </a:r>
          </a:p>
          <a:p>
            <a:pPr algn="ctr"/>
            <a:r>
              <a:rPr lang="es-ES" sz="2400" dirty="0" smtClean="0"/>
              <a:t>“Palabras”</a:t>
            </a:r>
            <a:endParaRPr lang="es-ES" sz="2400" dirty="0"/>
          </a:p>
        </p:txBody>
      </p:sp>
      <p:sp>
        <p:nvSpPr>
          <p:cNvPr id="11" name="Rectángulo 10"/>
          <p:cNvSpPr/>
          <p:nvPr/>
        </p:nvSpPr>
        <p:spPr>
          <a:xfrm>
            <a:off x="5669712" y="5299752"/>
            <a:ext cx="2306120" cy="106851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smtClean="0"/>
              <a:t>Reglas</a:t>
            </a:r>
          </a:p>
          <a:p>
            <a:pPr algn="ctr"/>
            <a:r>
              <a:rPr lang="es-ES" sz="2400" dirty="0"/>
              <a:t>d</a:t>
            </a:r>
            <a:r>
              <a:rPr lang="es-ES" sz="2400" dirty="0" smtClean="0"/>
              <a:t>e Sintaxis</a:t>
            </a:r>
          </a:p>
        </p:txBody>
      </p:sp>
      <p:sp>
        <p:nvSpPr>
          <p:cNvPr id="6" name="Más 5"/>
          <p:cNvSpPr/>
          <p:nvPr/>
        </p:nvSpPr>
        <p:spPr>
          <a:xfrm>
            <a:off x="6509410" y="4664467"/>
            <a:ext cx="626723" cy="532543"/>
          </a:xfrm>
          <a:prstGeom prst="mathPlu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sp>
        <p:nvSpPr>
          <p:cNvPr id="13" name="Rectángulo 12"/>
          <p:cNvSpPr/>
          <p:nvPr/>
        </p:nvSpPr>
        <p:spPr>
          <a:xfrm>
            <a:off x="8513941" y="4469257"/>
            <a:ext cx="2306120" cy="106851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smtClean="0"/>
              <a:t>Expresiones</a:t>
            </a:r>
          </a:p>
          <a:p>
            <a:pPr algn="ctr"/>
            <a:r>
              <a:rPr lang="es-ES" sz="2400" dirty="0" smtClean="0"/>
              <a:t>“Sentencias”</a:t>
            </a:r>
            <a:endParaRPr lang="es-ES" sz="2400" dirty="0"/>
          </a:p>
        </p:txBody>
      </p:sp>
    </p:spTree>
    <p:extLst>
      <p:ext uri="{BB962C8B-B14F-4D97-AF65-F5344CB8AC3E}">
        <p14:creationId xmlns:p14="http://schemas.microsoft.com/office/powerpoint/2010/main" val="54961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6"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Lenguaje de Programación</a:t>
            </a:r>
            <a:endParaRPr lang="es-ES" dirty="0"/>
          </a:p>
        </p:txBody>
      </p:sp>
      <p:sp>
        <p:nvSpPr>
          <p:cNvPr id="3" name="Rectángulo 2"/>
          <p:cNvSpPr/>
          <p:nvPr/>
        </p:nvSpPr>
        <p:spPr>
          <a:xfrm>
            <a:off x="1497030" y="1407560"/>
            <a:ext cx="8969340" cy="2075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smtClean="0"/>
              <a:t>Es un lenguaje </a:t>
            </a:r>
            <a:r>
              <a:rPr lang="es-ES" sz="2800" b="1" dirty="0" smtClean="0"/>
              <a:t>formal</a:t>
            </a:r>
            <a:r>
              <a:rPr lang="es-ES" sz="2800" dirty="0" smtClean="0"/>
              <a:t> diseñado para dar </a:t>
            </a:r>
            <a:r>
              <a:rPr lang="es-ES" sz="2800" b="1" dirty="0" smtClean="0"/>
              <a:t>instrucciones</a:t>
            </a:r>
            <a:r>
              <a:rPr lang="es-ES" sz="2800" dirty="0" smtClean="0"/>
              <a:t> a una </a:t>
            </a:r>
            <a:r>
              <a:rPr lang="es-ES" sz="2800" b="1" dirty="0" smtClean="0"/>
              <a:t>máquina</a:t>
            </a:r>
            <a:r>
              <a:rPr lang="es-ES" sz="2800" dirty="0" smtClean="0"/>
              <a:t>, para controlar su </a:t>
            </a:r>
            <a:r>
              <a:rPr lang="es-ES" sz="2800" b="1" dirty="0" smtClean="0"/>
              <a:t>comportamiento</a:t>
            </a:r>
            <a:r>
              <a:rPr lang="es-ES" sz="2800" dirty="0" smtClean="0"/>
              <a:t> y expresar </a:t>
            </a:r>
            <a:r>
              <a:rPr lang="es-ES" sz="2800" b="1" dirty="0" smtClean="0"/>
              <a:t>algoritmos</a:t>
            </a:r>
            <a:r>
              <a:rPr lang="es-ES" sz="2800" dirty="0" smtClean="0"/>
              <a:t>.</a:t>
            </a:r>
            <a:endParaRPr lang="es-ES" sz="2800" dirty="0"/>
          </a:p>
        </p:txBody>
      </p:sp>
      <p:sp>
        <p:nvSpPr>
          <p:cNvPr id="5" name="Rectángulo 4"/>
          <p:cNvSpPr/>
          <p:nvPr/>
        </p:nvSpPr>
        <p:spPr>
          <a:xfrm>
            <a:off x="1517579" y="4602822"/>
            <a:ext cx="2735923" cy="152057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t>Instrucciones</a:t>
            </a:r>
            <a:endParaRPr lang="es-ES" sz="3200" dirty="0"/>
          </a:p>
        </p:txBody>
      </p:sp>
      <p:sp>
        <p:nvSpPr>
          <p:cNvPr id="6" name="Rectángulo 5"/>
          <p:cNvSpPr/>
          <p:nvPr/>
        </p:nvSpPr>
        <p:spPr>
          <a:xfrm>
            <a:off x="5669712" y="3534309"/>
            <a:ext cx="2306120" cy="106851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t>Nivel</a:t>
            </a:r>
          </a:p>
          <a:p>
            <a:pPr algn="ctr"/>
            <a:r>
              <a:rPr lang="es-ES" sz="3200" dirty="0" smtClean="0"/>
              <a:t>“Humano”</a:t>
            </a:r>
            <a:endParaRPr lang="es-ES" sz="3200" dirty="0"/>
          </a:p>
        </p:txBody>
      </p:sp>
      <p:sp>
        <p:nvSpPr>
          <p:cNvPr id="7" name="Rectángulo 6"/>
          <p:cNvSpPr/>
          <p:nvPr/>
        </p:nvSpPr>
        <p:spPr>
          <a:xfrm>
            <a:off x="5669712" y="5589141"/>
            <a:ext cx="2306120" cy="106851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t>Nivel</a:t>
            </a:r>
          </a:p>
          <a:p>
            <a:pPr algn="ctr"/>
            <a:r>
              <a:rPr lang="es-ES" sz="3200" dirty="0" smtClean="0"/>
              <a:t>“Máquina”</a:t>
            </a:r>
            <a:endParaRPr lang="es-ES" sz="3200" dirty="0"/>
          </a:p>
        </p:txBody>
      </p:sp>
      <p:pic>
        <p:nvPicPr>
          <p:cNvPr id="13314" name="Picture 2" descr="http://www3.amherst.edu/~jcook15/binar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0410" y="4896311"/>
            <a:ext cx="1878708" cy="1878708"/>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http://www.monografias.com/trabajos-pdf5/programar-python/image0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6583" y="3564597"/>
            <a:ext cx="1743075" cy="2076450"/>
          </a:xfrm>
          <a:prstGeom prst="rect">
            <a:avLst/>
          </a:prstGeom>
          <a:noFill/>
          <a:extLst>
            <a:ext uri="{909E8E84-426E-40DD-AFC4-6F175D3DCCD1}">
              <a14:hiddenFill xmlns:a14="http://schemas.microsoft.com/office/drawing/2010/main">
                <a:solidFill>
                  <a:srgbClr val="FFFFFF"/>
                </a:solidFill>
              </a14:hiddenFill>
            </a:ext>
          </a:extLst>
        </p:spPr>
      </p:pic>
      <p:sp>
        <p:nvSpPr>
          <p:cNvPr id="8" name="Flecha abajo 7"/>
          <p:cNvSpPr/>
          <p:nvPr/>
        </p:nvSpPr>
        <p:spPr>
          <a:xfrm>
            <a:off x="6539216" y="4767208"/>
            <a:ext cx="565078" cy="657547"/>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80287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Lenguaje de Programación</a:t>
            </a:r>
            <a:endParaRPr lang="es-ES" dirty="0"/>
          </a:p>
        </p:txBody>
      </p:sp>
      <p:sp>
        <p:nvSpPr>
          <p:cNvPr id="6" name="Rectángulo 5"/>
          <p:cNvSpPr/>
          <p:nvPr/>
        </p:nvSpPr>
        <p:spPr>
          <a:xfrm>
            <a:off x="902503" y="1910993"/>
            <a:ext cx="2306120" cy="106851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t>Nivel</a:t>
            </a:r>
          </a:p>
          <a:p>
            <a:pPr algn="ctr"/>
            <a:r>
              <a:rPr lang="es-ES" sz="3200" dirty="0" smtClean="0"/>
              <a:t>“Humano”</a:t>
            </a:r>
            <a:endParaRPr lang="es-ES" sz="3200" dirty="0"/>
          </a:p>
        </p:txBody>
      </p:sp>
      <p:sp>
        <p:nvSpPr>
          <p:cNvPr id="7" name="Rectángulo 6"/>
          <p:cNvSpPr/>
          <p:nvPr/>
        </p:nvSpPr>
        <p:spPr>
          <a:xfrm>
            <a:off x="902503" y="3965825"/>
            <a:ext cx="2306120" cy="106851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t>Nivel</a:t>
            </a:r>
          </a:p>
          <a:p>
            <a:pPr algn="ctr"/>
            <a:r>
              <a:rPr lang="es-ES" sz="3200" dirty="0" smtClean="0"/>
              <a:t>“Máquina”</a:t>
            </a:r>
            <a:endParaRPr lang="es-ES" sz="3200" dirty="0"/>
          </a:p>
        </p:txBody>
      </p:sp>
      <p:sp>
        <p:nvSpPr>
          <p:cNvPr id="8" name="Flecha abajo 7"/>
          <p:cNvSpPr/>
          <p:nvPr/>
        </p:nvSpPr>
        <p:spPr>
          <a:xfrm>
            <a:off x="1772007" y="3143892"/>
            <a:ext cx="565078" cy="657547"/>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sp>
        <p:nvSpPr>
          <p:cNvPr id="10" name="Rectángulo 9"/>
          <p:cNvSpPr/>
          <p:nvPr/>
        </p:nvSpPr>
        <p:spPr>
          <a:xfrm>
            <a:off x="4404278" y="1910992"/>
            <a:ext cx="2674615" cy="106851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smtClean="0"/>
              <a:t>Lenguajes</a:t>
            </a:r>
          </a:p>
          <a:p>
            <a:pPr algn="ctr"/>
            <a:r>
              <a:rPr lang="es-ES" sz="2400" dirty="0" smtClean="0"/>
              <a:t>De Alto Nivel</a:t>
            </a:r>
            <a:endParaRPr lang="es-ES" sz="2400" dirty="0"/>
          </a:p>
        </p:txBody>
      </p:sp>
      <p:pic>
        <p:nvPicPr>
          <p:cNvPr id="11" name="Picture 2" descr="https://encrypted-tbn0.gstatic.com/images?q=tbn:ANd9GcSh8jm5mev7HmTvydYTtqZohbrpC2bdcMzQE_7f1nCNB4zDnupOMnqfE9L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4049" y="1430830"/>
            <a:ext cx="1079504" cy="10795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www.entreclick.com/wp-content/uploads/2012/01/logo_cpp.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2467" y="2554012"/>
            <a:ext cx="1408112" cy="124742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www.apprendemovil.com/wp-content/uploads/2014/01/java.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59760" y="1310436"/>
            <a:ext cx="1199898" cy="119989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www.ecured.cu/images/7/78/Ruby-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80579" y="2752293"/>
            <a:ext cx="850863" cy="850863"/>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p:cNvSpPr/>
          <p:nvPr/>
        </p:nvSpPr>
        <p:spPr>
          <a:xfrm>
            <a:off x="4404278" y="3965825"/>
            <a:ext cx="2674615" cy="106851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smtClean="0"/>
              <a:t>Lenguajes</a:t>
            </a:r>
          </a:p>
          <a:p>
            <a:pPr algn="ctr"/>
            <a:r>
              <a:rPr lang="es-ES" sz="2400" dirty="0" smtClean="0"/>
              <a:t>Específicos</a:t>
            </a:r>
          </a:p>
          <a:p>
            <a:pPr algn="ctr"/>
            <a:r>
              <a:rPr lang="es-ES" sz="2400" dirty="0" smtClean="0"/>
              <a:t>“Assembler”</a:t>
            </a:r>
            <a:endParaRPr lang="es-ES" sz="2400" dirty="0"/>
          </a:p>
        </p:txBody>
      </p:sp>
      <p:pic>
        <p:nvPicPr>
          <p:cNvPr id="15362" name="Picture 2" descr="https://encrypted-tbn3.gstatic.com/images?q=tbn:ANd9GcSOaunyjPm89llH_WD8CC8Jy4RRTonyDaIvbnwx0RDe9hB5oq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72467" y="3965825"/>
            <a:ext cx="1616432" cy="161643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to 3"/>
          <p:cNvGraphicFramePr>
            <a:graphicFrameLocks noChangeAspect="1"/>
          </p:cNvGraphicFramePr>
          <p:nvPr>
            <p:extLst>
              <p:ext uri="{D42A27DB-BD31-4B8C-83A1-F6EECF244321}">
                <p14:modId xmlns:p14="http://schemas.microsoft.com/office/powerpoint/2010/main" val="1293566352"/>
              </p:ext>
            </p:extLst>
          </p:nvPr>
        </p:nvGraphicFramePr>
        <p:xfrm>
          <a:off x="3139496" y="5664278"/>
          <a:ext cx="1554823" cy="1166117"/>
        </p:xfrm>
        <a:graphic>
          <a:graphicData uri="http://schemas.openxmlformats.org/presentationml/2006/ole">
            <mc:AlternateContent xmlns:mc="http://schemas.openxmlformats.org/markup-compatibility/2006">
              <mc:Choice xmlns:v="urn:schemas-microsoft-com:vml" Requires="v">
                <p:oleObj spid="_x0000_s15577" name="Image" r:id="rId8" imgW="3250440" imgH="2437920" progId="Photoshop.Image.13">
                  <p:embed/>
                </p:oleObj>
              </mc:Choice>
              <mc:Fallback>
                <p:oleObj name="Image" r:id="rId8" imgW="3250440" imgH="2437920" progId="Photoshop.Image.13">
                  <p:embed/>
                  <p:pic>
                    <p:nvPicPr>
                      <p:cNvPr id="0" name=""/>
                      <p:cNvPicPr/>
                      <p:nvPr/>
                    </p:nvPicPr>
                    <p:blipFill>
                      <a:blip r:embed="rId9"/>
                      <a:stretch>
                        <a:fillRect/>
                      </a:stretch>
                    </p:blipFill>
                    <p:spPr>
                      <a:xfrm>
                        <a:off x="3139496" y="5664278"/>
                        <a:ext cx="1554823" cy="1166117"/>
                      </a:xfrm>
                      <a:prstGeom prst="rect">
                        <a:avLst/>
                      </a:prstGeom>
                    </p:spPr>
                  </p:pic>
                </p:oleObj>
              </mc:Fallback>
            </mc:AlternateContent>
          </a:graphicData>
        </a:graphic>
      </p:graphicFrame>
      <p:graphicFrame>
        <p:nvGraphicFramePr>
          <p:cNvPr id="9" name="Objeto 8"/>
          <p:cNvGraphicFramePr>
            <a:graphicFrameLocks noChangeAspect="1"/>
          </p:cNvGraphicFramePr>
          <p:nvPr>
            <p:extLst>
              <p:ext uri="{D42A27DB-BD31-4B8C-83A1-F6EECF244321}">
                <p14:modId xmlns:p14="http://schemas.microsoft.com/office/powerpoint/2010/main" val="1489465489"/>
              </p:ext>
            </p:extLst>
          </p:nvPr>
        </p:nvGraphicFramePr>
        <p:xfrm>
          <a:off x="4622400" y="5794625"/>
          <a:ext cx="1642927" cy="963850"/>
        </p:xfrm>
        <a:graphic>
          <a:graphicData uri="http://schemas.openxmlformats.org/presentationml/2006/ole">
            <mc:AlternateContent xmlns:mc="http://schemas.openxmlformats.org/markup-compatibility/2006">
              <mc:Choice xmlns:v="urn:schemas-microsoft-com:vml" Requires="v">
                <p:oleObj spid="_x0000_s15578" name="Image" r:id="rId10" imgW="3809520" imgH="2234880" progId="Photoshop.Image.13">
                  <p:embed/>
                </p:oleObj>
              </mc:Choice>
              <mc:Fallback>
                <p:oleObj name="Image" r:id="rId10" imgW="3809520" imgH="2234880" progId="Photoshop.Image.13">
                  <p:embed/>
                  <p:pic>
                    <p:nvPicPr>
                      <p:cNvPr id="0" name=""/>
                      <p:cNvPicPr/>
                      <p:nvPr/>
                    </p:nvPicPr>
                    <p:blipFill>
                      <a:blip r:embed="rId11"/>
                      <a:stretch>
                        <a:fillRect/>
                      </a:stretch>
                    </p:blipFill>
                    <p:spPr>
                      <a:xfrm>
                        <a:off x="4622400" y="5794625"/>
                        <a:ext cx="1642927" cy="963850"/>
                      </a:xfrm>
                      <a:prstGeom prst="rect">
                        <a:avLst/>
                      </a:prstGeom>
                    </p:spPr>
                  </p:pic>
                </p:oleObj>
              </mc:Fallback>
            </mc:AlternateContent>
          </a:graphicData>
        </a:graphic>
      </p:graphicFrame>
      <p:pic>
        <p:nvPicPr>
          <p:cNvPr id="15366" name="Picture 6" descr="http://upload.wikimedia.org/wikipedia/commons/thumb/6/6e/Nintendo-Wii-U-processor-heatspreader.jpg/220px-Nintendo-Wii-U-processor-heatspreader.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16628" y="5493029"/>
            <a:ext cx="1265445" cy="1265446"/>
          </a:xfrm>
          <a:prstGeom prst="rect">
            <a:avLst/>
          </a:prstGeom>
          <a:solidFill>
            <a:schemeClr val="accent6"/>
          </a:solidFill>
        </p:spPr>
      </p:pic>
      <p:sp>
        <p:nvSpPr>
          <p:cNvPr id="16" name="Flecha izquierda 15"/>
          <p:cNvSpPr/>
          <p:nvPr/>
        </p:nvSpPr>
        <p:spPr>
          <a:xfrm>
            <a:off x="8117089" y="5917914"/>
            <a:ext cx="1971810" cy="717271"/>
          </a:xfrm>
          <a:prstGeom prst="lef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Procesador</a:t>
            </a:r>
            <a:endParaRPr lang="es-ES" dirty="0"/>
          </a:p>
        </p:txBody>
      </p:sp>
    </p:spTree>
    <p:extLst>
      <p:ext uri="{BB962C8B-B14F-4D97-AF65-F5344CB8AC3E}">
        <p14:creationId xmlns:p14="http://schemas.microsoft.com/office/powerpoint/2010/main" val="2463676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36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36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Computadores</a:t>
            </a:r>
            <a:endParaRPr lang="es-ES" dirty="0"/>
          </a:p>
        </p:txBody>
      </p:sp>
      <p:pic>
        <p:nvPicPr>
          <p:cNvPr id="3" name="Imagen 2"/>
          <p:cNvPicPr>
            <a:picLocks noChangeAspect="1"/>
          </p:cNvPicPr>
          <p:nvPr/>
        </p:nvPicPr>
        <p:blipFill>
          <a:blip r:embed="rId2"/>
          <a:stretch>
            <a:fillRect/>
          </a:stretch>
        </p:blipFill>
        <p:spPr>
          <a:xfrm>
            <a:off x="2696234" y="2009561"/>
            <a:ext cx="6570931" cy="3774790"/>
          </a:xfrm>
          <a:prstGeom prst="rect">
            <a:avLst/>
          </a:prstGeom>
        </p:spPr>
      </p:pic>
    </p:spTree>
    <p:extLst>
      <p:ext uri="{BB962C8B-B14F-4D97-AF65-F5344CB8AC3E}">
        <p14:creationId xmlns:p14="http://schemas.microsoft.com/office/powerpoint/2010/main" val="38549419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Procesadores</a:t>
            </a:r>
            <a:endParaRPr lang="es-ES" dirty="0"/>
          </a:p>
        </p:txBody>
      </p:sp>
      <p:pic>
        <p:nvPicPr>
          <p:cNvPr id="16386" name="Picture 2" descr="http://upload.wikimedia.org/wikipedia/commons/thumb/4/4e/Eniac.jpg/1024px-Enia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317" y="1752067"/>
            <a:ext cx="5906178" cy="451615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p:cNvPicPr>
            <a:picLocks noChangeAspect="1"/>
          </p:cNvPicPr>
          <p:nvPr/>
        </p:nvPicPr>
        <p:blipFill>
          <a:blip r:embed="rId3"/>
          <a:stretch>
            <a:fillRect/>
          </a:stretch>
        </p:blipFill>
        <p:spPr>
          <a:xfrm>
            <a:off x="8115300" y="2807413"/>
            <a:ext cx="3238500" cy="2743200"/>
          </a:xfrm>
          <a:prstGeom prst="rect">
            <a:avLst/>
          </a:prstGeom>
        </p:spPr>
      </p:pic>
      <p:sp>
        <p:nvSpPr>
          <p:cNvPr id="5" name="Flecha derecha 4"/>
          <p:cNvSpPr/>
          <p:nvPr/>
        </p:nvSpPr>
        <p:spPr>
          <a:xfrm>
            <a:off x="6678202" y="3482939"/>
            <a:ext cx="1089061" cy="6960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78064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Procesadores</a:t>
            </a:r>
            <a:endParaRPr lang="es-ES" dirty="0"/>
          </a:p>
        </p:txBody>
      </p:sp>
      <p:pic>
        <p:nvPicPr>
          <p:cNvPr id="4" name="Imagen 3"/>
          <p:cNvPicPr>
            <a:picLocks noChangeAspect="1"/>
          </p:cNvPicPr>
          <p:nvPr/>
        </p:nvPicPr>
        <p:blipFill>
          <a:blip r:embed="rId2"/>
          <a:stretch>
            <a:fillRect/>
          </a:stretch>
        </p:blipFill>
        <p:spPr>
          <a:xfrm>
            <a:off x="3045110" y="1817616"/>
            <a:ext cx="5238750" cy="4352925"/>
          </a:xfrm>
          <a:prstGeom prst="rect">
            <a:avLst/>
          </a:prstGeom>
        </p:spPr>
      </p:pic>
    </p:spTree>
    <p:extLst>
      <p:ext uri="{BB962C8B-B14F-4D97-AF65-F5344CB8AC3E}">
        <p14:creationId xmlns:p14="http://schemas.microsoft.com/office/powerpoint/2010/main" val="1169922763"/>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Bienvenido a PowerPoint</Template>
  <TotalTime>0</TotalTime>
  <Words>873</Words>
  <Application>Microsoft Office PowerPoint</Application>
  <PresentationFormat>Panorámica</PresentationFormat>
  <Paragraphs>208</Paragraphs>
  <Slides>30</Slides>
  <Notes>1</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30</vt:i4>
      </vt:variant>
    </vt:vector>
  </HeadingPairs>
  <TitlesOfParts>
    <vt:vector size="37" baseType="lpstr">
      <vt:lpstr>Arial</vt:lpstr>
      <vt:lpstr>Calibri</vt:lpstr>
      <vt:lpstr>Courier New</vt:lpstr>
      <vt:lpstr>Segoe UI</vt:lpstr>
      <vt:lpstr>Segoe UI Light</vt:lpstr>
      <vt:lpstr>WelcomeDoc</vt:lpstr>
      <vt:lpstr>Image</vt:lpstr>
      <vt:lpstr>TDFI102 Introducción a la Programación</vt:lpstr>
      <vt:lpstr>Objetivos de esta Clase</vt:lpstr>
      <vt:lpstr>Lenguaje de Programación</vt:lpstr>
      <vt:lpstr>Lenguaje de Programación</vt:lpstr>
      <vt:lpstr>Lenguaje de Programación</vt:lpstr>
      <vt:lpstr>Lenguaje de Programación</vt:lpstr>
      <vt:lpstr>Computadores</vt:lpstr>
      <vt:lpstr>Procesadores</vt:lpstr>
      <vt:lpstr>Procesadores</vt:lpstr>
      <vt:lpstr>Procesadores y Programas</vt:lpstr>
      <vt:lpstr>Procesadores: Ejecución de Programas</vt:lpstr>
      <vt:lpstr>Procesadores: Paralelismo</vt:lpstr>
      <vt:lpstr>Programar</vt:lpstr>
      <vt:lpstr>Elementos Básicos de un Lenguaje de Programación</vt:lpstr>
      <vt:lpstr>Python</vt:lpstr>
      <vt:lpstr>Guardando nuestro programa</vt:lpstr>
      <vt:lpstr>Ejecutando nuestro Programa Almacenado</vt:lpstr>
      <vt:lpstr>Variables y Tipos de Datos</vt:lpstr>
      <vt:lpstr>Python</vt:lpstr>
      <vt:lpstr>Python : Creando Variables</vt:lpstr>
      <vt:lpstr>Python</vt:lpstr>
      <vt:lpstr>Un problema simple: Calcular el cuadrado de un Número</vt:lpstr>
      <vt:lpstr>Recibiendo un valor de entrada</vt:lpstr>
      <vt:lpstr>Convertir la entrada en un número</vt:lpstr>
      <vt:lpstr>Mostrando un resultado</vt:lpstr>
      <vt:lpstr>Implementando el Algoritmo</vt:lpstr>
      <vt:lpstr>Ahora veámoslo en vivo</vt:lpstr>
      <vt:lpstr>Ahora veámoslo en vivo</vt:lpstr>
      <vt:lpstr>Objetivos de la Próxima Clase</vt:lpstr>
      <vt:lpstr>Preguntas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2014-07-14T23:40:50Z</dcterms:created>
  <dcterms:modified xsi:type="dcterms:W3CDTF">2020-03-21T15:16:05Z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