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9"/>
  </p:notesMasterIdLst>
  <p:sldIdLst>
    <p:sldId id="333" r:id="rId3"/>
    <p:sldId id="257" r:id="rId4"/>
    <p:sldId id="310" r:id="rId5"/>
    <p:sldId id="311" r:id="rId6"/>
    <p:sldId id="315" r:id="rId7"/>
    <p:sldId id="316" r:id="rId8"/>
    <p:sldId id="328" r:id="rId9"/>
    <p:sldId id="312" r:id="rId10"/>
    <p:sldId id="317" r:id="rId11"/>
    <p:sldId id="318" r:id="rId12"/>
    <p:sldId id="319" r:id="rId13"/>
    <p:sldId id="320" r:id="rId14"/>
    <p:sldId id="321" r:id="rId15"/>
    <p:sldId id="313" r:id="rId16"/>
    <p:sldId id="322" r:id="rId17"/>
    <p:sldId id="323" r:id="rId18"/>
    <p:sldId id="329" r:id="rId19"/>
    <p:sldId id="297" r:id="rId20"/>
    <p:sldId id="306" r:id="rId21"/>
    <p:sldId id="309" r:id="rId22"/>
    <p:sldId id="307" r:id="rId23"/>
    <p:sldId id="308" r:id="rId24"/>
    <p:sldId id="303" r:id="rId25"/>
    <p:sldId id="302" r:id="rId26"/>
    <p:sldId id="304" r:id="rId27"/>
    <p:sldId id="330" r:id="rId28"/>
    <p:sldId id="299" r:id="rId29"/>
    <p:sldId id="324" r:id="rId30"/>
    <p:sldId id="325" r:id="rId31"/>
    <p:sldId id="326" r:id="rId32"/>
    <p:sldId id="327" r:id="rId33"/>
    <p:sldId id="332" r:id="rId34"/>
    <p:sldId id="331" r:id="rId35"/>
    <p:sldId id="296" r:id="rId36"/>
    <p:sldId id="275" r:id="rId37"/>
    <p:sldId id="27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333"/>
            <p14:sldId id="257"/>
            <p14:sldId id="310"/>
            <p14:sldId id="311"/>
            <p14:sldId id="315"/>
            <p14:sldId id="316"/>
            <p14:sldId id="328"/>
            <p14:sldId id="312"/>
            <p14:sldId id="317"/>
            <p14:sldId id="318"/>
            <p14:sldId id="319"/>
            <p14:sldId id="320"/>
            <p14:sldId id="321"/>
            <p14:sldId id="313"/>
            <p14:sldId id="322"/>
            <p14:sldId id="323"/>
            <p14:sldId id="329"/>
            <p14:sldId id="297"/>
            <p14:sldId id="306"/>
            <p14:sldId id="309"/>
            <p14:sldId id="307"/>
            <p14:sldId id="308"/>
            <p14:sldId id="303"/>
            <p14:sldId id="302"/>
            <p14:sldId id="304"/>
            <p14:sldId id="330"/>
            <p14:sldId id="299"/>
            <p14:sldId id="324"/>
            <p14:sldId id="325"/>
            <p14:sldId id="326"/>
            <p14:sldId id="327"/>
            <p14:sldId id="332"/>
            <p14:sldId id="331"/>
            <p14:sldId id="296"/>
            <p14:sldId id="275"/>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varScale="1">
        <p:scale>
          <a:sx n="98" d="100"/>
          <a:sy n="98" d="100"/>
        </p:scale>
        <p:origin x="93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2332629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Veamos algunos ejemplos de aplicación de los operadores lógicos.</a:t>
            </a:r>
          </a:p>
          <a:p>
            <a:r>
              <a:rPr lang="es-ES" dirty="0" smtClean="0"/>
              <a:t>Tal como lo mencionamos, los operadores lógicos solamente</a:t>
            </a:r>
            <a:r>
              <a:rPr lang="es-ES" baseline="0" dirty="0" smtClean="0"/>
              <a:t> pueden tomar como </a:t>
            </a:r>
            <a:r>
              <a:rPr lang="es-ES" baseline="0" dirty="0" err="1" smtClean="0"/>
              <a:t>operandos</a:t>
            </a:r>
            <a:r>
              <a:rPr lang="es-ES" baseline="0" dirty="0" smtClean="0"/>
              <a:t> valores lógicos, por lo que en nuestros ejemplos, los </a:t>
            </a:r>
            <a:r>
              <a:rPr lang="es-ES" baseline="0" dirty="0" err="1" smtClean="0"/>
              <a:t>operandos</a:t>
            </a:r>
            <a:r>
              <a:rPr lang="es-ES" baseline="0" dirty="0" smtClean="0"/>
              <a:t> serán resultados de la aplicación de operadores de comparación.</a:t>
            </a:r>
          </a:p>
          <a:p>
            <a:r>
              <a:rPr lang="es-ES" baseline="0" dirty="0" smtClean="0"/>
              <a:t>En el primero caso veremos como funciona el operador AND. Primero tenemos la comparación de si 3 &lt; 5</a:t>
            </a:r>
            <a:endParaRPr lang="es-ES" dirty="0" smtClean="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3366351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Veamos algunos ejemplos de aplicación de los operadores lógicos.</a:t>
            </a:r>
          </a:p>
          <a:p>
            <a:r>
              <a:rPr lang="es-ES" dirty="0" smtClean="0"/>
              <a:t>Tal como lo mencionamos, los operadores lógicos solamente</a:t>
            </a:r>
            <a:r>
              <a:rPr lang="es-ES" baseline="0" dirty="0" smtClean="0"/>
              <a:t> pueden tomar como </a:t>
            </a:r>
            <a:r>
              <a:rPr lang="es-ES" baseline="0" dirty="0" err="1" smtClean="0"/>
              <a:t>operandos</a:t>
            </a:r>
            <a:r>
              <a:rPr lang="es-ES" baseline="0" dirty="0" smtClean="0"/>
              <a:t> valores lógicos, por lo que en nuestros ejemplos, los </a:t>
            </a:r>
            <a:r>
              <a:rPr lang="es-ES" baseline="0" dirty="0" err="1" smtClean="0"/>
              <a:t>operandos</a:t>
            </a:r>
            <a:r>
              <a:rPr lang="es-ES" baseline="0" dirty="0" smtClean="0"/>
              <a:t> serán resultados de la aplicación de operadores de comparación.</a:t>
            </a:r>
          </a:p>
          <a:p>
            <a:r>
              <a:rPr lang="es-ES" baseline="0" dirty="0" smtClean="0"/>
              <a:t>En el primero caso veremos como funciona el operador AND. Primero tenemos la comparación de si 3 &lt; 5</a:t>
            </a:r>
            <a:endParaRPr lang="es-ES" dirty="0" smtClean="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483164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Veamos algunos ejemplos de aplicación de los operadores lógicos.</a:t>
            </a:r>
          </a:p>
          <a:p>
            <a:r>
              <a:rPr lang="es-ES" dirty="0" smtClean="0"/>
              <a:t>Tal como lo mencionamos, los operadores lógicos solamente</a:t>
            </a:r>
            <a:r>
              <a:rPr lang="es-ES" baseline="0" dirty="0" smtClean="0"/>
              <a:t> pueden tomar como </a:t>
            </a:r>
            <a:r>
              <a:rPr lang="es-ES" baseline="0" dirty="0" err="1" smtClean="0"/>
              <a:t>operandos</a:t>
            </a:r>
            <a:r>
              <a:rPr lang="es-ES" baseline="0" dirty="0" smtClean="0"/>
              <a:t> valores lógicos, por lo que en nuestros ejemplos, los </a:t>
            </a:r>
            <a:r>
              <a:rPr lang="es-ES" baseline="0" dirty="0" err="1" smtClean="0"/>
              <a:t>operandos</a:t>
            </a:r>
            <a:r>
              <a:rPr lang="es-ES" baseline="0" dirty="0" smtClean="0"/>
              <a:t> serán resultados de la aplicación de operadores de comparación.</a:t>
            </a:r>
          </a:p>
          <a:p>
            <a:r>
              <a:rPr lang="es-ES" baseline="0" dirty="0" smtClean="0"/>
              <a:t>En el primero caso veremos como funciona el operador AND. Primero tenemos la comparación de si 3 &lt; 5</a:t>
            </a:r>
            <a:endParaRPr lang="es-ES" dirty="0" smtClean="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839420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Todos los operadores (matemáticos, de comparación y lógicos) pueden combinarse entre sí. </a:t>
            </a:r>
            <a:r>
              <a:rPr lang="es-ES" dirty="0" smtClean="0"/>
              <a:t>Cuando comenzamos a combinar operadores, cobra</a:t>
            </a:r>
            <a:r>
              <a:rPr lang="es-ES" baseline="0" dirty="0" smtClean="0"/>
              <a:t> relevancia el concepto de precedencia.</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La precedencia es el orden en el que los operadores se ejecutan. La precedencia es una característica propia del operador que le permite al computador decidir que operación hacer primero. Cuando tenemos una expresión que incluye varios operadores, cada uno de ellos se va ejecutando de acuerdo a su precedencia, reemplazándose el operador y sus </a:t>
            </a:r>
            <a:r>
              <a:rPr lang="es-ES" baseline="0" dirty="0" err="1" smtClean="0"/>
              <a:t>operandos</a:t>
            </a:r>
            <a:r>
              <a:rPr lang="es-ES" baseline="0" dirty="0" smtClean="0"/>
              <a:t> por el resultado de la operación. Este reemplazo es lo que permite combinar operadores.</a:t>
            </a:r>
          </a:p>
          <a:p>
            <a:r>
              <a:rPr lang="es-ES" baseline="0" dirty="0" smtClean="0"/>
              <a:t>Cuando los operadores tienen la misma precedencia se ejecutan en el orden en el que aparecen en la expresión desde izquierda a derecha.</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2073928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El</a:t>
            </a:r>
            <a:r>
              <a:rPr lang="es-ES" baseline="0" dirty="0" smtClean="0"/>
              <a:t> orden en el que se evalúan las expresiones puede ser modificado usando paréntesis.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3552395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Comencemos</a:t>
            </a:r>
            <a:r>
              <a:rPr lang="es-ES" baseline="0" dirty="0" smtClean="0"/>
              <a:t> entonces con una introducción al concepto de control de flujo.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521537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El flujo básico en cualquier programa es el flujo secuencial, en donde cada instrucción sigue a la otra, ejecutándose la instrucción siguiente en cuanto termina la anterior.</a:t>
            </a:r>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1247499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Las instrucciones de control de flujo desvían la secuencia de ejecución</a:t>
            </a:r>
            <a:r>
              <a:rPr lang="es-ES" baseline="0" dirty="0" smtClean="0"/>
              <a:t> de un programa cuando se cumplen las condiciones definidas en ella. Cuando un programa tiene instrucciones de control de flujo, significa que existen caminos dentro de él, y que las instrucciones de un camino en el programa solamente se ejecutarán cuando estén en el camino definido por la secuencia de condiciones de control de flujo. </a:t>
            </a:r>
          </a:p>
          <a:p>
            <a:r>
              <a:rPr lang="es-ES" baseline="0" dirty="0" smtClean="0"/>
              <a:t>A la base de cualquier instrucción de control de flujo existe una pregunta que se representa usando alguna combinación de operadores de comparación y lógicos.</a:t>
            </a:r>
          </a:p>
          <a:p>
            <a:r>
              <a:rPr lang="es-ES" baseline="0" dirty="0" smtClean="0"/>
              <a:t>En todo lenguaje de programación, tenemos dos tipos básicos de instrucciones de control de flujo: los condicionales y los ciclos. </a:t>
            </a:r>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793380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En el caso de los condicionales la pregunta aparece en forma explícita, porque es básica para especificar la instrucción. De acuerdo al resultado de la evaluación de la pregunta, el flujo del programa se bifurcará por un determinado camino.</a:t>
            </a:r>
          </a:p>
          <a:p>
            <a:endParaRPr lang="es-ES" baseline="0" dirty="0" smtClean="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1465944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En el caso de los ciclos, la condición es la que permite que el programa pueda decidir cuándo terminar el ciclo. El chequeo de la pregunta en el ciclo puede ocurrir al principio del ciclo o al final, de acuerdo al tipo de instrucción. La finalidad de la pregunta es decidir si el ciclo debe continuar o debe terminar. Esto puede indicarse haciendo que el ciclo se repita mientras la condición sea verdadera o hasta que se cumpla la condición. Cuando la pregunta que contiene el ciclo decide que el ciclo debe terminar el programa continúa con la siguiente instrucción fuera del ciclo.</a:t>
            </a:r>
          </a:p>
          <a:p>
            <a:endParaRPr lang="es-ES" baseline="0" dirty="0" smtClean="0"/>
          </a:p>
          <a:p>
            <a:r>
              <a:rPr lang="es-ES" baseline="0" dirty="0" smtClean="0"/>
              <a:t>Como podemos inferir de los casos anteriores, ara crear instrucciones de control flujo necesitamos instrucciones que permitan agrupar a otras instrucciones, pues este agrupamiento es justamente lo que permite que el flujo del programa varíe. Cuando una instrucción forma parte de una instrucción de control se dice que está anidada.</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13856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935399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 Blockly la</a:t>
            </a:r>
            <a:r>
              <a:rPr lang="es-ES" baseline="0" dirty="0" smtClean="0"/>
              <a:t> representación del anidamiento de instrucciones era natural, pues estas instrucciones agrupaban a otras encajándolas en su interior como si fueran piezas de un </a:t>
            </a:r>
            <a:r>
              <a:rPr lang="es-ES" baseline="0" dirty="0" err="1" smtClean="0"/>
              <a:t>puzzle</a:t>
            </a:r>
            <a:r>
              <a:rPr lang="es-ES" baseline="0" dirty="0" smtClean="0"/>
              <a:t>.</a:t>
            </a:r>
          </a:p>
          <a:p>
            <a:endParaRPr lang="es-ES" baseline="0" dirty="0" smtClean="0"/>
          </a:p>
          <a:p>
            <a:r>
              <a:rPr lang="es-ES" baseline="0" dirty="0" smtClean="0"/>
              <a:t>Recordemos como se veían los bloques de estas instrucciones.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3327994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 Python las instrucciones compuestas de control de flujo</a:t>
            </a:r>
            <a:r>
              <a:rPr lang="es-ES" baseline="0" dirty="0" smtClean="0"/>
              <a:t> </a:t>
            </a:r>
            <a:r>
              <a:rPr lang="es-ES" dirty="0" smtClean="0"/>
              <a:t>se representan usando signos de puntuación, al igual que en un lenguaje escrito. Los elementos de puntuación utilizados por Python son la </a:t>
            </a:r>
            <a:r>
              <a:rPr lang="es-ES" dirty="0" err="1" smtClean="0"/>
              <a:t>indentación</a:t>
            </a:r>
            <a:r>
              <a:rPr lang="es-ES" dirty="0" smtClean="0"/>
              <a:t>  y los dos puntos. Inmediatamente</a:t>
            </a:r>
            <a:r>
              <a:rPr lang="es-ES" baseline="0" dirty="0" smtClean="0"/>
              <a:t> después de una instrucción de control de flujo escribo dos puntos para indicar que voy a comenzar a escribir instrucciones anidadas.</a:t>
            </a:r>
            <a:r>
              <a:rPr lang="es-ES" dirty="0" smtClean="0"/>
              <a:t> Luego de esto, usamos la </a:t>
            </a:r>
            <a:r>
              <a:rPr lang="es-ES" dirty="0" err="1" smtClean="0"/>
              <a:t>indentación</a:t>
            </a:r>
            <a:r>
              <a:rPr lang="es-ES" dirty="0" smtClean="0"/>
              <a:t>. La </a:t>
            </a:r>
            <a:r>
              <a:rPr lang="es-ES" dirty="0" err="1" smtClean="0"/>
              <a:t>indentación</a:t>
            </a:r>
            <a:r>
              <a:rPr lang="es-ES" dirty="0" smtClean="0"/>
              <a:t> es equivalente a</a:t>
            </a:r>
            <a:r>
              <a:rPr lang="es-ES" baseline="0" dirty="0" smtClean="0"/>
              <a:t> la sangría que dejamos al comenzar a escribir un párrafo en un texto. Para Python esta sangría señala la instrucción que estamos anidando.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3349284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 cantidad de instrucciones que se pueden agrupar dentro de otra instrucción es ilimitada. Se pueden incluir otras instrucciones simples y además otras instrucciones compuestas. A su vez, cada instrucción puede ser de distinto tipo y cumplir un papel diferente</a:t>
            </a:r>
            <a:r>
              <a:rPr lang="es-ES" baseline="0" dirty="0" smtClean="0"/>
              <a:t> en el control de flujo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4103050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Comencemos</a:t>
            </a:r>
            <a:r>
              <a:rPr lang="es-ES" baseline="0" dirty="0" smtClean="0"/>
              <a:t> entonces con una introducción al concepto de control de flujo.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3183626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Ahora que ya revisamos una introducción al concepto de control de flujo, veamos las expresiones condicionales simples.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1311169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Cómo ya vimos, un flujo condicional es el resultado de intercalar una pregunta en el flujo normal de un programa. Esta pregunta se representa con una instrucción denominada Condicional. Las instrucciones condicionales se activan de acuerdo a si el valor de una expresión es verdadera o falsa. Esto implica que para usar una instrucción condicional debemos crear una expresión que describa la condición que deseamos evaluar combinando operadores lógicos y de comparación.</a:t>
            </a:r>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592757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En Python la instrucción que permite incorporar una bifurcación de pregunta en el flujo de un programa se llama IF.</a:t>
            </a:r>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3577069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Como ya lo mencionamos, la instrucción IF necesita una expresión que será la que se evaluará para determinar la instrucción siguiente que se ejecutará. La expresión que se use en el IF debiera retornar un valor lógico (Verdadero o Falso).</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Cuando la expresión es Verdadera,  se ejecutarán las instrucciones indicadas a continuación de IF.</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Cuando la expresión es Falsa, se ejecutarán las instrucciones indicadas después de la palabra ELSE.</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En el caso que la expresión que se use en el IF genere como resultado un número, si el número es distinto de cero se considera equivalente a Verdadero, si es igual a cero se considera equivalente a Falso.</a:t>
            </a:r>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30</a:t>
            </a:fld>
            <a:endParaRPr lang="en-US"/>
          </a:p>
        </p:txBody>
      </p:sp>
    </p:spTree>
    <p:extLst>
      <p:ext uri="{BB962C8B-B14F-4D97-AF65-F5344CB8AC3E}">
        <p14:creationId xmlns:p14="http://schemas.microsoft.com/office/powerpoint/2010/main" val="1702383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Recordarán de la clase anterior el programa que vimos para calcular la ecuación de segundo grado. El programa que teníamos generaba un error cuando el discriminante de la ecuación era menor que cero. Ahora usando condicionales, evitaremos que se produzca el error.</a:t>
            </a:r>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Este es un uso muy común de los condicionales: evaluar si se dan condiciones de error y evitar que el programa falle bifurcando la ejecución.</a:t>
            </a:r>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105744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Para terminar veamos los usos más comunes de las expresiones condicionales:</a:t>
            </a:r>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Primero que todo se usan para manejar casos especiales en un algoritmo. Esto permite que un mismo programa pueda servir para varios casos, por ejemplo si queremos hacer un programa para entregar dinero en un cajero automático, si no pudiéramos manejar casos especiales tendríamos que hacer un programa especial para cada combinación de cantidad de billetes que me piden retirar y para cada combinación de cantidad de billetes en el cajero.</a:t>
            </a:r>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El otro gran uso de las expresiones condicionales es para evitar situaciones que podrían producir un error en el programa. Aquí tenemos como ejemplo el caso de la ecuación de segundo grado. Si tratamos de calcular la raíz cuadrada de un número negativo vamos a tener un error. Para evitarlo, antes de calcular la raíz preguntamos si el número es negativo, y si no lo es, procedemos con el cálculo.</a:t>
            </a:r>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Finalmente otro uso común de las expresiones condicionales es para decidir si un programa debe continuar o no, cuando se ha detectado o ocurrido un error. En el caso de la ecuación de segundo grado, si el discriminante es negativo, el programa no puede continuar ya que no está preparado para manejar números complejos, solamente reales.</a:t>
            </a:r>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16435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Los</a:t>
            </a:r>
            <a:r>
              <a:rPr lang="es-ES" baseline="0" dirty="0" smtClean="0"/>
              <a:t> elementos básicos para crear caminos alternativos durante la ejecución de un programa son los operadores de comparación</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1864343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Si los operadores matemáticos</a:t>
            </a:r>
            <a:r>
              <a:rPr lang="es-ES" baseline="0" dirty="0" smtClean="0"/>
              <a:t> toman como entrada números y retornan como resultado un número, l</a:t>
            </a:r>
            <a:r>
              <a:rPr lang="es-ES" dirty="0" smtClean="0"/>
              <a:t>os operadores de comparación comparten</a:t>
            </a:r>
            <a:r>
              <a:rPr lang="es-ES" baseline="0" dirty="0" smtClean="0"/>
              <a:t> la característica que retornan como resultado un llamado valor lógico, que puede ser verdadero o falso, de acuerdo al resultado de la comparación.</a:t>
            </a:r>
          </a:p>
          <a:p>
            <a:r>
              <a:rPr lang="es-ES" baseline="0" dirty="0" smtClean="0"/>
              <a:t>Otra diferencia con los operadores matemáticos, es que los operadores de comparación pueden recibir como entrada ‘no solamente números, sino que pueden comparar palabras, es decir secuencias de caracteres, y también valores lógicos. </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1934090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 Python</a:t>
            </a:r>
            <a:r>
              <a:rPr lang="es-ES" baseline="0" dirty="0" smtClean="0"/>
              <a:t> tenemos 6 operadores de comparación.</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1872511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Veamos algunos ejemplos de aplicación de los operadores de comparación.</a:t>
            </a:r>
          </a:p>
          <a:p>
            <a:r>
              <a:rPr lang="es-ES" dirty="0" smtClean="0"/>
              <a:t>Si comparamos</a:t>
            </a:r>
            <a:r>
              <a:rPr lang="es-ES" baseline="0" dirty="0" smtClean="0"/>
              <a:t> 3 con 4, obtenemos el resultado Falso. Este resultado es claramente muy esperable.</a:t>
            </a:r>
          </a:p>
          <a:p>
            <a:r>
              <a:rPr lang="es-ES" baseline="0" dirty="0" smtClean="0"/>
              <a:t>Pero que sucede si comparamos Casa con Dado. Una característica de los operadores de comparación es que tienen un significado que depende de los tipos de los </a:t>
            </a:r>
            <a:r>
              <a:rPr lang="es-ES" baseline="0" dirty="0" err="1" smtClean="0"/>
              <a:t>operandos</a:t>
            </a:r>
            <a:r>
              <a:rPr lang="es-ES" baseline="0" dirty="0" smtClean="0"/>
              <a:t>. En este caso como estamos comparando cadenas de caracteres, la comparación se hace de acuerdo al orden alfabético. Por eso la comparación de si casa es menor que dado, es verdadera.</a:t>
            </a:r>
          </a:p>
          <a:p>
            <a:r>
              <a:rPr lang="es-ES" baseline="0" dirty="0" smtClean="0"/>
              <a:t>Otra característica de Python, que puede resultar confusa y dar lugar a errores, es que pueden compararse </a:t>
            </a:r>
            <a:r>
              <a:rPr lang="es-ES" baseline="0" dirty="0" err="1" smtClean="0"/>
              <a:t>operandos</a:t>
            </a:r>
            <a:r>
              <a:rPr lang="es-ES" baseline="0" dirty="0" smtClean="0"/>
              <a:t> que son de distinto tipo. Por ejemplo, tenemos el caso de la comparación entre Casa y el número 4. Si usamos un operador como el distinto, el resultado es esperable, verdadero.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1154741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Los</a:t>
            </a:r>
            <a:r>
              <a:rPr lang="es-ES" baseline="0" dirty="0" smtClean="0"/>
              <a:t> elementos básicos para crear caminos alternativos durante la ejecución de un programa son los operadores de comparación</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667064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Los operadores lógicos son similares</a:t>
            </a:r>
            <a:r>
              <a:rPr lang="es-ES" baseline="0" dirty="0" smtClean="0"/>
              <a:t> a los operadores de comparación en que retornan solamente valores lógicos, pero a diferencia de ellos, sus </a:t>
            </a:r>
            <a:r>
              <a:rPr lang="es-ES" baseline="0" dirty="0" err="1" smtClean="0"/>
              <a:t>operandos</a:t>
            </a:r>
            <a:r>
              <a:rPr lang="es-ES" baseline="0" dirty="0" smtClean="0"/>
              <a:t> solamente pueden ser valores lógicos.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79085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 Python</a:t>
            </a:r>
            <a:r>
              <a:rPr lang="es-ES" baseline="0" dirty="0" smtClean="0"/>
              <a:t> existen tres operadores lógicos, el AND, el OR y el NOT. Cada uno de estos operadores tiene lo que se llama una Tabla de Verdad. La Tabla de Verdad contiene todas las combinaciones posibles de parámetros del operador y el resultado que se generará para cada caso.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0528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3/21/2020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noProof="1" smtClean="0"/>
              <a:t>TDFI102 Introducción a la Programación</a:t>
            </a:r>
            <a:endParaRPr lang="es-ES" noProof="1"/>
          </a:p>
        </p:txBody>
      </p:sp>
      <p:sp>
        <p:nvSpPr>
          <p:cNvPr id="3" name="Subtítulo 2"/>
          <p:cNvSpPr>
            <a:spLocks noGrp="1"/>
          </p:cNvSpPr>
          <p:nvPr>
            <p:ph type="subTitle" idx="1"/>
          </p:nvPr>
        </p:nvSpPr>
        <p:spPr/>
        <p:txBody>
          <a:bodyPr vert="horz" lIns="91440" tIns="45720" rIns="91440" bIns="45720" rtlCol="0">
            <a:noAutofit/>
          </a:bodyPr>
          <a:lstStyle/>
          <a:p>
            <a:r>
              <a:rPr lang="es-ES" sz="2600" noProof="1" smtClean="0"/>
              <a:t>Primer Semestre 2020</a:t>
            </a:r>
            <a:endParaRPr lang="es-ES" sz="2600" noProof="1"/>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2300" y="358463"/>
            <a:ext cx="2862134" cy="2661882"/>
          </a:xfrm>
          <a:prstGeom prst="rect">
            <a:avLst/>
          </a:prstGeom>
        </p:spPr>
      </p:pic>
    </p:spTree>
    <p:extLst>
      <p:ext uri="{BB962C8B-B14F-4D97-AF65-F5344CB8AC3E}">
        <p14:creationId xmlns:p14="http://schemas.microsoft.com/office/powerpoint/2010/main" val="1223640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 Lógicos</a:t>
            </a:r>
            <a:endParaRPr lang="es-ES" dirty="0"/>
          </a:p>
        </p:txBody>
      </p:sp>
      <p:sp>
        <p:nvSpPr>
          <p:cNvPr id="4" name="Rectángulo 3"/>
          <p:cNvSpPr/>
          <p:nvPr/>
        </p:nvSpPr>
        <p:spPr>
          <a:xfrm>
            <a:off x="820778" y="3749818"/>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Operador Lógico</a:t>
            </a:r>
            <a:endParaRPr lang="es-ES" dirty="0"/>
          </a:p>
        </p:txBody>
      </p:sp>
      <p:sp>
        <p:nvSpPr>
          <p:cNvPr id="11" name="Rectángulo 10"/>
          <p:cNvSpPr/>
          <p:nvPr/>
        </p:nvSpPr>
        <p:spPr>
          <a:xfrm>
            <a:off x="3962959" y="2438151"/>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And</a:t>
            </a:r>
          </a:p>
        </p:txBody>
      </p:sp>
      <p:sp>
        <p:nvSpPr>
          <p:cNvPr id="12" name="Rectángulo 11"/>
          <p:cNvSpPr/>
          <p:nvPr/>
        </p:nvSpPr>
        <p:spPr>
          <a:xfrm>
            <a:off x="3962958" y="3749817"/>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Or</a:t>
            </a:r>
          </a:p>
        </p:txBody>
      </p:sp>
      <p:sp>
        <p:nvSpPr>
          <p:cNvPr id="13" name="Rectángulo 12"/>
          <p:cNvSpPr/>
          <p:nvPr/>
        </p:nvSpPr>
        <p:spPr>
          <a:xfrm>
            <a:off x="3962959" y="5061484"/>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Not</a:t>
            </a:r>
          </a:p>
        </p:txBody>
      </p:sp>
      <p:sp>
        <p:nvSpPr>
          <p:cNvPr id="3" name="Rectángulo redondeado 2"/>
          <p:cNvSpPr/>
          <p:nvPr/>
        </p:nvSpPr>
        <p:spPr>
          <a:xfrm>
            <a:off x="7602876" y="2126751"/>
            <a:ext cx="4428162" cy="11230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Verdadero AND Verdadero = Verdadero</a:t>
            </a:r>
          </a:p>
          <a:p>
            <a:r>
              <a:rPr lang="es-ES" dirty="0" smtClean="0"/>
              <a:t>Verdadero AND Falso = Falso</a:t>
            </a:r>
          </a:p>
          <a:p>
            <a:r>
              <a:rPr lang="es-ES" dirty="0" smtClean="0"/>
              <a:t>Falso AND Verdadero = Falso</a:t>
            </a:r>
          </a:p>
          <a:p>
            <a:r>
              <a:rPr lang="es-ES" dirty="0" smtClean="0"/>
              <a:t>Falso AND Falso = Falso</a:t>
            </a:r>
            <a:endParaRPr lang="es-ES" dirty="0"/>
          </a:p>
        </p:txBody>
      </p:sp>
      <p:sp>
        <p:nvSpPr>
          <p:cNvPr id="19" name="Rectángulo redondeado 18"/>
          <p:cNvSpPr/>
          <p:nvPr/>
        </p:nvSpPr>
        <p:spPr>
          <a:xfrm>
            <a:off x="7602876" y="3440004"/>
            <a:ext cx="4428162" cy="11230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Verdadero OR Verdadero = Verdadero</a:t>
            </a:r>
          </a:p>
          <a:p>
            <a:r>
              <a:rPr lang="es-ES" dirty="0" smtClean="0"/>
              <a:t>Verdadero OR Falso = Verdadero</a:t>
            </a:r>
          </a:p>
          <a:p>
            <a:r>
              <a:rPr lang="es-ES" dirty="0" smtClean="0"/>
              <a:t>Falso OR Verdadero = Verdadero</a:t>
            </a:r>
          </a:p>
          <a:p>
            <a:r>
              <a:rPr lang="es-ES" dirty="0" smtClean="0"/>
              <a:t>Falso OR Falso = Falso</a:t>
            </a:r>
            <a:endParaRPr lang="es-ES" dirty="0"/>
          </a:p>
        </p:txBody>
      </p:sp>
      <p:sp>
        <p:nvSpPr>
          <p:cNvPr id="20" name="Rectángulo redondeado 19"/>
          <p:cNvSpPr/>
          <p:nvPr/>
        </p:nvSpPr>
        <p:spPr>
          <a:xfrm>
            <a:off x="7602876" y="4753257"/>
            <a:ext cx="4428162" cy="11230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NOT Verdadero = Falso</a:t>
            </a:r>
          </a:p>
          <a:p>
            <a:r>
              <a:rPr lang="es-ES" dirty="0" smtClean="0"/>
              <a:t>NOT Falso = Verdadero</a:t>
            </a:r>
          </a:p>
        </p:txBody>
      </p:sp>
    </p:spTree>
    <p:extLst>
      <p:ext uri="{BB962C8B-B14F-4D97-AF65-F5344CB8AC3E}">
        <p14:creationId xmlns:p14="http://schemas.microsoft.com/office/powerpoint/2010/main" val="74484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3"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 Lógicos</a:t>
            </a:r>
            <a:endParaRPr lang="es-ES" dirty="0"/>
          </a:p>
        </p:txBody>
      </p:sp>
      <p:sp>
        <p:nvSpPr>
          <p:cNvPr id="4" name="Rectángulo 3"/>
          <p:cNvSpPr/>
          <p:nvPr/>
        </p:nvSpPr>
        <p:spPr>
          <a:xfrm>
            <a:off x="3359071" y="2463689"/>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AND</a:t>
            </a:r>
            <a:endParaRPr lang="es-ES" dirty="0"/>
          </a:p>
        </p:txBody>
      </p:sp>
      <p:sp>
        <p:nvSpPr>
          <p:cNvPr id="10" name="Rectángulo 9"/>
          <p:cNvSpPr/>
          <p:nvPr/>
        </p:nvSpPr>
        <p:spPr>
          <a:xfrm>
            <a:off x="609600" y="2463689"/>
            <a:ext cx="2556903" cy="5980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3 &lt; 5</a:t>
            </a:r>
            <a:endParaRPr lang="es-ES" sz="3200" dirty="0"/>
          </a:p>
        </p:txBody>
      </p:sp>
      <p:sp>
        <p:nvSpPr>
          <p:cNvPr id="11" name="Rectángulo 10"/>
          <p:cNvSpPr/>
          <p:nvPr/>
        </p:nvSpPr>
        <p:spPr>
          <a:xfrm>
            <a:off x="6108542" y="2463689"/>
            <a:ext cx="2556903" cy="5980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4 &gt; 5</a:t>
            </a:r>
            <a:endParaRPr lang="es-ES" sz="3200" dirty="0"/>
          </a:p>
        </p:txBody>
      </p:sp>
      <p:sp>
        <p:nvSpPr>
          <p:cNvPr id="12" name="Rectángulo 11"/>
          <p:cNvSpPr/>
          <p:nvPr/>
        </p:nvSpPr>
        <p:spPr>
          <a:xfrm>
            <a:off x="9219901" y="4170254"/>
            <a:ext cx="2556903" cy="5980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Falso</a:t>
            </a:r>
            <a:endParaRPr lang="es-ES" sz="3200" dirty="0"/>
          </a:p>
        </p:txBody>
      </p:sp>
      <p:sp>
        <p:nvSpPr>
          <p:cNvPr id="15" name="Rectángulo 14"/>
          <p:cNvSpPr/>
          <p:nvPr/>
        </p:nvSpPr>
        <p:spPr>
          <a:xfrm>
            <a:off x="609600" y="4170254"/>
            <a:ext cx="2556903" cy="5980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Verdadero</a:t>
            </a:r>
            <a:endParaRPr lang="es-ES" sz="3200" dirty="0"/>
          </a:p>
        </p:txBody>
      </p:sp>
      <p:sp>
        <p:nvSpPr>
          <p:cNvPr id="16" name="Rectángulo 15"/>
          <p:cNvSpPr/>
          <p:nvPr/>
        </p:nvSpPr>
        <p:spPr>
          <a:xfrm>
            <a:off x="3359072" y="4170254"/>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AND</a:t>
            </a:r>
            <a:endParaRPr lang="es-ES" dirty="0"/>
          </a:p>
        </p:txBody>
      </p:sp>
      <p:sp>
        <p:nvSpPr>
          <p:cNvPr id="18" name="Rectángulo 17"/>
          <p:cNvSpPr/>
          <p:nvPr/>
        </p:nvSpPr>
        <p:spPr>
          <a:xfrm>
            <a:off x="6108543" y="4170254"/>
            <a:ext cx="2556903" cy="5980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Falso</a:t>
            </a:r>
            <a:endParaRPr lang="es-ES" sz="3200" dirty="0"/>
          </a:p>
        </p:txBody>
      </p:sp>
      <p:sp>
        <p:nvSpPr>
          <p:cNvPr id="3" name="Flecha abajo 2"/>
          <p:cNvSpPr/>
          <p:nvPr/>
        </p:nvSpPr>
        <p:spPr>
          <a:xfrm>
            <a:off x="1510302" y="3359122"/>
            <a:ext cx="760287" cy="513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bajo 19"/>
          <p:cNvSpPr/>
          <p:nvPr/>
        </p:nvSpPr>
        <p:spPr>
          <a:xfrm>
            <a:off x="7006849" y="3359122"/>
            <a:ext cx="760287" cy="513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9453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5" grpId="0" animBg="1"/>
      <p:bldP spid="16" grpId="0" animBg="1"/>
      <p:bldP spid="18" grpId="0" animBg="1"/>
      <p:bldP spid="3"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 Lógicos</a:t>
            </a:r>
            <a:endParaRPr lang="es-ES" dirty="0"/>
          </a:p>
        </p:txBody>
      </p:sp>
      <p:sp>
        <p:nvSpPr>
          <p:cNvPr id="4" name="Rectángulo 3"/>
          <p:cNvSpPr/>
          <p:nvPr/>
        </p:nvSpPr>
        <p:spPr>
          <a:xfrm>
            <a:off x="3359071" y="2463689"/>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OR</a:t>
            </a:r>
            <a:endParaRPr lang="es-ES" dirty="0"/>
          </a:p>
        </p:txBody>
      </p:sp>
      <p:sp>
        <p:nvSpPr>
          <p:cNvPr id="10" name="Rectángulo 9"/>
          <p:cNvSpPr/>
          <p:nvPr/>
        </p:nvSpPr>
        <p:spPr>
          <a:xfrm>
            <a:off x="609600" y="2463689"/>
            <a:ext cx="2556903" cy="5980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3 &lt; 5</a:t>
            </a:r>
            <a:endParaRPr lang="es-ES" sz="3200" dirty="0"/>
          </a:p>
        </p:txBody>
      </p:sp>
      <p:sp>
        <p:nvSpPr>
          <p:cNvPr id="11" name="Rectángulo 10"/>
          <p:cNvSpPr/>
          <p:nvPr/>
        </p:nvSpPr>
        <p:spPr>
          <a:xfrm>
            <a:off x="6108542" y="2463689"/>
            <a:ext cx="2556903" cy="5980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4 &gt; 5</a:t>
            </a:r>
            <a:endParaRPr lang="es-ES" sz="3200" dirty="0"/>
          </a:p>
        </p:txBody>
      </p:sp>
      <p:sp>
        <p:nvSpPr>
          <p:cNvPr id="12" name="Rectángulo 11"/>
          <p:cNvSpPr/>
          <p:nvPr/>
        </p:nvSpPr>
        <p:spPr>
          <a:xfrm>
            <a:off x="9219901" y="4170254"/>
            <a:ext cx="2556903" cy="5980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Verdadero</a:t>
            </a:r>
            <a:endParaRPr lang="es-ES" sz="3200" dirty="0"/>
          </a:p>
        </p:txBody>
      </p:sp>
      <p:sp>
        <p:nvSpPr>
          <p:cNvPr id="15" name="Rectángulo 14"/>
          <p:cNvSpPr/>
          <p:nvPr/>
        </p:nvSpPr>
        <p:spPr>
          <a:xfrm>
            <a:off x="609600" y="4170254"/>
            <a:ext cx="2556903" cy="5980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Verdadero</a:t>
            </a:r>
            <a:endParaRPr lang="es-ES" sz="3200" dirty="0"/>
          </a:p>
        </p:txBody>
      </p:sp>
      <p:sp>
        <p:nvSpPr>
          <p:cNvPr id="16" name="Rectángulo 15"/>
          <p:cNvSpPr/>
          <p:nvPr/>
        </p:nvSpPr>
        <p:spPr>
          <a:xfrm>
            <a:off x="3359072" y="4170254"/>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OR</a:t>
            </a:r>
            <a:endParaRPr lang="es-ES" dirty="0"/>
          </a:p>
        </p:txBody>
      </p:sp>
      <p:sp>
        <p:nvSpPr>
          <p:cNvPr id="18" name="Rectángulo 17"/>
          <p:cNvSpPr/>
          <p:nvPr/>
        </p:nvSpPr>
        <p:spPr>
          <a:xfrm>
            <a:off x="6108543" y="4170254"/>
            <a:ext cx="2556903" cy="5980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Falso</a:t>
            </a:r>
            <a:endParaRPr lang="es-ES" sz="3200" dirty="0"/>
          </a:p>
        </p:txBody>
      </p:sp>
      <p:sp>
        <p:nvSpPr>
          <p:cNvPr id="3" name="Flecha abajo 2"/>
          <p:cNvSpPr/>
          <p:nvPr/>
        </p:nvSpPr>
        <p:spPr>
          <a:xfrm>
            <a:off x="1510302" y="3359122"/>
            <a:ext cx="760287" cy="513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bajo 19"/>
          <p:cNvSpPr/>
          <p:nvPr/>
        </p:nvSpPr>
        <p:spPr>
          <a:xfrm>
            <a:off x="7006849" y="3359122"/>
            <a:ext cx="760287" cy="513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4859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5" grpId="0" animBg="1"/>
      <p:bldP spid="16" grpId="0" animBg="1"/>
      <p:bldP spid="18" grpId="0" animBg="1"/>
      <p:bldP spid="3"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 Lógicos</a:t>
            </a:r>
            <a:endParaRPr lang="es-ES" dirty="0"/>
          </a:p>
        </p:txBody>
      </p:sp>
      <p:sp>
        <p:nvSpPr>
          <p:cNvPr id="4" name="Rectángulo 3"/>
          <p:cNvSpPr/>
          <p:nvPr/>
        </p:nvSpPr>
        <p:spPr>
          <a:xfrm>
            <a:off x="3359071" y="2463689"/>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NOT</a:t>
            </a:r>
            <a:endParaRPr lang="es-ES" dirty="0"/>
          </a:p>
        </p:txBody>
      </p:sp>
      <p:sp>
        <p:nvSpPr>
          <p:cNvPr id="11" name="Rectángulo 10"/>
          <p:cNvSpPr/>
          <p:nvPr/>
        </p:nvSpPr>
        <p:spPr>
          <a:xfrm>
            <a:off x="6108542" y="2463689"/>
            <a:ext cx="2556903" cy="5980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4 &gt; 5</a:t>
            </a:r>
            <a:endParaRPr lang="es-ES" sz="3200" dirty="0"/>
          </a:p>
        </p:txBody>
      </p:sp>
      <p:sp>
        <p:nvSpPr>
          <p:cNvPr id="12" name="Rectángulo 11"/>
          <p:cNvSpPr/>
          <p:nvPr/>
        </p:nvSpPr>
        <p:spPr>
          <a:xfrm>
            <a:off x="9219901" y="4170254"/>
            <a:ext cx="2556903" cy="5980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Verdadero</a:t>
            </a:r>
            <a:endParaRPr lang="es-ES" sz="3200" dirty="0"/>
          </a:p>
        </p:txBody>
      </p:sp>
      <p:sp>
        <p:nvSpPr>
          <p:cNvPr id="16" name="Rectángulo 15"/>
          <p:cNvSpPr/>
          <p:nvPr/>
        </p:nvSpPr>
        <p:spPr>
          <a:xfrm>
            <a:off x="3359072" y="4170254"/>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NOT</a:t>
            </a:r>
            <a:endParaRPr lang="es-ES" dirty="0"/>
          </a:p>
        </p:txBody>
      </p:sp>
      <p:sp>
        <p:nvSpPr>
          <p:cNvPr id="18" name="Rectángulo 17"/>
          <p:cNvSpPr/>
          <p:nvPr/>
        </p:nvSpPr>
        <p:spPr>
          <a:xfrm>
            <a:off x="6108543" y="4170254"/>
            <a:ext cx="2556903" cy="5980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Falso</a:t>
            </a:r>
            <a:endParaRPr lang="es-ES" sz="3200" dirty="0"/>
          </a:p>
        </p:txBody>
      </p:sp>
      <p:sp>
        <p:nvSpPr>
          <p:cNvPr id="20" name="Flecha abajo 19"/>
          <p:cNvSpPr/>
          <p:nvPr/>
        </p:nvSpPr>
        <p:spPr>
          <a:xfrm>
            <a:off x="7006849" y="3359122"/>
            <a:ext cx="760287" cy="513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6746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6" grpId="0" animBg="1"/>
      <p:bldP spid="18"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Precedencia de Operadores</a:t>
            </a:r>
            <a:endParaRPr lang="es-ES" dirty="0"/>
          </a:p>
        </p:txBody>
      </p:sp>
      <p:sp>
        <p:nvSpPr>
          <p:cNvPr id="28" name="Rectángulo 27"/>
          <p:cNvSpPr/>
          <p:nvPr/>
        </p:nvSpPr>
        <p:spPr>
          <a:xfrm>
            <a:off x="1318516" y="2065102"/>
            <a:ext cx="63357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a:t>
            </a:r>
            <a:endParaRPr lang="es-ES" sz="3600" dirty="0"/>
          </a:p>
        </p:txBody>
      </p:sp>
      <p:sp>
        <p:nvSpPr>
          <p:cNvPr id="29" name="Rectángulo 28"/>
          <p:cNvSpPr/>
          <p:nvPr/>
        </p:nvSpPr>
        <p:spPr>
          <a:xfrm>
            <a:off x="498295" y="2065102"/>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2</a:t>
            </a:r>
          </a:p>
        </p:txBody>
      </p:sp>
      <p:sp>
        <p:nvSpPr>
          <p:cNvPr id="30" name="Rectángulo 29"/>
          <p:cNvSpPr/>
          <p:nvPr/>
        </p:nvSpPr>
        <p:spPr>
          <a:xfrm>
            <a:off x="2138737" y="2065101"/>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3</a:t>
            </a:r>
          </a:p>
        </p:txBody>
      </p:sp>
      <p:sp>
        <p:nvSpPr>
          <p:cNvPr id="31" name="Rectángulo 30"/>
          <p:cNvSpPr/>
          <p:nvPr/>
        </p:nvSpPr>
        <p:spPr>
          <a:xfrm>
            <a:off x="3779179" y="2065099"/>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3</a:t>
            </a:r>
          </a:p>
        </p:txBody>
      </p:sp>
      <p:sp>
        <p:nvSpPr>
          <p:cNvPr id="32" name="Rectángulo 31"/>
          <p:cNvSpPr/>
          <p:nvPr/>
        </p:nvSpPr>
        <p:spPr>
          <a:xfrm>
            <a:off x="2958958" y="2065100"/>
            <a:ext cx="63357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a:t>
            </a:r>
            <a:endParaRPr lang="es-ES" sz="3600" dirty="0"/>
          </a:p>
        </p:txBody>
      </p:sp>
      <p:sp>
        <p:nvSpPr>
          <p:cNvPr id="35" name="Flecha abajo 34"/>
          <p:cNvSpPr/>
          <p:nvPr/>
        </p:nvSpPr>
        <p:spPr>
          <a:xfrm>
            <a:off x="2958958" y="2732926"/>
            <a:ext cx="633573" cy="626723"/>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1</a:t>
            </a:r>
            <a:endParaRPr lang="es-ES" sz="3600" dirty="0"/>
          </a:p>
        </p:txBody>
      </p:sp>
      <p:sp>
        <p:nvSpPr>
          <p:cNvPr id="36" name="Rectángulo 35"/>
          <p:cNvSpPr/>
          <p:nvPr/>
        </p:nvSpPr>
        <p:spPr>
          <a:xfrm>
            <a:off x="2958958" y="3647332"/>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9</a:t>
            </a:r>
          </a:p>
        </p:txBody>
      </p:sp>
      <p:sp>
        <p:nvSpPr>
          <p:cNvPr id="37" name="Rectángulo 36"/>
          <p:cNvSpPr/>
          <p:nvPr/>
        </p:nvSpPr>
        <p:spPr>
          <a:xfrm>
            <a:off x="1318516" y="3647332"/>
            <a:ext cx="63357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a:t>
            </a:r>
            <a:endParaRPr lang="es-ES" sz="3600" dirty="0"/>
          </a:p>
        </p:txBody>
      </p:sp>
      <p:sp>
        <p:nvSpPr>
          <p:cNvPr id="38" name="Rectángulo 37"/>
          <p:cNvSpPr/>
          <p:nvPr/>
        </p:nvSpPr>
        <p:spPr>
          <a:xfrm>
            <a:off x="498295" y="3647332"/>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2</a:t>
            </a:r>
          </a:p>
        </p:txBody>
      </p:sp>
      <p:sp>
        <p:nvSpPr>
          <p:cNvPr id="45" name="Flecha abajo 44"/>
          <p:cNvSpPr/>
          <p:nvPr/>
        </p:nvSpPr>
        <p:spPr>
          <a:xfrm>
            <a:off x="1318515" y="4344256"/>
            <a:ext cx="633573" cy="626723"/>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2</a:t>
            </a:r>
          </a:p>
        </p:txBody>
      </p:sp>
      <p:sp>
        <p:nvSpPr>
          <p:cNvPr id="47" name="Rectángulo 46"/>
          <p:cNvSpPr/>
          <p:nvPr/>
        </p:nvSpPr>
        <p:spPr>
          <a:xfrm>
            <a:off x="1225191" y="5229562"/>
            <a:ext cx="820219" cy="5034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11</a:t>
            </a:r>
            <a:endParaRPr lang="es-ES" sz="3600" dirty="0"/>
          </a:p>
        </p:txBody>
      </p:sp>
      <p:sp>
        <p:nvSpPr>
          <p:cNvPr id="48" name="Rectángulo 47"/>
          <p:cNvSpPr/>
          <p:nvPr/>
        </p:nvSpPr>
        <p:spPr>
          <a:xfrm>
            <a:off x="7880284" y="2065102"/>
            <a:ext cx="63357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a:t>
            </a:r>
            <a:endParaRPr lang="es-ES" sz="3600" dirty="0"/>
          </a:p>
        </p:txBody>
      </p:sp>
      <p:sp>
        <p:nvSpPr>
          <p:cNvPr id="49" name="Rectángulo 48"/>
          <p:cNvSpPr/>
          <p:nvPr/>
        </p:nvSpPr>
        <p:spPr>
          <a:xfrm>
            <a:off x="7060063" y="2065102"/>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2</a:t>
            </a:r>
          </a:p>
        </p:txBody>
      </p:sp>
      <p:sp>
        <p:nvSpPr>
          <p:cNvPr id="50" name="Rectángulo 49"/>
          <p:cNvSpPr/>
          <p:nvPr/>
        </p:nvSpPr>
        <p:spPr>
          <a:xfrm>
            <a:off x="8700505" y="2065101"/>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3</a:t>
            </a:r>
          </a:p>
        </p:txBody>
      </p:sp>
      <p:sp>
        <p:nvSpPr>
          <p:cNvPr id="51" name="Rectángulo 50"/>
          <p:cNvSpPr/>
          <p:nvPr/>
        </p:nvSpPr>
        <p:spPr>
          <a:xfrm>
            <a:off x="10340947" y="2065099"/>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3</a:t>
            </a:r>
          </a:p>
        </p:txBody>
      </p:sp>
      <p:sp>
        <p:nvSpPr>
          <p:cNvPr id="52" name="Rectángulo 51"/>
          <p:cNvSpPr/>
          <p:nvPr/>
        </p:nvSpPr>
        <p:spPr>
          <a:xfrm>
            <a:off x="9520726" y="2065100"/>
            <a:ext cx="63357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a:t>
            </a:r>
            <a:endParaRPr lang="es-ES" sz="3600" dirty="0"/>
          </a:p>
        </p:txBody>
      </p:sp>
      <p:sp>
        <p:nvSpPr>
          <p:cNvPr id="53" name="Flecha abajo 52"/>
          <p:cNvSpPr/>
          <p:nvPr/>
        </p:nvSpPr>
        <p:spPr>
          <a:xfrm>
            <a:off x="7880283" y="2762026"/>
            <a:ext cx="633573" cy="626723"/>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1</a:t>
            </a:r>
            <a:endParaRPr lang="es-ES" sz="3600" dirty="0"/>
          </a:p>
        </p:txBody>
      </p:sp>
      <p:sp>
        <p:nvSpPr>
          <p:cNvPr id="54" name="Rectángulo 53"/>
          <p:cNvSpPr/>
          <p:nvPr/>
        </p:nvSpPr>
        <p:spPr>
          <a:xfrm>
            <a:off x="10340947" y="3652479"/>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3</a:t>
            </a:r>
            <a:endParaRPr lang="es-ES" sz="3600" dirty="0"/>
          </a:p>
        </p:txBody>
      </p:sp>
      <p:sp>
        <p:nvSpPr>
          <p:cNvPr id="55" name="Rectángulo 54"/>
          <p:cNvSpPr/>
          <p:nvPr/>
        </p:nvSpPr>
        <p:spPr>
          <a:xfrm>
            <a:off x="9520724" y="3652473"/>
            <a:ext cx="63357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a:t>
            </a:r>
            <a:endParaRPr lang="es-ES" sz="3600" dirty="0"/>
          </a:p>
        </p:txBody>
      </p:sp>
      <p:sp>
        <p:nvSpPr>
          <p:cNvPr id="56" name="Rectángulo 55"/>
          <p:cNvSpPr/>
          <p:nvPr/>
        </p:nvSpPr>
        <p:spPr>
          <a:xfrm>
            <a:off x="7880283" y="3647332"/>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5</a:t>
            </a:r>
            <a:endParaRPr lang="es-ES" sz="3600" dirty="0"/>
          </a:p>
        </p:txBody>
      </p:sp>
      <p:sp>
        <p:nvSpPr>
          <p:cNvPr id="57" name="Flecha abajo 56"/>
          <p:cNvSpPr/>
          <p:nvPr/>
        </p:nvSpPr>
        <p:spPr>
          <a:xfrm>
            <a:off x="9520724" y="4365846"/>
            <a:ext cx="633573" cy="626723"/>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2</a:t>
            </a:r>
          </a:p>
        </p:txBody>
      </p:sp>
      <p:sp>
        <p:nvSpPr>
          <p:cNvPr id="58" name="Rectángulo 57"/>
          <p:cNvSpPr/>
          <p:nvPr/>
        </p:nvSpPr>
        <p:spPr>
          <a:xfrm>
            <a:off x="9427399" y="5202509"/>
            <a:ext cx="820219" cy="5034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8</a:t>
            </a:r>
            <a:endParaRPr lang="es-ES" sz="3600" dirty="0"/>
          </a:p>
        </p:txBody>
      </p:sp>
    </p:spTree>
    <p:extLst>
      <p:ext uri="{BB962C8B-B14F-4D97-AF65-F5344CB8AC3E}">
        <p14:creationId xmlns:p14="http://schemas.microsoft.com/office/powerpoint/2010/main" val="47377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5" grpId="0" animBg="1"/>
      <p:bldP spid="36" grpId="0" animBg="1"/>
      <p:bldP spid="37" grpId="0" animBg="1"/>
      <p:bldP spid="38" grpId="0" animBg="1"/>
      <p:bldP spid="45"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Precedencia de Operadores</a:t>
            </a:r>
            <a:endParaRPr lang="es-ES" dirty="0"/>
          </a:p>
        </p:txBody>
      </p:sp>
      <p:sp>
        <p:nvSpPr>
          <p:cNvPr id="3" name="Rectángulo 2"/>
          <p:cNvSpPr/>
          <p:nvPr/>
        </p:nvSpPr>
        <p:spPr>
          <a:xfrm>
            <a:off x="1859622" y="1387011"/>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OR</a:t>
            </a:r>
            <a:endParaRPr lang="es-ES" sz="2000" dirty="0"/>
          </a:p>
        </p:txBody>
      </p:sp>
      <p:sp>
        <p:nvSpPr>
          <p:cNvPr id="6" name="Flecha abajo 5"/>
          <p:cNvSpPr/>
          <p:nvPr/>
        </p:nvSpPr>
        <p:spPr>
          <a:xfrm>
            <a:off x="635282" y="1387011"/>
            <a:ext cx="633573" cy="5157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Precedencia</a:t>
            </a:r>
            <a:endParaRPr lang="es-ES" dirty="0"/>
          </a:p>
        </p:txBody>
      </p:sp>
      <p:sp>
        <p:nvSpPr>
          <p:cNvPr id="7" name="Rectángulo 6"/>
          <p:cNvSpPr/>
          <p:nvPr/>
        </p:nvSpPr>
        <p:spPr>
          <a:xfrm>
            <a:off x="1859621" y="2009972"/>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AND</a:t>
            </a:r>
            <a:endParaRPr lang="es-ES" sz="2000" dirty="0"/>
          </a:p>
        </p:txBody>
      </p:sp>
      <p:sp>
        <p:nvSpPr>
          <p:cNvPr id="8" name="Rectángulo 7"/>
          <p:cNvSpPr/>
          <p:nvPr/>
        </p:nvSpPr>
        <p:spPr>
          <a:xfrm>
            <a:off x="1859621" y="2632933"/>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NOT</a:t>
            </a:r>
            <a:endParaRPr lang="es-ES" sz="2000" dirty="0"/>
          </a:p>
        </p:txBody>
      </p:sp>
      <p:sp>
        <p:nvSpPr>
          <p:cNvPr id="9" name="Rectángulo 8"/>
          <p:cNvSpPr/>
          <p:nvPr/>
        </p:nvSpPr>
        <p:spPr>
          <a:xfrm>
            <a:off x="1859620" y="3244606"/>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t>&lt;</a:t>
            </a:r>
          </a:p>
        </p:txBody>
      </p:sp>
      <p:sp>
        <p:nvSpPr>
          <p:cNvPr id="10" name="Rectángulo 9"/>
          <p:cNvSpPr/>
          <p:nvPr/>
        </p:nvSpPr>
        <p:spPr>
          <a:xfrm>
            <a:off x="2845940" y="3244605"/>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&lt;=</a:t>
            </a:r>
            <a:endParaRPr lang="es-ES" sz="2000" dirty="0"/>
          </a:p>
        </p:txBody>
      </p:sp>
      <p:sp>
        <p:nvSpPr>
          <p:cNvPr id="11" name="Rectángulo 10"/>
          <p:cNvSpPr/>
          <p:nvPr/>
        </p:nvSpPr>
        <p:spPr>
          <a:xfrm>
            <a:off x="3832260" y="3244605"/>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&gt;</a:t>
            </a:r>
            <a:endParaRPr lang="es-ES" sz="2000" dirty="0"/>
          </a:p>
        </p:txBody>
      </p:sp>
      <p:sp>
        <p:nvSpPr>
          <p:cNvPr id="12" name="Rectángulo 11"/>
          <p:cNvSpPr/>
          <p:nvPr/>
        </p:nvSpPr>
        <p:spPr>
          <a:xfrm>
            <a:off x="4818580" y="3244605"/>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&gt;=</a:t>
            </a:r>
            <a:endParaRPr lang="es-ES" sz="2000" dirty="0"/>
          </a:p>
        </p:txBody>
      </p:sp>
      <p:sp>
        <p:nvSpPr>
          <p:cNvPr id="13" name="Rectángulo 12"/>
          <p:cNvSpPr/>
          <p:nvPr/>
        </p:nvSpPr>
        <p:spPr>
          <a:xfrm>
            <a:off x="5804900" y="3244605"/>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a:t>
            </a:r>
            <a:endParaRPr lang="es-ES" sz="2000" dirty="0"/>
          </a:p>
        </p:txBody>
      </p:sp>
      <p:sp>
        <p:nvSpPr>
          <p:cNvPr id="14" name="Rectángulo 13"/>
          <p:cNvSpPr/>
          <p:nvPr/>
        </p:nvSpPr>
        <p:spPr>
          <a:xfrm>
            <a:off x="6791220" y="3244605"/>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a:t>
            </a:r>
            <a:endParaRPr lang="es-ES" sz="2000" dirty="0"/>
          </a:p>
        </p:txBody>
      </p:sp>
      <p:sp>
        <p:nvSpPr>
          <p:cNvPr id="15" name="Rectángulo 14"/>
          <p:cNvSpPr/>
          <p:nvPr/>
        </p:nvSpPr>
        <p:spPr>
          <a:xfrm>
            <a:off x="1859620" y="3870000"/>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a:t>
            </a:r>
            <a:endParaRPr lang="es-ES" sz="2000" dirty="0"/>
          </a:p>
        </p:txBody>
      </p:sp>
      <p:sp>
        <p:nvSpPr>
          <p:cNvPr id="16" name="Rectángulo 15"/>
          <p:cNvSpPr/>
          <p:nvPr/>
        </p:nvSpPr>
        <p:spPr>
          <a:xfrm>
            <a:off x="2845940" y="3869999"/>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t>-</a:t>
            </a:r>
          </a:p>
        </p:txBody>
      </p:sp>
      <p:sp>
        <p:nvSpPr>
          <p:cNvPr id="17" name="Menos 16"/>
          <p:cNvSpPr/>
          <p:nvPr/>
        </p:nvSpPr>
        <p:spPr>
          <a:xfrm>
            <a:off x="86470" y="1387011"/>
            <a:ext cx="506858" cy="47912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Más 17"/>
          <p:cNvSpPr/>
          <p:nvPr/>
        </p:nvSpPr>
        <p:spPr>
          <a:xfrm>
            <a:off x="66773" y="6061753"/>
            <a:ext cx="506858" cy="48288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p:cNvSpPr/>
          <p:nvPr/>
        </p:nvSpPr>
        <p:spPr>
          <a:xfrm>
            <a:off x="1857051" y="4530295"/>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t>*</a:t>
            </a:r>
          </a:p>
        </p:txBody>
      </p:sp>
      <p:sp>
        <p:nvSpPr>
          <p:cNvPr id="20" name="Rectángulo 19"/>
          <p:cNvSpPr/>
          <p:nvPr/>
        </p:nvSpPr>
        <p:spPr>
          <a:xfrm>
            <a:off x="2843371" y="4530294"/>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a:t>
            </a:r>
            <a:endParaRPr lang="es-ES" sz="2000" dirty="0"/>
          </a:p>
        </p:txBody>
      </p:sp>
      <p:sp>
        <p:nvSpPr>
          <p:cNvPr id="21" name="Rectángulo 20"/>
          <p:cNvSpPr/>
          <p:nvPr/>
        </p:nvSpPr>
        <p:spPr>
          <a:xfrm>
            <a:off x="3827122" y="4530294"/>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t>%</a:t>
            </a:r>
          </a:p>
        </p:txBody>
      </p:sp>
      <p:sp>
        <p:nvSpPr>
          <p:cNvPr id="22" name="Rectángulo 21"/>
          <p:cNvSpPr/>
          <p:nvPr/>
        </p:nvSpPr>
        <p:spPr>
          <a:xfrm>
            <a:off x="1864755" y="5190589"/>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Sig +</a:t>
            </a:r>
            <a:endParaRPr lang="es-ES" sz="2000" dirty="0"/>
          </a:p>
        </p:txBody>
      </p:sp>
      <p:sp>
        <p:nvSpPr>
          <p:cNvPr id="23" name="Rectángulo 22"/>
          <p:cNvSpPr/>
          <p:nvPr/>
        </p:nvSpPr>
        <p:spPr>
          <a:xfrm>
            <a:off x="2851075" y="5190588"/>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Sig - </a:t>
            </a:r>
            <a:endParaRPr lang="es-ES" sz="2000" dirty="0"/>
          </a:p>
        </p:txBody>
      </p:sp>
      <p:sp>
        <p:nvSpPr>
          <p:cNvPr id="24" name="Rectángulo 23"/>
          <p:cNvSpPr/>
          <p:nvPr/>
        </p:nvSpPr>
        <p:spPr>
          <a:xfrm>
            <a:off x="1864754" y="5850883"/>
            <a:ext cx="791111"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t>**</a:t>
            </a:r>
            <a:endParaRPr lang="es-ES" sz="2000" dirty="0"/>
          </a:p>
        </p:txBody>
      </p:sp>
    </p:spTree>
    <p:extLst>
      <p:ext uri="{BB962C8B-B14F-4D97-AF65-F5344CB8AC3E}">
        <p14:creationId xmlns:p14="http://schemas.microsoft.com/office/powerpoint/2010/main" val="23853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9" grpId="0" animBg="1"/>
      <p:bldP spid="20" grpId="0" animBg="1"/>
      <p:bldP spid="21" grpId="0" animBg="1"/>
      <p:bldP spid="22" grpId="0" animBg="1"/>
      <p:bldP spid="23"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Precedencia de Operadores</a:t>
            </a:r>
            <a:endParaRPr lang="es-ES" dirty="0"/>
          </a:p>
        </p:txBody>
      </p:sp>
      <p:sp>
        <p:nvSpPr>
          <p:cNvPr id="25" name="Rectángulo 24"/>
          <p:cNvSpPr/>
          <p:nvPr/>
        </p:nvSpPr>
        <p:spPr>
          <a:xfrm>
            <a:off x="1318516" y="2065102"/>
            <a:ext cx="63357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a:t>
            </a:r>
            <a:endParaRPr lang="es-ES" sz="3600" dirty="0"/>
          </a:p>
        </p:txBody>
      </p:sp>
      <p:sp>
        <p:nvSpPr>
          <p:cNvPr id="26" name="Rectángulo 25"/>
          <p:cNvSpPr/>
          <p:nvPr/>
        </p:nvSpPr>
        <p:spPr>
          <a:xfrm>
            <a:off x="498295" y="2065102"/>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2</a:t>
            </a:r>
          </a:p>
        </p:txBody>
      </p:sp>
      <p:sp>
        <p:nvSpPr>
          <p:cNvPr id="27" name="Rectángulo 26"/>
          <p:cNvSpPr/>
          <p:nvPr/>
        </p:nvSpPr>
        <p:spPr>
          <a:xfrm>
            <a:off x="2138737" y="2065101"/>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3</a:t>
            </a:r>
          </a:p>
        </p:txBody>
      </p:sp>
      <p:sp>
        <p:nvSpPr>
          <p:cNvPr id="28" name="Rectángulo 27"/>
          <p:cNvSpPr/>
          <p:nvPr/>
        </p:nvSpPr>
        <p:spPr>
          <a:xfrm>
            <a:off x="3779179" y="2065099"/>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3</a:t>
            </a:r>
          </a:p>
        </p:txBody>
      </p:sp>
      <p:sp>
        <p:nvSpPr>
          <p:cNvPr id="29" name="Rectángulo 28"/>
          <p:cNvSpPr/>
          <p:nvPr/>
        </p:nvSpPr>
        <p:spPr>
          <a:xfrm>
            <a:off x="2958958" y="2065100"/>
            <a:ext cx="63357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a:t>
            </a:r>
            <a:endParaRPr lang="es-ES" sz="3600" dirty="0"/>
          </a:p>
        </p:txBody>
      </p:sp>
      <p:sp>
        <p:nvSpPr>
          <p:cNvPr id="30" name="Flecha abajo 29"/>
          <p:cNvSpPr/>
          <p:nvPr/>
        </p:nvSpPr>
        <p:spPr>
          <a:xfrm>
            <a:off x="2958958" y="2732926"/>
            <a:ext cx="633573" cy="626723"/>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1</a:t>
            </a:r>
            <a:endParaRPr lang="es-ES" sz="3600" dirty="0"/>
          </a:p>
        </p:txBody>
      </p:sp>
      <p:sp>
        <p:nvSpPr>
          <p:cNvPr id="31" name="Rectángulo 30"/>
          <p:cNvSpPr/>
          <p:nvPr/>
        </p:nvSpPr>
        <p:spPr>
          <a:xfrm>
            <a:off x="2958958" y="3647332"/>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9</a:t>
            </a:r>
          </a:p>
        </p:txBody>
      </p:sp>
      <p:sp>
        <p:nvSpPr>
          <p:cNvPr id="32" name="Rectángulo 31"/>
          <p:cNvSpPr/>
          <p:nvPr/>
        </p:nvSpPr>
        <p:spPr>
          <a:xfrm>
            <a:off x="1318516" y="3647332"/>
            <a:ext cx="63357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a:t>
            </a:r>
            <a:endParaRPr lang="es-ES" sz="3600" dirty="0"/>
          </a:p>
        </p:txBody>
      </p:sp>
      <p:sp>
        <p:nvSpPr>
          <p:cNvPr id="33" name="Rectángulo 32"/>
          <p:cNvSpPr/>
          <p:nvPr/>
        </p:nvSpPr>
        <p:spPr>
          <a:xfrm>
            <a:off x="498295" y="3647332"/>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2</a:t>
            </a:r>
          </a:p>
        </p:txBody>
      </p:sp>
      <p:sp>
        <p:nvSpPr>
          <p:cNvPr id="34" name="Flecha abajo 33"/>
          <p:cNvSpPr/>
          <p:nvPr/>
        </p:nvSpPr>
        <p:spPr>
          <a:xfrm>
            <a:off x="1318515" y="4344256"/>
            <a:ext cx="633573" cy="626723"/>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2</a:t>
            </a:r>
          </a:p>
        </p:txBody>
      </p:sp>
      <p:sp>
        <p:nvSpPr>
          <p:cNvPr id="35" name="Rectángulo 34"/>
          <p:cNvSpPr/>
          <p:nvPr/>
        </p:nvSpPr>
        <p:spPr>
          <a:xfrm>
            <a:off x="1225191" y="5229562"/>
            <a:ext cx="820219" cy="5034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11</a:t>
            </a:r>
            <a:endParaRPr lang="es-ES" sz="3600" dirty="0"/>
          </a:p>
        </p:txBody>
      </p:sp>
      <p:sp>
        <p:nvSpPr>
          <p:cNvPr id="36" name="Rectángulo 35"/>
          <p:cNvSpPr/>
          <p:nvPr/>
        </p:nvSpPr>
        <p:spPr>
          <a:xfrm>
            <a:off x="7834056" y="2065102"/>
            <a:ext cx="63357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a:t>
            </a:r>
            <a:endParaRPr lang="es-ES" sz="3600" dirty="0"/>
          </a:p>
        </p:txBody>
      </p:sp>
      <p:sp>
        <p:nvSpPr>
          <p:cNvPr id="37" name="Rectángulo 36"/>
          <p:cNvSpPr/>
          <p:nvPr/>
        </p:nvSpPr>
        <p:spPr>
          <a:xfrm>
            <a:off x="7013835" y="2065102"/>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2</a:t>
            </a:r>
          </a:p>
        </p:txBody>
      </p:sp>
      <p:sp>
        <p:nvSpPr>
          <p:cNvPr id="38" name="Rectángulo 37"/>
          <p:cNvSpPr/>
          <p:nvPr/>
        </p:nvSpPr>
        <p:spPr>
          <a:xfrm>
            <a:off x="8654277" y="2065101"/>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3</a:t>
            </a:r>
          </a:p>
        </p:txBody>
      </p:sp>
      <p:sp>
        <p:nvSpPr>
          <p:cNvPr id="39" name="Rectángulo 38"/>
          <p:cNvSpPr/>
          <p:nvPr/>
        </p:nvSpPr>
        <p:spPr>
          <a:xfrm>
            <a:off x="11019040" y="2065099"/>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3</a:t>
            </a:r>
          </a:p>
        </p:txBody>
      </p:sp>
      <p:sp>
        <p:nvSpPr>
          <p:cNvPr id="40" name="Rectángulo 39"/>
          <p:cNvSpPr/>
          <p:nvPr/>
        </p:nvSpPr>
        <p:spPr>
          <a:xfrm>
            <a:off x="10198819" y="2065100"/>
            <a:ext cx="63357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a:t>
            </a:r>
            <a:endParaRPr lang="es-ES" sz="3600" dirty="0"/>
          </a:p>
        </p:txBody>
      </p:sp>
      <p:sp>
        <p:nvSpPr>
          <p:cNvPr id="41" name="Flecha abajo 40"/>
          <p:cNvSpPr/>
          <p:nvPr/>
        </p:nvSpPr>
        <p:spPr>
          <a:xfrm>
            <a:off x="7834055" y="2690796"/>
            <a:ext cx="633573" cy="626723"/>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1</a:t>
            </a:r>
            <a:endParaRPr lang="es-ES" sz="3600" dirty="0"/>
          </a:p>
        </p:txBody>
      </p:sp>
      <p:sp>
        <p:nvSpPr>
          <p:cNvPr id="42" name="Rectángulo 41"/>
          <p:cNvSpPr/>
          <p:nvPr/>
        </p:nvSpPr>
        <p:spPr>
          <a:xfrm>
            <a:off x="11019040" y="3647331"/>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3</a:t>
            </a:r>
            <a:endParaRPr lang="es-ES" sz="3600" dirty="0"/>
          </a:p>
        </p:txBody>
      </p:sp>
      <p:sp>
        <p:nvSpPr>
          <p:cNvPr id="43" name="Rectángulo 42"/>
          <p:cNvSpPr/>
          <p:nvPr/>
        </p:nvSpPr>
        <p:spPr>
          <a:xfrm>
            <a:off x="10198818" y="3647331"/>
            <a:ext cx="63357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a:t>
            </a:r>
          </a:p>
        </p:txBody>
      </p:sp>
      <p:sp>
        <p:nvSpPr>
          <p:cNvPr id="44" name="Rectángulo 43"/>
          <p:cNvSpPr/>
          <p:nvPr/>
        </p:nvSpPr>
        <p:spPr>
          <a:xfrm>
            <a:off x="7834055" y="3647331"/>
            <a:ext cx="633573" cy="5034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5</a:t>
            </a:r>
            <a:endParaRPr lang="es-ES" sz="3600" dirty="0"/>
          </a:p>
        </p:txBody>
      </p:sp>
      <p:sp>
        <p:nvSpPr>
          <p:cNvPr id="45" name="Flecha abajo 44"/>
          <p:cNvSpPr/>
          <p:nvPr/>
        </p:nvSpPr>
        <p:spPr>
          <a:xfrm>
            <a:off x="10198817" y="4399051"/>
            <a:ext cx="633573" cy="626723"/>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2</a:t>
            </a:r>
          </a:p>
        </p:txBody>
      </p:sp>
      <p:sp>
        <p:nvSpPr>
          <p:cNvPr id="46" name="Rectángulo 45"/>
          <p:cNvSpPr/>
          <p:nvPr/>
        </p:nvSpPr>
        <p:spPr>
          <a:xfrm>
            <a:off x="10100358" y="5229561"/>
            <a:ext cx="820219" cy="5034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15</a:t>
            </a:r>
            <a:endParaRPr lang="es-ES" sz="3600" dirty="0"/>
          </a:p>
        </p:txBody>
      </p:sp>
      <p:sp>
        <p:nvSpPr>
          <p:cNvPr id="47" name="Rectángulo 46"/>
          <p:cNvSpPr/>
          <p:nvPr/>
        </p:nvSpPr>
        <p:spPr>
          <a:xfrm>
            <a:off x="9426548" y="2070233"/>
            <a:ext cx="633573" cy="50343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t>)</a:t>
            </a:r>
          </a:p>
        </p:txBody>
      </p:sp>
      <p:sp>
        <p:nvSpPr>
          <p:cNvPr id="48" name="Rectángulo 47"/>
          <p:cNvSpPr/>
          <p:nvPr/>
        </p:nvSpPr>
        <p:spPr>
          <a:xfrm>
            <a:off x="6239842" y="2062020"/>
            <a:ext cx="633573" cy="50343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t>(</a:t>
            </a:r>
            <a:endParaRPr lang="es-ES" sz="3600" dirty="0"/>
          </a:p>
        </p:txBody>
      </p:sp>
      <p:sp>
        <p:nvSpPr>
          <p:cNvPr id="4" name="Flecha derecha 3"/>
          <p:cNvSpPr/>
          <p:nvPr/>
        </p:nvSpPr>
        <p:spPr>
          <a:xfrm>
            <a:off x="4983827" y="3029843"/>
            <a:ext cx="729466" cy="1708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4273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Operadores Lógicos</a:t>
            </a:r>
            <a:endParaRPr lang="es-ES" dirty="0"/>
          </a:p>
        </p:txBody>
      </p:sp>
    </p:spTree>
    <p:extLst>
      <p:ext uri="{BB962C8B-B14F-4D97-AF65-F5344CB8AC3E}">
        <p14:creationId xmlns:p14="http://schemas.microsoft.com/office/powerpoint/2010/main" val="2438715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Introducción a Control de Flujo</a:t>
            </a:r>
            <a:endParaRPr lang="es-ES" dirty="0"/>
          </a:p>
        </p:txBody>
      </p:sp>
    </p:spTree>
    <p:extLst>
      <p:ext uri="{BB962C8B-B14F-4D97-AF65-F5344CB8AC3E}">
        <p14:creationId xmlns:p14="http://schemas.microsoft.com/office/powerpoint/2010/main" val="2835186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 de Flujo</a:t>
            </a:r>
            <a:endParaRPr lang="es-ES" dirty="0"/>
          </a:p>
        </p:txBody>
      </p:sp>
      <p:sp>
        <p:nvSpPr>
          <p:cNvPr id="5" name="Pentágono 4"/>
          <p:cNvSpPr/>
          <p:nvPr/>
        </p:nvSpPr>
        <p:spPr>
          <a:xfrm>
            <a:off x="609600" y="3215813"/>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1</a:t>
            </a:r>
            <a:endParaRPr lang="es-ES" dirty="0"/>
          </a:p>
        </p:txBody>
      </p:sp>
      <p:sp>
        <p:nvSpPr>
          <p:cNvPr id="6" name="Pentágono 5"/>
          <p:cNvSpPr/>
          <p:nvPr/>
        </p:nvSpPr>
        <p:spPr>
          <a:xfrm>
            <a:off x="2970944" y="3215813"/>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2</a:t>
            </a:r>
            <a:endParaRPr lang="es-ES" dirty="0"/>
          </a:p>
        </p:txBody>
      </p:sp>
      <p:sp>
        <p:nvSpPr>
          <p:cNvPr id="7" name="Pentágono 6"/>
          <p:cNvSpPr/>
          <p:nvPr/>
        </p:nvSpPr>
        <p:spPr>
          <a:xfrm>
            <a:off x="5239820" y="3215813"/>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3</a:t>
            </a:r>
            <a:endParaRPr lang="es-ES" dirty="0"/>
          </a:p>
        </p:txBody>
      </p:sp>
      <p:sp>
        <p:nvSpPr>
          <p:cNvPr id="8" name="Rectángulo 7"/>
          <p:cNvSpPr/>
          <p:nvPr/>
        </p:nvSpPr>
        <p:spPr>
          <a:xfrm>
            <a:off x="8294670" y="2979508"/>
            <a:ext cx="3309135" cy="1150703"/>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solidFill>
                  <a:schemeClr val="bg2">
                    <a:lumMod val="50000"/>
                  </a:schemeClr>
                </a:solidFill>
              </a:rPr>
              <a:t>Flujo Secuencial</a:t>
            </a:r>
            <a:endParaRPr lang="es-ES" dirty="0">
              <a:solidFill>
                <a:schemeClr val="bg2">
                  <a:lumMod val="50000"/>
                </a:schemeClr>
              </a:solidFill>
            </a:endParaRPr>
          </a:p>
        </p:txBody>
      </p:sp>
      <p:cxnSp>
        <p:nvCxnSpPr>
          <p:cNvPr id="22" name="Conector recto de flecha 21"/>
          <p:cNvCxnSpPr>
            <a:stCxn id="5" idx="3"/>
            <a:endCxn id="6" idx="1"/>
          </p:cNvCxnSpPr>
          <p:nvPr/>
        </p:nvCxnSpPr>
        <p:spPr>
          <a:xfrm>
            <a:off x="2469222" y="3631916"/>
            <a:ext cx="50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a:stCxn id="6" idx="3"/>
            <a:endCxn id="7" idx="1"/>
          </p:cNvCxnSpPr>
          <p:nvPr/>
        </p:nvCxnSpPr>
        <p:spPr>
          <a:xfrm>
            <a:off x="4830566" y="3631916"/>
            <a:ext cx="409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495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esta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Operadores de Comparación.</a:t>
            </a:r>
          </a:p>
          <a:p>
            <a:pPr marL="285750" indent="-285750">
              <a:buFont typeface="Arial" panose="020B0604020202020204" pitchFamily="34" charset="0"/>
              <a:buChar char="•"/>
            </a:pPr>
            <a:r>
              <a:rPr lang="es-ES" dirty="0"/>
              <a:t>Operadores Lógicos.</a:t>
            </a:r>
          </a:p>
          <a:p>
            <a:pPr marL="285750" indent="-285750">
              <a:buFont typeface="Arial" panose="020B0604020202020204" pitchFamily="34" charset="0"/>
              <a:buChar char="•"/>
            </a:pPr>
            <a:r>
              <a:rPr lang="es-ES" dirty="0" smtClean="0"/>
              <a:t>Introducción </a:t>
            </a:r>
            <a:r>
              <a:rPr lang="es-ES" dirty="0"/>
              <a:t>a Control de Flujo.</a:t>
            </a:r>
          </a:p>
          <a:p>
            <a:pPr marL="285750" indent="-285750">
              <a:buFont typeface="Arial" panose="020B0604020202020204" pitchFamily="34" charset="0"/>
              <a:buChar char="•"/>
            </a:pPr>
            <a:r>
              <a:rPr lang="es-ES" dirty="0" smtClean="0"/>
              <a:t>Expresiones Condicionales Simples.</a:t>
            </a:r>
          </a:p>
        </p:txBody>
      </p:sp>
      <p:graphicFrame>
        <p:nvGraphicFramePr>
          <p:cNvPr id="5" name="Objeto 4"/>
          <p:cNvGraphicFramePr>
            <a:graphicFrameLocks noChangeAspect="1"/>
          </p:cNvGraphicFramePr>
          <p:nvPr>
            <p:extLst>
              <p:ext uri="{D42A27DB-BD31-4B8C-83A1-F6EECF244321}">
                <p14:modId xmlns:p14="http://schemas.microsoft.com/office/powerpoint/2010/main" val="2145240900"/>
              </p:ext>
            </p:extLst>
          </p:nvPr>
        </p:nvGraphicFramePr>
        <p:xfrm>
          <a:off x="703423" y="1941103"/>
          <a:ext cx="4125913" cy="3529013"/>
        </p:xfrm>
        <a:graphic>
          <a:graphicData uri="http://schemas.openxmlformats.org/presentationml/2006/ole">
            <mc:AlternateContent xmlns:mc="http://schemas.openxmlformats.org/markup-compatibility/2006">
              <mc:Choice xmlns:v="urn:schemas-microsoft-com:vml" Requires="v">
                <p:oleObj spid="_x0000_s2345" name="Image" r:id="rId4" imgW="4126680" imgH="3529800" progId="Photoshop.Image.13">
                  <p:embed/>
                </p:oleObj>
              </mc:Choice>
              <mc:Fallback>
                <p:oleObj name="Image" r:id="rId4" imgW="4126680" imgH="3529800" progId="Photoshop.Image.13">
                  <p:embed/>
                  <p:pic>
                    <p:nvPicPr>
                      <p:cNvPr id="0" name=""/>
                      <p:cNvPicPr/>
                      <p:nvPr/>
                    </p:nvPicPr>
                    <p:blipFill>
                      <a:blip r:embed="rId5"/>
                      <a:stretch>
                        <a:fillRect/>
                      </a:stretch>
                    </p:blipFill>
                    <p:spPr>
                      <a:xfrm>
                        <a:off x="703423" y="1941103"/>
                        <a:ext cx="4125913" cy="3529013"/>
                      </a:xfrm>
                      <a:prstGeom prst="rect">
                        <a:avLst/>
                      </a:prstGeom>
                    </p:spPr>
                  </p:pic>
                </p:oleObj>
              </mc:Fallback>
            </mc:AlternateContent>
          </a:graphicData>
        </a:graphic>
      </p:graphicFrame>
    </p:spTree>
    <p:extLst>
      <p:ext uri="{BB962C8B-B14F-4D97-AF65-F5344CB8AC3E}">
        <p14:creationId xmlns:p14="http://schemas.microsoft.com/office/powerpoint/2010/main" val="26374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 de Flujo</a:t>
            </a:r>
            <a:endParaRPr lang="es-ES" dirty="0"/>
          </a:p>
        </p:txBody>
      </p:sp>
      <p:sp>
        <p:nvSpPr>
          <p:cNvPr id="12" name="Flecha derecha 11"/>
          <p:cNvSpPr/>
          <p:nvPr/>
        </p:nvSpPr>
        <p:spPr>
          <a:xfrm>
            <a:off x="1387011" y="3524036"/>
            <a:ext cx="2753474" cy="431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Decisión 14"/>
          <p:cNvSpPr/>
          <p:nvPr/>
        </p:nvSpPr>
        <p:spPr>
          <a:xfrm>
            <a:off x="4274049" y="3246633"/>
            <a:ext cx="904126" cy="9863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5400" dirty="0" smtClean="0"/>
              <a:t>?</a:t>
            </a:r>
            <a:endParaRPr lang="es-ES" sz="5400" dirty="0"/>
          </a:p>
        </p:txBody>
      </p:sp>
      <p:sp>
        <p:nvSpPr>
          <p:cNvPr id="18" name="Flecha derecha 17"/>
          <p:cNvSpPr/>
          <p:nvPr/>
        </p:nvSpPr>
        <p:spPr>
          <a:xfrm rot="19139457">
            <a:off x="4870939" y="2756028"/>
            <a:ext cx="1412711" cy="431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derecha 18"/>
          <p:cNvSpPr/>
          <p:nvPr/>
        </p:nvSpPr>
        <p:spPr>
          <a:xfrm rot="2593525">
            <a:off x="4858807" y="4283490"/>
            <a:ext cx="1412711" cy="431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Decisión 19"/>
          <p:cNvSpPr/>
          <p:nvPr/>
        </p:nvSpPr>
        <p:spPr>
          <a:xfrm>
            <a:off x="5952150" y="4715134"/>
            <a:ext cx="904126" cy="9863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5400" dirty="0" smtClean="0"/>
              <a:t>?</a:t>
            </a:r>
            <a:endParaRPr lang="es-ES" sz="5400" dirty="0"/>
          </a:p>
        </p:txBody>
      </p:sp>
      <p:sp>
        <p:nvSpPr>
          <p:cNvPr id="21" name="Flecha derecha 20"/>
          <p:cNvSpPr/>
          <p:nvPr/>
        </p:nvSpPr>
        <p:spPr>
          <a:xfrm rot="19139457">
            <a:off x="6570719" y="4268819"/>
            <a:ext cx="1412711" cy="431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lecha derecha 22"/>
          <p:cNvSpPr/>
          <p:nvPr/>
        </p:nvSpPr>
        <p:spPr>
          <a:xfrm>
            <a:off x="6227626" y="2345478"/>
            <a:ext cx="4097902" cy="431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derecha 24"/>
          <p:cNvSpPr/>
          <p:nvPr/>
        </p:nvSpPr>
        <p:spPr>
          <a:xfrm>
            <a:off x="7849231" y="3804409"/>
            <a:ext cx="2476297" cy="431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Flecha derecha 25"/>
          <p:cNvSpPr/>
          <p:nvPr/>
        </p:nvSpPr>
        <p:spPr>
          <a:xfrm>
            <a:off x="6770443" y="5309896"/>
            <a:ext cx="3555085" cy="431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lipse 15"/>
          <p:cNvSpPr/>
          <p:nvPr/>
        </p:nvSpPr>
        <p:spPr>
          <a:xfrm>
            <a:off x="85618" y="3212159"/>
            <a:ext cx="1047964" cy="1055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Inicio</a:t>
            </a:r>
            <a:endParaRPr lang="es-ES" dirty="0"/>
          </a:p>
        </p:txBody>
      </p:sp>
      <p:sp>
        <p:nvSpPr>
          <p:cNvPr id="27" name="Elipse 26"/>
          <p:cNvSpPr/>
          <p:nvPr/>
        </p:nvSpPr>
        <p:spPr>
          <a:xfrm>
            <a:off x="10524316" y="3492532"/>
            <a:ext cx="1047964" cy="1055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Fin</a:t>
            </a:r>
            <a:endParaRPr lang="es-ES" dirty="0"/>
          </a:p>
        </p:txBody>
      </p:sp>
      <p:sp>
        <p:nvSpPr>
          <p:cNvPr id="28" name="Elipse 27"/>
          <p:cNvSpPr/>
          <p:nvPr/>
        </p:nvSpPr>
        <p:spPr>
          <a:xfrm>
            <a:off x="10524316" y="2033601"/>
            <a:ext cx="1047964" cy="1055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Fin</a:t>
            </a:r>
            <a:endParaRPr lang="es-ES" dirty="0"/>
          </a:p>
        </p:txBody>
      </p:sp>
      <p:sp>
        <p:nvSpPr>
          <p:cNvPr id="29" name="Elipse 28"/>
          <p:cNvSpPr/>
          <p:nvPr/>
        </p:nvSpPr>
        <p:spPr>
          <a:xfrm>
            <a:off x="10524316" y="4998019"/>
            <a:ext cx="1047964" cy="1055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Fin</a:t>
            </a:r>
            <a:endParaRPr lang="es-ES" dirty="0"/>
          </a:p>
        </p:txBody>
      </p:sp>
    </p:spTree>
    <p:extLst>
      <p:ext uri="{BB962C8B-B14F-4D97-AF65-F5344CB8AC3E}">
        <p14:creationId xmlns:p14="http://schemas.microsoft.com/office/powerpoint/2010/main" val="16230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0" grpId="0" animBg="1"/>
      <p:bldP spid="21" grpId="0" animBg="1"/>
      <p:bldP spid="23" grpId="0" animBg="1"/>
      <p:bldP spid="25" grpId="0" animBg="1"/>
      <p:bldP spid="26" grpId="0" animBg="1"/>
      <p:bldP spid="27"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 de Flujo</a:t>
            </a:r>
            <a:endParaRPr lang="es-ES" dirty="0"/>
          </a:p>
        </p:txBody>
      </p:sp>
      <p:sp>
        <p:nvSpPr>
          <p:cNvPr id="9" name="Pentágono 8"/>
          <p:cNvSpPr/>
          <p:nvPr/>
        </p:nvSpPr>
        <p:spPr>
          <a:xfrm>
            <a:off x="736315" y="3698024"/>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1</a:t>
            </a:r>
            <a:endParaRPr lang="es-ES" dirty="0"/>
          </a:p>
        </p:txBody>
      </p:sp>
      <p:sp>
        <p:nvSpPr>
          <p:cNvPr id="10" name="Pentágono 9"/>
          <p:cNvSpPr/>
          <p:nvPr/>
        </p:nvSpPr>
        <p:spPr>
          <a:xfrm>
            <a:off x="5256944" y="3148357"/>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2</a:t>
            </a:r>
            <a:endParaRPr lang="es-ES" dirty="0"/>
          </a:p>
        </p:txBody>
      </p:sp>
      <p:sp>
        <p:nvSpPr>
          <p:cNvPr id="11" name="Rombo 10"/>
          <p:cNvSpPr/>
          <p:nvPr/>
        </p:nvSpPr>
        <p:spPr>
          <a:xfrm>
            <a:off x="3087384" y="3477130"/>
            <a:ext cx="1448656" cy="12739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dirty="0"/>
              <a:t>?</a:t>
            </a:r>
          </a:p>
        </p:txBody>
      </p:sp>
      <p:cxnSp>
        <p:nvCxnSpPr>
          <p:cNvPr id="13" name="Conector recto de flecha 12"/>
          <p:cNvCxnSpPr>
            <a:stCxn id="9" idx="3"/>
            <a:endCxn id="11" idx="1"/>
          </p:cNvCxnSpPr>
          <p:nvPr/>
        </p:nvCxnSpPr>
        <p:spPr>
          <a:xfrm>
            <a:off x="2595937" y="4114127"/>
            <a:ext cx="4914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a:stCxn id="11" idx="3"/>
            <a:endCxn id="10" idx="1"/>
          </p:cNvCxnSpPr>
          <p:nvPr/>
        </p:nvCxnSpPr>
        <p:spPr>
          <a:xfrm flipV="1">
            <a:off x="4536040" y="3564460"/>
            <a:ext cx="720904" cy="54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8311794" y="3405211"/>
            <a:ext cx="3309135" cy="1150703"/>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solidFill>
                  <a:schemeClr val="bg2">
                    <a:lumMod val="50000"/>
                  </a:schemeClr>
                </a:solidFill>
              </a:rPr>
              <a:t>Flujo Condicional</a:t>
            </a:r>
            <a:endParaRPr lang="es-ES" dirty="0">
              <a:solidFill>
                <a:schemeClr val="bg2">
                  <a:lumMod val="50000"/>
                </a:schemeClr>
              </a:solidFill>
            </a:endParaRPr>
          </a:p>
        </p:txBody>
      </p:sp>
      <p:sp>
        <p:nvSpPr>
          <p:cNvPr id="21" name="Pentágono 20"/>
          <p:cNvSpPr/>
          <p:nvPr/>
        </p:nvSpPr>
        <p:spPr>
          <a:xfrm>
            <a:off x="5256944" y="4232954"/>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3</a:t>
            </a:r>
            <a:endParaRPr lang="es-ES" dirty="0"/>
          </a:p>
        </p:txBody>
      </p:sp>
      <p:cxnSp>
        <p:nvCxnSpPr>
          <p:cNvPr id="12" name="Conector recto de flecha 11"/>
          <p:cNvCxnSpPr>
            <a:stCxn id="11" idx="3"/>
            <a:endCxn id="21" idx="1"/>
          </p:cNvCxnSpPr>
          <p:nvPr/>
        </p:nvCxnSpPr>
        <p:spPr>
          <a:xfrm>
            <a:off x="4536040" y="4114128"/>
            <a:ext cx="720904" cy="53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6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 de Flujo</a:t>
            </a:r>
            <a:endParaRPr lang="es-ES" dirty="0"/>
          </a:p>
        </p:txBody>
      </p:sp>
      <p:sp>
        <p:nvSpPr>
          <p:cNvPr id="17" name="Pentágono 16"/>
          <p:cNvSpPr/>
          <p:nvPr/>
        </p:nvSpPr>
        <p:spPr>
          <a:xfrm>
            <a:off x="1174678" y="3673013"/>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1</a:t>
            </a:r>
            <a:endParaRPr lang="es-ES" dirty="0"/>
          </a:p>
        </p:txBody>
      </p:sp>
      <p:sp>
        <p:nvSpPr>
          <p:cNvPr id="18" name="Flecha en U 17"/>
          <p:cNvSpPr/>
          <p:nvPr/>
        </p:nvSpPr>
        <p:spPr>
          <a:xfrm rot="10800000">
            <a:off x="2104490" y="4905911"/>
            <a:ext cx="2178121" cy="88357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0" name="Rectángulo 19"/>
          <p:cNvSpPr/>
          <p:nvPr/>
        </p:nvSpPr>
        <p:spPr>
          <a:xfrm>
            <a:off x="8260423" y="3452119"/>
            <a:ext cx="3309135" cy="1150703"/>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solidFill>
                  <a:schemeClr val="bg2">
                    <a:lumMod val="50000"/>
                  </a:schemeClr>
                </a:solidFill>
              </a:rPr>
              <a:t>Flujo Iterativo</a:t>
            </a:r>
            <a:endParaRPr lang="es-ES" dirty="0">
              <a:solidFill>
                <a:schemeClr val="bg2">
                  <a:lumMod val="50000"/>
                </a:schemeClr>
              </a:solidFill>
            </a:endParaRPr>
          </a:p>
        </p:txBody>
      </p:sp>
      <p:sp>
        <p:nvSpPr>
          <p:cNvPr id="23" name="Rombo 22"/>
          <p:cNvSpPr/>
          <p:nvPr/>
        </p:nvSpPr>
        <p:spPr>
          <a:xfrm>
            <a:off x="3405882" y="3452119"/>
            <a:ext cx="1448656" cy="12739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dirty="0"/>
              <a:t>?</a:t>
            </a:r>
          </a:p>
        </p:txBody>
      </p:sp>
      <p:cxnSp>
        <p:nvCxnSpPr>
          <p:cNvPr id="4" name="Conector recto de flecha 3"/>
          <p:cNvCxnSpPr>
            <a:stCxn id="17" idx="3"/>
            <a:endCxn id="23" idx="1"/>
          </p:cNvCxnSpPr>
          <p:nvPr/>
        </p:nvCxnSpPr>
        <p:spPr>
          <a:xfrm>
            <a:off x="3034300" y="4089116"/>
            <a:ext cx="3715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Pentágono 24"/>
          <p:cNvSpPr/>
          <p:nvPr/>
        </p:nvSpPr>
        <p:spPr>
          <a:xfrm>
            <a:off x="5354547" y="3673013"/>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2</a:t>
            </a:r>
            <a:endParaRPr lang="es-ES" dirty="0"/>
          </a:p>
        </p:txBody>
      </p:sp>
      <p:cxnSp>
        <p:nvCxnSpPr>
          <p:cNvPr id="16" name="Conector recto de flecha 15"/>
          <p:cNvCxnSpPr>
            <a:stCxn id="23" idx="3"/>
            <a:endCxn id="25" idx="1"/>
          </p:cNvCxnSpPr>
          <p:nvPr/>
        </p:nvCxnSpPr>
        <p:spPr>
          <a:xfrm flipV="1">
            <a:off x="4854538" y="4089116"/>
            <a:ext cx="5000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47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 de Flujo: Blockly</a:t>
            </a:r>
            <a:endParaRPr lang="es-ES" dirty="0"/>
          </a:p>
        </p:txBody>
      </p:sp>
      <p:sp>
        <p:nvSpPr>
          <p:cNvPr id="19" name="Rectángulo 18"/>
          <p:cNvSpPr/>
          <p:nvPr/>
        </p:nvSpPr>
        <p:spPr>
          <a:xfrm>
            <a:off x="609600" y="1934450"/>
            <a:ext cx="3309135" cy="1150703"/>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solidFill>
                  <a:schemeClr val="bg2">
                    <a:lumMod val="50000"/>
                  </a:schemeClr>
                </a:solidFill>
              </a:rPr>
              <a:t>Flujo Condicional</a:t>
            </a:r>
            <a:endParaRPr lang="es-ES" dirty="0">
              <a:solidFill>
                <a:schemeClr val="bg2">
                  <a:lumMod val="50000"/>
                </a:schemeClr>
              </a:solidFill>
            </a:endParaRPr>
          </a:p>
        </p:txBody>
      </p:sp>
      <p:sp>
        <p:nvSpPr>
          <p:cNvPr id="20" name="Rectángulo 19"/>
          <p:cNvSpPr/>
          <p:nvPr/>
        </p:nvSpPr>
        <p:spPr>
          <a:xfrm>
            <a:off x="609600" y="4448712"/>
            <a:ext cx="3309135" cy="1150703"/>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solidFill>
                  <a:schemeClr val="bg2">
                    <a:lumMod val="50000"/>
                  </a:schemeClr>
                </a:solidFill>
              </a:rPr>
              <a:t>Flujo Iterativo</a:t>
            </a:r>
            <a:endParaRPr lang="es-ES" dirty="0">
              <a:solidFill>
                <a:schemeClr val="bg2">
                  <a:lumMod val="50000"/>
                </a:schemeClr>
              </a:solidFill>
            </a:endParaRPr>
          </a:p>
        </p:txBody>
      </p:sp>
      <p:graphicFrame>
        <p:nvGraphicFramePr>
          <p:cNvPr id="3" name="Objeto 2"/>
          <p:cNvGraphicFramePr>
            <a:graphicFrameLocks noChangeAspect="1"/>
          </p:cNvGraphicFramePr>
          <p:nvPr>
            <p:extLst>
              <p:ext uri="{D42A27DB-BD31-4B8C-83A1-F6EECF244321}">
                <p14:modId xmlns:p14="http://schemas.microsoft.com/office/powerpoint/2010/main" val="3369814691"/>
              </p:ext>
            </p:extLst>
          </p:nvPr>
        </p:nvGraphicFramePr>
        <p:xfrm>
          <a:off x="4819365" y="1716051"/>
          <a:ext cx="3416300" cy="1587500"/>
        </p:xfrm>
        <a:graphic>
          <a:graphicData uri="http://schemas.openxmlformats.org/presentationml/2006/ole">
            <mc:AlternateContent xmlns:mc="http://schemas.openxmlformats.org/markup-compatibility/2006">
              <mc:Choice xmlns:v="urn:schemas-microsoft-com:vml" Requires="v">
                <p:oleObj spid="_x0000_s11604" name="Image" r:id="rId4" imgW="3415680" imgH="1587240" progId="Photoshop.Image.13">
                  <p:embed/>
                </p:oleObj>
              </mc:Choice>
              <mc:Fallback>
                <p:oleObj name="Image" r:id="rId4" imgW="3415680" imgH="1587240" progId="Photoshop.Image.13">
                  <p:embed/>
                  <p:pic>
                    <p:nvPicPr>
                      <p:cNvPr id="0" name=""/>
                      <p:cNvPicPr/>
                      <p:nvPr/>
                    </p:nvPicPr>
                    <p:blipFill>
                      <a:blip r:embed="rId5"/>
                      <a:stretch>
                        <a:fillRect/>
                      </a:stretch>
                    </p:blipFill>
                    <p:spPr>
                      <a:xfrm>
                        <a:off x="4819365" y="1716051"/>
                        <a:ext cx="3416300" cy="1587500"/>
                      </a:xfrm>
                      <a:prstGeom prst="rect">
                        <a:avLst/>
                      </a:prstGeom>
                    </p:spPr>
                  </p:pic>
                </p:oleObj>
              </mc:Fallback>
            </mc:AlternateContent>
          </a:graphicData>
        </a:graphic>
      </p:graphicFrame>
      <p:graphicFrame>
        <p:nvGraphicFramePr>
          <p:cNvPr id="4" name="Objeto 3"/>
          <p:cNvGraphicFramePr>
            <a:graphicFrameLocks noChangeAspect="1"/>
          </p:cNvGraphicFramePr>
          <p:nvPr>
            <p:extLst>
              <p:ext uri="{D42A27DB-BD31-4B8C-83A1-F6EECF244321}">
                <p14:modId xmlns:p14="http://schemas.microsoft.com/office/powerpoint/2010/main" val="4044281739"/>
              </p:ext>
            </p:extLst>
          </p:nvPr>
        </p:nvGraphicFramePr>
        <p:xfrm>
          <a:off x="4819365" y="4257550"/>
          <a:ext cx="3416300" cy="1689100"/>
        </p:xfrm>
        <a:graphic>
          <a:graphicData uri="http://schemas.openxmlformats.org/presentationml/2006/ole">
            <mc:AlternateContent xmlns:mc="http://schemas.openxmlformats.org/markup-compatibility/2006">
              <mc:Choice xmlns:v="urn:schemas-microsoft-com:vml" Requires="v">
                <p:oleObj spid="_x0000_s11605" name="Image" r:id="rId6" imgW="3415680" imgH="1688760" progId="Photoshop.Image.13">
                  <p:embed/>
                </p:oleObj>
              </mc:Choice>
              <mc:Fallback>
                <p:oleObj name="Image" r:id="rId6" imgW="3415680" imgH="1688760" progId="Photoshop.Image.13">
                  <p:embed/>
                  <p:pic>
                    <p:nvPicPr>
                      <p:cNvPr id="0" name=""/>
                      <p:cNvPicPr/>
                      <p:nvPr/>
                    </p:nvPicPr>
                    <p:blipFill>
                      <a:blip r:embed="rId7"/>
                      <a:stretch>
                        <a:fillRect/>
                      </a:stretch>
                    </p:blipFill>
                    <p:spPr>
                      <a:xfrm>
                        <a:off x="4819365" y="4257550"/>
                        <a:ext cx="3416300" cy="1689100"/>
                      </a:xfrm>
                      <a:prstGeom prst="rect">
                        <a:avLst/>
                      </a:prstGeom>
                    </p:spPr>
                  </p:pic>
                </p:oleObj>
              </mc:Fallback>
            </mc:AlternateContent>
          </a:graphicData>
        </a:graphic>
      </p:graphicFrame>
    </p:spTree>
    <p:extLst>
      <p:ext uri="{BB962C8B-B14F-4D97-AF65-F5344CB8AC3E}">
        <p14:creationId xmlns:p14="http://schemas.microsoft.com/office/powerpoint/2010/main" val="124308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 de Flujo: Instrucción Compuesta</a:t>
            </a:r>
            <a:endParaRPr lang="es-ES" dirty="0"/>
          </a:p>
        </p:txBody>
      </p:sp>
      <p:sp>
        <p:nvSpPr>
          <p:cNvPr id="5" name="Pentágono 4"/>
          <p:cNvSpPr/>
          <p:nvPr/>
        </p:nvSpPr>
        <p:spPr>
          <a:xfrm>
            <a:off x="1205503" y="2473845"/>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1</a:t>
            </a:r>
            <a:endParaRPr lang="es-ES" dirty="0"/>
          </a:p>
        </p:txBody>
      </p:sp>
      <p:sp>
        <p:nvSpPr>
          <p:cNvPr id="6" name="Pentágono 5"/>
          <p:cNvSpPr/>
          <p:nvPr/>
        </p:nvSpPr>
        <p:spPr>
          <a:xfrm>
            <a:off x="1205503" y="3569162"/>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2</a:t>
            </a:r>
            <a:endParaRPr lang="es-ES" dirty="0"/>
          </a:p>
        </p:txBody>
      </p:sp>
      <p:sp>
        <p:nvSpPr>
          <p:cNvPr id="7" name="Pentágono 6"/>
          <p:cNvSpPr/>
          <p:nvPr/>
        </p:nvSpPr>
        <p:spPr>
          <a:xfrm>
            <a:off x="510284" y="1839077"/>
            <a:ext cx="4595972" cy="2938409"/>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Instrucción Compuesta</a:t>
            </a:r>
            <a:endParaRPr lang="es-ES" dirty="0">
              <a:solidFill>
                <a:schemeClr val="tx1"/>
              </a:solidFill>
            </a:endParaRPr>
          </a:p>
        </p:txBody>
      </p:sp>
      <p:sp>
        <p:nvSpPr>
          <p:cNvPr id="3" name="Rectángulo redondeado 2"/>
          <p:cNvSpPr/>
          <p:nvPr/>
        </p:nvSpPr>
        <p:spPr>
          <a:xfrm>
            <a:off x="6033069" y="4892977"/>
            <a:ext cx="5034337" cy="188017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bg2">
                    <a:lumMod val="50000"/>
                  </a:schemeClr>
                </a:solidFill>
              </a:rPr>
              <a:t>Instrucción antes de la instrucción de control</a:t>
            </a:r>
          </a:p>
          <a:p>
            <a:r>
              <a:rPr lang="es-ES" dirty="0" smtClean="0">
                <a:solidFill>
                  <a:schemeClr val="bg2">
                    <a:lumMod val="50000"/>
                  </a:schemeClr>
                </a:solidFill>
              </a:rPr>
              <a:t>Instrucción de control:</a:t>
            </a:r>
          </a:p>
          <a:p>
            <a:r>
              <a:rPr lang="es-ES" dirty="0" smtClean="0">
                <a:solidFill>
                  <a:schemeClr val="bg2">
                    <a:lumMod val="50000"/>
                  </a:schemeClr>
                </a:solidFill>
              </a:rPr>
              <a:t>	Instrucción anidada 1</a:t>
            </a:r>
          </a:p>
          <a:p>
            <a:r>
              <a:rPr lang="es-ES" dirty="0">
                <a:solidFill>
                  <a:schemeClr val="bg2">
                    <a:lumMod val="50000"/>
                  </a:schemeClr>
                </a:solidFill>
              </a:rPr>
              <a:t>	</a:t>
            </a:r>
            <a:r>
              <a:rPr lang="es-ES" dirty="0" smtClean="0">
                <a:solidFill>
                  <a:schemeClr val="bg2">
                    <a:lumMod val="50000"/>
                  </a:schemeClr>
                </a:solidFill>
              </a:rPr>
              <a:t>Instrucción anidada 2</a:t>
            </a:r>
          </a:p>
          <a:p>
            <a:r>
              <a:rPr lang="es-ES" dirty="0" smtClean="0">
                <a:solidFill>
                  <a:schemeClr val="bg2">
                    <a:lumMod val="50000"/>
                  </a:schemeClr>
                </a:solidFill>
              </a:rPr>
              <a:t>Instrucción fuera de la instrucción de control</a:t>
            </a:r>
            <a:endParaRPr lang="es-ES" dirty="0">
              <a:solidFill>
                <a:schemeClr val="bg2">
                  <a:lumMod val="50000"/>
                </a:schemeClr>
              </a:solidFill>
            </a:endParaRPr>
          </a:p>
        </p:txBody>
      </p:sp>
      <p:sp>
        <p:nvSpPr>
          <p:cNvPr id="4" name="Rectángulo redondeado 3"/>
          <p:cNvSpPr/>
          <p:nvPr/>
        </p:nvSpPr>
        <p:spPr>
          <a:xfrm>
            <a:off x="6033069" y="1674690"/>
            <a:ext cx="5034337"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antes de la instrucción de control</a:t>
            </a:r>
            <a:endParaRPr lang="es-ES" dirty="0"/>
          </a:p>
        </p:txBody>
      </p:sp>
      <p:sp>
        <p:nvSpPr>
          <p:cNvPr id="8" name="Rectángulo redondeado 7"/>
          <p:cNvSpPr/>
          <p:nvPr/>
        </p:nvSpPr>
        <p:spPr>
          <a:xfrm>
            <a:off x="6033069" y="2120943"/>
            <a:ext cx="5034337"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de control:</a:t>
            </a:r>
            <a:endParaRPr lang="es-ES" dirty="0"/>
          </a:p>
        </p:txBody>
      </p:sp>
      <p:sp>
        <p:nvSpPr>
          <p:cNvPr id="9" name="Rectángulo redondeado 8"/>
          <p:cNvSpPr/>
          <p:nvPr/>
        </p:nvSpPr>
        <p:spPr>
          <a:xfrm>
            <a:off x="7356297" y="2573239"/>
            <a:ext cx="37111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anidada 1</a:t>
            </a:r>
            <a:endParaRPr lang="es-ES" dirty="0"/>
          </a:p>
        </p:txBody>
      </p:sp>
      <p:sp>
        <p:nvSpPr>
          <p:cNvPr id="10" name="Rectángulo redondeado 9"/>
          <p:cNvSpPr/>
          <p:nvPr/>
        </p:nvSpPr>
        <p:spPr>
          <a:xfrm>
            <a:off x="7356297" y="3019493"/>
            <a:ext cx="37111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anidada 2</a:t>
            </a:r>
            <a:endParaRPr lang="es-ES" dirty="0"/>
          </a:p>
        </p:txBody>
      </p:sp>
      <p:sp>
        <p:nvSpPr>
          <p:cNvPr id="11" name="Rectángulo redondeado 10"/>
          <p:cNvSpPr/>
          <p:nvPr/>
        </p:nvSpPr>
        <p:spPr>
          <a:xfrm>
            <a:off x="6033069" y="3506960"/>
            <a:ext cx="5034337"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fuera de la instrucción de control</a:t>
            </a:r>
            <a:endParaRPr lang="es-ES" dirty="0"/>
          </a:p>
        </p:txBody>
      </p:sp>
      <p:sp>
        <p:nvSpPr>
          <p:cNvPr id="12" name="Flecha abajo 11"/>
          <p:cNvSpPr/>
          <p:nvPr/>
        </p:nvSpPr>
        <p:spPr>
          <a:xfrm>
            <a:off x="8012878" y="4061767"/>
            <a:ext cx="1074718" cy="679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8601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animBg="1"/>
      <p:bldP spid="8" grpId="0" animBg="1"/>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 de Flujo: Instrucción Compuesta</a:t>
            </a:r>
            <a:endParaRPr lang="es-ES" dirty="0"/>
          </a:p>
        </p:txBody>
      </p:sp>
      <p:sp>
        <p:nvSpPr>
          <p:cNvPr id="5" name="Pentágono 4"/>
          <p:cNvSpPr/>
          <p:nvPr/>
        </p:nvSpPr>
        <p:spPr>
          <a:xfrm>
            <a:off x="3981237" y="2449531"/>
            <a:ext cx="1859622" cy="4888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1</a:t>
            </a:r>
            <a:endParaRPr lang="es-ES" dirty="0"/>
          </a:p>
        </p:txBody>
      </p:sp>
      <p:sp>
        <p:nvSpPr>
          <p:cNvPr id="6" name="Pentágono 5"/>
          <p:cNvSpPr/>
          <p:nvPr/>
        </p:nvSpPr>
        <p:spPr>
          <a:xfrm>
            <a:off x="4203843" y="3867364"/>
            <a:ext cx="1859622" cy="47860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2</a:t>
            </a:r>
            <a:endParaRPr lang="es-ES" dirty="0"/>
          </a:p>
        </p:txBody>
      </p:sp>
      <p:sp>
        <p:nvSpPr>
          <p:cNvPr id="7" name="Pentágono 6"/>
          <p:cNvSpPr/>
          <p:nvPr/>
        </p:nvSpPr>
        <p:spPr>
          <a:xfrm>
            <a:off x="3068548" y="1900719"/>
            <a:ext cx="5952161" cy="4376791"/>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Instrucción Compuesta</a:t>
            </a:r>
            <a:endParaRPr lang="es-ES" dirty="0">
              <a:solidFill>
                <a:schemeClr val="tx1"/>
              </a:solidFill>
            </a:endParaRPr>
          </a:p>
        </p:txBody>
      </p:sp>
      <p:sp>
        <p:nvSpPr>
          <p:cNvPr id="8" name="Pentágono 7"/>
          <p:cNvSpPr/>
          <p:nvPr/>
        </p:nvSpPr>
        <p:spPr>
          <a:xfrm>
            <a:off x="3981237" y="3152454"/>
            <a:ext cx="2830530" cy="2262027"/>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Instrucción Compuesta</a:t>
            </a:r>
            <a:endParaRPr lang="es-ES" dirty="0">
              <a:solidFill>
                <a:schemeClr val="tx1"/>
              </a:solidFill>
            </a:endParaRPr>
          </a:p>
        </p:txBody>
      </p:sp>
      <p:sp>
        <p:nvSpPr>
          <p:cNvPr id="9" name="Pentágono 8"/>
          <p:cNvSpPr/>
          <p:nvPr/>
        </p:nvSpPr>
        <p:spPr>
          <a:xfrm>
            <a:off x="4203843" y="4519098"/>
            <a:ext cx="1859622" cy="47860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3</a:t>
            </a:r>
            <a:endParaRPr lang="es-ES" dirty="0"/>
          </a:p>
        </p:txBody>
      </p:sp>
      <p:sp>
        <p:nvSpPr>
          <p:cNvPr id="10" name="Pentágono 9"/>
          <p:cNvSpPr/>
          <p:nvPr/>
        </p:nvSpPr>
        <p:spPr>
          <a:xfrm>
            <a:off x="3981237" y="5583849"/>
            <a:ext cx="1859622" cy="4888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4</a:t>
            </a:r>
            <a:endParaRPr lang="es-ES" dirty="0"/>
          </a:p>
        </p:txBody>
      </p:sp>
    </p:spTree>
    <p:extLst>
      <p:ext uri="{BB962C8B-B14F-4D97-AF65-F5344CB8AC3E}">
        <p14:creationId xmlns:p14="http://schemas.microsoft.com/office/powerpoint/2010/main" val="300175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Introducción a Control de Flujo</a:t>
            </a:r>
            <a:endParaRPr lang="es-ES" dirty="0"/>
          </a:p>
        </p:txBody>
      </p:sp>
    </p:spTree>
    <p:extLst>
      <p:ext uri="{BB962C8B-B14F-4D97-AF65-F5344CB8AC3E}">
        <p14:creationId xmlns:p14="http://schemas.microsoft.com/office/powerpoint/2010/main" val="157379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Expresiones Condicionales Simples</a:t>
            </a:r>
            <a:endParaRPr lang="es-ES" dirty="0"/>
          </a:p>
        </p:txBody>
      </p:sp>
    </p:spTree>
    <p:extLst>
      <p:ext uri="{BB962C8B-B14F-4D97-AF65-F5344CB8AC3E}">
        <p14:creationId xmlns:p14="http://schemas.microsoft.com/office/powerpoint/2010/main" val="2778552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Expresiones Condicionales Simples</a:t>
            </a:r>
            <a:endParaRPr lang="es-ES" dirty="0"/>
          </a:p>
        </p:txBody>
      </p:sp>
      <p:sp>
        <p:nvSpPr>
          <p:cNvPr id="9" name="Pentágono 8"/>
          <p:cNvSpPr/>
          <p:nvPr/>
        </p:nvSpPr>
        <p:spPr>
          <a:xfrm>
            <a:off x="736315" y="3698024"/>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1</a:t>
            </a:r>
            <a:endParaRPr lang="es-ES" dirty="0"/>
          </a:p>
        </p:txBody>
      </p:sp>
      <p:sp>
        <p:nvSpPr>
          <p:cNvPr id="10" name="Pentágono 9"/>
          <p:cNvSpPr/>
          <p:nvPr/>
        </p:nvSpPr>
        <p:spPr>
          <a:xfrm>
            <a:off x="5256944" y="3148357"/>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2</a:t>
            </a:r>
            <a:endParaRPr lang="es-ES" dirty="0"/>
          </a:p>
        </p:txBody>
      </p:sp>
      <p:sp>
        <p:nvSpPr>
          <p:cNvPr id="11" name="Rombo 10"/>
          <p:cNvSpPr/>
          <p:nvPr/>
        </p:nvSpPr>
        <p:spPr>
          <a:xfrm>
            <a:off x="3087384" y="3477130"/>
            <a:ext cx="1448656" cy="12739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dirty="0"/>
              <a:t>?</a:t>
            </a:r>
          </a:p>
        </p:txBody>
      </p:sp>
      <p:cxnSp>
        <p:nvCxnSpPr>
          <p:cNvPr id="13" name="Conector recto de flecha 12"/>
          <p:cNvCxnSpPr>
            <a:stCxn id="9" idx="3"/>
            <a:endCxn id="11" idx="1"/>
          </p:cNvCxnSpPr>
          <p:nvPr/>
        </p:nvCxnSpPr>
        <p:spPr>
          <a:xfrm>
            <a:off x="2595937" y="4114127"/>
            <a:ext cx="4914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a:stCxn id="11" idx="3"/>
            <a:endCxn id="10" idx="1"/>
          </p:cNvCxnSpPr>
          <p:nvPr/>
        </p:nvCxnSpPr>
        <p:spPr>
          <a:xfrm flipV="1">
            <a:off x="4536040" y="3564460"/>
            <a:ext cx="720904" cy="54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8311794" y="3405211"/>
            <a:ext cx="3309135" cy="1150703"/>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solidFill>
                  <a:schemeClr val="bg2">
                    <a:lumMod val="50000"/>
                  </a:schemeClr>
                </a:solidFill>
              </a:rPr>
              <a:t>Flujo Condicional</a:t>
            </a:r>
            <a:endParaRPr lang="es-ES" dirty="0">
              <a:solidFill>
                <a:schemeClr val="bg2">
                  <a:lumMod val="50000"/>
                </a:schemeClr>
              </a:solidFill>
            </a:endParaRPr>
          </a:p>
        </p:txBody>
      </p:sp>
      <p:sp>
        <p:nvSpPr>
          <p:cNvPr id="21" name="Pentágono 20"/>
          <p:cNvSpPr/>
          <p:nvPr/>
        </p:nvSpPr>
        <p:spPr>
          <a:xfrm>
            <a:off x="5256944" y="4232954"/>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3</a:t>
            </a:r>
            <a:endParaRPr lang="es-ES" dirty="0"/>
          </a:p>
        </p:txBody>
      </p:sp>
      <p:cxnSp>
        <p:nvCxnSpPr>
          <p:cNvPr id="12" name="Conector recto de flecha 11"/>
          <p:cNvCxnSpPr>
            <a:stCxn id="11" idx="3"/>
            <a:endCxn id="21" idx="1"/>
          </p:cNvCxnSpPr>
          <p:nvPr/>
        </p:nvCxnSpPr>
        <p:spPr>
          <a:xfrm>
            <a:off x="4536040" y="4114128"/>
            <a:ext cx="720904" cy="53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10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Condicionales en Python</a:t>
            </a:r>
            <a:endParaRPr lang="es-ES" dirty="0"/>
          </a:p>
        </p:txBody>
      </p:sp>
      <p:sp>
        <p:nvSpPr>
          <p:cNvPr id="9" name="Pentágono 8"/>
          <p:cNvSpPr/>
          <p:nvPr/>
        </p:nvSpPr>
        <p:spPr>
          <a:xfrm>
            <a:off x="736315" y="3698024"/>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1</a:t>
            </a:r>
            <a:endParaRPr lang="es-ES" dirty="0"/>
          </a:p>
        </p:txBody>
      </p:sp>
      <p:sp>
        <p:nvSpPr>
          <p:cNvPr id="10" name="Pentágono 9"/>
          <p:cNvSpPr/>
          <p:nvPr/>
        </p:nvSpPr>
        <p:spPr>
          <a:xfrm>
            <a:off x="5256944" y="3148357"/>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2</a:t>
            </a:r>
            <a:endParaRPr lang="es-ES" dirty="0"/>
          </a:p>
        </p:txBody>
      </p:sp>
      <p:sp>
        <p:nvSpPr>
          <p:cNvPr id="11" name="Rombo 10"/>
          <p:cNvSpPr/>
          <p:nvPr/>
        </p:nvSpPr>
        <p:spPr>
          <a:xfrm>
            <a:off x="3087384" y="3477130"/>
            <a:ext cx="1448656" cy="12739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800" dirty="0" smtClean="0"/>
              <a:t>IF</a:t>
            </a:r>
            <a:endParaRPr lang="es-ES" sz="4800" dirty="0"/>
          </a:p>
        </p:txBody>
      </p:sp>
      <p:cxnSp>
        <p:nvCxnSpPr>
          <p:cNvPr id="13" name="Conector recto de flecha 12"/>
          <p:cNvCxnSpPr>
            <a:stCxn id="9" idx="3"/>
            <a:endCxn id="11" idx="1"/>
          </p:cNvCxnSpPr>
          <p:nvPr/>
        </p:nvCxnSpPr>
        <p:spPr>
          <a:xfrm>
            <a:off x="2595937" y="4114127"/>
            <a:ext cx="4914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a:stCxn id="11" idx="3"/>
            <a:endCxn id="10" idx="1"/>
          </p:cNvCxnSpPr>
          <p:nvPr/>
        </p:nvCxnSpPr>
        <p:spPr>
          <a:xfrm flipV="1">
            <a:off x="4536040" y="3564460"/>
            <a:ext cx="720904" cy="54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entágono 20"/>
          <p:cNvSpPr/>
          <p:nvPr/>
        </p:nvSpPr>
        <p:spPr>
          <a:xfrm>
            <a:off x="5256944" y="4232954"/>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3</a:t>
            </a:r>
            <a:endParaRPr lang="es-ES" dirty="0"/>
          </a:p>
        </p:txBody>
      </p:sp>
      <p:cxnSp>
        <p:nvCxnSpPr>
          <p:cNvPr id="12" name="Conector recto de flecha 11"/>
          <p:cNvCxnSpPr>
            <a:stCxn id="11" idx="3"/>
            <a:endCxn id="21" idx="1"/>
          </p:cNvCxnSpPr>
          <p:nvPr/>
        </p:nvCxnSpPr>
        <p:spPr>
          <a:xfrm>
            <a:off x="4536040" y="4114128"/>
            <a:ext cx="720904" cy="53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95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Operadores de Comparación</a:t>
            </a:r>
            <a:endParaRPr lang="es-ES" dirty="0"/>
          </a:p>
        </p:txBody>
      </p:sp>
    </p:spTree>
    <p:extLst>
      <p:ext uri="{BB962C8B-B14F-4D97-AF65-F5344CB8AC3E}">
        <p14:creationId xmlns:p14="http://schemas.microsoft.com/office/powerpoint/2010/main" val="3912899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Condicionales en Python</a:t>
            </a:r>
            <a:endParaRPr lang="es-ES" dirty="0"/>
          </a:p>
        </p:txBody>
      </p:sp>
      <p:sp>
        <p:nvSpPr>
          <p:cNvPr id="14" name="Rectángulo redondeado 13"/>
          <p:cNvSpPr/>
          <p:nvPr/>
        </p:nvSpPr>
        <p:spPr>
          <a:xfrm>
            <a:off x="1800117" y="2429167"/>
            <a:ext cx="5034337"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IF </a:t>
            </a:r>
            <a:r>
              <a:rPr lang="es-ES" i="1" dirty="0" smtClean="0"/>
              <a:t>Expresión</a:t>
            </a:r>
            <a:r>
              <a:rPr lang="es-ES" dirty="0" smtClean="0"/>
              <a:t>:</a:t>
            </a:r>
            <a:endParaRPr lang="es-ES" dirty="0"/>
          </a:p>
        </p:txBody>
      </p:sp>
      <p:sp>
        <p:nvSpPr>
          <p:cNvPr id="16" name="Rectángulo redondeado 15"/>
          <p:cNvSpPr/>
          <p:nvPr/>
        </p:nvSpPr>
        <p:spPr>
          <a:xfrm>
            <a:off x="3123345" y="2988434"/>
            <a:ext cx="37111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anidada 1</a:t>
            </a:r>
            <a:endParaRPr lang="es-ES" dirty="0"/>
          </a:p>
        </p:txBody>
      </p:sp>
      <p:sp>
        <p:nvSpPr>
          <p:cNvPr id="17" name="Rectángulo redondeado 16"/>
          <p:cNvSpPr/>
          <p:nvPr/>
        </p:nvSpPr>
        <p:spPr>
          <a:xfrm>
            <a:off x="3123345" y="4106968"/>
            <a:ext cx="37111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anidada 2</a:t>
            </a:r>
            <a:endParaRPr lang="es-ES" dirty="0"/>
          </a:p>
        </p:txBody>
      </p:sp>
      <p:sp>
        <p:nvSpPr>
          <p:cNvPr id="18" name="Rectángulo redondeado 17"/>
          <p:cNvSpPr/>
          <p:nvPr/>
        </p:nvSpPr>
        <p:spPr>
          <a:xfrm>
            <a:off x="1800116" y="3547701"/>
            <a:ext cx="5034337"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ELSE:</a:t>
            </a:r>
            <a:endParaRPr lang="es-ES" dirty="0"/>
          </a:p>
        </p:txBody>
      </p:sp>
      <p:sp>
        <p:nvSpPr>
          <p:cNvPr id="3" name="Flecha izquierda 2"/>
          <p:cNvSpPr/>
          <p:nvPr/>
        </p:nvSpPr>
        <p:spPr>
          <a:xfrm>
            <a:off x="7705618" y="2893733"/>
            <a:ext cx="2917861" cy="55926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Expresión es Verdadera</a:t>
            </a:r>
            <a:endParaRPr lang="es-ES" dirty="0"/>
          </a:p>
        </p:txBody>
      </p:sp>
      <p:sp>
        <p:nvSpPr>
          <p:cNvPr id="19" name="Flecha izquierda 18"/>
          <p:cNvSpPr/>
          <p:nvPr/>
        </p:nvSpPr>
        <p:spPr>
          <a:xfrm>
            <a:off x="7705618" y="4012267"/>
            <a:ext cx="2917861" cy="55926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Expresión es Falsa</a:t>
            </a:r>
            <a:endParaRPr lang="es-ES" dirty="0"/>
          </a:p>
        </p:txBody>
      </p:sp>
    </p:spTree>
    <p:extLst>
      <p:ext uri="{BB962C8B-B14F-4D97-AF65-F5344CB8AC3E}">
        <p14:creationId xmlns:p14="http://schemas.microsoft.com/office/powerpoint/2010/main" val="26508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3"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Condicionales en Python: Ejemplo Manejo de Errores</a:t>
            </a:r>
            <a:endParaRPr lang="es-ES" dirty="0"/>
          </a:p>
        </p:txBody>
      </p:sp>
      <p:sp>
        <p:nvSpPr>
          <p:cNvPr id="14" name="Rectángulo redondeado 13"/>
          <p:cNvSpPr/>
          <p:nvPr/>
        </p:nvSpPr>
        <p:spPr>
          <a:xfrm>
            <a:off x="1800117" y="2429167"/>
            <a:ext cx="7205684"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IF DISCRIMINANTE &gt;= 0:</a:t>
            </a:r>
            <a:endParaRPr lang="es-ES" dirty="0"/>
          </a:p>
        </p:txBody>
      </p:sp>
      <p:sp>
        <p:nvSpPr>
          <p:cNvPr id="16" name="Rectángulo redondeado 15"/>
          <p:cNvSpPr/>
          <p:nvPr/>
        </p:nvSpPr>
        <p:spPr>
          <a:xfrm>
            <a:off x="3123344" y="2988434"/>
            <a:ext cx="5882455"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RAIZ1 = (-B + SQRT(</a:t>
            </a:r>
            <a:r>
              <a:rPr lang="es-ES" dirty="0"/>
              <a:t>DISCRIMINANTE</a:t>
            </a:r>
            <a:r>
              <a:rPr lang="es-ES" dirty="0" smtClean="0"/>
              <a:t>))/(2*A)</a:t>
            </a:r>
            <a:endParaRPr lang="es-ES" dirty="0"/>
          </a:p>
        </p:txBody>
      </p:sp>
      <p:sp>
        <p:nvSpPr>
          <p:cNvPr id="17" name="Rectángulo redondeado 16"/>
          <p:cNvSpPr/>
          <p:nvPr/>
        </p:nvSpPr>
        <p:spPr>
          <a:xfrm>
            <a:off x="3123343" y="5643629"/>
            <a:ext cx="5882453"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print “Las raíces de la ecuación son complejas”</a:t>
            </a:r>
            <a:endParaRPr lang="es-ES" dirty="0"/>
          </a:p>
        </p:txBody>
      </p:sp>
      <p:sp>
        <p:nvSpPr>
          <p:cNvPr id="18" name="Rectángulo redondeado 17"/>
          <p:cNvSpPr/>
          <p:nvPr/>
        </p:nvSpPr>
        <p:spPr>
          <a:xfrm>
            <a:off x="1800115" y="5084362"/>
            <a:ext cx="7205684"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ELSE:</a:t>
            </a:r>
            <a:endParaRPr lang="es-ES" dirty="0"/>
          </a:p>
        </p:txBody>
      </p:sp>
      <p:sp>
        <p:nvSpPr>
          <p:cNvPr id="10" name="Rectángulo redondeado 9"/>
          <p:cNvSpPr/>
          <p:nvPr/>
        </p:nvSpPr>
        <p:spPr>
          <a:xfrm>
            <a:off x="1800116" y="1869900"/>
            <a:ext cx="7205684"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DISCRIMINANTE = B**2 – 4*A*C</a:t>
            </a:r>
            <a:endParaRPr lang="es-ES" dirty="0"/>
          </a:p>
        </p:txBody>
      </p:sp>
      <p:sp>
        <p:nvSpPr>
          <p:cNvPr id="11" name="Rectángulo redondeado 10"/>
          <p:cNvSpPr/>
          <p:nvPr/>
        </p:nvSpPr>
        <p:spPr>
          <a:xfrm>
            <a:off x="3123344" y="3512416"/>
            <a:ext cx="5882455"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RAIZ2 = (-B - SQRT(</a:t>
            </a:r>
            <a:r>
              <a:rPr lang="es-ES" dirty="0"/>
              <a:t>DISCRIMINANTE</a:t>
            </a:r>
            <a:r>
              <a:rPr lang="es-ES" dirty="0" smtClean="0"/>
              <a:t>))/(2*A)</a:t>
            </a:r>
            <a:endParaRPr lang="es-ES" dirty="0"/>
          </a:p>
        </p:txBody>
      </p:sp>
      <p:sp>
        <p:nvSpPr>
          <p:cNvPr id="12" name="Rectángulo redondeado 11"/>
          <p:cNvSpPr/>
          <p:nvPr/>
        </p:nvSpPr>
        <p:spPr>
          <a:xfrm>
            <a:off x="3123343" y="4036398"/>
            <a:ext cx="5882455"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print “La primera raíz es”, RAIZ1</a:t>
            </a:r>
            <a:endParaRPr lang="es-ES" dirty="0"/>
          </a:p>
        </p:txBody>
      </p:sp>
      <p:sp>
        <p:nvSpPr>
          <p:cNvPr id="13" name="Rectángulo redondeado 12"/>
          <p:cNvSpPr/>
          <p:nvPr/>
        </p:nvSpPr>
        <p:spPr>
          <a:xfrm>
            <a:off x="3123343" y="4560380"/>
            <a:ext cx="5882455"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print “La segunda raíz es”, RAIZ2</a:t>
            </a:r>
            <a:endParaRPr lang="es-ES" dirty="0"/>
          </a:p>
        </p:txBody>
      </p:sp>
    </p:spTree>
    <p:extLst>
      <p:ext uri="{BB962C8B-B14F-4D97-AF65-F5344CB8AC3E}">
        <p14:creationId xmlns:p14="http://schemas.microsoft.com/office/powerpoint/2010/main" val="329511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1" grpId="0" animBg="1"/>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Usos de las Expresiones Condicionales</a:t>
            </a:r>
            <a:endParaRPr lang="es-ES" dirty="0"/>
          </a:p>
        </p:txBody>
      </p:sp>
      <p:sp>
        <p:nvSpPr>
          <p:cNvPr id="15" name="Rectángulo redondeado 14"/>
          <p:cNvSpPr/>
          <p:nvPr/>
        </p:nvSpPr>
        <p:spPr>
          <a:xfrm>
            <a:off x="739739" y="1749723"/>
            <a:ext cx="6133673" cy="106539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smtClean="0"/>
              <a:t>Manejar Casos Especiales en un Algoritmo</a:t>
            </a:r>
            <a:endParaRPr lang="es-ES" sz="2800" dirty="0"/>
          </a:p>
        </p:txBody>
      </p:sp>
      <p:sp>
        <p:nvSpPr>
          <p:cNvPr id="19" name="Rectángulo redondeado 18"/>
          <p:cNvSpPr/>
          <p:nvPr/>
        </p:nvSpPr>
        <p:spPr>
          <a:xfrm>
            <a:off x="739739" y="3032280"/>
            <a:ext cx="6133673" cy="106539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smtClean="0"/>
              <a:t>Evitar situaciones que podrían producir un error en el programa</a:t>
            </a:r>
            <a:endParaRPr lang="es-ES" sz="2800" dirty="0"/>
          </a:p>
        </p:txBody>
      </p:sp>
      <p:sp>
        <p:nvSpPr>
          <p:cNvPr id="20" name="Rectángulo redondeado 19"/>
          <p:cNvSpPr/>
          <p:nvPr/>
        </p:nvSpPr>
        <p:spPr>
          <a:xfrm>
            <a:off x="739739" y="4314837"/>
            <a:ext cx="6133673" cy="106539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smtClean="0"/>
              <a:t>Si ya ocurrió un error, decidir si el programa puede continuar o no</a:t>
            </a:r>
            <a:endParaRPr lang="es-ES" sz="2800" dirty="0"/>
          </a:p>
        </p:txBody>
      </p:sp>
    </p:spTree>
    <p:extLst>
      <p:ext uri="{BB962C8B-B14F-4D97-AF65-F5344CB8AC3E}">
        <p14:creationId xmlns:p14="http://schemas.microsoft.com/office/powerpoint/2010/main" val="4043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Expresiones Condicionales Simples</a:t>
            </a:r>
            <a:endParaRPr lang="es-ES" dirty="0"/>
          </a:p>
        </p:txBody>
      </p:sp>
    </p:spTree>
    <p:extLst>
      <p:ext uri="{BB962C8B-B14F-4D97-AF65-F5344CB8AC3E}">
        <p14:creationId xmlns:p14="http://schemas.microsoft.com/office/powerpoint/2010/main" val="38315320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Ahora veámoslo en vivo</a:t>
            </a:r>
            <a:endParaRPr lang="es-ES" dirty="0"/>
          </a:p>
        </p:txBody>
      </p:sp>
      <p:sp>
        <p:nvSpPr>
          <p:cNvPr id="3" name="Subtítulo 2"/>
          <p:cNvSpPr>
            <a:spLocks noGrp="1"/>
          </p:cNvSpPr>
          <p:nvPr>
            <p:ph type="subTitle" idx="1"/>
          </p:nvPr>
        </p:nvSpPr>
        <p:spPr/>
        <p:txBody>
          <a:bodyPr>
            <a:normAutofit fontScale="92500" lnSpcReduction="20000"/>
          </a:bodyPr>
          <a:lstStyle/>
          <a:p>
            <a:r>
              <a:rPr lang="es-ES" dirty="0" smtClean="0"/>
              <a:t>Algoritmo para calcular la Ecuación de Segundo Grado con Determinante &lt; 0</a:t>
            </a:r>
            <a:endParaRPr lang="es-ES" dirty="0"/>
          </a:p>
        </p:txBody>
      </p:sp>
      <p:pic>
        <p:nvPicPr>
          <p:cNvPr id="16386" name="Picture 2" descr="http://www.cafex.com/wp-content/uploads/2012/09/demo_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973" y="750409"/>
            <a:ext cx="5567138" cy="262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541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la próxima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Expresiones Condicionales Complejas.</a:t>
            </a:r>
          </a:p>
          <a:p>
            <a:pPr marL="285750" indent="-285750">
              <a:buFont typeface="Arial" panose="020B0604020202020204" pitchFamily="34" charset="0"/>
              <a:buChar char="•"/>
            </a:pPr>
            <a:r>
              <a:rPr lang="es-ES" dirty="0" smtClean="0"/>
              <a:t>Ciclos.</a:t>
            </a:r>
          </a:p>
        </p:txBody>
      </p:sp>
      <p:graphicFrame>
        <p:nvGraphicFramePr>
          <p:cNvPr id="5" name="Objeto 4"/>
          <p:cNvGraphicFramePr>
            <a:graphicFrameLocks noChangeAspect="1"/>
          </p:cNvGraphicFramePr>
          <p:nvPr>
            <p:extLst>
              <p:ext uri="{D42A27DB-BD31-4B8C-83A1-F6EECF244321}">
                <p14:modId xmlns:p14="http://schemas.microsoft.com/office/powerpoint/2010/main" val="2754290025"/>
              </p:ext>
            </p:extLst>
          </p:nvPr>
        </p:nvGraphicFramePr>
        <p:xfrm>
          <a:off x="1019995" y="1555233"/>
          <a:ext cx="3556000" cy="5080000"/>
        </p:xfrm>
        <a:graphic>
          <a:graphicData uri="http://schemas.openxmlformats.org/presentationml/2006/ole">
            <mc:AlternateContent xmlns:mc="http://schemas.openxmlformats.org/markup-compatibility/2006">
              <mc:Choice xmlns:v="urn:schemas-microsoft-com:vml" Requires="v">
                <p:oleObj spid="_x0000_s10510" name="Image" r:id="rId3" imgW="3555360" imgH="5079240" progId="Photoshop.Image.13">
                  <p:embed/>
                </p:oleObj>
              </mc:Choice>
              <mc:Fallback>
                <p:oleObj name="Image" r:id="rId3" imgW="3555360" imgH="5079240" progId="Photoshop.Image.13">
                  <p:embed/>
                  <p:pic>
                    <p:nvPicPr>
                      <p:cNvPr id="0" name=""/>
                      <p:cNvPicPr/>
                      <p:nvPr/>
                    </p:nvPicPr>
                    <p:blipFill>
                      <a:blip r:embed="rId4"/>
                      <a:stretch>
                        <a:fillRect/>
                      </a:stretch>
                    </p:blipFill>
                    <p:spPr>
                      <a:xfrm>
                        <a:off x="1019995" y="1555233"/>
                        <a:ext cx="3556000" cy="5080000"/>
                      </a:xfrm>
                      <a:prstGeom prst="rect">
                        <a:avLst/>
                      </a:prstGeom>
                    </p:spPr>
                  </p:pic>
                </p:oleObj>
              </mc:Fallback>
            </mc:AlternateContent>
          </a:graphicData>
        </a:graphic>
      </p:graphicFrame>
    </p:spTree>
    <p:extLst>
      <p:ext uri="{BB962C8B-B14F-4D97-AF65-F5344CB8AC3E}">
        <p14:creationId xmlns:p14="http://schemas.microsoft.com/office/powerpoint/2010/main" val="274841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Preguntas</a:t>
            </a:r>
            <a:endParaRPr lang="es-ES" dirty="0"/>
          </a:p>
        </p:txBody>
      </p:sp>
      <p:sp>
        <p:nvSpPr>
          <p:cNvPr id="3" name="Marcador de texto 2"/>
          <p:cNvSpPr>
            <a:spLocks noGrp="1"/>
          </p:cNvSpPr>
          <p:nvPr>
            <p:ph type="subTitle" idx="1"/>
          </p:nvPr>
        </p:nvSpPr>
        <p:spPr>
          <a:xfrm>
            <a:off x="838202" y="5110609"/>
            <a:ext cx="10988039" cy="1536771"/>
          </a:xfrm>
        </p:spPr>
        <p:txBody>
          <a:bodyPr>
            <a:normAutofit fontScale="62500" lnSpcReduction="20000"/>
          </a:bodyPr>
          <a:lstStyle/>
          <a:p>
            <a:r>
              <a:rPr lang="es-ES" dirty="0" smtClean="0"/>
              <a:t>Por favor no olviden que semanalmente deben publicar en el foro un comentario de no más de 100 palabras respecto a lo visto en clases que incluya al menos una pregunta respecto al contenido. Los comentarios deben ser distintos, pero si la pregunta se repite, cada persona que referencia una pregunta de otra persona debe explicar en su comentario por qué tiene esa duda también. Esto no es necesario con preguntas nuevas.</a:t>
            </a:r>
            <a:endParaRPr lang="es-ES" dirty="0"/>
          </a:p>
        </p:txBody>
      </p:sp>
      <p:pic>
        <p:nvPicPr>
          <p:cNvPr id="6148" name="Picture 4" descr="questions or decision making conce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955" y="295384"/>
            <a:ext cx="6259286" cy="415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7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 de Comparación</a:t>
            </a:r>
            <a:endParaRPr lang="es-ES" dirty="0"/>
          </a:p>
        </p:txBody>
      </p:sp>
      <p:sp>
        <p:nvSpPr>
          <p:cNvPr id="4" name="Rectángulo 3"/>
          <p:cNvSpPr/>
          <p:nvPr/>
        </p:nvSpPr>
        <p:spPr>
          <a:xfrm>
            <a:off x="2931560" y="1859621"/>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Operador Matemático</a:t>
            </a:r>
            <a:endParaRPr lang="es-ES" dirty="0"/>
          </a:p>
        </p:txBody>
      </p:sp>
      <p:sp>
        <p:nvSpPr>
          <p:cNvPr id="8" name="Rectángulo 7"/>
          <p:cNvSpPr/>
          <p:nvPr/>
        </p:nvSpPr>
        <p:spPr>
          <a:xfrm>
            <a:off x="2929270" y="4068812"/>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Operador de Comparación</a:t>
            </a:r>
            <a:endParaRPr lang="es-ES" dirty="0"/>
          </a:p>
        </p:txBody>
      </p:sp>
      <p:sp>
        <p:nvSpPr>
          <p:cNvPr id="13" name="Flecha derecha 12"/>
          <p:cNvSpPr/>
          <p:nvPr/>
        </p:nvSpPr>
        <p:spPr>
          <a:xfrm>
            <a:off x="849888" y="1723902"/>
            <a:ext cx="1578796" cy="77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Números</a:t>
            </a:r>
            <a:endParaRPr lang="es-ES" dirty="0"/>
          </a:p>
        </p:txBody>
      </p:sp>
      <p:sp>
        <p:nvSpPr>
          <p:cNvPr id="14" name="Flecha derecha 13"/>
          <p:cNvSpPr/>
          <p:nvPr/>
        </p:nvSpPr>
        <p:spPr>
          <a:xfrm>
            <a:off x="5991339" y="1725446"/>
            <a:ext cx="1578796" cy="77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Número</a:t>
            </a:r>
            <a:endParaRPr lang="es-ES" dirty="0"/>
          </a:p>
        </p:txBody>
      </p:sp>
      <p:sp>
        <p:nvSpPr>
          <p:cNvPr id="15" name="Flecha derecha 14"/>
          <p:cNvSpPr/>
          <p:nvPr/>
        </p:nvSpPr>
        <p:spPr>
          <a:xfrm>
            <a:off x="845309" y="3117343"/>
            <a:ext cx="1578796" cy="77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Números</a:t>
            </a:r>
            <a:endParaRPr lang="es-ES" dirty="0"/>
          </a:p>
        </p:txBody>
      </p:sp>
      <p:sp>
        <p:nvSpPr>
          <p:cNvPr id="18" name="Flecha derecha 17"/>
          <p:cNvSpPr/>
          <p:nvPr/>
        </p:nvSpPr>
        <p:spPr>
          <a:xfrm>
            <a:off x="5991339" y="3934569"/>
            <a:ext cx="1578796" cy="7705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Valor lógico</a:t>
            </a:r>
            <a:endParaRPr lang="es-ES" dirty="0"/>
          </a:p>
        </p:txBody>
      </p:sp>
      <p:sp>
        <p:nvSpPr>
          <p:cNvPr id="20" name="Rectángulo redondeado 19"/>
          <p:cNvSpPr/>
          <p:nvPr/>
        </p:nvSpPr>
        <p:spPr>
          <a:xfrm>
            <a:off x="7767259" y="3683099"/>
            <a:ext cx="1489753" cy="3852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Verdadero</a:t>
            </a:r>
            <a:endParaRPr lang="es-ES" dirty="0"/>
          </a:p>
        </p:txBody>
      </p:sp>
      <p:sp>
        <p:nvSpPr>
          <p:cNvPr id="21" name="Rectángulo redondeado 20"/>
          <p:cNvSpPr/>
          <p:nvPr/>
        </p:nvSpPr>
        <p:spPr>
          <a:xfrm>
            <a:off x="7767259" y="4572245"/>
            <a:ext cx="1489753" cy="3852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Falso</a:t>
            </a:r>
            <a:endParaRPr lang="es-ES" dirty="0"/>
          </a:p>
        </p:txBody>
      </p:sp>
      <p:sp>
        <p:nvSpPr>
          <p:cNvPr id="22" name="Flecha derecha 21"/>
          <p:cNvSpPr/>
          <p:nvPr/>
        </p:nvSpPr>
        <p:spPr>
          <a:xfrm>
            <a:off x="845309" y="3934569"/>
            <a:ext cx="1578796" cy="77056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Caracteres</a:t>
            </a:r>
            <a:endParaRPr lang="es-ES" dirty="0"/>
          </a:p>
        </p:txBody>
      </p:sp>
      <p:sp>
        <p:nvSpPr>
          <p:cNvPr id="26" name="Flecha derecha 25"/>
          <p:cNvSpPr/>
          <p:nvPr/>
        </p:nvSpPr>
        <p:spPr>
          <a:xfrm>
            <a:off x="845309" y="4823962"/>
            <a:ext cx="1578796" cy="7705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Valor lógico</a:t>
            </a:r>
            <a:endParaRPr lang="es-ES" dirty="0"/>
          </a:p>
        </p:txBody>
      </p:sp>
    </p:spTree>
    <p:extLst>
      <p:ext uri="{BB962C8B-B14F-4D97-AF65-F5344CB8AC3E}">
        <p14:creationId xmlns:p14="http://schemas.microsoft.com/office/powerpoint/2010/main" val="344542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8" grpId="0" animBg="1"/>
      <p:bldP spid="20" grpId="0" animBg="1"/>
      <p:bldP spid="21" grpId="0" animBg="1"/>
      <p:bldP spid="22"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 de Comparación</a:t>
            </a:r>
            <a:endParaRPr lang="es-ES" dirty="0"/>
          </a:p>
        </p:txBody>
      </p:sp>
      <p:sp>
        <p:nvSpPr>
          <p:cNvPr id="3" name="Rectángulo 2"/>
          <p:cNvSpPr/>
          <p:nvPr/>
        </p:nvSpPr>
        <p:spPr>
          <a:xfrm>
            <a:off x="1028197" y="3431224"/>
            <a:ext cx="2556903" cy="6004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Operador de Comparación</a:t>
            </a:r>
            <a:endParaRPr lang="es-ES" dirty="0"/>
          </a:p>
        </p:txBody>
      </p:sp>
      <p:sp>
        <p:nvSpPr>
          <p:cNvPr id="4" name="Rectángulo 3"/>
          <p:cNvSpPr/>
          <p:nvPr/>
        </p:nvSpPr>
        <p:spPr>
          <a:xfrm>
            <a:off x="4941292" y="1836966"/>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t>
            </a:r>
          </a:p>
          <a:p>
            <a:pPr algn="ctr"/>
            <a:r>
              <a:rPr lang="es-ES" dirty="0" smtClean="0"/>
              <a:t>¿Igual que?</a:t>
            </a:r>
            <a:endParaRPr lang="es-ES" dirty="0"/>
          </a:p>
        </p:txBody>
      </p:sp>
      <p:sp>
        <p:nvSpPr>
          <p:cNvPr id="5" name="Rectángulo 4"/>
          <p:cNvSpPr/>
          <p:nvPr/>
        </p:nvSpPr>
        <p:spPr>
          <a:xfrm>
            <a:off x="4941291" y="2635714"/>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&lt;</a:t>
            </a:r>
          </a:p>
          <a:p>
            <a:pPr algn="ctr"/>
            <a:r>
              <a:rPr lang="es-ES" dirty="0" smtClean="0"/>
              <a:t>¿Menor que?</a:t>
            </a:r>
            <a:endParaRPr lang="es-ES" dirty="0"/>
          </a:p>
        </p:txBody>
      </p:sp>
      <p:sp>
        <p:nvSpPr>
          <p:cNvPr id="6" name="Rectángulo 5"/>
          <p:cNvSpPr/>
          <p:nvPr/>
        </p:nvSpPr>
        <p:spPr>
          <a:xfrm>
            <a:off x="4941290" y="4230781"/>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&gt;</a:t>
            </a:r>
            <a:endParaRPr lang="es-ES" dirty="0" smtClean="0"/>
          </a:p>
          <a:p>
            <a:pPr algn="ctr"/>
            <a:r>
              <a:rPr lang="es-ES" dirty="0" smtClean="0"/>
              <a:t>¿Mayor que?</a:t>
            </a:r>
            <a:endParaRPr lang="es-ES" dirty="0"/>
          </a:p>
        </p:txBody>
      </p:sp>
      <p:sp>
        <p:nvSpPr>
          <p:cNvPr id="7" name="Rectángulo 6"/>
          <p:cNvSpPr/>
          <p:nvPr/>
        </p:nvSpPr>
        <p:spPr>
          <a:xfrm>
            <a:off x="4941291" y="3433652"/>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&lt;=</a:t>
            </a:r>
          </a:p>
          <a:p>
            <a:pPr algn="ctr"/>
            <a:r>
              <a:rPr lang="es-ES" dirty="0" smtClean="0"/>
              <a:t>¿Menor o Igual que?</a:t>
            </a:r>
            <a:endParaRPr lang="es-ES" dirty="0"/>
          </a:p>
        </p:txBody>
      </p:sp>
      <p:sp>
        <p:nvSpPr>
          <p:cNvPr id="8" name="Rectángulo 7"/>
          <p:cNvSpPr/>
          <p:nvPr/>
        </p:nvSpPr>
        <p:spPr>
          <a:xfrm>
            <a:off x="4941289" y="5027910"/>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&gt;=</a:t>
            </a:r>
          </a:p>
          <a:p>
            <a:pPr algn="ctr"/>
            <a:r>
              <a:rPr lang="es-ES" dirty="0" smtClean="0"/>
              <a:t>¿Mayor o Igual que?</a:t>
            </a:r>
            <a:endParaRPr lang="es-ES" dirty="0"/>
          </a:p>
        </p:txBody>
      </p:sp>
      <p:sp>
        <p:nvSpPr>
          <p:cNvPr id="9" name="Rectángulo 8"/>
          <p:cNvSpPr/>
          <p:nvPr/>
        </p:nvSpPr>
        <p:spPr>
          <a:xfrm>
            <a:off x="4941289" y="5825039"/>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t>
            </a:r>
          </a:p>
          <a:p>
            <a:pPr algn="ctr"/>
            <a:r>
              <a:rPr lang="es-ES" dirty="0" smtClean="0"/>
              <a:t>¿Distinto que?</a:t>
            </a:r>
            <a:endParaRPr lang="es-ES" dirty="0"/>
          </a:p>
        </p:txBody>
      </p:sp>
    </p:spTree>
    <p:extLst>
      <p:ext uri="{BB962C8B-B14F-4D97-AF65-F5344CB8AC3E}">
        <p14:creationId xmlns:p14="http://schemas.microsoft.com/office/powerpoint/2010/main" val="162836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 de Comparación</a:t>
            </a:r>
            <a:endParaRPr lang="es-ES" dirty="0"/>
          </a:p>
        </p:txBody>
      </p:sp>
      <p:sp>
        <p:nvSpPr>
          <p:cNvPr id="4" name="Rectángulo 3"/>
          <p:cNvSpPr/>
          <p:nvPr/>
        </p:nvSpPr>
        <p:spPr>
          <a:xfrm>
            <a:off x="3359071" y="2227384"/>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t>
            </a:r>
          </a:p>
          <a:p>
            <a:pPr algn="ctr"/>
            <a:r>
              <a:rPr lang="es-ES" dirty="0" smtClean="0"/>
              <a:t>¿Igual que?</a:t>
            </a:r>
            <a:endParaRPr lang="es-ES" dirty="0"/>
          </a:p>
        </p:txBody>
      </p:sp>
      <p:sp>
        <p:nvSpPr>
          <p:cNvPr id="7" name="Rectángulo 6"/>
          <p:cNvSpPr/>
          <p:nvPr/>
        </p:nvSpPr>
        <p:spPr>
          <a:xfrm>
            <a:off x="3359064" y="3584906"/>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&lt;</a:t>
            </a:r>
          </a:p>
          <a:p>
            <a:pPr algn="ctr"/>
            <a:r>
              <a:rPr lang="es-ES" dirty="0" smtClean="0"/>
              <a:t>¿Menor que?</a:t>
            </a:r>
            <a:endParaRPr lang="es-ES" dirty="0"/>
          </a:p>
        </p:txBody>
      </p:sp>
      <p:sp>
        <p:nvSpPr>
          <p:cNvPr id="9" name="Rectángulo 8"/>
          <p:cNvSpPr/>
          <p:nvPr/>
        </p:nvSpPr>
        <p:spPr>
          <a:xfrm>
            <a:off x="3359063" y="4900181"/>
            <a:ext cx="2556903" cy="5980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t>
            </a:r>
          </a:p>
          <a:p>
            <a:pPr algn="ctr"/>
            <a:r>
              <a:rPr lang="es-ES" dirty="0" smtClean="0"/>
              <a:t>¿Distinto que?</a:t>
            </a:r>
            <a:endParaRPr lang="es-ES" dirty="0"/>
          </a:p>
        </p:txBody>
      </p:sp>
      <p:sp>
        <p:nvSpPr>
          <p:cNvPr id="10" name="Rectángulo 9"/>
          <p:cNvSpPr/>
          <p:nvPr/>
        </p:nvSpPr>
        <p:spPr>
          <a:xfrm>
            <a:off x="609600" y="2227384"/>
            <a:ext cx="2556903" cy="5980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3</a:t>
            </a:r>
            <a:endParaRPr lang="es-ES" sz="3200" dirty="0"/>
          </a:p>
        </p:txBody>
      </p:sp>
      <p:sp>
        <p:nvSpPr>
          <p:cNvPr id="11" name="Rectángulo 10"/>
          <p:cNvSpPr/>
          <p:nvPr/>
        </p:nvSpPr>
        <p:spPr>
          <a:xfrm>
            <a:off x="6108542" y="2227384"/>
            <a:ext cx="2556903" cy="5980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4</a:t>
            </a:r>
            <a:endParaRPr lang="es-ES" sz="3200" dirty="0"/>
          </a:p>
        </p:txBody>
      </p:sp>
      <p:sp>
        <p:nvSpPr>
          <p:cNvPr id="12" name="Rectángulo 11"/>
          <p:cNvSpPr/>
          <p:nvPr/>
        </p:nvSpPr>
        <p:spPr>
          <a:xfrm>
            <a:off x="9312367" y="2227384"/>
            <a:ext cx="2556903" cy="5980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Falso</a:t>
            </a:r>
            <a:endParaRPr lang="es-ES" sz="3200" dirty="0"/>
          </a:p>
        </p:txBody>
      </p:sp>
      <p:sp>
        <p:nvSpPr>
          <p:cNvPr id="29" name="Rectángulo 28"/>
          <p:cNvSpPr/>
          <p:nvPr/>
        </p:nvSpPr>
        <p:spPr>
          <a:xfrm>
            <a:off x="9312367" y="3584906"/>
            <a:ext cx="2556903" cy="5980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Verdadero</a:t>
            </a:r>
            <a:endParaRPr lang="es-ES" sz="3200" dirty="0"/>
          </a:p>
        </p:txBody>
      </p:sp>
      <p:sp>
        <p:nvSpPr>
          <p:cNvPr id="30" name="Rectángulo 29"/>
          <p:cNvSpPr/>
          <p:nvPr/>
        </p:nvSpPr>
        <p:spPr>
          <a:xfrm>
            <a:off x="9312367" y="4900181"/>
            <a:ext cx="2556903" cy="5980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Verdadero</a:t>
            </a:r>
            <a:endParaRPr lang="es-ES" sz="3200" dirty="0"/>
          </a:p>
        </p:txBody>
      </p:sp>
      <p:sp>
        <p:nvSpPr>
          <p:cNvPr id="32" name="Rectángulo 31"/>
          <p:cNvSpPr/>
          <p:nvPr/>
        </p:nvSpPr>
        <p:spPr>
          <a:xfrm>
            <a:off x="609600" y="3584906"/>
            <a:ext cx="2556903" cy="5980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Casa</a:t>
            </a:r>
            <a:endParaRPr lang="es-ES" sz="3200" dirty="0"/>
          </a:p>
        </p:txBody>
      </p:sp>
      <p:sp>
        <p:nvSpPr>
          <p:cNvPr id="33" name="Rectángulo 32"/>
          <p:cNvSpPr/>
          <p:nvPr/>
        </p:nvSpPr>
        <p:spPr>
          <a:xfrm>
            <a:off x="6108542" y="3584906"/>
            <a:ext cx="2556903" cy="5980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Dado</a:t>
            </a:r>
            <a:endParaRPr lang="es-ES" sz="3200" dirty="0"/>
          </a:p>
        </p:txBody>
      </p:sp>
      <p:sp>
        <p:nvSpPr>
          <p:cNvPr id="34" name="Rectángulo 33"/>
          <p:cNvSpPr/>
          <p:nvPr/>
        </p:nvSpPr>
        <p:spPr>
          <a:xfrm>
            <a:off x="609600" y="4900181"/>
            <a:ext cx="2556903" cy="5980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Casa</a:t>
            </a:r>
            <a:endParaRPr lang="es-ES" sz="3200" dirty="0"/>
          </a:p>
        </p:txBody>
      </p:sp>
      <p:sp>
        <p:nvSpPr>
          <p:cNvPr id="35" name="Rectángulo 34"/>
          <p:cNvSpPr/>
          <p:nvPr/>
        </p:nvSpPr>
        <p:spPr>
          <a:xfrm>
            <a:off x="6108542" y="4900181"/>
            <a:ext cx="2556903" cy="5980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4</a:t>
            </a:r>
            <a:endParaRPr lang="es-ES" sz="3200" dirty="0"/>
          </a:p>
        </p:txBody>
      </p:sp>
    </p:spTree>
    <p:extLst>
      <p:ext uri="{BB962C8B-B14F-4D97-AF65-F5344CB8AC3E}">
        <p14:creationId xmlns:p14="http://schemas.microsoft.com/office/powerpoint/2010/main" val="87048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0" grpId="0" animBg="1"/>
      <p:bldP spid="11" grpId="0" animBg="1"/>
      <p:bldP spid="12" grpId="0" animBg="1"/>
      <p:bldP spid="29" grpId="0" animBg="1"/>
      <p:bldP spid="30" grpId="0" animBg="1"/>
      <p:bldP spid="32" grpId="0" animBg="1"/>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Operadores de Comparación</a:t>
            </a:r>
            <a:endParaRPr lang="es-ES" dirty="0"/>
          </a:p>
        </p:txBody>
      </p:sp>
    </p:spTree>
    <p:extLst>
      <p:ext uri="{BB962C8B-B14F-4D97-AF65-F5344CB8AC3E}">
        <p14:creationId xmlns:p14="http://schemas.microsoft.com/office/powerpoint/2010/main" val="486381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Operadores Lógicos</a:t>
            </a:r>
            <a:endParaRPr lang="es-ES" dirty="0"/>
          </a:p>
        </p:txBody>
      </p:sp>
    </p:spTree>
    <p:extLst>
      <p:ext uri="{BB962C8B-B14F-4D97-AF65-F5344CB8AC3E}">
        <p14:creationId xmlns:p14="http://schemas.microsoft.com/office/powerpoint/2010/main" val="1908458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 Lógicos</a:t>
            </a:r>
            <a:endParaRPr lang="es-ES" dirty="0"/>
          </a:p>
        </p:txBody>
      </p:sp>
      <p:sp>
        <p:nvSpPr>
          <p:cNvPr id="4" name="Rectángulo 3"/>
          <p:cNvSpPr/>
          <p:nvPr/>
        </p:nvSpPr>
        <p:spPr>
          <a:xfrm>
            <a:off x="2803692" y="4946758"/>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Operador Lógico</a:t>
            </a:r>
            <a:endParaRPr lang="es-ES" dirty="0"/>
          </a:p>
        </p:txBody>
      </p:sp>
      <p:sp>
        <p:nvSpPr>
          <p:cNvPr id="8" name="Rectángulo 7"/>
          <p:cNvSpPr/>
          <p:nvPr/>
        </p:nvSpPr>
        <p:spPr>
          <a:xfrm>
            <a:off x="2805981" y="2568785"/>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Operador de Comparación</a:t>
            </a:r>
            <a:endParaRPr lang="es-ES" dirty="0"/>
          </a:p>
        </p:txBody>
      </p:sp>
      <p:sp>
        <p:nvSpPr>
          <p:cNvPr id="15" name="Flecha derecha 14"/>
          <p:cNvSpPr/>
          <p:nvPr/>
        </p:nvSpPr>
        <p:spPr>
          <a:xfrm>
            <a:off x="722020" y="1617316"/>
            <a:ext cx="1578796" cy="77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Números</a:t>
            </a:r>
            <a:endParaRPr lang="es-ES" dirty="0"/>
          </a:p>
        </p:txBody>
      </p:sp>
      <p:sp>
        <p:nvSpPr>
          <p:cNvPr id="18" name="Flecha derecha 17"/>
          <p:cNvSpPr/>
          <p:nvPr/>
        </p:nvSpPr>
        <p:spPr>
          <a:xfrm>
            <a:off x="5868050" y="2434542"/>
            <a:ext cx="1578796" cy="7705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Valor lógico</a:t>
            </a:r>
            <a:endParaRPr lang="es-ES" dirty="0"/>
          </a:p>
        </p:txBody>
      </p:sp>
      <p:sp>
        <p:nvSpPr>
          <p:cNvPr id="22" name="Flecha derecha 21"/>
          <p:cNvSpPr/>
          <p:nvPr/>
        </p:nvSpPr>
        <p:spPr>
          <a:xfrm>
            <a:off x="722020" y="2434542"/>
            <a:ext cx="1578796" cy="77056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Caracteres</a:t>
            </a:r>
            <a:endParaRPr lang="es-ES" dirty="0"/>
          </a:p>
        </p:txBody>
      </p:sp>
      <p:sp>
        <p:nvSpPr>
          <p:cNvPr id="26" name="Flecha derecha 25"/>
          <p:cNvSpPr/>
          <p:nvPr/>
        </p:nvSpPr>
        <p:spPr>
          <a:xfrm>
            <a:off x="722020" y="3323935"/>
            <a:ext cx="1578796" cy="7705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Valor lógico</a:t>
            </a:r>
            <a:endParaRPr lang="es-ES" dirty="0"/>
          </a:p>
        </p:txBody>
      </p:sp>
      <p:sp>
        <p:nvSpPr>
          <p:cNvPr id="16" name="Flecha derecha 15"/>
          <p:cNvSpPr/>
          <p:nvPr/>
        </p:nvSpPr>
        <p:spPr>
          <a:xfrm>
            <a:off x="722020" y="4813194"/>
            <a:ext cx="1578796" cy="7705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Valor lógico</a:t>
            </a:r>
            <a:endParaRPr lang="es-ES" dirty="0"/>
          </a:p>
        </p:txBody>
      </p:sp>
      <p:sp>
        <p:nvSpPr>
          <p:cNvPr id="17" name="Flecha derecha 16"/>
          <p:cNvSpPr/>
          <p:nvPr/>
        </p:nvSpPr>
        <p:spPr>
          <a:xfrm>
            <a:off x="5868050" y="4813194"/>
            <a:ext cx="1578796" cy="7705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Valor lógico</a:t>
            </a:r>
            <a:endParaRPr lang="es-ES" dirty="0"/>
          </a:p>
        </p:txBody>
      </p:sp>
    </p:spTree>
    <p:extLst>
      <p:ext uri="{BB962C8B-B14F-4D97-AF65-F5344CB8AC3E}">
        <p14:creationId xmlns:p14="http://schemas.microsoft.com/office/powerpoint/2010/main" val="62850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2" grpId="0" animBg="1"/>
      <p:bldP spid="26" grpId="0" animBg="1"/>
      <p:bldP spid="16" grpId="0" animBg="1"/>
      <p:bldP spid="17" grpId="0" animBg="1"/>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2521</Words>
  <Application>Microsoft Office PowerPoint</Application>
  <PresentationFormat>Panorámica</PresentationFormat>
  <Paragraphs>339</Paragraphs>
  <Slides>36</Slides>
  <Notes>29</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36</vt:i4>
      </vt:variant>
    </vt:vector>
  </HeadingPairs>
  <TitlesOfParts>
    <vt:vector size="42" baseType="lpstr">
      <vt:lpstr>Arial</vt:lpstr>
      <vt:lpstr>Calibri</vt:lpstr>
      <vt:lpstr>Segoe UI</vt:lpstr>
      <vt:lpstr>Segoe UI Light</vt:lpstr>
      <vt:lpstr>WelcomeDoc</vt:lpstr>
      <vt:lpstr>Image</vt:lpstr>
      <vt:lpstr>TDFI102 Introducción a la Programación</vt:lpstr>
      <vt:lpstr>Objetivos de esta Clase</vt:lpstr>
      <vt:lpstr>Operadores de Comparación</vt:lpstr>
      <vt:lpstr>Operadores de Comparación</vt:lpstr>
      <vt:lpstr>Operadores de Comparación</vt:lpstr>
      <vt:lpstr>Operadores de Comparación</vt:lpstr>
      <vt:lpstr>Operadores de Comparación</vt:lpstr>
      <vt:lpstr>Operadores Lógicos</vt:lpstr>
      <vt:lpstr>Operadores Lógicos</vt:lpstr>
      <vt:lpstr>Operadores Lógicos</vt:lpstr>
      <vt:lpstr>Operadores Lógicos</vt:lpstr>
      <vt:lpstr>Operadores Lógicos</vt:lpstr>
      <vt:lpstr>Operadores Lógicos</vt:lpstr>
      <vt:lpstr>Precedencia de Operadores</vt:lpstr>
      <vt:lpstr>Precedencia de Operadores</vt:lpstr>
      <vt:lpstr>Precedencia de Operadores</vt:lpstr>
      <vt:lpstr>Operadores Lógicos</vt:lpstr>
      <vt:lpstr>Introducción a Control de Flujo</vt:lpstr>
      <vt:lpstr>Control de Flujo</vt:lpstr>
      <vt:lpstr>Control de Flujo</vt:lpstr>
      <vt:lpstr>Control de Flujo</vt:lpstr>
      <vt:lpstr>Control de Flujo</vt:lpstr>
      <vt:lpstr>Control de Flujo: Blockly</vt:lpstr>
      <vt:lpstr>Control de Flujo: Instrucción Compuesta</vt:lpstr>
      <vt:lpstr>Control de Flujo: Instrucción Compuesta</vt:lpstr>
      <vt:lpstr>Introducción a Control de Flujo</vt:lpstr>
      <vt:lpstr>Expresiones Condicionales Simples</vt:lpstr>
      <vt:lpstr>Expresiones Condicionales Simples</vt:lpstr>
      <vt:lpstr>Condicionales en Python</vt:lpstr>
      <vt:lpstr>Condicionales en Python</vt:lpstr>
      <vt:lpstr>Condicionales en Python: Ejemplo Manejo de Errores</vt:lpstr>
      <vt:lpstr>Usos de las Expresiones Condicionales</vt:lpstr>
      <vt:lpstr>Expresiones Condicionales Simples</vt:lpstr>
      <vt:lpstr>Ahora veámoslo en vivo</vt:lpstr>
      <vt:lpstr>Objetivos de la próxima Clase</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2014-07-14T23:40:50Z</dcterms:created>
  <dcterms:modified xsi:type="dcterms:W3CDTF">2020-03-21T15:16:38Z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