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2"/>
  </p:notesMasterIdLst>
  <p:sldIdLst>
    <p:sldId id="333" r:id="rId3"/>
    <p:sldId id="275" r:id="rId4"/>
    <p:sldId id="297" r:id="rId5"/>
    <p:sldId id="329" r:id="rId6"/>
    <p:sldId id="298" r:id="rId7"/>
    <p:sldId id="299" r:id="rId8"/>
    <p:sldId id="300" r:id="rId9"/>
    <p:sldId id="301" r:id="rId10"/>
    <p:sldId id="303" r:id="rId11"/>
    <p:sldId id="306" r:id="rId12"/>
    <p:sldId id="327" r:id="rId13"/>
    <p:sldId id="302" r:id="rId14"/>
    <p:sldId id="325" r:id="rId15"/>
    <p:sldId id="330" r:id="rId16"/>
    <p:sldId id="328" r:id="rId17"/>
    <p:sldId id="305" r:id="rId18"/>
    <p:sldId id="304" r:id="rId19"/>
    <p:sldId id="331"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32" r:id="rId39"/>
    <p:sldId id="257" r:id="rId40"/>
    <p:sldId id="27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333"/>
            <p14:sldId id="275"/>
            <p14:sldId id="297"/>
            <p14:sldId id="329"/>
            <p14:sldId id="298"/>
            <p14:sldId id="299"/>
            <p14:sldId id="300"/>
            <p14:sldId id="301"/>
            <p14:sldId id="303"/>
            <p14:sldId id="306"/>
            <p14:sldId id="327"/>
            <p14:sldId id="302"/>
            <p14:sldId id="325"/>
            <p14:sldId id="330"/>
            <p14:sldId id="328"/>
            <p14:sldId id="305"/>
            <p14:sldId id="304"/>
            <p14:sldId id="331"/>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32"/>
            <p14:sldId id="257"/>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varScale="1">
        <p:scale>
          <a:sx n="98" d="100"/>
          <a:sy n="98" d="100"/>
        </p:scale>
        <p:origin x="93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425558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No todas las veces es malo tener un ciclo infinito.</a:t>
            </a:r>
            <a:r>
              <a:rPr lang="es-ES" baseline="0" dirty="0" smtClean="0"/>
              <a:t> Ya vimos dos ejemplos de programas que funcionan como ciclos infinitos: las calculadores y los computadores. Esto es muy común en los artefactos electrónicos, sus programas funcionan en un ciclo infinito que se interrumpe solamente cuando los apagamos.</a:t>
            </a:r>
          </a:p>
          <a:p>
            <a:endParaRPr lang="es-ES" baseline="0" dirty="0" smtClean="0"/>
          </a:p>
          <a:p>
            <a:r>
              <a:rPr lang="es-ES" baseline="0" dirty="0" smtClean="0"/>
              <a:t>Dado que las expresiones de los ciclos se indican usando expresiones condicionales, solamente necesitamos reemplazar una condición por el valor lógico True, para que un ciclo se convierta en un ciclo infinito.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526545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Una forma de</a:t>
            </a:r>
            <a:r>
              <a:rPr lang="es-ES" baseline="0" dirty="0" smtClean="0"/>
              <a:t> interrumpir un ciclo infinito es con la instrucción break. En el ejemplo de la calculadora, podríamos agregar una instrucción “salir”, que sale del programa de la calculadora. La instrucción break termina el ciclo, por lo que no se siguen ejecutando las instrucciones que aparecen en el ciclo después del break.</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1827905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Sigamos</a:t>
            </a:r>
            <a:r>
              <a:rPr lang="es-ES" baseline="0" dirty="0" smtClean="0"/>
              <a:t> desarrollando el ejemplo de la calculadora, supongamos ahora que hemos creado una calculadora muy compleja que maneja muchos tipos de cálculos especiales, incluso tiene memorias que el usuario puede usar para calcular. Si ponemos una instrucción “</a:t>
            </a:r>
            <a:r>
              <a:rPr lang="es-ES" baseline="0" dirty="0" err="1" smtClean="0"/>
              <a:t>clear</a:t>
            </a:r>
            <a:r>
              <a:rPr lang="es-ES" baseline="0" dirty="0" smtClean="0"/>
              <a:t>” para borrar la memoria de la calculadora, no sería eficiente que se sigan chequeando las otras condiciones que se usan para las otras operaciones de la calculadora. Lo ideal sería que una vez que borramos la memoria, volviéramos al inicio del ciclo a pedir otra instrucción, esto lo podemos hacer con la instrucción </a:t>
            </a:r>
            <a:r>
              <a:rPr lang="es-ES" baseline="0" dirty="0" err="1" smtClean="0"/>
              <a:t>continue</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1148731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Ahora vamos a revisar el otro tipo de instrucciones</a:t>
            </a:r>
            <a:r>
              <a:rPr lang="es-ES" baseline="0" dirty="0" smtClean="0"/>
              <a:t> de creación de ciclos de Python, el ciclo FOR.</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1523144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Un</a:t>
            </a:r>
            <a:r>
              <a:rPr lang="es-ES" baseline="0" dirty="0" smtClean="0"/>
              <a:t> tipo de dato que tiene Python y que es muy útil para los ciclos, son las secuencias. Las secuencias esencialmente son conjuntos de valores que podemos usar para crear variables que sean de tipo conjunto. Podemos crear conjuntos de letras (“palabras”), conjuntos de números y también conjuntos de palabras. Las secuencias de letras reciben un nombre especial, se denominan String. En una próxima clase, los analizaremos en detalle.</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Dos tipos de secuencias muy útiles en Python son las Listas y los rangos. Las listas se definen con paréntesis cuadrados, separando cada elemento con coma. Podemos definir listas de cualquier tipo de dato.</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r>
              <a:rPr lang="es-ES" baseline="0" dirty="0" smtClean="0"/>
              <a:t>Los rangos son listas de valores numéricos, pero que son constantes, es decir una vez creado el rango, los valores que lo forman no se pueden modificar. Las listas y los rangos son elementos básicos para el uso del ciclo FOR.</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852297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Los rangos se generan</a:t>
            </a:r>
            <a:r>
              <a:rPr lang="es-ES" baseline="0" dirty="0" smtClean="0"/>
              <a:t> con la función </a:t>
            </a:r>
            <a:r>
              <a:rPr lang="es-ES" baseline="0" dirty="0" err="1" smtClean="0"/>
              <a:t>range</a:t>
            </a:r>
            <a:r>
              <a:rPr lang="es-ES" baseline="0" dirty="0" smtClean="0"/>
              <a:t>. Cuando ingreso </a:t>
            </a:r>
            <a:r>
              <a:rPr lang="es-ES" baseline="0" dirty="0" err="1" smtClean="0"/>
              <a:t>range</a:t>
            </a:r>
            <a:r>
              <a:rPr lang="es-ES" baseline="0" dirty="0" smtClean="0"/>
              <a:t> y un número, se genera una lista con valores entre 0 y el número indicado menos 1. </a:t>
            </a:r>
            <a:r>
              <a:rPr lang="es-ES" baseline="0" dirty="0" err="1" smtClean="0"/>
              <a:t>range</a:t>
            </a:r>
            <a:r>
              <a:rPr lang="es-ES" baseline="0" dirty="0" smtClean="0"/>
              <a:t>(5), crea una lista con valores entre el 0 y el 4.</a:t>
            </a:r>
          </a:p>
          <a:p>
            <a:endParaRPr lang="es-ES" baseline="0" dirty="0" smtClean="0"/>
          </a:p>
          <a:p>
            <a:r>
              <a:rPr lang="es-ES" baseline="0" dirty="0" smtClean="0"/>
              <a:t>Si creo un rango dando como parámetro dos valores, el primero es el comienzo del rango y el último funciona como en el caso anterior, definiendo el límite del rango. </a:t>
            </a:r>
            <a:r>
              <a:rPr lang="es-ES" baseline="0" dirty="0" err="1" smtClean="0"/>
              <a:t>Range</a:t>
            </a:r>
            <a:r>
              <a:rPr lang="es-ES" baseline="0" dirty="0" smtClean="0"/>
              <a:t>(2,8) , crea una lista de valores entre el 2 y el 7.</a:t>
            </a:r>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1290772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Ahora que ya conocemos</a:t>
            </a:r>
            <a:r>
              <a:rPr lang="es-ES" baseline="0" dirty="0" smtClean="0"/>
              <a:t> la forma de generar secuencias y tenemos una noción de lo que significan las listas, revisaremos el ciclo FOR.</a:t>
            </a:r>
          </a:p>
          <a:p>
            <a:endParaRPr lang="es-ES" baseline="0" dirty="0" smtClean="0"/>
          </a:p>
          <a:p>
            <a:r>
              <a:rPr lang="es-ES" baseline="0" dirty="0" smtClean="0"/>
              <a:t>El FOR es una instrucción que sirve para ejecutar un ciclo un número fijo de veces. El ciclo se ejecuta una vez para cada elemento contenido en la secuencia, ya sea un </a:t>
            </a:r>
            <a:r>
              <a:rPr lang="es-ES" baseline="0" dirty="0" err="1" smtClean="0"/>
              <a:t>string</a:t>
            </a:r>
            <a:r>
              <a:rPr lang="es-ES" baseline="0" dirty="0" smtClean="0"/>
              <a:t>, una lista de números o de palabras. El FOR utiliza una variable en la que se va cargando sucesivamente cada elemento de la secuencia, en el orden en el que aparecen, de esta forma al interior del ciclo tenemos acceso al elemento actual de la secuencia. El ciclo termina después que se carga el último elemento de la secuencia.</a:t>
            </a:r>
          </a:p>
          <a:p>
            <a:endParaRPr lang="es-ES" baseline="0" dirty="0" smtClean="0"/>
          </a:p>
          <a:p>
            <a:r>
              <a:rPr lang="es-ES" baseline="0" dirty="0" smtClean="0"/>
              <a:t>Un uso muy común del FOR es para repetir un ciclo un número fijo de veces, eso lo podemos hacer generando una lista </a:t>
            </a:r>
            <a:r>
              <a:rPr lang="es-ES" baseline="0" dirty="0" err="1" smtClean="0"/>
              <a:t>númerica</a:t>
            </a:r>
            <a:r>
              <a:rPr lang="es-ES" baseline="0" dirty="0" smtClean="0"/>
              <a:t> usando </a:t>
            </a:r>
            <a:r>
              <a:rPr lang="es-ES" baseline="0" dirty="0" err="1" smtClean="0"/>
              <a:t>range</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1415022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Ya vimos que las secuencias son conjuntos de elementos,</a:t>
            </a:r>
            <a:r>
              <a:rPr lang="es-ES" baseline="0" dirty="0" smtClean="0"/>
              <a:t> que pueden ser de distintos tipos, números, palabras o letras.</a:t>
            </a:r>
            <a:endParaRPr lang="es-ES" dirty="0" smtClean="0"/>
          </a:p>
          <a:p>
            <a:r>
              <a:rPr lang="es-ES" dirty="0" smtClean="0"/>
              <a:t>Si queremos utilizar</a:t>
            </a:r>
            <a:r>
              <a:rPr lang="es-ES" baseline="0" dirty="0" smtClean="0"/>
              <a:t> los elementos de una secuencia, podemos obtener el valor de cada elemento de la secuencia, en el orden en que aparecen en su definición usando el ciclo FOR.</a:t>
            </a:r>
          </a:p>
          <a:p>
            <a:r>
              <a:rPr lang="es-ES" baseline="0" dirty="0" smtClean="0"/>
              <a:t>Pero si queremos leer un elemento específico de una secuencia, sin leerlos todos en secuencia, junto al nombre de la secuencia escribimos entre paréntesis cuadrados un número que se llama índice. El índice es un correlativo que indica la posición de la secuencia que quiero leer.</a:t>
            </a:r>
          </a:p>
          <a:p>
            <a:endParaRPr lang="es-ES" baseline="0" dirty="0" smtClean="0"/>
          </a:p>
          <a:p>
            <a:r>
              <a:rPr lang="es-ES" baseline="0" dirty="0" smtClean="0"/>
              <a:t>Este correlativo parte en cero. Por ejemplo en la secuencia de números n, n[0] (se lee n sub cero) tiene el valor 0, mientras que en la lista de dias, dias[3] tiene el valor jueves.</a:t>
            </a:r>
          </a:p>
          <a:p>
            <a:endParaRPr lang="es-ES" baseline="0" dirty="0" smtClean="0"/>
          </a:p>
          <a:p>
            <a:r>
              <a:rPr lang="es-ES" baseline="0" dirty="0" smtClean="0"/>
              <a:t>Revisaremos en más profundidad el concepto de secuencia en una próxima clase, ya que antes, para comprenderlas de mejor forma debemos avanzar en la comprensión del concepto de </a:t>
            </a:r>
            <a:r>
              <a:rPr lang="es-ES" baseline="0" dirty="0" err="1" smtClean="0"/>
              <a:t>modularización</a:t>
            </a:r>
            <a:r>
              <a:rPr lang="es-ES" baseline="0" dirty="0" smtClean="0"/>
              <a:t>. </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821460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 continuación vamos a revisar un concepto muy importante para el desarrollo de algoritmos y programas</a:t>
            </a:r>
            <a:r>
              <a:rPr lang="es-ES" baseline="0" dirty="0" smtClean="0"/>
              <a:t> complejos, el concepto de </a:t>
            </a:r>
            <a:r>
              <a:rPr lang="es-ES" baseline="0" dirty="0" err="1" smtClean="0"/>
              <a:t>modularización</a:t>
            </a:r>
            <a:r>
              <a:rPr lang="es-ES" baseline="0" dirty="0" smtClean="0"/>
              <a:t>. Hasta el momento hemos revisado algoritmos que han dado lugar a programas relativamente simples, pero en la medida que el problema que queremos resolver es más complejo, ya no podemos abordarlo todo de una vez. Debemos dividir el problema en partes, y posiblemente programar cada una de esas partes para que como conjunto produzcan la solución del problema completo.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2866109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Posiblemente muchos</a:t>
            </a:r>
            <a:r>
              <a:rPr lang="es-ES" baseline="0" dirty="0" smtClean="0"/>
              <a:t> de ustedes han jugado con bloques de lego. El proceso de construcción con legos, podemos pensarlo como un ejemplo de resolución algorítmica de problemas, siendo el problema a resolver la forma de construir una determinada figura.</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639613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Ahora revisaremos algunos casos de anidamiento de expresiones</a:t>
            </a:r>
            <a:r>
              <a:rPr lang="es-ES" baseline="0" dirty="0" smtClean="0"/>
              <a:t> condicionales, y algunas recomendaciones para organizar la evaluación de condiciones en un programa para que sea eficiente.</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2347095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La cantidad de figuras que se pueden</a:t>
            </a:r>
            <a:r>
              <a:rPr lang="es-ES" baseline="0" dirty="0" smtClean="0"/>
              <a:t> construir con los bloques, es prácticamente infinita, sin embargo el número de piezas distintas que tienen los bloques es limitado. La característica de estos bloques es que yo puedo combinarlos creativamente para construir esa cantidad prácticamente infinita de cosas. </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3427434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 lugar de crear piezas especiales de Lego para construir cada cosa, estas piezas se pueden combinar cumpliendo ciertas reglas definidas por su forma y las marcas de encaje</a:t>
            </a:r>
            <a:r>
              <a:rPr lang="es-ES" baseline="0" dirty="0" smtClean="0"/>
              <a:t> que tienen.</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440970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Podríamos considerar que los distintos bloques son unidades básicas de construcción. Estas unidades básicas de construcción son módulos, es decir son elementos reutilizables que cumplen una función específica, que tienen una manera definida de relacionarse con otros módulos y que pueden ser combinados con otros en cualquier forma, mientras se respeten las restricciones dadas por su interfaz.</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308787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Nuevamente en el módulo, aparece el concepto de sistema. Un módulo tiene una interfaz, que es la denominación que reciben en forma conjunta las entradas y las salidas del módulo. Para que un módulo pueda combinarse correctamente con otro módulo, el módulo que lo quiere usar debe proveer las entradas que el módulo necesita, y debe estar preparado para recibir la salida que el módulo genera. No importa como el módulo realice internamente el procesamiento para generar las salidas a partir de su entrada, para los módulos que lo usan, funciona como una caja negra. Esta propiedad de “ocultamiento del funcionamiento interno” es importante para que el módulo pueda ser usado en múltiples contextos.</a:t>
            </a:r>
          </a:p>
          <a:p>
            <a:endParaRPr lang="es-ES" baseline="0" dirty="0" smtClean="0"/>
          </a:p>
          <a:p>
            <a:r>
              <a:rPr lang="es-ES" baseline="0" dirty="0" smtClean="0"/>
              <a:t>Si hacemos la analogía con una pieza de  Lego, la interfaz serían los puntos de encaje del bloque, pues estos puntos de encaje son los que permiten conectar un bloque con otro.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3269624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 </a:t>
            </a:r>
            <a:r>
              <a:rPr lang="es-ES" dirty="0" err="1" smtClean="0"/>
              <a:t>modularación</a:t>
            </a:r>
            <a:r>
              <a:rPr lang="es-ES" baseline="0" dirty="0" smtClean="0"/>
              <a:t> parte desde el proceso de generación del algoritmo. En lugar de resolver un único gran problema, lo resolvemos por partes, de forma que cada parte contribuya a la resolución del problema completo. De esta forma favorecemos la abstracción, es decir que en vez de repetir pasos iguales en un programa cada vez que se requieren, los creamos una única vez como módulo reutilizable y después solamente lo llamamos cuando lo requerimos. De esta forma, nuestros programas quedarán más simples de entender y de modificar.</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673575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Para pasar de la división realizada en el algoritmo a módulos reutilizables en un problema, debemos usar el concepto de Función,</a:t>
            </a:r>
            <a:r>
              <a:rPr lang="es-ES" baseline="0" dirty="0" smtClean="0"/>
              <a:t> que es como se denominan los módulos básicos de los que puede estar compuesto un programa en Python. Ya vimos que una función es un tipo de “identificador” en el sentido que es un nombre que le podemos poner a un conjunto de instrucciones, para utilizarlo dentro de un programa. Este conjunto de instrucciones que conforman la función es el módulo.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4285655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Como</a:t>
            </a:r>
            <a:r>
              <a:rPr lang="es-ES" baseline="0" dirty="0" smtClean="0"/>
              <a:t> vimos los módulos tienen una interfaz, por lo que no es de extrañar que existan reglas sintácticas para definir la interfaz de una función, e indicar sus entradas y sus salidas.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3786499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Las entradas de la función se denominan parámetros y se indican entre paréntesis.</a:t>
            </a:r>
          </a:p>
          <a:p>
            <a:endParaRPr lang="es-ES" dirty="0" smtClean="0"/>
          </a:p>
          <a:p>
            <a:r>
              <a:rPr lang="es-ES" dirty="0" smtClean="0"/>
              <a:t>Las</a:t>
            </a:r>
            <a:r>
              <a:rPr lang="es-ES" baseline="0" dirty="0" smtClean="0"/>
              <a:t> salidas de la función se denominan valor de retorno y se entregan combinando la palabra </a:t>
            </a:r>
            <a:r>
              <a:rPr lang="es-ES" baseline="0" dirty="0" err="1" smtClean="0"/>
              <a:t>return</a:t>
            </a:r>
            <a:r>
              <a:rPr lang="es-ES" baseline="0" dirty="0" smtClean="0"/>
              <a:t> con el nombre de una variable o un valor constante.</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1757452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Con</a:t>
            </a:r>
            <a:r>
              <a:rPr lang="es-ES" baseline="0" dirty="0" smtClean="0"/>
              <a:t> las funciones, podemos agregar instrucciones al lenguaje. Los lenguajes como Python tienen un conjunto de instrucciones básicas, y un conjunto de funciones básicas, que han sido incluidas por los creadores del lenguaje para facilitar el trabajo. En adición a estas funciones propias del lenguaje, nosotros podemos crear las que necesitemos.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30</a:t>
            </a:fld>
            <a:endParaRPr lang="en-US"/>
          </a:p>
        </p:txBody>
      </p:sp>
    </p:spTree>
    <p:extLst>
      <p:ext uri="{BB962C8B-B14F-4D97-AF65-F5344CB8AC3E}">
        <p14:creationId xmlns:p14="http://schemas.microsoft.com/office/powerpoint/2010/main" val="783880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Este proceso</a:t>
            </a:r>
            <a:r>
              <a:rPr lang="es-ES" baseline="0" dirty="0" smtClean="0"/>
              <a:t> de descomponer un problema en </a:t>
            </a:r>
            <a:r>
              <a:rPr lang="es-ES" baseline="0" dirty="0" err="1" smtClean="0"/>
              <a:t>subproblemas</a:t>
            </a:r>
            <a:r>
              <a:rPr lang="es-ES" baseline="0" dirty="0" smtClean="0"/>
              <a:t>, e identificar las funciones que necesitamos crear se denomina descomposición funcional.</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2253953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La semana pasada revisamos las instrucciones condicionales, y vimos como a través de ellas es posible bifurcar el flujo de ejecución de un programa.</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La forma más simple de instrucción condicionales es el IF, en donde cuando la condición es verdadera, se ejecuta la instrucción que aparece inmediatamente después de los dos puntos. Si la expresión evaluada es falsa, entonces se ejecuta la expresión que aparece después de la palabra ELSE. El uso de ELSE es opcional, un IF es perfectamente válido si no tiene un ELSE. En este caso, si la condición no se cumple, lo único que sucede es que el programa continua con la instrucción inmediatamente siguiente al IF.</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4128515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 esta sección, revisaremos la forma en como Python realiza el agrupamiento de funciones</a:t>
            </a:r>
            <a:r>
              <a:rPr lang="es-ES" baseline="0" dirty="0" smtClean="0"/>
              <a:t> relacionadas de alguna forma entre sí. El agrupamiento no es realizado en forma automática por Python, sino que el creador de las funciones debe definir cómo se debieran agrupar.</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2287407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a:t>
            </a:r>
            <a:r>
              <a:rPr lang="es-ES" baseline="0" dirty="0" smtClean="0"/>
              <a:t> cantidad de funciones que se pueden crear para realizar tareas recurrentes dentro de los algoritmos es muy grande. Se necesita una forma de ordenarlas. Una manera de hacerlo es, nuevamente con los módulos, que son el agrupamiento de varias funciones que tienen objetivos comunes. En este sentido, el concepto de módulo es recursivo, pues un módulo puede estar constituido por otros módulos, que a su vez pueden estar compuestos de otros módulos.</a:t>
            </a:r>
          </a:p>
          <a:p>
            <a:endParaRPr lang="es-ES" baseline="0" dirty="0" smtClean="0"/>
          </a:p>
          <a:p>
            <a:r>
              <a:rPr lang="es-ES" baseline="0" dirty="0" smtClean="0"/>
              <a:t>Cada Módulo tiene un nombre. Para usarlo en un programa uso la instrucción </a:t>
            </a:r>
            <a:r>
              <a:rPr lang="es-ES" baseline="0" dirty="0" err="1" smtClean="0"/>
              <a:t>import</a:t>
            </a:r>
            <a:r>
              <a:rPr lang="es-ES" baseline="0" dirty="0" smtClean="0"/>
              <a:t>. Cuando quiero usar una función de módulo, la llama combinando el nombre del módulo, un punto y el nombre de la función. En general, los módulos están almacenados en archivos individuales con el mismo nombre del módulo.</a:t>
            </a:r>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33</a:t>
            </a:fld>
            <a:endParaRPr lang="en-US"/>
          </a:p>
        </p:txBody>
      </p:sp>
    </p:spTree>
    <p:extLst>
      <p:ext uri="{BB962C8B-B14F-4D97-AF65-F5344CB8AC3E}">
        <p14:creationId xmlns:p14="http://schemas.microsoft.com/office/powerpoint/2010/main" val="22899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Un</a:t>
            </a:r>
            <a:r>
              <a:rPr lang="es-ES" baseline="0" dirty="0" smtClean="0"/>
              <a:t> grupo de funciones que son muy utilizadas en programación, son las funciones matemáticas. Python provee un módulo llamado </a:t>
            </a:r>
            <a:r>
              <a:rPr lang="es-ES" baseline="0" dirty="0" err="1" smtClean="0"/>
              <a:t>math</a:t>
            </a:r>
            <a:r>
              <a:rPr lang="es-ES" baseline="0" dirty="0" smtClean="0"/>
              <a:t>, que las incluye. EXPLICAR DIBUJO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617775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Otro módulo</a:t>
            </a:r>
            <a:r>
              <a:rPr lang="es-ES" baseline="0" dirty="0" smtClean="0"/>
              <a:t> que utilizaremos, especialmente cuando tengan que construir su tarea, es el módulo </a:t>
            </a:r>
            <a:r>
              <a:rPr lang="es-ES" baseline="0" dirty="0" err="1" smtClean="0"/>
              <a:t>sys</a:t>
            </a:r>
            <a:r>
              <a:rPr lang="es-ES" baseline="0" dirty="0" smtClean="0"/>
              <a:t>. </a:t>
            </a:r>
            <a:r>
              <a:rPr lang="es-ES" baseline="0" dirty="0" err="1" smtClean="0"/>
              <a:t>Sys</a:t>
            </a:r>
            <a:r>
              <a:rPr lang="es-ES" baseline="0" dirty="0" smtClean="0"/>
              <a:t> es módulo interesante, porque un módulo además de incluir funciones puede incluir variables y constantes.</a:t>
            </a:r>
          </a:p>
          <a:p>
            <a:endParaRPr lang="es-ES" baseline="0" dirty="0" smtClean="0"/>
          </a:p>
          <a:p>
            <a:r>
              <a:rPr lang="es-ES" baseline="0" dirty="0" smtClean="0"/>
              <a:t>Con </a:t>
            </a:r>
            <a:r>
              <a:rPr lang="es-ES" baseline="0" dirty="0" err="1" smtClean="0"/>
              <a:t>sys</a:t>
            </a:r>
            <a:r>
              <a:rPr lang="es-ES" baseline="0" dirty="0" smtClean="0"/>
              <a:t> podemos acceder a los parámetros de un programa (</a:t>
            </a:r>
            <a:r>
              <a:rPr lang="es-ES" baseline="0" dirty="0" err="1" smtClean="0"/>
              <a:t>sys.argv</a:t>
            </a:r>
            <a:r>
              <a:rPr lang="es-ES" baseline="0" dirty="0" smtClean="0"/>
              <a:t>).</a:t>
            </a:r>
          </a:p>
          <a:p>
            <a:endParaRPr lang="es-ES" baseline="0" dirty="0" smtClean="0"/>
          </a:p>
          <a:p>
            <a:r>
              <a:rPr lang="es-ES" baseline="0" dirty="0" smtClean="0"/>
              <a:t>Con </a:t>
            </a:r>
            <a:r>
              <a:rPr lang="es-ES" baseline="0" dirty="0" err="1" smtClean="0"/>
              <a:t>sys</a:t>
            </a:r>
            <a:r>
              <a:rPr lang="es-ES" baseline="0" dirty="0" smtClean="0"/>
              <a:t> también tenemos otras formas de recibir entradas y salidas en los programas, que es a través de los identificadores </a:t>
            </a:r>
            <a:r>
              <a:rPr lang="es-ES" baseline="0" dirty="0" err="1" smtClean="0"/>
              <a:t>sys.stdin</a:t>
            </a:r>
            <a:r>
              <a:rPr lang="es-ES" baseline="0" dirty="0" smtClean="0"/>
              <a:t>, </a:t>
            </a:r>
            <a:r>
              <a:rPr lang="es-ES" baseline="0" dirty="0" err="1" smtClean="0"/>
              <a:t>sys.stdout</a:t>
            </a:r>
            <a:r>
              <a:rPr lang="es-ES" baseline="0" dirty="0" smtClean="0"/>
              <a:t> y </a:t>
            </a:r>
            <a:r>
              <a:rPr lang="es-ES" baseline="0" dirty="0" err="1" smtClean="0"/>
              <a:t>sys.stderr</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1839824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Estos identificadores, son de un tipo especial que se llama Clase. La clase es el elemento básico que se usa en los lenguajes para modelar los elementos de</a:t>
            </a:r>
            <a:r>
              <a:rPr lang="es-ES" baseline="0" dirty="0" smtClean="0"/>
              <a:t> un problema al crear un programa. Los veremos en más detalle, la próxima clase.</a:t>
            </a:r>
          </a:p>
          <a:p>
            <a:endParaRPr lang="es-ES" baseline="0" dirty="0" smtClean="0"/>
          </a:p>
          <a:p>
            <a:r>
              <a:rPr lang="es-ES" baseline="0" dirty="0" smtClean="0"/>
              <a:t>Lo importante es que las clases tienen la característica que agrupan datos y funciones que se relacionan a un concepto común. En este caso, el concepto es el de flujo de información, los cuales representan la forma que un programa tiene de recibir entradas desde el usuario, y la forma que tiene de mostrar resultados por pantalla.</a:t>
            </a:r>
          </a:p>
          <a:p>
            <a:endParaRPr lang="es-ES" baseline="0" dirty="0" smtClean="0"/>
          </a:p>
          <a:p>
            <a:r>
              <a:rPr lang="es-ES" baseline="0" dirty="0" smtClean="0"/>
              <a:t>Para usar una clase, debo crear una variable que sea del tipo representado por la clase. Esta variable se dice que contiene un objeto de la clase. La clase es el modelo, la definición conceptual, mientras que el objeto es el valor concreto.</a:t>
            </a:r>
          </a:p>
          <a:p>
            <a:endParaRPr lang="es-ES" baseline="0" dirty="0" smtClean="0"/>
          </a:p>
          <a:p>
            <a:r>
              <a:rPr lang="es-ES" baseline="0" dirty="0" smtClean="0"/>
              <a:t>El flujo de entrada se accede con el objeto </a:t>
            </a:r>
            <a:r>
              <a:rPr lang="es-ES" baseline="0" dirty="0" err="1" smtClean="0"/>
              <a:t>stdin</a:t>
            </a:r>
            <a:r>
              <a:rPr lang="es-ES" baseline="0" dirty="0" smtClean="0"/>
              <a:t> usando la función </a:t>
            </a:r>
            <a:r>
              <a:rPr lang="es-ES" baseline="0" dirty="0" err="1" smtClean="0"/>
              <a:t>readline</a:t>
            </a:r>
            <a:r>
              <a:rPr lang="es-ES" baseline="0" dirty="0" smtClean="0"/>
              <a:t>. El Flujo de salida se accede con el objeto </a:t>
            </a:r>
            <a:r>
              <a:rPr lang="es-ES" baseline="0" dirty="0" err="1" smtClean="0"/>
              <a:t>stdout</a:t>
            </a:r>
            <a:r>
              <a:rPr lang="es-ES" baseline="0" dirty="0" smtClean="0"/>
              <a:t> usando la función </a:t>
            </a:r>
            <a:r>
              <a:rPr lang="es-ES" baseline="0" dirty="0" err="1" smtClean="0"/>
              <a:t>print</a:t>
            </a:r>
            <a:r>
              <a:rPr lang="es-ES" baseline="0" dirty="0" smtClean="0"/>
              <a:t>. </a:t>
            </a:r>
            <a:r>
              <a:rPr lang="es-ES" baseline="0" dirty="0" err="1" smtClean="0"/>
              <a:t>Stderr</a:t>
            </a:r>
            <a:r>
              <a:rPr lang="es-ES" baseline="0" dirty="0" smtClean="0"/>
              <a:t> es una variación de la salida de un programa, destinada solamente a mostrar los errores que ocurren en él. Por ahora, no es necesario que lo usemos. Si hay algún mensaje que quieren mostrar como salida de sus programas, pueden usar </a:t>
            </a:r>
            <a:r>
              <a:rPr lang="es-ES" baseline="0" dirty="0" err="1" smtClean="0"/>
              <a:t>print</a:t>
            </a:r>
            <a:r>
              <a:rPr lang="es-ES" baseline="0" dirty="0" smtClean="0"/>
              <a:t> o </a:t>
            </a:r>
            <a:r>
              <a:rPr lang="es-ES" baseline="0" dirty="0" err="1" smtClean="0"/>
              <a:t>write</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36</a:t>
            </a:fld>
            <a:endParaRPr lang="en-US"/>
          </a:p>
        </p:txBody>
      </p:sp>
    </p:spTree>
    <p:extLst>
      <p:ext uri="{BB962C8B-B14F-4D97-AF65-F5344CB8AC3E}">
        <p14:creationId xmlns:p14="http://schemas.microsoft.com/office/powerpoint/2010/main" val="410933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 posible</a:t>
            </a:r>
            <a:r>
              <a:rPr lang="es-ES" baseline="0" dirty="0" smtClean="0"/>
              <a:t> anidar instrucciones condicionales, para habilitar condicionales complejos.</a:t>
            </a:r>
          </a:p>
          <a:p>
            <a:endParaRPr lang="es-ES" dirty="0" smtClean="0"/>
          </a:p>
          <a:p>
            <a:r>
              <a:rPr lang="es-ES" dirty="0" smtClean="0"/>
              <a:t>Cuando anidamos instrucciones condicionales, es equivalente a conectar las condiciones que están una dentro de otra usando AND. Si son equivalentes, nos podemos preguntar,</a:t>
            </a:r>
            <a:r>
              <a:rPr lang="es-ES" baseline="0" dirty="0" smtClean="0"/>
              <a:t> cuándo es conveniente usar una u otra forma. La forma AND es mejor utilizarla cuando tenemos un par de condiciones, y cuando solamente tenemos que ejecutar instrucciones si alguna de ellas es verdadera. La forma anidada, la debiéramos usar si es que necesitamos ejecutar alguna instrucción antes de verificar la segunda condición, por ejemplo.</a:t>
            </a:r>
          </a:p>
          <a:p>
            <a:endParaRPr lang="es-ES" baseline="0" dirty="0" smtClean="0"/>
          </a:p>
          <a:p>
            <a:r>
              <a:rPr lang="es-ES" baseline="0" dirty="0" smtClean="0"/>
              <a:t>En cuanto al OR, es equivalente a poner varios IF en secuencia. Es preferible usar OR, siempre que sea posible para evitar la repetición de las instrucciones.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3577823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Ahora</a:t>
            </a:r>
            <a:r>
              <a:rPr lang="es-ES" baseline="0" dirty="0" smtClean="0"/>
              <a:t> supongamos que tenemos que construir un programa en donde tengamos una secuencia de condicionales y sus instrucciones asociadas. Si cada una de las condiciones puede ocurrir en forma independiente de las demás, estaría bien organizarlas como aparece en la imagen de la izquierda. Pero supongamos que las condiciones que estamos evaluando son excluyentes, es decir no puede ser verdadera más de una a la vez: entonces podemos aprovechar la instrucción ELIF de Python para encadenar los IF. El efecto que tiene esto, es que el primer IF que sea verdadero se ejecutará, y el resto no se seguirán revisando, lo que hará más rápido nuestro programa.</a:t>
            </a:r>
          </a:p>
          <a:p>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35556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 semana pasada revisamos las instrucciones de control de flujo, y vimos como</a:t>
            </a:r>
            <a:r>
              <a:rPr lang="es-ES" baseline="0" dirty="0" smtClean="0"/>
              <a:t> además de los condicionales, existen instrucciones para definir ciclos.</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777236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Ya vimos que todas</a:t>
            </a:r>
            <a:r>
              <a:rPr lang="es-ES" baseline="0" dirty="0" smtClean="0"/>
              <a:t> las instrucciones que realizan ciclos, tienen incluida la evaluación de una condición. Esta condición puede ser definida en forma explícita o estar descrita de una forma más implícita. Recordarán de cuando jugamos el juego </a:t>
            </a:r>
            <a:r>
              <a:rPr lang="es-ES" baseline="0" dirty="0" err="1" smtClean="0"/>
              <a:t>Maze</a:t>
            </a:r>
            <a:r>
              <a:rPr lang="es-ES" baseline="0" dirty="0" smtClean="0"/>
              <a:t> de </a:t>
            </a:r>
            <a:r>
              <a:rPr lang="es-ES" baseline="0" dirty="0" err="1" smtClean="0"/>
              <a:t>Blockly</a:t>
            </a:r>
            <a:r>
              <a:rPr lang="es-ES" baseline="0" dirty="0" smtClean="0"/>
              <a:t>, las instrucciones de repetición. Para facilitar el juego, la instrucción de repetición tenía la condición de término (el llegar al final del laberinto) descrita en forma implícita (es decir, se verificaba sin que nosotros lo indicáramos).</a:t>
            </a:r>
          </a:p>
          <a:p>
            <a:r>
              <a:rPr lang="es-ES" baseline="0" dirty="0" smtClean="0"/>
              <a:t>En Python, la mayoría de los ciclos tienen condiciones explícitas de término.</a:t>
            </a:r>
          </a:p>
          <a:p>
            <a:r>
              <a:rPr lang="es-ES" baseline="0" dirty="0" smtClean="0"/>
              <a:t>Las instrucciones de ciclos también varían de acuerdo a si la condición del ciclo se verifica antes de ingresar o después de realizada una iteración del ciclo.</a:t>
            </a:r>
          </a:p>
          <a:p>
            <a:r>
              <a:rPr lang="es-ES" baseline="0" dirty="0" err="1" smtClean="0"/>
              <a:t>Conincidentemente</a:t>
            </a:r>
            <a:r>
              <a:rPr lang="es-ES" baseline="0" dirty="0" smtClean="0"/>
              <a:t> en Python existen dos tipos de instrucciones para crear ciclos: WHILE y FOR.</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254697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 instrucción </a:t>
            </a:r>
            <a:r>
              <a:rPr lang="es-ES" dirty="0" err="1" smtClean="0"/>
              <a:t>while</a:t>
            </a:r>
            <a:r>
              <a:rPr lang="es-ES" dirty="0" smtClean="0"/>
              <a:t>, permite repetir instrucción mientras la condición indicada sea verdadera.</a:t>
            </a:r>
            <a:r>
              <a:rPr lang="es-ES" baseline="0" dirty="0" smtClean="0"/>
              <a:t> La condición se verifica antes de ingresar al ciclo, si no se cumple, el programa no ingresa al ciclo.</a:t>
            </a:r>
          </a:p>
          <a:p>
            <a:endParaRPr lang="es-ES" baseline="0" dirty="0" smtClean="0"/>
          </a:p>
          <a:p>
            <a:r>
              <a:rPr lang="es-ES" baseline="0" dirty="0" smtClean="0"/>
              <a:t>Mientras la condición se cumple, el ciclo se repite. Cuando deja de cumplirse, el ciclo termina, y continúa con la instrucción inmediatamente siguiente.</a:t>
            </a:r>
          </a:p>
          <a:p>
            <a:endParaRPr lang="es-ES" baseline="0" dirty="0" smtClean="0"/>
          </a:p>
          <a:p>
            <a:r>
              <a:rPr lang="es-ES" baseline="0" dirty="0" smtClean="0"/>
              <a:t>Lo anterior implica para que un ciclo </a:t>
            </a:r>
            <a:r>
              <a:rPr lang="es-ES" baseline="0" dirty="0" err="1" smtClean="0"/>
              <a:t>while</a:t>
            </a:r>
            <a:r>
              <a:rPr lang="es-ES" baseline="0" dirty="0" smtClean="0"/>
              <a:t> funcione bien, las instrucciones que están dentro del ciclo deben ir modificando las variables que forman parte de la expresión que define el ciclo, o afectar el resultado de la expresión que estamos evaluando. Si esto no sucede así tendremos un ciclo infinito.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214995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Una de las formas más comunes de expresar condiciones en un ciclo es a través de variables, las cuales se usan como contadores. Los contadores</a:t>
            </a:r>
            <a:r>
              <a:rPr lang="es-ES" baseline="0" dirty="0" smtClean="0"/>
              <a:t> parten en un determinado valor y van siendo modificadas al interior del ciclo, para controlar la ejecución del programa. </a:t>
            </a:r>
          </a:p>
          <a:p>
            <a:endParaRPr lang="es-ES" baseline="0" dirty="0" smtClean="0"/>
          </a:p>
          <a:p>
            <a:r>
              <a:rPr lang="es-ES" baseline="0" dirty="0" smtClean="0"/>
              <a:t>Las variables contadores deben siempre inicializarse antes de ingresar a un ciclo, y debieran ser actualizadas como parte de la última instrucción al interior del ciclo. Si olvidamos actualizar el contador, tendremos un ciclo infinito.</a:t>
            </a:r>
            <a:endParaRPr lang="es-ES" dirty="0"/>
          </a:p>
        </p:txBody>
      </p:sp>
      <p:sp>
        <p:nvSpPr>
          <p:cNvPr id="4" name="Marcador de número de diapositiva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884450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A74CDB37-B0EF-4CF4-941A-B3C42BADBDBA}" type="datetime1">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93C5CE-C5E0-4D2D-95A8-A40995781B05}" type="datetime1">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D4722ED-893C-40D5-8AC0-AD56D093928D}" type="datetime1">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4ECA008-F1A6-4636-806B-44817E10157E}" type="datetime1">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2712940-7F5A-41DB-9A6B-29DDA6674F20}" type="datetime1">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0D4B0BE4-7DA7-4C01-B408-39E21ABC525C}" type="datetime1">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29F34C8A-6919-41C2-913F-39D8EE87B959}" type="datetime1">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075E05C-DA88-4687-982A-B16F7FC24A18}" type="datetime1">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F34E-4D12-410E-9FE5-C2F0D4FBD76F}" type="datetime1">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40BE127-18E9-4372-BFCD-8BFB67A2F2A7}" type="datetime1">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168D8D2-7633-4DAB-9397-5AFD9A72E72A}" type="datetime1">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76E16-7C2F-4B38-810B-7F406A6E7660}" type="datetime1">
              <a:rPr lang="en-US" smtClean="0"/>
              <a:t>3/21/2020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python.org/3.4/library/math.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python.org/3.4/library/sys.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noProof="1" smtClean="0"/>
              <a:t>TDFI102 Introducción a la Programación</a:t>
            </a:r>
            <a:endParaRPr lang="es-ES" noProof="1"/>
          </a:p>
        </p:txBody>
      </p:sp>
      <p:sp>
        <p:nvSpPr>
          <p:cNvPr id="3" name="Subtítulo 2"/>
          <p:cNvSpPr>
            <a:spLocks noGrp="1"/>
          </p:cNvSpPr>
          <p:nvPr>
            <p:ph type="subTitle" idx="1"/>
          </p:nvPr>
        </p:nvSpPr>
        <p:spPr/>
        <p:txBody>
          <a:bodyPr vert="horz" lIns="91440" tIns="45720" rIns="91440" bIns="45720" rtlCol="0">
            <a:noAutofit/>
          </a:bodyPr>
          <a:lstStyle/>
          <a:p>
            <a:r>
              <a:rPr lang="es-ES" sz="2600" noProof="1" smtClean="0"/>
              <a:t>Primer Semestre 2020</a:t>
            </a:r>
            <a:endParaRPr lang="es-ES" sz="2600" noProof="1"/>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2300" y="358463"/>
            <a:ext cx="2862134" cy="2661882"/>
          </a:xfrm>
          <a:prstGeom prst="rect">
            <a:avLst/>
          </a:prstGeom>
        </p:spPr>
      </p:pic>
    </p:spTree>
    <p:extLst>
      <p:ext uri="{BB962C8B-B14F-4D97-AF65-F5344CB8AC3E}">
        <p14:creationId xmlns:p14="http://schemas.microsoft.com/office/powerpoint/2010/main" val="710768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contadores en Ciclos</a:t>
            </a:r>
            <a:endParaRPr lang="es-ES" dirty="0"/>
          </a:p>
        </p:txBody>
      </p:sp>
      <p:sp>
        <p:nvSpPr>
          <p:cNvPr id="3" name="Marcador de número de diapositiva 2"/>
          <p:cNvSpPr>
            <a:spLocks noGrp="1"/>
          </p:cNvSpPr>
          <p:nvPr>
            <p:ph type="sldNum" sz="quarter" idx="12"/>
          </p:nvPr>
        </p:nvSpPr>
        <p:spPr/>
        <p:txBody>
          <a:bodyPr/>
          <a:lstStyle/>
          <a:p>
            <a:fld id="{9860EDB8-5305-433F-BE41-D7A86D811DB3}" type="slidenum">
              <a:rPr lang="en-US" smtClean="0"/>
              <a:t>10</a:t>
            </a:fld>
            <a:endParaRPr lang="en-US"/>
          </a:p>
        </p:txBody>
      </p:sp>
      <p:sp>
        <p:nvSpPr>
          <p:cNvPr id="5" name="Rectángulo redondeado 4"/>
          <p:cNvSpPr/>
          <p:nvPr/>
        </p:nvSpPr>
        <p:spPr>
          <a:xfrm>
            <a:off x="1680898" y="2820282"/>
            <a:ext cx="5034337"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WHILE </a:t>
            </a:r>
            <a:r>
              <a:rPr lang="es-ES" i="1" dirty="0" smtClean="0"/>
              <a:t>i &lt; 10</a:t>
            </a:r>
            <a:r>
              <a:rPr lang="es-ES" dirty="0" smtClean="0"/>
              <a:t>:</a:t>
            </a:r>
            <a:endParaRPr lang="es-ES" dirty="0"/>
          </a:p>
        </p:txBody>
      </p:sp>
      <p:sp>
        <p:nvSpPr>
          <p:cNvPr id="6" name="Rectángulo redondeado 5"/>
          <p:cNvSpPr/>
          <p:nvPr/>
        </p:nvSpPr>
        <p:spPr>
          <a:xfrm>
            <a:off x="3004126" y="3379549"/>
            <a:ext cx="37111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s</a:t>
            </a:r>
            <a:r>
              <a:rPr lang="es-ES" dirty="0" smtClean="0"/>
              <a:t>uma = suma + i</a:t>
            </a:r>
            <a:endParaRPr lang="es-ES" dirty="0"/>
          </a:p>
        </p:txBody>
      </p:sp>
      <p:sp>
        <p:nvSpPr>
          <p:cNvPr id="7" name="Rectángulo redondeado 6"/>
          <p:cNvSpPr/>
          <p:nvPr/>
        </p:nvSpPr>
        <p:spPr>
          <a:xfrm>
            <a:off x="3029380" y="3938816"/>
            <a:ext cx="37111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 = i + 1</a:t>
            </a:r>
            <a:endParaRPr lang="es-ES" dirty="0"/>
          </a:p>
        </p:txBody>
      </p:sp>
      <p:sp>
        <p:nvSpPr>
          <p:cNvPr id="8" name="Rectángulo redondeado 7"/>
          <p:cNvSpPr/>
          <p:nvPr/>
        </p:nvSpPr>
        <p:spPr>
          <a:xfrm>
            <a:off x="1680898" y="4498083"/>
            <a:ext cx="5059591"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p</a:t>
            </a:r>
            <a:r>
              <a:rPr lang="es-ES" dirty="0" smtClean="0"/>
              <a:t>rint(“La suma es: “, suma)</a:t>
            </a:r>
            <a:endParaRPr lang="es-ES" dirty="0"/>
          </a:p>
        </p:txBody>
      </p:sp>
      <p:sp>
        <p:nvSpPr>
          <p:cNvPr id="9" name="Rectángulo redondeado 8"/>
          <p:cNvSpPr/>
          <p:nvPr/>
        </p:nvSpPr>
        <p:spPr>
          <a:xfrm>
            <a:off x="1706152" y="1839426"/>
            <a:ext cx="5034337"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i</a:t>
            </a:r>
            <a:r>
              <a:rPr lang="es-ES" dirty="0" smtClean="0"/>
              <a:t> = 0</a:t>
            </a:r>
            <a:endParaRPr lang="es-ES" dirty="0"/>
          </a:p>
        </p:txBody>
      </p:sp>
      <p:sp>
        <p:nvSpPr>
          <p:cNvPr id="10" name="Flecha izquierda 9"/>
          <p:cNvSpPr/>
          <p:nvPr/>
        </p:nvSpPr>
        <p:spPr>
          <a:xfrm>
            <a:off x="7301076" y="1744725"/>
            <a:ext cx="3281306" cy="55926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Variable Contador</a:t>
            </a:r>
            <a:endParaRPr lang="es-ES" dirty="0"/>
          </a:p>
        </p:txBody>
      </p:sp>
      <p:sp>
        <p:nvSpPr>
          <p:cNvPr id="11" name="Rectángulo redondeado 10"/>
          <p:cNvSpPr/>
          <p:nvPr/>
        </p:nvSpPr>
        <p:spPr>
          <a:xfrm>
            <a:off x="1706152" y="2308459"/>
            <a:ext cx="5034337"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suma = 0</a:t>
            </a:r>
            <a:endParaRPr lang="es-ES" dirty="0"/>
          </a:p>
        </p:txBody>
      </p:sp>
      <p:sp>
        <p:nvSpPr>
          <p:cNvPr id="12" name="Flecha izquierda 11"/>
          <p:cNvSpPr/>
          <p:nvPr/>
        </p:nvSpPr>
        <p:spPr>
          <a:xfrm>
            <a:off x="7301076" y="2726469"/>
            <a:ext cx="3281306" cy="55926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La expresión usa el contador</a:t>
            </a:r>
            <a:endParaRPr lang="es-ES" dirty="0"/>
          </a:p>
        </p:txBody>
      </p:sp>
      <p:sp>
        <p:nvSpPr>
          <p:cNvPr id="13" name="Flecha izquierda 12"/>
          <p:cNvSpPr/>
          <p:nvPr/>
        </p:nvSpPr>
        <p:spPr>
          <a:xfrm>
            <a:off x="7301076" y="3770905"/>
            <a:ext cx="3281306" cy="55926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¡Actualizar el contador!</a:t>
            </a:r>
            <a:endParaRPr lang="es-ES" dirty="0"/>
          </a:p>
        </p:txBody>
      </p:sp>
    </p:spTree>
    <p:extLst>
      <p:ext uri="{BB962C8B-B14F-4D97-AF65-F5344CB8AC3E}">
        <p14:creationId xmlns:p14="http://schemas.microsoft.com/office/powerpoint/2010/main" val="54994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Ciclos Infinitos: Una Calculadora Simple</a:t>
            </a:r>
            <a:endParaRPr lang="es-ES" dirty="0"/>
          </a:p>
        </p:txBody>
      </p:sp>
      <p:sp>
        <p:nvSpPr>
          <p:cNvPr id="3" name="Marcador de número de diapositiva 2"/>
          <p:cNvSpPr>
            <a:spLocks noGrp="1"/>
          </p:cNvSpPr>
          <p:nvPr>
            <p:ph type="sldNum" sz="quarter" idx="12"/>
          </p:nvPr>
        </p:nvSpPr>
        <p:spPr/>
        <p:txBody>
          <a:bodyPr/>
          <a:lstStyle/>
          <a:p>
            <a:fld id="{9860EDB8-5305-433F-BE41-D7A86D811DB3}" type="slidenum">
              <a:rPr lang="en-US" smtClean="0"/>
              <a:t>11</a:t>
            </a:fld>
            <a:endParaRPr lang="en-US"/>
          </a:p>
        </p:txBody>
      </p:sp>
      <p:sp>
        <p:nvSpPr>
          <p:cNvPr id="5" name="Rectángulo redondeado 4"/>
          <p:cNvSpPr/>
          <p:nvPr/>
        </p:nvSpPr>
        <p:spPr>
          <a:xfrm>
            <a:off x="1680898" y="2820282"/>
            <a:ext cx="5161691"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WHILE </a:t>
            </a:r>
            <a:r>
              <a:rPr lang="es-ES" i="1" dirty="0" smtClean="0"/>
              <a:t>True</a:t>
            </a:r>
            <a:r>
              <a:rPr lang="es-ES" dirty="0" smtClean="0"/>
              <a:t>:</a:t>
            </a:r>
            <a:endParaRPr lang="es-ES" dirty="0"/>
          </a:p>
        </p:txBody>
      </p:sp>
      <p:sp>
        <p:nvSpPr>
          <p:cNvPr id="6" name="Rectángulo redondeado 5"/>
          <p:cNvSpPr/>
          <p:nvPr/>
        </p:nvSpPr>
        <p:spPr>
          <a:xfrm>
            <a:off x="3004126" y="3379549"/>
            <a:ext cx="3838463"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orden = input(“ingrese operación”)</a:t>
            </a:r>
            <a:endParaRPr lang="es-ES" dirty="0"/>
          </a:p>
        </p:txBody>
      </p:sp>
      <p:sp>
        <p:nvSpPr>
          <p:cNvPr id="7" name="Rectángulo redondeado 6"/>
          <p:cNvSpPr/>
          <p:nvPr/>
        </p:nvSpPr>
        <p:spPr>
          <a:xfrm>
            <a:off x="3029380" y="3938816"/>
            <a:ext cx="38132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r = eval(orden)</a:t>
            </a:r>
            <a:endParaRPr lang="es-ES" dirty="0"/>
          </a:p>
        </p:txBody>
      </p:sp>
      <p:sp>
        <p:nvSpPr>
          <p:cNvPr id="14" name="Rectángulo redondeado 13"/>
          <p:cNvSpPr/>
          <p:nvPr/>
        </p:nvSpPr>
        <p:spPr>
          <a:xfrm>
            <a:off x="3029380" y="4531811"/>
            <a:ext cx="38132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p</a:t>
            </a:r>
            <a:r>
              <a:rPr lang="es-ES" dirty="0" smtClean="0"/>
              <a:t>rint(“resultado =“, r)</a:t>
            </a:r>
            <a:endParaRPr lang="es-ES" dirty="0"/>
          </a:p>
        </p:txBody>
      </p:sp>
    </p:spTree>
    <p:extLst>
      <p:ext uri="{BB962C8B-B14F-4D97-AF65-F5344CB8AC3E}">
        <p14:creationId xmlns:p14="http://schemas.microsoft.com/office/powerpoint/2010/main" val="257932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Interrupción de Ciclos: Break</a:t>
            </a:r>
            <a:endParaRPr lang="es-ES" dirty="0"/>
          </a:p>
        </p:txBody>
      </p:sp>
      <p:sp>
        <p:nvSpPr>
          <p:cNvPr id="3" name="Marcador de número de diapositiva 2"/>
          <p:cNvSpPr>
            <a:spLocks noGrp="1"/>
          </p:cNvSpPr>
          <p:nvPr>
            <p:ph type="sldNum" sz="quarter" idx="12"/>
          </p:nvPr>
        </p:nvSpPr>
        <p:spPr/>
        <p:txBody>
          <a:bodyPr/>
          <a:lstStyle/>
          <a:p>
            <a:fld id="{9860EDB8-5305-433F-BE41-D7A86D811DB3}" type="slidenum">
              <a:rPr lang="en-US" smtClean="0"/>
              <a:t>12</a:t>
            </a:fld>
            <a:endParaRPr lang="en-US"/>
          </a:p>
        </p:txBody>
      </p:sp>
      <p:sp>
        <p:nvSpPr>
          <p:cNvPr id="4" name="Rectángulo redondeado 3"/>
          <p:cNvSpPr/>
          <p:nvPr/>
        </p:nvSpPr>
        <p:spPr>
          <a:xfrm>
            <a:off x="1691172" y="2070269"/>
            <a:ext cx="5161691"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WHILE </a:t>
            </a:r>
            <a:r>
              <a:rPr lang="es-ES" i="1" dirty="0" smtClean="0"/>
              <a:t>True</a:t>
            </a:r>
            <a:r>
              <a:rPr lang="es-ES" dirty="0" smtClean="0"/>
              <a:t>:</a:t>
            </a:r>
            <a:endParaRPr lang="es-ES" dirty="0"/>
          </a:p>
        </p:txBody>
      </p:sp>
      <p:sp>
        <p:nvSpPr>
          <p:cNvPr id="5" name="Rectángulo redondeado 4"/>
          <p:cNvSpPr/>
          <p:nvPr/>
        </p:nvSpPr>
        <p:spPr>
          <a:xfrm>
            <a:off x="3014400" y="2629536"/>
            <a:ext cx="3838463"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orden = input(“ingrese operación: ”)</a:t>
            </a:r>
            <a:endParaRPr lang="es-ES" dirty="0"/>
          </a:p>
        </p:txBody>
      </p:sp>
      <p:sp>
        <p:nvSpPr>
          <p:cNvPr id="6" name="Rectángulo redondeado 5"/>
          <p:cNvSpPr/>
          <p:nvPr/>
        </p:nvSpPr>
        <p:spPr>
          <a:xfrm>
            <a:off x="3955551" y="3760863"/>
            <a:ext cx="2897311"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break</a:t>
            </a:r>
            <a:endParaRPr lang="es-ES" dirty="0"/>
          </a:p>
        </p:txBody>
      </p:sp>
      <p:sp>
        <p:nvSpPr>
          <p:cNvPr id="7" name="Rectángulo redondeado 6"/>
          <p:cNvSpPr/>
          <p:nvPr/>
        </p:nvSpPr>
        <p:spPr>
          <a:xfrm>
            <a:off x="3027026" y="4809605"/>
            <a:ext cx="38132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p</a:t>
            </a:r>
            <a:r>
              <a:rPr lang="es-ES" dirty="0" smtClean="0"/>
              <a:t>rint(“resultado =“, r)</a:t>
            </a:r>
            <a:endParaRPr lang="es-ES" dirty="0"/>
          </a:p>
        </p:txBody>
      </p:sp>
      <p:sp>
        <p:nvSpPr>
          <p:cNvPr id="8" name="Rectángulo redondeado 7"/>
          <p:cNvSpPr/>
          <p:nvPr/>
        </p:nvSpPr>
        <p:spPr>
          <a:xfrm>
            <a:off x="3039653" y="3212388"/>
            <a:ext cx="38132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i</a:t>
            </a:r>
            <a:r>
              <a:rPr lang="es-ES" dirty="0" smtClean="0"/>
              <a:t>f orden == “salir”:</a:t>
            </a:r>
            <a:endParaRPr lang="es-ES" dirty="0"/>
          </a:p>
        </p:txBody>
      </p:sp>
      <p:sp>
        <p:nvSpPr>
          <p:cNvPr id="9" name="Rectángulo redondeado 8"/>
          <p:cNvSpPr/>
          <p:nvPr/>
        </p:nvSpPr>
        <p:spPr>
          <a:xfrm>
            <a:off x="3039653" y="4285234"/>
            <a:ext cx="38132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r = eval(orden)</a:t>
            </a:r>
            <a:endParaRPr lang="es-ES" dirty="0"/>
          </a:p>
        </p:txBody>
      </p:sp>
    </p:spTree>
    <p:extLst>
      <p:ext uri="{BB962C8B-B14F-4D97-AF65-F5344CB8AC3E}">
        <p14:creationId xmlns:p14="http://schemas.microsoft.com/office/powerpoint/2010/main" val="45734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Interrupción de Ciclos: Continue</a:t>
            </a:r>
            <a:endParaRPr lang="es-ES" dirty="0"/>
          </a:p>
        </p:txBody>
      </p:sp>
      <p:sp>
        <p:nvSpPr>
          <p:cNvPr id="3" name="Marcador de número de diapositiva 2"/>
          <p:cNvSpPr>
            <a:spLocks noGrp="1"/>
          </p:cNvSpPr>
          <p:nvPr>
            <p:ph type="sldNum" sz="quarter" idx="12"/>
          </p:nvPr>
        </p:nvSpPr>
        <p:spPr/>
        <p:txBody>
          <a:bodyPr/>
          <a:lstStyle/>
          <a:p>
            <a:fld id="{9860EDB8-5305-433F-BE41-D7A86D811DB3}" type="slidenum">
              <a:rPr lang="en-US" smtClean="0"/>
              <a:t>13</a:t>
            </a:fld>
            <a:endParaRPr lang="en-US"/>
          </a:p>
        </p:txBody>
      </p:sp>
      <p:sp>
        <p:nvSpPr>
          <p:cNvPr id="4" name="Rectángulo redondeado 3"/>
          <p:cNvSpPr/>
          <p:nvPr/>
        </p:nvSpPr>
        <p:spPr>
          <a:xfrm>
            <a:off x="1691172" y="2070269"/>
            <a:ext cx="5161691"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WHILE </a:t>
            </a:r>
            <a:r>
              <a:rPr lang="es-ES" i="1" dirty="0" smtClean="0"/>
              <a:t>True</a:t>
            </a:r>
            <a:r>
              <a:rPr lang="es-ES" dirty="0" smtClean="0"/>
              <a:t>:</a:t>
            </a:r>
            <a:endParaRPr lang="es-ES" dirty="0"/>
          </a:p>
        </p:txBody>
      </p:sp>
      <p:sp>
        <p:nvSpPr>
          <p:cNvPr id="5" name="Rectángulo redondeado 4"/>
          <p:cNvSpPr/>
          <p:nvPr/>
        </p:nvSpPr>
        <p:spPr>
          <a:xfrm>
            <a:off x="3014400" y="2629536"/>
            <a:ext cx="3838463"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orden = input(“ingrese operación: ”)</a:t>
            </a:r>
            <a:endParaRPr lang="es-ES" dirty="0"/>
          </a:p>
        </p:txBody>
      </p:sp>
      <p:sp>
        <p:nvSpPr>
          <p:cNvPr id="6" name="Rectángulo redondeado 5"/>
          <p:cNvSpPr/>
          <p:nvPr/>
        </p:nvSpPr>
        <p:spPr>
          <a:xfrm>
            <a:off x="3955549" y="4158000"/>
            <a:ext cx="2897311"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continue</a:t>
            </a:r>
            <a:endParaRPr lang="es-ES" dirty="0"/>
          </a:p>
        </p:txBody>
      </p:sp>
      <p:sp>
        <p:nvSpPr>
          <p:cNvPr id="7" name="Rectángulo redondeado 6"/>
          <p:cNvSpPr/>
          <p:nvPr/>
        </p:nvSpPr>
        <p:spPr>
          <a:xfrm>
            <a:off x="3039653" y="5713731"/>
            <a:ext cx="38132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p</a:t>
            </a:r>
            <a:r>
              <a:rPr lang="es-ES" dirty="0" smtClean="0"/>
              <a:t>rint(“resultado =“, r)</a:t>
            </a:r>
            <a:endParaRPr lang="es-ES" dirty="0"/>
          </a:p>
        </p:txBody>
      </p:sp>
      <p:sp>
        <p:nvSpPr>
          <p:cNvPr id="8" name="Rectángulo redondeado 7"/>
          <p:cNvSpPr/>
          <p:nvPr/>
        </p:nvSpPr>
        <p:spPr>
          <a:xfrm>
            <a:off x="3039653" y="3212388"/>
            <a:ext cx="38132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i</a:t>
            </a:r>
            <a:r>
              <a:rPr lang="es-ES" dirty="0" smtClean="0"/>
              <a:t>f orden == “clear”:</a:t>
            </a:r>
            <a:endParaRPr lang="es-ES" dirty="0"/>
          </a:p>
        </p:txBody>
      </p:sp>
      <p:sp>
        <p:nvSpPr>
          <p:cNvPr id="9" name="Rectángulo redondeado 8"/>
          <p:cNvSpPr/>
          <p:nvPr/>
        </p:nvSpPr>
        <p:spPr>
          <a:xfrm>
            <a:off x="3052280" y="5189360"/>
            <a:ext cx="38132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r = eval(orden)</a:t>
            </a:r>
            <a:endParaRPr lang="es-ES" dirty="0"/>
          </a:p>
        </p:txBody>
      </p:sp>
      <p:sp>
        <p:nvSpPr>
          <p:cNvPr id="10" name="Rectángulo redondeado 9"/>
          <p:cNvSpPr/>
          <p:nvPr/>
        </p:nvSpPr>
        <p:spPr>
          <a:xfrm>
            <a:off x="3052280" y="4673680"/>
            <a:ext cx="38132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a:t>
            </a:r>
            <a:endParaRPr lang="es-ES" dirty="0"/>
          </a:p>
        </p:txBody>
      </p:sp>
      <p:sp>
        <p:nvSpPr>
          <p:cNvPr id="11" name="Rectángulo redondeado 10"/>
          <p:cNvSpPr/>
          <p:nvPr/>
        </p:nvSpPr>
        <p:spPr>
          <a:xfrm>
            <a:off x="3955550" y="3681446"/>
            <a:ext cx="2897311"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i="1" dirty="0" smtClean="0"/>
              <a:t>borrar memoria…</a:t>
            </a:r>
            <a:endParaRPr lang="es-ES" i="1" dirty="0"/>
          </a:p>
        </p:txBody>
      </p:sp>
    </p:spTree>
    <p:extLst>
      <p:ext uri="{BB962C8B-B14F-4D97-AF65-F5344CB8AC3E}">
        <p14:creationId xmlns:p14="http://schemas.microsoft.com/office/powerpoint/2010/main" val="90909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Ciclos FOR</a:t>
            </a:r>
            <a:endParaRPr lang="es-ES" dirty="0"/>
          </a:p>
        </p:txBody>
      </p:sp>
      <p:sp>
        <p:nvSpPr>
          <p:cNvPr id="4" name="Marcador de número de diapositiva 3"/>
          <p:cNvSpPr>
            <a:spLocks noGrp="1"/>
          </p:cNvSpPr>
          <p:nvPr>
            <p:ph type="sldNum" sz="quarter" idx="12"/>
          </p:nvPr>
        </p:nvSpPr>
        <p:spPr/>
        <p:txBody>
          <a:bodyPr/>
          <a:lstStyle/>
          <a:p>
            <a:fld id="{9860EDB8-5305-433F-BE41-D7A86D811DB3}" type="slidenum">
              <a:rPr lang="en-US" smtClean="0"/>
              <a:t>14</a:t>
            </a:fld>
            <a:endParaRPr lang="en-US"/>
          </a:p>
        </p:txBody>
      </p:sp>
    </p:spTree>
    <p:extLst>
      <p:ext uri="{BB962C8B-B14F-4D97-AF65-F5344CB8AC3E}">
        <p14:creationId xmlns:p14="http://schemas.microsoft.com/office/powerpoint/2010/main" val="744041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Secuencias en Python</a:t>
            </a:r>
            <a:endParaRPr lang="es-ES" dirty="0"/>
          </a:p>
        </p:txBody>
      </p:sp>
      <p:sp>
        <p:nvSpPr>
          <p:cNvPr id="3" name="Marcador de número de diapositiva 2"/>
          <p:cNvSpPr>
            <a:spLocks noGrp="1"/>
          </p:cNvSpPr>
          <p:nvPr>
            <p:ph type="sldNum" sz="quarter" idx="12"/>
          </p:nvPr>
        </p:nvSpPr>
        <p:spPr/>
        <p:txBody>
          <a:bodyPr/>
          <a:lstStyle/>
          <a:p>
            <a:fld id="{9860EDB8-5305-433F-BE41-D7A86D811DB3}" type="slidenum">
              <a:rPr lang="en-US" smtClean="0"/>
              <a:t>15</a:t>
            </a:fld>
            <a:endParaRPr lang="en-US"/>
          </a:p>
        </p:txBody>
      </p:sp>
      <p:sp>
        <p:nvSpPr>
          <p:cNvPr id="10" name="Rectángulo redondeado 9"/>
          <p:cNvSpPr/>
          <p:nvPr/>
        </p:nvSpPr>
        <p:spPr>
          <a:xfrm>
            <a:off x="208905" y="2793857"/>
            <a:ext cx="3606228" cy="128623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Una secuencia es un conjunto de valores. Permite definir variables de tipo conjunto.</a:t>
            </a:r>
          </a:p>
          <a:p>
            <a:endParaRPr lang="es-ES" dirty="0" smtClean="0"/>
          </a:p>
        </p:txBody>
      </p:sp>
      <p:sp>
        <p:nvSpPr>
          <p:cNvPr id="11" name="Rectángulo 10"/>
          <p:cNvSpPr/>
          <p:nvPr/>
        </p:nvSpPr>
        <p:spPr>
          <a:xfrm>
            <a:off x="4042609" y="3185258"/>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 = [0, 1, 2, 3, 4, 5]</a:t>
            </a:r>
          </a:p>
        </p:txBody>
      </p:sp>
      <p:sp>
        <p:nvSpPr>
          <p:cNvPr id="12" name="Rectángulo 11"/>
          <p:cNvSpPr/>
          <p:nvPr/>
        </p:nvSpPr>
        <p:spPr>
          <a:xfrm>
            <a:off x="4042609" y="2214271"/>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a:t>
            </a:r>
            <a:r>
              <a:rPr lang="es-ES" dirty="0" smtClean="0"/>
              <a:t> = “amigos”</a:t>
            </a:r>
          </a:p>
        </p:txBody>
      </p:sp>
      <p:sp>
        <p:nvSpPr>
          <p:cNvPr id="15" name="Rectángulo 14"/>
          <p:cNvSpPr/>
          <p:nvPr/>
        </p:nvSpPr>
        <p:spPr>
          <a:xfrm>
            <a:off x="4025281" y="4219775"/>
            <a:ext cx="8103837"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dias = [ “lunes”, “martes”, “miércoles”, “jueves”, “viernes”, “sábado”, “domingo”]</a:t>
            </a:r>
          </a:p>
        </p:txBody>
      </p:sp>
      <p:sp>
        <p:nvSpPr>
          <p:cNvPr id="16" name="Flecha izquierda 15"/>
          <p:cNvSpPr/>
          <p:nvPr/>
        </p:nvSpPr>
        <p:spPr>
          <a:xfrm>
            <a:off x="7212458" y="2106351"/>
            <a:ext cx="2106203" cy="719271"/>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Letras: String</a:t>
            </a:r>
            <a:endParaRPr lang="es-ES" dirty="0"/>
          </a:p>
        </p:txBody>
      </p:sp>
      <p:sp>
        <p:nvSpPr>
          <p:cNvPr id="17" name="Flecha izquierda 16"/>
          <p:cNvSpPr/>
          <p:nvPr/>
        </p:nvSpPr>
        <p:spPr>
          <a:xfrm>
            <a:off x="7214169" y="3077338"/>
            <a:ext cx="2104492" cy="719271"/>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Números</a:t>
            </a:r>
            <a:endParaRPr lang="es-ES" dirty="0"/>
          </a:p>
        </p:txBody>
      </p:sp>
      <p:sp>
        <p:nvSpPr>
          <p:cNvPr id="18" name="Flecha arriba 17"/>
          <p:cNvSpPr/>
          <p:nvPr/>
        </p:nvSpPr>
        <p:spPr>
          <a:xfrm>
            <a:off x="6714161" y="4903085"/>
            <a:ext cx="2352782" cy="575353"/>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palabras</a:t>
            </a:r>
            <a:endParaRPr lang="es-ES" dirty="0"/>
          </a:p>
        </p:txBody>
      </p:sp>
    </p:spTree>
    <p:extLst>
      <p:ext uri="{BB962C8B-B14F-4D97-AF65-F5344CB8AC3E}">
        <p14:creationId xmlns:p14="http://schemas.microsoft.com/office/powerpoint/2010/main" val="14618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Generación de Secuencias Numéricas en Python</a:t>
            </a:r>
            <a:endParaRPr lang="es-ES" dirty="0"/>
          </a:p>
        </p:txBody>
      </p:sp>
      <p:sp>
        <p:nvSpPr>
          <p:cNvPr id="3" name="Marcador de número de diapositiva 2"/>
          <p:cNvSpPr>
            <a:spLocks noGrp="1"/>
          </p:cNvSpPr>
          <p:nvPr>
            <p:ph type="sldNum" sz="quarter" idx="12"/>
          </p:nvPr>
        </p:nvSpPr>
        <p:spPr/>
        <p:txBody>
          <a:bodyPr/>
          <a:lstStyle/>
          <a:p>
            <a:fld id="{9860EDB8-5305-433F-BE41-D7A86D811DB3}" type="slidenum">
              <a:rPr lang="en-US" smtClean="0"/>
              <a:t>16</a:t>
            </a:fld>
            <a:endParaRPr lang="en-US"/>
          </a:p>
        </p:txBody>
      </p:sp>
      <p:sp>
        <p:nvSpPr>
          <p:cNvPr id="4" name="Rectángulo 3"/>
          <p:cNvSpPr/>
          <p:nvPr/>
        </p:nvSpPr>
        <p:spPr>
          <a:xfrm>
            <a:off x="974540" y="2392316"/>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r</a:t>
            </a:r>
            <a:r>
              <a:rPr lang="es-ES" dirty="0" err="1" smtClean="0"/>
              <a:t>ange</a:t>
            </a:r>
            <a:r>
              <a:rPr lang="es-ES" dirty="0" smtClean="0"/>
              <a:t>(5)</a:t>
            </a:r>
          </a:p>
        </p:txBody>
      </p:sp>
      <p:sp>
        <p:nvSpPr>
          <p:cNvPr id="5" name="Rectángulo 4"/>
          <p:cNvSpPr/>
          <p:nvPr/>
        </p:nvSpPr>
        <p:spPr>
          <a:xfrm>
            <a:off x="4918104" y="2392315"/>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[0, 1, 2, 3, 4]</a:t>
            </a:r>
          </a:p>
        </p:txBody>
      </p:sp>
      <p:sp>
        <p:nvSpPr>
          <p:cNvPr id="6" name="Rectángulo 5"/>
          <p:cNvSpPr/>
          <p:nvPr/>
        </p:nvSpPr>
        <p:spPr>
          <a:xfrm>
            <a:off x="974539" y="3911179"/>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r</a:t>
            </a:r>
            <a:r>
              <a:rPr lang="es-ES" dirty="0" err="1" smtClean="0"/>
              <a:t>ange</a:t>
            </a:r>
            <a:r>
              <a:rPr lang="es-ES" dirty="0" smtClean="0"/>
              <a:t>(2,8)</a:t>
            </a:r>
          </a:p>
        </p:txBody>
      </p:sp>
      <p:sp>
        <p:nvSpPr>
          <p:cNvPr id="7" name="Rectángulo 6"/>
          <p:cNvSpPr/>
          <p:nvPr/>
        </p:nvSpPr>
        <p:spPr>
          <a:xfrm>
            <a:off x="4918104" y="3911178"/>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[2, 3, 4, 5, 6, 7]</a:t>
            </a:r>
          </a:p>
        </p:txBody>
      </p:sp>
      <p:sp>
        <p:nvSpPr>
          <p:cNvPr id="8" name="Flecha derecha 7"/>
          <p:cNvSpPr/>
          <p:nvPr/>
        </p:nvSpPr>
        <p:spPr>
          <a:xfrm>
            <a:off x="3890863" y="2257186"/>
            <a:ext cx="667820" cy="773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derecha 8"/>
          <p:cNvSpPr/>
          <p:nvPr/>
        </p:nvSpPr>
        <p:spPr>
          <a:xfrm>
            <a:off x="3890863" y="3776049"/>
            <a:ext cx="667820" cy="773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2258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a:t>
            </a:r>
            <a:endParaRPr lang="es-ES" dirty="0"/>
          </a:p>
        </p:txBody>
      </p:sp>
      <p:sp>
        <p:nvSpPr>
          <p:cNvPr id="3" name="Marcador de número de diapositiva 2"/>
          <p:cNvSpPr>
            <a:spLocks noGrp="1"/>
          </p:cNvSpPr>
          <p:nvPr>
            <p:ph type="sldNum" sz="quarter" idx="12"/>
          </p:nvPr>
        </p:nvSpPr>
        <p:spPr/>
        <p:txBody>
          <a:bodyPr/>
          <a:lstStyle/>
          <a:p>
            <a:fld id="{9860EDB8-5305-433F-BE41-D7A86D811DB3}" type="slidenum">
              <a:rPr lang="en-US" smtClean="0"/>
              <a:t>17</a:t>
            </a:fld>
            <a:endParaRPr lang="en-US"/>
          </a:p>
        </p:txBody>
      </p:sp>
      <p:sp>
        <p:nvSpPr>
          <p:cNvPr id="4" name="Pentágono 3"/>
          <p:cNvSpPr/>
          <p:nvPr/>
        </p:nvSpPr>
        <p:spPr>
          <a:xfrm>
            <a:off x="2840804" y="1899381"/>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1</a:t>
            </a:r>
            <a:endParaRPr lang="es-ES" dirty="0"/>
          </a:p>
        </p:txBody>
      </p:sp>
      <p:sp>
        <p:nvSpPr>
          <p:cNvPr id="5" name="Flecha en U 4"/>
          <p:cNvSpPr/>
          <p:nvPr/>
        </p:nvSpPr>
        <p:spPr>
          <a:xfrm rot="10800000">
            <a:off x="1142145" y="3132278"/>
            <a:ext cx="4806592" cy="88357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Rombo 5"/>
          <p:cNvSpPr/>
          <p:nvPr/>
        </p:nvSpPr>
        <p:spPr>
          <a:xfrm>
            <a:off x="5072008" y="1678487"/>
            <a:ext cx="1448656" cy="12739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dirty="0"/>
              <a:t>?</a:t>
            </a:r>
          </a:p>
        </p:txBody>
      </p:sp>
      <p:cxnSp>
        <p:nvCxnSpPr>
          <p:cNvPr id="7" name="Conector recto de flecha 6"/>
          <p:cNvCxnSpPr>
            <a:stCxn id="4" idx="3"/>
            <a:endCxn id="6" idx="1"/>
          </p:cNvCxnSpPr>
          <p:nvPr/>
        </p:nvCxnSpPr>
        <p:spPr>
          <a:xfrm>
            <a:off x="4700426" y="2315484"/>
            <a:ext cx="3715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entágono 7"/>
          <p:cNvSpPr/>
          <p:nvPr/>
        </p:nvSpPr>
        <p:spPr>
          <a:xfrm>
            <a:off x="609600" y="1899381"/>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FOR</a:t>
            </a:r>
            <a:endParaRPr lang="es-ES" dirty="0"/>
          </a:p>
        </p:txBody>
      </p:sp>
      <p:cxnSp>
        <p:nvCxnSpPr>
          <p:cNvPr id="10" name="Conector recto de flecha 9"/>
          <p:cNvCxnSpPr>
            <a:stCxn id="8" idx="3"/>
            <a:endCxn id="4" idx="1"/>
          </p:cNvCxnSpPr>
          <p:nvPr/>
        </p:nvCxnSpPr>
        <p:spPr>
          <a:xfrm>
            <a:off x="2469222" y="2315484"/>
            <a:ext cx="371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redondeado 10"/>
          <p:cNvSpPr/>
          <p:nvPr/>
        </p:nvSpPr>
        <p:spPr>
          <a:xfrm>
            <a:off x="1498317" y="4302867"/>
            <a:ext cx="5034337"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FOR </a:t>
            </a:r>
            <a:r>
              <a:rPr lang="es-ES" i="1" dirty="0" smtClean="0"/>
              <a:t>variable </a:t>
            </a:r>
            <a:r>
              <a:rPr lang="es-ES" dirty="0" smtClean="0"/>
              <a:t>IN </a:t>
            </a:r>
            <a:r>
              <a:rPr lang="es-ES" i="1" dirty="0" smtClean="0"/>
              <a:t>secuencia</a:t>
            </a:r>
            <a:r>
              <a:rPr lang="es-ES" dirty="0" smtClean="0"/>
              <a:t>:</a:t>
            </a:r>
            <a:endParaRPr lang="es-ES" dirty="0"/>
          </a:p>
        </p:txBody>
      </p:sp>
      <p:sp>
        <p:nvSpPr>
          <p:cNvPr id="12" name="Rectángulo redondeado 11"/>
          <p:cNvSpPr/>
          <p:nvPr/>
        </p:nvSpPr>
        <p:spPr>
          <a:xfrm>
            <a:off x="2821545" y="4862134"/>
            <a:ext cx="37111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anidada 1</a:t>
            </a:r>
            <a:endParaRPr lang="es-ES" dirty="0"/>
          </a:p>
        </p:txBody>
      </p:sp>
      <p:sp>
        <p:nvSpPr>
          <p:cNvPr id="13" name="Rectángulo redondeado 12"/>
          <p:cNvSpPr/>
          <p:nvPr/>
        </p:nvSpPr>
        <p:spPr>
          <a:xfrm>
            <a:off x="2846799" y="5421401"/>
            <a:ext cx="37111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anidada 2</a:t>
            </a:r>
            <a:endParaRPr lang="es-ES" dirty="0"/>
          </a:p>
        </p:txBody>
      </p:sp>
      <p:sp>
        <p:nvSpPr>
          <p:cNvPr id="14" name="Rectángulo redondeado 13"/>
          <p:cNvSpPr/>
          <p:nvPr/>
        </p:nvSpPr>
        <p:spPr>
          <a:xfrm>
            <a:off x="1498317" y="5980668"/>
            <a:ext cx="5059591"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fuera del FOR</a:t>
            </a:r>
            <a:endParaRPr lang="es-ES" dirty="0"/>
          </a:p>
        </p:txBody>
      </p:sp>
      <p:sp>
        <p:nvSpPr>
          <p:cNvPr id="15" name="Flecha izquierda 14"/>
          <p:cNvSpPr/>
          <p:nvPr/>
        </p:nvSpPr>
        <p:spPr>
          <a:xfrm>
            <a:off x="7331899" y="3881182"/>
            <a:ext cx="3147741" cy="121323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El FOR se hace para cada elemento en la secuencia</a:t>
            </a:r>
            <a:endParaRPr lang="es-ES" dirty="0"/>
          </a:p>
        </p:txBody>
      </p:sp>
    </p:spTree>
    <p:extLst>
      <p:ext uri="{BB962C8B-B14F-4D97-AF65-F5344CB8AC3E}">
        <p14:creationId xmlns:p14="http://schemas.microsoft.com/office/powerpoint/2010/main" val="379273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Acceder a elementos de una secuencia: Lista, String, Rango.</a:t>
            </a:r>
            <a:endParaRPr lang="es-ES" dirty="0"/>
          </a:p>
        </p:txBody>
      </p:sp>
      <p:sp>
        <p:nvSpPr>
          <p:cNvPr id="3" name="Marcador de número de diapositiva 2"/>
          <p:cNvSpPr>
            <a:spLocks noGrp="1"/>
          </p:cNvSpPr>
          <p:nvPr>
            <p:ph type="sldNum" sz="quarter" idx="12"/>
          </p:nvPr>
        </p:nvSpPr>
        <p:spPr/>
        <p:txBody>
          <a:bodyPr/>
          <a:lstStyle/>
          <a:p>
            <a:fld id="{9860EDB8-5305-433F-BE41-D7A86D811DB3}" type="slidenum">
              <a:rPr lang="en-US" smtClean="0"/>
              <a:t>18</a:t>
            </a:fld>
            <a:endParaRPr lang="en-US" dirty="0"/>
          </a:p>
        </p:txBody>
      </p:sp>
      <p:sp>
        <p:nvSpPr>
          <p:cNvPr id="4" name="Pentágono 3"/>
          <p:cNvSpPr/>
          <p:nvPr/>
        </p:nvSpPr>
        <p:spPr>
          <a:xfrm>
            <a:off x="4703248" y="2406386"/>
            <a:ext cx="2556903" cy="63119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FOR</a:t>
            </a:r>
            <a:endParaRPr lang="es-ES" dirty="0"/>
          </a:p>
        </p:txBody>
      </p:sp>
      <p:sp>
        <p:nvSpPr>
          <p:cNvPr id="5" name="Flecha derecha 4"/>
          <p:cNvSpPr/>
          <p:nvPr/>
        </p:nvSpPr>
        <p:spPr>
          <a:xfrm>
            <a:off x="1078787" y="2156234"/>
            <a:ext cx="2599361" cy="113149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A cada elemento</a:t>
            </a:r>
          </a:p>
          <a:p>
            <a:pPr algn="ctr"/>
            <a:r>
              <a:rPr lang="es-ES" dirty="0" smtClean="0"/>
              <a:t>en orden</a:t>
            </a:r>
            <a:endParaRPr lang="es-ES" dirty="0"/>
          </a:p>
        </p:txBody>
      </p:sp>
      <p:sp>
        <p:nvSpPr>
          <p:cNvPr id="6" name="Flecha derecha 5"/>
          <p:cNvSpPr/>
          <p:nvPr/>
        </p:nvSpPr>
        <p:spPr>
          <a:xfrm>
            <a:off x="1057556" y="4390972"/>
            <a:ext cx="2599361" cy="10667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A algún elemento</a:t>
            </a:r>
          </a:p>
          <a:p>
            <a:pPr algn="ctr"/>
            <a:r>
              <a:rPr lang="es-ES" dirty="0" smtClean="0"/>
              <a:t>Sin un orden</a:t>
            </a:r>
            <a:endParaRPr lang="es-ES" dirty="0"/>
          </a:p>
        </p:txBody>
      </p:sp>
      <p:sp>
        <p:nvSpPr>
          <p:cNvPr id="7" name="Rectángulo 6"/>
          <p:cNvSpPr/>
          <p:nvPr/>
        </p:nvSpPr>
        <p:spPr>
          <a:xfrm>
            <a:off x="1078786" y="1547163"/>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 = [0, 1, 2, 3, 4, 5]</a:t>
            </a:r>
          </a:p>
        </p:txBody>
      </p:sp>
      <p:sp>
        <p:nvSpPr>
          <p:cNvPr id="8" name="Rectángulo 7"/>
          <p:cNvSpPr/>
          <p:nvPr/>
        </p:nvSpPr>
        <p:spPr>
          <a:xfrm>
            <a:off x="4703248" y="4197885"/>
            <a:ext cx="2556903" cy="1452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n[0]</a:t>
            </a:r>
          </a:p>
          <a:p>
            <a:r>
              <a:rPr lang="es-ES" dirty="0" smtClean="0"/>
              <a:t>0</a:t>
            </a:r>
          </a:p>
          <a:p>
            <a:r>
              <a:rPr lang="es-ES" dirty="0" smtClean="0"/>
              <a:t>dias[3]</a:t>
            </a:r>
          </a:p>
          <a:p>
            <a:r>
              <a:rPr lang="es-ES" dirty="0" smtClean="0"/>
              <a:t>“jueves”</a:t>
            </a:r>
          </a:p>
          <a:p>
            <a:endParaRPr lang="es-ES" dirty="0" smtClean="0"/>
          </a:p>
        </p:txBody>
      </p:sp>
      <p:sp>
        <p:nvSpPr>
          <p:cNvPr id="9" name="Rectángulo 8"/>
          <p:cNvSpPr/>
          <p:nvPr/>
        </p:nvSpPr>
        <p:spPr>
          <a:xfrm>
            <a:off x="4025281" y="1547163"/>
            <a:ext cx="8103837"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dias = [ “lunes”, “martes”, “miércoles”, “jueves”, “viernes”, “sábado”, “domingo”]</a:t>
            </a:r>
          </a:p>
        </p:txBody>
      </p:sp>
      <p:sp>
        <p:nvSpPr>
          <p:cNvPr id="10" name="Rectángulo 9"/>
          <p:cNvSpPr/>
          <p:nvPr/>
        </p:nvSpPr>
        <p:spPr>
          <a:xfrm>
            <a:off x="8306482" y="3287730"/>
            <a:ext cx="2556903" cy="1571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Los elementos de las secuencias se numeran con índices que van de cero al número de elementos menos uno</a:t>
            </a:r>
          </a:p>
        </p:txBody>
      </p:sp>
      <p:sp>
        <p:nvSpPr>
          <p:cNvPr id="11" name="Rectángulo 10"/>
          <p:cNvSpPr/>
          <p:nvPr/>
        </p:nvSpPr>
        <p:spPr>
          <a:xfrm>
            <a:off x="8306482" y="5053983"/>
            <a:ext cx="2556903" cy="1571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n</a:t>
            </a:r>
            <a:r>
              <a:rPr lang="es-ES" dirty="0" smtClean="0"/>
              <a:t>: los índices van de 0 a 5.</a:t>
            </a:r>
          </a:p>
          <a:p>
            <a:r>
              <a:rPr lang="es-ES" dirty="0" smtClean="0"/>
              <a:t>dias: los índices van de 0 a 6.</a:t>
            </a:r>
          </a:p>
        </p:txBody>
      </p:sp>
    </p:spTree>
    <p:extLst>
      <p:ext uri="{BB962C8B-B14F-4D97-AF65-F5344CB8AC3E}">
        <p14:creationId xmlns:p14="http://schemas.microsoft.com/office/powerpoint/2010/main" val="411617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El concepto de Modularización</a:t>
            </a:r>
            <a:endParaRPr lang="es-ES" dirty="0"/>
          </a:p>
        </p:txBody>
      </p:sp>
    </p:spTree>
    <p:extLst>
      <p:ext uri="{BB962C8B-B14F-4D97-AF65-F5344CB8AC3E}">
        <p14:creationId xmlns:p14="http://schemas.microsoft.com/office/powerpoint/2010/main" val="1290615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esta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Expresiones Condicionales Complejas.</a:t>
            </a:r>
          </a:p>
          <a:p>
            <a:pPr marL="285750" indent="-285750">
              <a:buFont typeface="Arial" panose="020B0604020202020204" pitchFamily="34" charset="0"/>
              <a:buChar char="•"/>
            </a:pPr>
            <a:r>
              <a:rPr lang="es-ES" dirty="0" smtClean="0"/>
              <a:t>Ciclos.</a:t>
            </a:r>
          </a:p>
          <a:p>
            <a:pPr marL="285750" indent="-285750">
              <a:buFont typeface="Arial" panose="020B0604020202020204" pitchFamily="34" charset="0"/>
              <a:buChar char="•"/>
            </a:pPr>
            <a:r>
              <a:rPr lang="es-ES" dirty="0" smtClean="0"/>
              <a:t>Modularización</a:t>
            </a:r>
          </a:p>
          <a:p>
            <a:pPr marL="285750" indent="-285750">
              <a:buFont typeface="Arial" panose="020B0604020202020204" pitchFamily="34" charset="0"/>
              <a:buChar char="•"/>
            </a:pPr>
            <a:r>
              <a:rPr lang="es-ES" dirty="0" smtClean="0"/>
              <a:t>Introducción a las funciones</a:t>
            </a:r>
          </a:p>
        </p:txBody>
      </p:sp>
      <p:graphicFrame>
        <p:nvGraphicFramePr>
          <p:cNvPr id="5" name="Objeto 4"/>
          <p:cNvGraphicFramePr>
            <a:graphicFrameLocks noChangeAspect="1"/>
          </p:cNvGraphicFramePr>
          <p:nvPr>
            <p:extLst>
              <p:ext uri="{D42A27DB-BD31-4B8C-83A1-F6EECF244321}">
                <p14:modId xmlns:p14="http://schemas.microsoft.com/office/powerpoint/2010/main" val="2754290025"/>
              </p:ext>
            </p:extLst>
          </p:nvPr>
        </p:nvGraphicFramePr>
        <p:xfrm>
          <a:off x="1019995" y="1555233"/>
          <a:ext cx="3556000" cy="5080000"/>
        </p:xfrm>
        <a:graphic>
          <a:graphicData uri="http://schemas.openxmlformats.org/presentationml/2006/ole">
            <mc:AlternateContent xmlns:mc="http://schemas.openxmlformats.org/markup-compatibility/2006">
              <mc:Choice xmlns:v="urn:schemas-microsoft-com:vml" Requires="v">
                <p:oleObj spid="_x0000_s10429" name="Image" r:id="rId3" imgW="3555360" imgH="5079240" progId="Photoshop.Image.13">
                  <p:embed/>
                </p:oleObj>
              </mc:Choice>
              <mc:Fallback>
                <p:oleObj name="Image" r:id="rId3" imgW="3555360" imgH="5079240" progId="Photoshop.Image.13">
                  <p:embed/>
                  <p:pic>
                    <p:nvPicPr>
                      <p:cNvPr id="0" name=""/>
                      <p:cNvPicPr/>
                      <p:nvPr/>
                    </p:nvPicPr>
                    <p:blipFill>
                      <a:blip r:embed="rId4"/>
                      <a:stretch>
                        <a:fillRect/>
                      </a:stretch>
                    </p:blipFill>
                    <p:spPr>
                      <a:xfrm>
                        <a:off x="1019995" y="1555233"/>
                        <a:ext cx="3556000" cy="5080000"/>
                      </a:xfrm>
                      <a:prstGeom prst="rect">
                        <a:avLst/>
                      </a:prstGeom>
                    </p:spPr>
                  </p:pic>
                </p:oleObj>
              </mc:Fallback>
            </mc:AlternateContent>
          </a:graphicData>
        </a:graphic>
      </p:graphicFrame>
      <p:sp>
        <p:nvSpPr>
          <p:cNvPr id="4" name="Marcador de número de diapositiva 3"/>
          <p:cNvSpPr>
            <a:spLocks noGrp="1"/>
          </p:cNvSpPr>
          <p:nvPr>
            <p:ph type="sldNum" sz="quarter" idx="12"/>
          </p:nvPr>
        </p:nvSpPr>
        <p:spPr/>
        <p:txBody>
          <a:bodyPr/>
          <a:lstStyle/>
          <a:p>
            <a:fld id="{9860EDB8-5305-433F-BE41-D7A86D811DB3}" type="slidenum">
              <a:rPr lang="en-US" smtClean="0"/>
              <a:t>2</a:t>
            </a:fld>
            <a:endParaRPr lang="en-US" dirty="0"/>
          </a:p>
        </p:txBody>
      </p:sp>
    </p:spTree>
    <p:extLst>
      <p:ext uri="{BB962C8B-B14F-4D97-AF65-F5344CB8AC3E}">
        <p14:creationId xmlns:p14="http://schemas.microsoft.com/office/powerpoint/2010/main" val="274841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Construcción con Lego como Resolución Algorítmica de Problemas</a:t>
            </a:r>
            <a:endParaRPr lang="es-ES" dirty="0"/>
          </a:p>
        </p:txBody>
      </p:sp>
      <p:sp>
        <p:nvSpPr>
          <p:cNvPr id="8" name="Pentágono 7"/>
          <p:cNvSpPr/>
          <p:nvPr/>
        </p:nvSpPr>
        <p:spPr>
          <a:xfrm>
            <a:off x="4570678" y="1504332"/>
            <a:ext cx="2342606" cy="1210491"/>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Identificar Resultado Esperado</a:t>
            </a:r>
            <a:endParaRPr lang="es-ES" dirty="0"/>
          </a:p>
        </p:txBody>
      </p:sp>
      <p:sp>
        <p:nvSpPr>
          <p:cNvPr id="9" name="Pentágono 8"/>
          <p:cNvSpPr/>
          <p:nvPr/>
        </p:nvSpPr>
        <p:spPr>
          <a:xfrm>
            <a:off x="4570678" y="2828035"/>
            <a:ext cx="2342606" cy="1210491"/>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Identificar Datos Requeridos</a:t>
            </a:r>
            <a:endParaRPr lang="es-ES" dirty="0"/>
          </a:p>
        </p:txBody>
      </p:sp>
      <p:sp>
        <p:nvSpPr>
          <p:cNvPr id="10" name="Pentágono 9"/>
          <p:cNvSpPr/>
          <p:nvPr/>
        </p:nvSpPr>
        <p:spPr>
          <a:xfrm>
            <a:off x="4570678" y="5523335"/>
            <a:ext cx="2342606" cy="1210491"/>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Definir Secuencia de Pasos</a:t>
            </a:r>
            <a:endParaRPr lang="es-ES" dirty="0"/>
          </a:p>
        </p:txBody>
      </p:sp>
      <p:sp>
        <p:nvSpPr>
          <p:cNvPr id="11" name="Pentágono 10"/>
          <p:cNvSpPr/>
          <p:nvPr/>
        </p:nvSpPr>
        <p:spPr>
          <a:xfrm>
            <a:off x="4570678" y="4151738"/>
            <a:ext cx="2342606" cy="1210491"/>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Definir Criterio de Término</a:t>
            </a:r>
            <a:endParaRPr lang="es-ES" dirty="0"/>
          </a:p>
        </p:txBody>
      </p:sp>
      <p:sp>
        <p:nvSpPr>
          <p:cNvPr id="3" name="Rectángulo 2"/>
          <p:cNvSpPr/>
          <p:nvPr/>
        </p:nvSpPr>
        <p:spPr>
          <a:xfrm>
            <a:off x="8188503" y="1504331"/>
            <a:ext cx="3298005" cy="12104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La forma que quiero crear</a:t>
            </a:r>
            <a:endParaRPr lang="es-ES" dirty="0"/>
          </a:p>
        </p:txBody>
      </p:sp>
      <p:sp>
        <p:nvSpPr>
          <p:cNvPr id="12" name="Rectángulo 11"/>
          <p:cNvSpPr/>
          <p:nvPr/>
        </p:nvSpPr>
        <p:spPr>
          <a:xfrm>
            <a:off x="8188503" y="2851226"/>
            <a:ext cx="3298005" cy="12104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¿Cuántas piezas de cada Tipo</a:t>
            </a:r>
          </a:p>
          <a:p>
            <a:pPr algn="ctr"/>
            <a:r>
              <a:rPr lang="es-ES" dirty="0" smtClean="0"/>
              <a:t>Tengo?</a:t>
            </a:r>
          </a:p>
          <a:p>
            <a:pPr algn="ctr"/>
            <a:r>
              <a:rPr lang="es-ES" dirty="0" smtClean="0"/>
              <a:t>¿Cuántas necesito?</a:t>
            </a:r>
            <a:endParaRPr lang="es-ES" dirty="0"/>
          </a:p>
        </p:txBody>
      </p:sp>
      <p:sp>
        <p:nvSpPr>
          <p:cNvPr id="13" name="Rectángulo 12"/>
          <p:cNvSpPr/>
          <p:nvPr/>
        </p:nvSpPr>
        <p:spPr>
          <a:xfrm>
            <a:off x="8188502" y="4198121"/>
            <a:ext cx="3298005" cy="12104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¿Logré la forma deseada?</a:t>
            </a:r>
            <a:endParaRPr lang="es-ES" dirty="0"/>
          </a:p>
        </p:txBody>
      </p:sp>
      <p:sp>
        <p:nvSpPr>
          <p:cNvPr id="14" name="Rectángulo 13"/>
          <p:cNvSpPr/>
          <p:nvPr/>
        </p:nvSpPr>
        <p:spPr>
          <a:xfrm>
            <a:off x="8188502" y="5523335"/>
            <a:ext cx="3298005" cy="12104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Repetir:</a:t>
            </a:r>
          </a:p>
          <a:p>
            <a:pPr algn="ctr"/>
            <a:r>
              <a:rPr lang="es-ES" dirty="0" smtClean="0"/>
              <a:t>Escoger Pieza</a:t>
            </a:r>
          </a:p>
          <a:p>
            <a:pPr algn="ctr"/>
            <a:r>
              <a:rPr lang="es-ES" dirty="0" smtClean="0"/>
              <a:t>Ensamblar Pieza</a:t>
            </a:r>
            <a:endParaRPr lang="es-ES" dirty="0"/>
          </a:p>
        </p:txBody>
      </p:sp>
      <p:pic>
        <p:nvPicPr>
          <p:cNvPr id="15" name="Picture 2" descr="http://www.edutus.hu/feltoltesek/fajlok/0522_WRO%20cikk/lego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43" y="1444362"/>
            <a:ext cx="4083670" cy="251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56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 grpId="0" animBg="1"/>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Hacia el concepto de Módulo</a:t>
            </a:r>
            <a:endParaRPr lang="es-ES" dirty="0"/>
          </a:p>
        </p:txBody>
      </p:sp>
      <p:pic>
        <p:nvPicPr>
          <p:cNvPr id="3" name="Picture 2" descr="http://www.edutus.hu/feltoltesek/fajlok/0522_WRO%20cikk/lego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794" y="2214923"/>
            <a:ext cx="6121474" cy="377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295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concepto de </a:t>
            </a:r>
            <a:r>
              <a:rPr lang="es-ES" dirty="0" err="1" smtClean="0"/>
              <a:t>modularización</a:t>
            </a:r>
            <a:endParaRPr lang="es-ES" dirty="0"/>
          </a:p>
        </p:txBody>
      </p:sp>
      <p:pic>
        <p:nvPicPr>
          <p:cNvPr id="11266" name="Picture 2" descr="http://www.edutus.hu/feltoltesek/fajlok/0522_WRO%20cikk/lego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703" y="1771703"/>
            <a:ext cx="5715000" cy="35242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to 3"/>
          <p:cNvGraphicFramePr>
            <a:graphicFrameLocks noChangeAspect="1"/>
          </p:cNvGraphicFramePr>
          <p:nvPr>
            <p:extLst/>
          </p:nvPr>
        </p:nvGraphicFramePr>
        <p:xfrm>
          <a:off x="6831458" y="2840305"/>
          <a:ext cx="2455649" cy="2455649"/>
        </p:xfrm>
        <a:graphic>
          <a:graphicData uri="http://schemas.openxmlformats.org/presentationml/2006/ole">
            <mc:AlternateContent xmlns:mc="http://schemas.openxmlformats.org/markup-compatibility/2006">
              <mc:Choice xmlns:v="urn:schemas-microsoft-com:vml" Requires="v">
                <p:oleObj spid="_x0000_s11351" name="Image" r:id="rId5" imgW="3809520" imgH="3809520" progId="Photoshop.Image.13">
                  <p:embed/>
                </p:oleObj>
              </mc:Choice>
              <mc:Fallback>
                <p:oleObj name="Image" r:id="rId5" imgW="3809520" imgH="3809520" progId="Photoshop.Image.13">
                  <p:embed/>
                  <p:pic>
                    <p:nvPicPr>
                      <p:cNvPr id="0" name=""/>
                      <p:cNvPicPr/>
                      <p:nvPr/>
                    </p:nvPicPr>
                    <p:blipFill>
                      <a:blip r:embed="rId6"/>
                      <a:stretch>
                        <a:fillRect/>
                      </a:stretch>
                    </p:blipFill>
                    <p:spPr>
                      <a:xfrm>
                        <a:off x="6831458" y="2840305"/>
                        <a:ext cx="2455649" cy="2455649"/>
                      </a:xfrm>
                      <a:prstGeom prst="rect">
                        <a:avLst/>
                      </a:prstGeom>
                    </p:spPr>
                  </p:pic>
                </p:oleObj>
              </mc:Fallback>
            </mc:AlternateContent>
          </a:graphicData>
        </a:graphic>
      </p:graphicFrame>
      <p:sp>
        <p:nvSpPr>
          <p:cNvPr id="5" name="Flecha abajo 4"/>
          <p:cNvSpPr/>
          <p:nvPr/>
        </p:nvSpPr>
        <p:spPr>
          <a:xfrm>
            <a:off x="7654247" y="1771703"/>
            <a:ext cx="1099335" cy="1469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ES" dirty="0" smtClean="0"/>
              <a:t>Puntos de Encaje</a:t>
            </a:r>
            <a:endParaRPr lang="es-ES" dirty="0"/>
          </a:p>
        </p:txBody>
      </p:sp>
      <p:sp>
        <p:nvSpPr>
          <p:cNvPr id="8" name="Rectángulo 7"/>
          <p:cNvSpPr/>
          <p:nvPr/>
        </p:nvSpPr>
        <p:spPr>
          <a:xfrm>
            <a:off x="6770669" y="4972692"/>
            <a:ext cx="2866490" cy="93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Una pieza simple</a:t>
            </a:r>
          </a:p>
          <a:p>
            <a:pPr algn="ctr"/>
            <a:r>
              <a:rPr lang="es-ES" dirty="0" smtClean="0"/>
              <a:t>Se combina para crear</a:t>
            </a:r>
          </a:p>
          <a:p>
            <a:pPr algn="ctr"/>
            <a:r>
              <a:rPr lang="es-ES" dirty="0" smtClean="0"/>
              <a:t>Formas complejas</a:t>
            </a:r>
            <a:endParaRPr lang="es-ES" dirty="0"/>
          </a:p>
        </p:txBody>
      </p:sp>
    </p:spTree>
    <p:extLst>
      <p:ext uri="{BB962C8B-B14F-4D97-AF65-F5344CB8AC3E}">
        <p14:creationId xmlns:p14="http://schemas.microsoft.com/office/powerpoint/2010/main" val="400933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concepto de </a:t>
            </a:r>
            <a:r>
              <a:rPr lang="es-ES" dirty="0" err="1" smtClean="0"/>
              <a:t>modularización</a:t>
            </a:r>
            <a:endParaRPr lang="es-ES" dirty="0"/>
          </a:p>
        </p:txBody>
      </p:sp>
      <p:pic>
        <p:nvPicPr>
          <p:cNvPr id="11266" name="Picture 2" descr="http://www.edutus.hu/feltoltesek/fajlok/0522_WRO%20cikk/lego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703" y="1771703"/>
            <a:ext cx="5715000" cy="35242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to 5"/>
          <p:cNvGraphicFramePr>
            <a:graphicFrameLocks noChangeAspect="1"/>
          </p:cNvGraphicFramePr>
          <p:nvPr>
            <p:extLst/>
          </p:nvPr>
        </p:nvGraphicFramePr>
        <p:xfrm>
          <a:off x="6729644" y="1896492"/>
          <a:ext cx="1995584" cy="1576173"/>
        </p:xfrm>
        <a:graphic>
          <a:graphicData uri="http://schemas.openxmlformats.org/presentationml/2006/ole">
            <mc:AlternateContent xmlns:mc="http://schemas.openxmlformats.org/markup-compatibility/2006">
              <mc:Choice xmlns:v="urn:schemas-microsoft-com:vml" Requires="v">
                <p:oleObj spid="_x0000_s12375" name="Image" r:id="rId5" imgW="3745800" imgH="2958480" progId="Photoshop.Image.13">
                  <p:embed/>
                </p:oleObj>
              </mc:Choice>
              <mc:Fallback>
                <p:oleObj name="Image" r:id="rId5" imgW="3745800" imgH="2958480" progId="Photoshop.Image.13">
                  <p:embed/>
                  <p:pic>
                    <p:nvPicPr>
                      <p:cNvPr id="0" name=""/>
                      <p:cNvPicPr/>
                      <p:nvPr/>
                    </p:nvPicPr>
                    <p:blipFill>
                      <a:blip r:embed="rId6"/>
                      <a:stretch>
                        <a:fillRect/>
                      </a:stretch>
                    </p:blipFill>
                    <p:spPr>
                      <a:xfrm>
                        <a:off x="6729644" y="1896492"/>
                        <a:ext cx="1995584" cy="1576173"/>
                      </a:xfrm>
                      <a:prstGeom prst="rect">
                        <a:avLst/>
                      </a:prstGeom>
                    </p:spPr>
                  </p:pic>
                </p:oleObj>
              </mc:Fallback>
            </mc:AlternateContent>
          </a:graphicData>
        </a:graphic>
      </p:graphicFrame>
      <p:sp>
        <p:nvSpPr>
          <p:cNvPr id="7" name="Flecha izquierda 6"/>
          <p:cNvSpPr/>
          <p:nvPr/>
        </p:nvSpPr>
        <p:spPr>
          <a:xfrm>
            <a:off x="9174823" y="1896492"/>
            <a:ext cx="2476072" cy="157617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Unidad Básica de Construcción </a:t>
            </a:r>
          </a:p>
          <a:p>
            <a:pPr algn="ctr"/>
            <a:r>
              <a:rPr lang="es-ES" dirty="0" smtClean="0"/>
              <a:t>“Módulo”</a:t>
            </a:r>
            <a:endParaRPr lang="es-ES" dirty="0"/>
          </a:p>
        </p:txBody>
      </p:sp>
    </p:spTree>
    <p:extLst>
      <p:ext uri="{BB962C8B-B14F-4D97-AF65-F5344CB8AC3E}">
        <p14:creationId xmlns:p14="http://schemas.microsoft.com/office/powerpoint/2010/main" val="350664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concepto de módulo</a:t>
            </a:r>
            <a:endParaRPr lang="es-ES" dirty="0"/>
          </a:p>
        </p:txBody>
      </p:sp>
      <p:graphicFrame>
        <p:nvGraphicFramePr>
          <p:cNvPr id="8" name="Objeto 7"/>
          <p:cNvGraphicFramePr>
            <a:graphicFrameLocks noChangeAspect="1"/>
          </p:cNvGraphicFramePr>
          <p:nvPr>
            <p:extLst/>
          </p:nvPr>
        </p:nvGraphicFramePr>
        <p:xfrm>
          <a:off x="4751291" y="4207142"/>
          <a:ext cx="2455649" cy="2455649"/>
        </p:xfrm>
        <a:graphic>
          <a:graphicData uri="http://schemas.openxmlformats.org/presentationml/2006/ole">
            <mc:AlternateContent xmlns:mc="http://schemas.openxmlformats.org/markup-compatibility/2006">
              <mc:Choice xmlns:v="urn:schemas-microsoft-com:vml" Requires="v">
                <p:oleObj spid="_x0000_s13400" name="Image" r:id="rId4" imgW="3809520" imgH="3809520" progId="Photoshop.Image.13">
                  <p:embed/>
                </p:oleObj>
              </mc:Choice>
              <mc:Fallback>
                <p:oleObj name="Image" r:id="rId4" imgW="3809520" imgH="3809520" progId="Photoshop.Image.13">
                  <p:embed/>
                  <p:pic>
                    <p:nvPicPr>
                      <p:cNvPr id="0" name=""/>
                      <p:cNvPicPr/>
                      <p:nvPr/>
                    </p:nvPicPr>
                    <p:blipFill>
                      <a:blip r:embed="rId5"/>
                      <a:stretch>
                        <a:fillRect/>
                      </a:stretch>
                    </p:blipFill>
                    <p:spPr>
                      <a:xfrm>
                        <a:off x="4751291" y="4207142"/>
                        <a:ext cx="2455649" cy="2455649"/>
                      </a:xfrm>
                      <a:prstGeom prst="rect">
                        <a:avLst/>
                      </a:prstGeom>
                    </p:spPr>
                  </p:pic>
                </p:oleObj>
              </mc:Fallback>
            </mc:AlternateContent>
          </a:graphicData>
        </a:graphic>
      </p:graphicFrame>
      <p:sp>
        <p:nvSpPr>
          <p:cNvPr id="9" name="Flecha abajo 8"/>
          <p:cNvSpPr/>
          <p:nvPr/>
        </p:nvSpPr>
        <p:spPr>
          <a:xfrm>
            <a:off x="5429447" y="3189537"/>
            <a:ext cx="1099335" cy="146920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s-ES" dirty="0" smtClean="0"/>
              <a:t>Puntos de Encaje</a:t>
            </a:r>
            <a:endParaRPr lang="es-ES" dirty="0"/>
          </a:p>
        </p:txBody>
      </p:sp>
      <p:sp>
        <p:nvSpPr>
          <p:cNvPr id="3" name="Rectángulo redondeado 2"/>
          <p:cNvSpPr/>
          <p:nvPr/>
        </p:nvSpPr>
        <p:spPr>
          <a:xfrm>
            <a:off x="4941427" y="1630184"/>
            <a:ext cx="2075379" cy="1043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Módulo</a:t>
            </a:r>
            <a:endParaRPr lang="es-ES" dirty="0"/>
          </a:p>
        </p:txBody>
      </p:sp>
      <p:sp>
        <p:nvSpPr>
          <p:cNvPr id="4" name="Flecha derecha 3"/>
          <p:cNvSpPr/>
          <p:nvPr/>
        </p:nvSpPr>
        <p:spPr>
          <a:xfrm>
            <a:off x="3076603" y="1699784"/>
            <a:ext cx="1674688" cy="90412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600" dirty="0" smtClean="0"/>
              <a:t>Entrada</a:t>
            </a:r>
            <a:endParaRPr lang="es-ES" sz="1600" dirty="0"/>
          </a:p>
        </p:txBody>
      </p:sp>
      <p:sp>
        <p:nvSpPr>
          <p:cNvPr id="10" name="Flecha derecha 9"/>
          <p:cNvSpPr/>
          <p:nvPr/>
        </p:nvSpPr>
        <p:spPr>
          <a:xfrm>
            <a:off x="7206940" y="1707878"/>
            <a:ext cx="1674688" cy="90412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600" dirty="0" smtClean="0"/>
              <a:t>Salida</a:t>
            </a:r>
            <a:endParaRPr lang="es-ES" sz="1600" dirty="0"/>
          </a:p>
        </p:txBody>
      </p:sp>
      <p:sp>
        <p:nvSpPr>
          <p:cNvPr id="6" name="Rectángulo 5"/>
          <p:cNvSpPr/>
          <p:nvPr/>
        </p:nvSpPr>
        <p:spPr>
          <a:xfrm>
            <a:off x="8881628" y="5044548"/>
            <a:ext cx="2178121" cy="7808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Interfaz</a:t>
            </a:r>
            <a:endParaRPr lang="es-ES" dirty="0"/>
          </a:p>
        </p:txBody>
      </p:sp>
    </p:spTree>
    <p:extLst>
      <p:ext uri="{BB962C8B-B14F-4D97-AF65-F5344CB8AC3E}">
        <p14:creationId xmlns:p14="http://schemas.microsoft.com/office/powerpoint/2010/main" val="163772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10"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Modularización en Algoritmos y Programas</a:t>
            </a:r>
            <a:endParaRPr lang="es-ES" dirty="0"/>
          </a:p>
        </p:txBody>
      </p:sp>
    </p:spTree>
    <p:extLst>
      <p:ext uri="{BB962C8B-B14F-4D97-AF65-F5344CB8AC3E}">
        <p14:creationId xmlns:p14="http://schemas.microsoft.com/office/powerpoint/2010/main" val="2168219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Módulos en Algoritmos</a:t>
            </a:r>
            <a:endParaRPr lang="es-ES" dirty="0"/>
          </a:p>
        </p:txBody>
      </p:sp>
      <p:sp>
        <p:nvSpPr>
          <p:cNvPr id="4" name="Rectángulo 3"/>
          <p:cNvSpPr/>
          <p:nvPr/>
        </p:nvSpPr>
        <p:spPr>
          <a:xfrm>
            <a:off x="811658" y="1674688"/>
            <a:ext cx="3595955" cy="4458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Problema</a:t>
            </a:r>
            <a:endParaRPr lang="es-ES" dirty="0">
              <a:solidFill>
                <a:schemeClr val="tx1"/>
              </a:solidFill>
            </a:endParaRPr>
          </a:p>
        </p:txBody>
      </p:sp>
      <p:sp>
        <p:nvSpPr>
          <p:cNvPr id="5" name="Rectángulo 4"/>
          <p:cNvSpPr/>
          <p:nvPr/>
        </p:nvSpPr>
        <p:spPr>
          <a:xfrm>
            <a:off x="1178103" y="4318571"/>
            <a:ext cx="2991493" cy="1594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Segundo Sub Problema</a:t>
            </a:r>
            <a:endParaRPr lang="es-ES" dirty="0">
              <a:solidFill>
                <a:schemeClr val="tx1"/>
              </a:solidFill>
            </a:endParaRPr>
          </a:p>
        </p:txBody>
      </p:sp>
      <p:sp>
        <p:nvSpPr>
          <p:cNvPr id="6" name="Rectángulo 5"/>
          <p:cNvSpPr/>
          <p:nvPr/>
        </p:nvSpPr>
        <p:spPr>
          <a:xfrm>
            <a:off x="1178103" y="2503470"/>
            <a:ext cx="2991493" cy="1594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Primer Sub Problema</a:t>
            </a:r>
            <a:endParaRPr lang="es-ES" dirty="0">
              <a:solidFill>
                <a:schemeClr val="tx1"/>
              </a:solidFill>
            </a:endParaRPr>
          </a:p>
        </p:txBody>
      </p:sp>
      <p:sp>
        <p:nvSpPr>
          <p:cNvPr id="7" name="Rectángulo 6"/>
          <p:cNvSpPr/>
          <p:nvPr/>
        </p:nvSpPr>
        <p:spPr>
          <a:xfrm>
            <a:off x="6481281" y="1674688"/>
            <a:ext cx="3595955" cy="4458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Algoritmo General</a:t>
            </a:r>
            <a:endParaRPr lang="es-ES" dirty="0">
              <a:solidFill>
                <a:schemeClr val="tx1"/>
              </a:solidFill>
            </a:endParaRPr>
          </a:p>
        </p:txBody>
      </p:sp>
      <p:sp>
        <p:nvSpPr>
          <p:cNvPr id="8" name="Rectángulo 7"/>
          <p:cNvSpPr/>
          <p:nvPr/>
        </p:nvSpPr>
        <p:spPr>
          <a:xfrm>
            <a:off x="6847726" y="4318571"/>
            <a:ext cx="2991493" cy="1594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Algoritmo para</a:t>
            </a:r>
          </a:p>
          <a:p>
            <a:pPr algn="ctr"/>
            <a:r>
              <a:rPr lang="es-ES" dirty="0" smtClean="0">
                <a:solidFill>
                  <a:schemeClr val="tx1"/>
                </a:solidFill>
              </a:rPr>
              <a:t>Segundo Sub Problema</a:t>
            </a:r>
            <a:endParaRPr lang="es-ES" dirty="0">
              <a:solidFill>
                <a:schemeClr val="tx1"/>
              </a:solidFill>
            </a:endParaRPr>
          </a:p>
        </p:txBody>
      </p:sp>
      <p:sp>
        <p:nvSpPr>
          <p:cNvPr id="9" name="Rectángulo 8"/>
          <p:cNvSpPr/>
          <p:nvPr/>
        </p:nvSpPr>
        <p:spPr>
          <a:xfrm>
            <a:off x="6847726" y="2503470"/>
            <a:ext cx="2991493" cy="1594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Algoritmo</a:t>
            </a:r>
          </a:p>
          <a:p>
            <a:pPr algn="ctr"/>
            <a:r>
              <a:rPr lang="es-ES" dirty="0" smtClean="0">
                <a:solidFill>
                  <a:schemeClr val="tx1"/>
                </a:solidFill>
              </a:rPr>
              <a:t>Para Primer Sub Problema</a:t>
            </a:r>
            <a:endParaRPr lang="es-ES" dirty="0">
              <a:solidFill>
                <a:schemeClr val="tx1"/>
              </a:solidFill>
            </a:endParaRPr>
          </a:p>
        </p:txBody>
      </p:sp>
      <p:sp>
        <p:nvSpPr>
          <p:cNvPr id="10" name="Flecha derecha 9"/>
          <p:cNvSpPr/>
          <p:nvPr/>
        </p:nvSpPr>
        <p:spPr>
          <a:xfrm>
            <a:off x="4902485" y="3308279"/>
            <a:ext cx="1174679" cy="1315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4571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Módulos en Programas: Funciones</a:t>
            </a:r>
            <a:endParaRPr lang="es-ES" dirty="0"/>
          </a:p>
        </p:txBody>
      </p:sp>
      <p:sp>
        <p:nvSpPr>
          <p:cNvPr id="7" name="Rectángulo 6"/>
          <p:cNvSpPr/>
          <p:nvPr/>
        </p:nvSpPr>
        <p:spPr>
          <a:xfrm>
            <a:off x="707205" y="1828801"/>
            <a:ext cx="3595955" cy="4458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Algoritmo General</a:t>
            </a:r>
            <a:endParaRPr lang="es-ES" dirty="0">
              <a:solidFill>
                <a:schemeClr val="tx1"/>
              </a:solidFill>
            </a:endParaRPr>
          </a:p>
        </p:txBody>
      </p:sp>
      <p:sp>
        <p:nvSpPr>
          <p:cNvPr id="8" name="Rectángulo 7"/>
          <p:cNvSpPr/>
          <p:nvPr/>
        </p:nvSpPr>
        <p:spPr>
          <a:xfrm>
            <a:off x="1073650" y="4472684"/>
            <a:ext cx="2991493" cy="1594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Algoritmo para</a:t>
            </a:r>
          </a:p>
          <a:p>
            <a:pPr algn="ctr"/>
            <a:r>
              <a:rPr lang="es-ES" dirty="0" smtClean="0">
                <a:solidFill>
                  <a:schemeClr val="tx1"/>
                </a:solidFill>
              </a:rPr>
              <a:t>Segundo Sub Problema</a:t>
            </a:r>
            <a:endParaRPr lang="es-ES" dirty="0">
              <a:solidFill>
                <a:schemeClr val="tx1"/>
              </a:solidFill>
            </a:endParaRPr>
          </a:p>
        </p:txBody>
      </p:sp>
      <p:sp>
        <p:nvSpPr>
          <p:cNvPr id="9" name="Rectángulo 8"/>
          <p:cNvSpPr/>
          <p:nvPr/>
        </p:nvSpPr>
        <p:spPr>
          <a:xfrm>
            <a:off x="1073650" y="2657583"/>
            <a:ext cx="2991493" cy="1594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Algoritmo</a:t>
            </a:r>
          </a:p>
          <a:p>
            <a:pPr algn="ctr"/>
            <a:r>
              <a:rPr lang="es-ES" dirty="0" smtClean="0">
                <a:solidFill>
                  <a:schemeClr val="tx1"/>
                </a:solidFill>
              </a:rPr>
              <a:t>Para Primer Sub Problema</a:t>
            </a:r>
            <a:endParaRPr lang="es-ES" dirty="0">
              <a:solidFill>
                <a:schemeClr val="tx1"/>
              </a:solidFill>
            </a:endParaRPr>
          </a:p>
        </p:txBody>
      </p:sp>
      <p:sp>
        <p:nvSpPr>
          <p:cNvPr id="10" name="Flecha derecha 9"/>
          <p:cNvSpPr/>
          <p:nvPr/>
        </p:nvSpPr>
        <p:spPr>
          <a:xfrm>
            <a:off x="4978686" y="3308279"/>
            <a:ext cx="1174679" cy="1315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p:cNvSpPr/>
          <p:nvPr/>
        </p:nvSpPr>
        <p:spPr>
          <a:xfrm>
            <a:off x="6828891" y="1828801"/>
            <a:ext cx="3595955" cy="4458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Programa General</a:t>
            </a:r>
            <a:endParaRPr lang="es-ES" dirty="0">
              <a:solidFill>
                <a:schemeClr val="tx1"/>
              </a:solidFill>
            </a:endParaRPr>
          </a:p>
        </p:txBody>
      </p:sp>
      <p:sp>
        <p:nvSpPr>
          <p:cNvPr id="12" name="Rectángulo 11"/>
          <p:cNvSpPr/>
          <p:nvPr/>
        </p:nvSpPr>
        <p:spPr>
          <a:xfrm>
            <a:off x="7195336" y="4472684"/>
            <a:ext cx="2991493" cy="1594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b="1" dirty="0" smtClean="0">
                <a:solidFill>
                  <a:schemeClr val="tx1"/>
                </a:solidFill>
              </a:rPr>
              <a:t>Función</a:t>
            </a:r>
          </a:p>
          <a:p>
            <a:pPr algn="ctr"/>
            <a:r>
              <a:rPr lang="es-ES" dirty="0" smtClean="0">
                <a:solidFill>
                  <a:schemeClr val="tx1"/>
                </a:solidFill>
              </a:rPr>
              <a:t>Para Segundo Sub Problema</a:t>
            </a:r>
            <a:endParaRPr lang="es-ES" dirty="0">
              <a:solidFill>
                <a:schemeClr val="tx1"/>
              </a:solidFill>
            </a:endParaRPr>
          </a:p>
        </p:txBody>
      </p:sp>
      <p:sp>
        <p:nvSpPr>
          <p:cNvPr id="13" name="Rectángulo 12"/>
          <p:cNvSpPr/>
          <p:nvPr/>
        </p:nvSpPr>
        <p:spPr>
          <a:xfrm>
            <a:off x="7195336" y="2657583"/>
            <a:ext cx="2991493" cy="1594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b="1" dirty="0" smtClean="0">
                <a:solidFill>
                  <a:schemeClr val="tx1"/>
                </a:solidFill>
              </a:rPr>
              <a:t>Función</a:t>
            </a:r>
          </a:p>
          <a:p>
            <a:pPr algn="ctr"/>
            <a:r>
              <a:rPr lang="es-ES" dirty="0" smtClean="0">
                <a:solidFill>
                  <a:schemeClr val="tx1"/>
                </a:solidFill>
              </a:rPr>
              <a:t>Para Primer Sub Problema</a:t>
            </a:r>
            <a:endParaRPr lang="es-ES" dirty="0">
              <a:solidFill>
                <a:schemeClr val="tx1"/>
              </a:solidFill>
            </a:endParaRPr>
          </a:p>
        </p:txBody>
      </p:sp>
      <p:graphicFrame>
        <p:nvGraphicFramePr>
          <p:cNvPr id="14" name="Objeto 13"/>
          <p:cNvGraphicFramePr>
            <a:graphicFrameLocks noChangeAspect="1"/>
          </p:cNvGraphicFramePr>
          <p:nvPr>
            <p:extLst/>
          </p:nvPr>
        </p:nvGraphicFramePr>
        <p:xfrm>
          <a:off x="8054119" y="3216494"/>
          <a:ext cx="1273925" cy="1006185"/>
        </p:xfrm>
        <a:graphic>
          <a:graphicData uri="http://schemas.openxmlformats.org/presentationml/2006/ole">
            <mc:AlternateContent xmlns:mc="http://schemas.openxmlformats.org/markup-compatibility/2006">
              <mc:Choice xmlns:v="urn:schemas-microsoft-com:vml" Requires="v">
                <p:oleObj spid="_x0000_s14508" name="Image" r:id="rId4" imgW="3745800" imgH="2958480" progId="Photoshop.Image.13">
                  <p:embed/>
                </p:oleObj>
              </mc:Choice>
              <mc:Fallback>
                <p:oleObj name="Image" r:id="rId4" imgW="3745800" imgH="2958480" progId="Photoshop.Image.13">
                  <p:embed/>
                  <p:pic>
                    <p:nvPicPr>
                      <p:cNvPr id="0" name=""/>
                      <p:cNvPicPr/>
                      <p:nvPr/>
                    </p:nvPicPr>
                    <p:blipFill>
                      <a:blip r:embed="rId5"/>
                      <a:stretch>
                        <a:fillRect/>
                      </a:stretch>
                    </p:blipFill>
                    <p:spPr>
                      <a:xfrm>
                        <a:off x="8054119" y="3216494"/>
                        <a:ext cx="1273925" cy="1006185"/>
                      </a:xfrm>
                      <a:prstGeom prst="rect">
                        <a:avLst/>
                      </a:prstGeom>
                    </p:spPr>
                  </p:pic>
                </p:oleObj>
              </mc:Fallback>
            </mc:AlternateContent>
          </a:graphicData>
        </a:graphic>
      </p:graphicFrame>
      <p:graphicFrame>
        <p:nvGraphicFramePr>
          <p:cNvPr id="15" name="Objeto 14"/>
          <p:cNvGraphicFramePr>
            <a:graphicFrameLocks noChangeAspect="1"/>
          </p:cNvGraphicFramePr>
          <p:nvPr>
            <p:extLst/>
          </p:nvPr>
        </p:nvGraphicFramePr>
        <p:xfrm>
          <a:off x="9249421" y="5080571"/>
          <a:ext cx="937408" cy="937408"/>
        </p:xfrm>
        <a:graphic>
          <a:graphicData uri="http://schemas.openxmlformats.org/presentationml/2006/ole">
            <mc:AlternateContent xmlns:mc="http://schemas.openxmlformats.org/markup-compatibility/2006">
              <mc:Choice xmlns:v="urn:schemas-microsoft-com:vml" Requires="v">
                <p:oleObj spid="_x0000_s14509" name="Image" r:id="rId6" imgW="3809520" imgH="3809520" progId="Photoshop.Image.13">
                  <p:embed/>
                </p:oleObj>
              </mc:Choice>
              <mc:Fallback>
                <p:oleObj name="Image" r:id="rId6" imgW="3809520" imgH="3809520" progId="Photoshop.Image.13">
                  <p:embed/>
                  <p:pic>
                    <p:nvPicPr>
                      <p:cNvPr id="0" name=""/>
                      <p:cNvPicPr/>
                      <p:nvPr/>
                    </p:nvPicPr>
                    <p:blipFill>
                      <a:blip r:embed="rId7"/>
                      <a:stretch>
                        <a:fillRect/>
                      </a:stretch>
                    </p:blipFill>
                    <p:spPr>
                      <a:xfrm>
                        <a:off x="9249421" y="5080571"/>
                        <a:ext cx="937408" cy="937408"/>
                      </a:xfrm>
                      <a:prstGeom prst="rect">
                        <a:avLst/>
                      </a:prstGeom>
                    </p:spPr>
                  </p:pic>
                </p:oleObj>
              </mc:Fallback>
            </mc:AlternateContent>
          </a:graphicData>
        </a:graphic>
      </p:graphicFrame>
    </p:spTree>
    <p:extLst>
      <p:ext uri="{BB962C8B-B14F-4D97-AF65-F5344CB8AC3E}">
        <p14:creationId xmlns:p14="http://schemas.microsoft.com/office/powerpoint/2010/main" val="180140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Módulos en Programas: Funciones</a:t>
            </a:r>
            <a:endParaRPr lang="es-ES" dirty="0"/>
          </a:p>
        </p:txBody>
      </p:sp>
      <p:sp>
        <p:nvSpPr>
          <p:cNvPr id="16" name="Rectángulo redondeado 15"/>
          <p:cNvSpPr/>
          <p:nvPr/>
        </p:nvSpPr>
        <p:spPr>
          <a:xfrm>
            <a:off x="4941427" y="1630183"/>
            <a:ext cx="2075379" cy="3681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t>Función</a:t>
            </a:r>
          </a:p>
          <a:p>
            <a:pPr algn="ctr"/>
            <a:endParaRPr lang="es-ES" dirty="0"/>
          </a:p>
          <a:p>
            <a:pPr algn="ctr"/>
            <a:r>
              <a:rPr lang="es-ES" dirty="0" smtClean="0"/>
              <a:t>Instrucción 1</a:t>
            </a:r>
          </a:p>
          <a:p>
            <a:pPr algn="ctr"/>
            <a:r>
              <a:rPr lang="es-ES" dirty="0" smtClean="0"/>
              <a:t>Instrucción 2</a:t>
            </a:r>
          </a:p>
          <a:p>
            <a:pPr algn="ctr"/>
            <a:r>
              <a:rPr lang="es-ES" dirty="0" smtClean="0"/>
              <a:t>.</a:t>
            </a:r>
          </a:p>
          <a:p>
            <a:pPr algn="ctr"/>
            <a:r>
              <a:rPr lang="es-ES" dirty="0" smtClean="0"/>
              <a:t>.</a:t>
            </a:r>
          </a:p>
          <a:p>
            <a:pPr algn="ctr"/>
            <a:r>
              <a:rPr lang="es-ES" dirty="0" smtClean="0"/>
              <a:t>.</a:t>
            </a:r>
          </a:p>
          <a:p>
            <a:pPr algn="ctr"/>
            <a:r>
              <a:rPr lang="es-ES" dirty="0" smtClean="0"/>
              <a:t>Instrucción N</a:t>
            </a:r>
            <a:endParaRPr lang="es-ES" dirty="0"/>
          </a:p>
        </p:txBody>
      </p:sp>
      <p:sp>
        <p:nvSpPr>
          <p:cNvPr id="17" name="Flecha derecha 16"/>
          <p:cNvSpPr/>
          <p:nvPr/>
        </p:nvSpPr>
        <p:spPr>
          <a:xfrm>
            <a:off x="2691387" y="3018897"/>
            <a:ext cx="1674688" cy="9041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Entrada</a:t>
            </a:r>
            <a:endParaRPr lang="es-ES" sz="1600" dirty="0"/>
          </a:p>
        </p:txBody>
      </p:sp>
      <p:sp>
        <p:nvSpPr>
          <p:cNvPr id="18" name="Flecha derecha 17"/>
          <p:cNvSpPr/>
          <p:nvPr/>
        </p:nvSpPr>
        <p:spPr>
          <a:xfrm>
            <a:off x="7694899" y="3018897"/>
            <a:ext cx="1674688" cy="9041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Salida</a:t>
            </a:r>
            <a:endParaRPr lang="es-ES" sz="1600" dirty="0"/>
          </a:p>
        </p:txBody>
      </p:sp>
    </p:spTree>
    <p:extLst>
      <p:ext uri="{BB962C8B-B14F-4D97-AF65-F5344CB8AC3E}">
        <p14:creationId xmlns:p14="http://schemas.microsoft.com/office/powerpoint/2010/main" val="23728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Módulos en Programas: Funciones</a:t>
            </a:r>
            <a:endParaRPr lang="es-ES" dirty="0"/>
          </a:p>
        </p:txBody>
      </p:sp>
      <p:sp>
        <p:nvSpPr>
          <p:cNvPr id="16" name="Rectángulo redondeado 15"/>
          <p:cNvSpPr/>
          <p:nvPr/>
        </p:nvSpPr>
        <p:spPr>
          <a:xfrm>
            <a:off x="4833326" y="1630182"/>
            <a:ext cx="2394321" cy="3681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b="1" dirty="0"/>
              <a:t>d</a:t>
            </a:r>
            <a:r>
              <a:rPr lang="es-ES" b="1" dirty="0" smtClean="0"/>
              <a:t>ef</a:t>
            </a:r>
            <a:r>
              <a:rPr lang="es-ES" dirty="0" smtClean="0"/>
              <a:t> cuadrado (a):</a:t>
            </a:r>
          </a:p>
          <a:p>
            <a:r>
              <a:rPr lang="es-ES" dirty="0"/>
              <a:t> </a:t>
            </a:r>
            <a:r>
              <a:rPr lang="es-ES" dirty="0" smtClean="0"/>
              <a:t>   r=a*a</a:t>
            </a:r>
          </a:p>
          <a:p>
            <a:r>
              <a:rPr lang="es-ES" dirty="0" smtClean="0"/>
              <a:t>    </a:t>
            </a:r>
            <a:r>
              <a:rPr lang="es-ES" b="1" dirty="0" smtClean="0"/>
              <a:t>return</a:t>
            </a:r>
            <a:r>
              <a:rPr lang="es-ES" dirty="0" smtClean="0"/>
              <a:t> r</a:t>
            </a:r>
          </a:p>
          <a:p>
            <a:endParaRPr lang="es-ES" dirty="0" smtClean="0"/>
          </a:p>
          <a:p>
            <a:endParaRPr lang="es-ES" dirty="0"/>
          </a:p>
        </p:txBody>
      </p:sp>
      <p:sp>
        <p:nvSpPr>
          <p:cNvPr id="17" name="Flecha derecha 16"/>
          <p:cNvSpPr/>
          <p:nvPr/>
        </p:nvSpPr>
        <p:spPr>
          <a:xfrm>
            <a:off x="1191803" y="2628479"/>
            <a:ext cx="3174272" cy="1645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Entrada (Parámetro): </a:t>
            </a:r>
            <a:r>
              <a:rPr lang="es-ES" sz="1600" b="1" dirty="0" smtClean="0"/>
              <a:t>a</a:t>
            </a:r>
          </a:p>
          <a:p>
            <a:pPr algn="ctr"/>
            <a:r>
              <a:rPr lang="es-ES" sz="1600" dirty="0" smtClean="0"/>
              <a:t>Entre paréntesis</a:t>
            </a:r>
            <a:endParaRPr lang="es-ES" sz="1600" b="1" dirty="0" smtClean="0"/>
          </a:p>
          <a:p>
            <a:pPr algn="ctr"/>
            <a:r>
              <a:rPr lang="es-ES" sz="1600" dirty="0" smtClean="0"/>
              <a:t>Separados por comas</a:t>
            </a:r>
            <a:endParaRPr lang="es-ES" sz="1600" b="1" dirty="0"/>
          </a:p>
        </p:txBody>
      </p:sp>
      <p:sp>
        <p:nvSpPr>
          <p:cNvPr id="6" name="Flecha derecha 5"/>
          <p:cNvSpPr/>
          <p:nvPr/>
        </p:nvSpPr>
        <p:spPr>
          <a:xfrm>
            <a:off x="7850756" y="2648174"/>
            <a:ext cx="3174272" cy="1645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Salida (Valor de retorno): </a:t>
            </a:r>
            <a:r>
              <a:rPr lang="es-ES" sz="1600" b="1" dirty="0"/>
              <a:t>r</a:t>
            </a:r>
            <a:endParaRPr lang="es-ES" sz="1600" b="1" dirty="0" smtClean="0"/>
          </a:p>
          <a:p>
            <a:pPr algn="ctr"/>
            <a:r>
              <a:rPr lang="es-ES" sz="1600" dirty="0" smtClean="0"/>
              <a:t>Entregar con </a:t>
            </a:r>
            <a:r>
              <a:rPr lang="es-ES" sz="1600" b="1" dirty="0" smtClean="0"/>
              <a:t>return</a:t>
            </a:r>
            <a:endParaRPr lang="es-ES" sz="1600" b="1" dirty="0"/>
          </a:p>
        </p:txBody>
      </p:sp>
      <p:sp>
        <p:nvSpPr>
          <p:cNvPr id="3" name="Rectángulo redondeado 2"/>
          <p:cNvSpPr/>
          <p:nvPr/>
        </p:nvSpPr>
        <p:spPr>
          <a:xfrm>
            <a:off x="4781956" y="5630239"/>
            <a:ext cx="2394321" cy="87330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bg2">
                    <a:lumMod val="50000"/>
                  </a:schemeClr>
                </a:solidFill>
              </a:rPr>
              <a:t>c</a:t>
            </a:r>
            <a:r>
              <a:rPr lang="es-ES" dirty="0" smtClean="0">
                <a:solidFill>
                  <a:schemeClr val="bg2">
                    <a:lumMod val="50000"/>
                  </a:schemeClr>
                </a:solidFill>
              </a:rPr>
              <a:t>uadrado(2)</a:t>
            </a:r>
          </a:p>
          <a:p>
            <a:r>
              <a:rPr lang="es-ES" i="1" dirty="0">
                <a:solidFill>
                  <a:schemeClr val="bg2">
                    <a:lumMod val="50000"/>
                  </a:schemeClr>
                </a:solidFill>
              </a:rPr>
              <a:t>4</a:t>
            </a:r>
          </a:p>
        </p:txBody>
      </p:sp>
    </p:spTree>
    <p:extLst>
      <p:ext uri="{BB962C8B-B14F-4D97-AF65-F5344CB8AC3E}">
        <p14:creationId xmlns:p14="http://schemas.microsoft.com/office/powerpoint/2010/main" val="115667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Condicionales Complejos</a:t>
            </a:r>
            <a:endParaRPr lang="es-ES" dirty="0"/>
          </a:p>
        </p:txBody>
      </p:sp>
      <p:sp>
        <p:nvSpPr>
          <p:cNvPr id="4" name="Marcador de número de diapositiva 3"/>
          <p:cNvSpPr>
            <a:spLocks noGrp="1"/>
          </p:cNvSpPr>
          <p:nvPr>
            <p:ph type="sldNum" sz="quarter" idx="12"/>
          </p:nvPr>
        </p:nvSpPr>
        <p:spPr/>
        <p:txBody>
          <a:bodyPr/>
          <a:lstStyle/>
          <a:p>
            <a:fld id="{9860EDB8-5305-433F-BE41-D7A86D811DB3}" type="slidenum">
              <a:rPr lang="en-US" smtClean="0"/>
              <a:t>3</a:t>
            </a:fld>
            <a:endParaRPr lang="en-US"/>
          </a:p>
        </p:txBody>
      </p:sp>
    </p:spTree>
    <p:extLst>
      <p:ext uri="{BB962C8B-B14F-4D97-AF65-F5344CB8AC3E}">
        <p14:creationId xmlns:p14="http://schemas.microsoft.com/office/powerpoint/2010/main" val="2931590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Funciones como una forma de crear Instrucciones</a:t>
            </a:r>
            <a:endParaRPr lang="es-ES" dirty="0"/>
          </a:p>
        </p:txBody>
      </p:sp>
      <p:sp>
        <p:nvSpPr>
          <p:cNvPr id="7" name="Rectángulo redondeado 6"/>
          <p:cNvSpPr/>
          <p:nvPr/>
        </p:nvSpPr>
        <p:spPr>
          <a:xfrm>
            <a:off x="604434" y="3441842"/>
            <a:ext cx="2394321" cy="671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ES" b="1" dirty="0" smtClean="0"/>
              <a:t>Funciones</a:t>
            </a:r>
            <a:endParaRPr lang="es-ES" dirty="0" smtClean="0"/>
          </a:p>
        </p:txBody>
      </p:sp>
      <p:sp>
        <p:nvSpPr>
          <p:cNvPr id="8" name="Rectángulo redondeado 7"/>
          <p:cNvSpPr/>
          <p:nvPr/>
        </p:nvSpPr>
        <p:spPr>
          <a:xfrm>
            <a:off x="4626129" y="1762035"/>
            <a:ext cx="3202779" cy="1679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b="1" dirty="0" smtClean="0"/>
              <a:t>Propias del lenguaje</a:t>
            </a:r>
          </a:p>
          <a:p>
            <a:endParaRPr lang="es-ES" b="1" dirty="0"/>
          </a:p>
          <a:p>
            <a:r>
              <a:rPr lang="es-ES" b="1" dirty="0"/>
              <a:t>p</a:t>
            </a:r>
            <a:r>
              <a:rPr lang="es-ES" b="1" dirty="0" smtClean="0"/>
              <a:t>rint</a:t>
            </a:r>
          </a:p>
          <a:p>
            <a:r>
              <a:rPr lang="es-ES" b="1" dirty="0" smtClean="0"/>
              <a:t>Input</a:t>
            </a:r>
          </a:p>
          <a:p>
            <a:r>
              <a:rPr lang="es-ES" b="1" dirty="0" smtClean="0"/>
              <a:t>matemáticas</a:t>
            </a:r>
            <a:endParaRPr lang="es-ES" dirty="0" smtClean="0"/>
          </a:p>
        </p:txBody>
      </p:sp>
      <p:sp>
        <p:nvSpPr>
          <p:cNvPr id="9" name="Rectángulo redondeado 8"/>
          <p:cNvSpPr/>
          <p:nvPr/>
        </p:nvSpPr>
        <p:spPr>
          <a:xfrm>
            <a:off x="4626128" y="4113070"/>
            <a:ext cx="3202779" cy="1679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b="1" dirty="0" smtClean="0"/>
              <a:t>Definidas por Nosotros</a:t>
            </a:r>
            <a:endParaRPr lang="es-ES" dirty="0" smtClean="0"/>
          </a:p>
        </p:txBody>
      </p:sp>
      <p:cxnSp>
        <p:nvCxnSpPr>
          <p:cNvPr id="5" name="Conector recto de flecha 4"/>
          <p:cNvCxnSpPr>
            <a:stCxn id="7" idx="3"/>
            <a:endCxn id="8" idx="1"/>
          </p:cNvCxnSpPr>
          <p:nvPr/>
        </p:nvCxnSpPr>
        <p:spPr>
          <a:xfrm flipV="1">
            <a:off x="2998755" y="2601939"/>
            <a:ext cx="1627374" cy="1175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a:stCxn id="7" idx="3"/>
            <a:endCxn id="9" idx="1"/>
          </p:cNvCxnSpPr>
          <p:nvPr/>
        </p:nvCxnSpPr>
        <p:spPr>
          <a:xfrm>
            <a:off x="2998755" y="3777456"/>
            <a:ext cx="1627373" cy="1175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319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de Funciones: Descomposición Funcional</a:t>
            </a:r>
            <a:endParaRPr lang="es-ES" dirty="0"/>
          </a:p>
        </p:txBody>
      </p:sp>
      <p:sp>
        <p:nvSpPr>
          <p:cNvPr id="6" name="Rectángulo 5"/>
          <p:cNvSpPr/>
          <p:nvPr/>
        </p:nvSpPr>
        <p:spPr>
          <a:xfrm>
            <a:off x="1551398" y="2044557"/>
            <a:ext cx="3575406" cy="1140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1551398" y="3184989"/>
            <a:ext cx="1787703" cy="1140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p:cNvSpPr/>
          <p:nvPr/>
        </p:nvSpPr>
        <p:spPr>
          <a:xfrm>
            <a:off x="3339101" y="3184989"/>
            <a:ext cx="1787703" cy="1140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p:cNvSpPr/>
          <p:nvPr/>
        </p:nvSpPr>
        <p:spPr>
          <a:xfrm>
            <a:off x="1202076" y="1510301"/>
            <a:ext cx="4253502" cy="3164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Problema</a:t>
            </a:r>
            <a:endParaRPr lang="es-ES" dirty="0">
              <a:solidFill>
                <a:schemeClr val="tx1"/>
              </a:solidFill>
            </a:endParaRPr>
          </a:p>
        </p:txBody>
      </p:sp>
      <p:sp>
        <p:nvSpPr>
          <p:cNvPr id="16" name="Rectángulo 15"/>
          <p:cNvSpPr/>
          <p:nvPr/>
        </p:nvSpPr>
        <p:spPr>
          <a:xfrm>
            <a:off x="7251843" y="1590752"/>
            <a:ext cx="3575406" cy="1140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Función 1</a:t>
            </a:r>
            <a:endParaRPr lang="es-ES" dirty="0"/>
          </a:p>
        </p:txBody>
      </p:sp>
      <p:sp>
        <p:nvSpPr>
          <p:cNvPr id="17" name="Rectángulo 16"/>
          <p:cNvSpPr/>
          <p:nvPr/>
        </p:nvSpPr>
        <p:spPr>
          <a:xfrm>
            <a:off x="8145694" y="3298003"/>
            <a:ext cx="1787703" cy="1140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Función 2</a:t>
            </a:r>
            <a:endParaRPr lang="es-ES" dirty="0"/>
          </a:p>
        </p:txBody>
      </p:sp>
      <p:sp>
        <p:nvSpPr>
          <p:cNvPr id="18" name="Rectángulo 17"/>
          <p:cNvSpPr/>
          <p:nvPr/>
        </p:nvSpPr>
        <p:spPr>
          <a:xfrm>
            <a:off x="8145694" y="5107995"/>
            <a:ext cx="1787703" cy="1140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Función 3</a:t>
            </a:r>
            <a:endParaRPr lang="es-ES" dirty="0"/>
          </a:p>
        </p:txBody>
      </p:sp>
      <p:cxnSp>
        <p:nvCxnSpPr>
          <p:cNvPr id="9" name="Conector recto de flecha 8"/>
          <p:cNvCxnSpPr>
            <a:stCxn id="16" idx="2"/>
            <a:endCxn id="17" idx="0"/>
          </p:cNvCxnSpPr>
          <p:nvPr/>
        </p:nvCxnSpPr>
        <p:spPr>
          <a:xfrm>
            <a:off x="9039546" y="2731184"/>
            <a:ext cx="0" cy="566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stCxn id="17" idx="2"/>
            <a:endCxn id="18" idx="0"/>
          </p:cNvCxnSpPr>
          <p:nvPr/>
        </p:nvCxnSpPr>
        <p:spPr>
          <a:xfrm>
            <a:off x="9039546" y="4438435"/>
            <a:ext cx="0" cy="66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1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875E-6 0 L 0.46758 -0.06667 " pathEditMode="relative" rAng="0" ptsTypes="AA">
                                      <p:cBhvr>
                                        <p:cTn id="6" dur="2000" fill="hold"/>
                                        <p:tgtEl>
                                          <p:spTgt spid="6"/>
                                        </p:tgtEl>
                                        <p:attrNameLst>
                                          <p:attrName>ppt_x</p:attrName>
                                          <p:attrName>ppt_y</p:attrName>
                                        </p:attrNameLst>
                                      </p:cBhvr>
                                      <p:rCtr x="23372" y="-333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3.7037E-6 L 0.54089 0.01621 " pathEditMode="relative" rAng="0" ptsTypes="AA">
                                      <p:cBhvr>
                                        <p:cTn id="10" dur="2000" fill="hold"/>
                                        <p:tgtEl>
                                          <p:spTgt spid="14"/>
                                        </p:tgtEl>
                                        <p:attrNameLst>
                                          <p:attrName>ppt_x</p:attrName>
                                          <p:attrName>ppt_y</p:attrName>
                                        </p:attrNameLst>
                                      </p:cBhvr>
                                      <p:rCtr x="27044" y="81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58333E-6 -3.7037E-6 L 0.39427 0.28102 " pathEditMode="relative" rAng="0" ptsTypes="AA">
                                      <p:cBhvr>
                                        <p:cTn id="14" dur="2000" fill="hold"/>
                                        <p:tgtEl>
                                          <p:spTgt spid="15"/>
                                        </p:tgtEl>
                                        <p:attrNameLst>
                                          <p:attrName>ppt_x</p:attrName>
                                          <p:attrName>ppt_y</p:attrName>
                                        </p:attrNameLst>
                                      </p:cBhvr>
                                      <p:rCtr x="19714" y="1405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P spid="16"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Agrupamiento de Funciones: Módulos</a:t>
            </a:r>
            <a:endParaRPr lang="es-ES" dirty="0"/>
          </a:p>
        </p:txBody>
      </p:sp>
    </p:spTree>
    <p:extLst>
      <p:ext uri="{BB962C8B-B14F-4D97-AF65-F5344CB8AC3E}">
        <p14:creationId xmlns:p14="http://schemas.microsoft.com/office/powerpoint/2010/main" val="31269527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Módulo: Agrupamiento de Funciones</a:t>
            </a:r>
            <a:endParaRPr lang="es-ES" dirty="0"/>
          </a:p>
        </p:txBody>
      </p:sp>
      <p:sp>
        <p:nvSpPr>
          <p:cNvPr id="10" name="Rectángulo redondeado 9"/>
          <p:cNvSpPr/>
          <p:nvPr/>
        </p:nvSpPr>
        <p:spPr>
          <a:xfrm>
            <a:off x="851013" y="1674685"/>
            <a:ext cx="5097724" cy="38939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b="1" dirty="0" smtClean="0">
                <a:solidFill>
                  <a:schemeClr val="tx1"/>
                </a:solidFill>
              </a:rPr>
              <a:t>Módulo ejemplo</a:t>
            </a:r>
            <a:endParaRPr lang="es-ES" dirty="0" smtClean="0">
              <a:solidFill>
                <a:schemeClr val="tx1"/>
              </a:solidFill>
            </a:endParaRPr>
          </a:p>
        </p:txBody>
      </p:sp>
      <p:sp>
        <p:nvSpPr>
          <p:cNvPr id="12" name="Rectángulo redondeado 11"/>
          <p:cNvSpPr/>
          <p:nvPr/>
        </p:nvSpPr>
        <p:spPr>
          <a:xfrm>
            <a:off x="1159239" y="2589086"/>
            <a:ext cx="2394321" cy="671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ES" b="1" dirty="0" smtClean="0"/>
              <a:t>función1</a:t>
            </a:r>
            <a:endParaRPr lang="es-ES" dirty="0" smtClean="0"/>
          </a:p>
        </p:txBody>
      </p:sp>
      <p:sp>
        <p:nvSpPr>
          <p:cNvPr id="13" name="Rectángulo redondeado 12"/>
          <p:cNvSpPr/>
          <p:nvPr/>
        </p:nvSpPr>
        <p:spPr>
          <a:xfrm>
            <a:off x="1104249" y="4685445"/>
            <a:ext cx="2394321" cy="671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ES" b="1" dirty="0" err="1" smtClean="0"/>
              <a:t>funciónN</a:t>
            </a:r>
            <a:endParaRPr lang="es-ES" dirty="0" smtClean="0"/>
          </a:p>
        </p:txBody>
      </p:sp>
      <p:sp>
        <p:nvSpPr>
          <p:cNvPr id="3" name="CuadroTexto 2"/>
          <p:cNvSpPr txBox="1"/>
          <p:nvPr/>
        </p:nvSpPr>
        <p:spPr>
          <a:xfrm>
            <a:off x="2178120" y="3491123"/>
            <a:ext cx="678095" cy="923330"/>
          </a:xfrm>
          <a:prstGeom prst="rect">
            <a:avLst/>
          </a:prstGeom>
          <a:noFill/>
        </p:spPr>
        <p:txBody>
          <a:bodyPr wrap="square" rtlCol="0">
            <a:spAutoFit/>
          </a:bodyPr>
          <a:lstStyle/>
          <a:p>
            <a:r>
              <a:rPr lang="es-ES" dirty="0" smtClean="0"/>
              <a:t>.</a:t>
            </a:r>
          </a:p>
          <a:p>
            <a:r>
              <a:rPr lang="es-ES" dirty="0" smtClean="0"/>
              <a:t>.</a:t>
            </a:r>
          </a:p>
          <a:p>
            <a:r>
              <a:rPr lang="es-ES" dirty="0"/>
              <a:t>.</a:t>
            </a:r>
          </a:p>
        </p:txBody>
      </p:sp>
      <p:sp>
        <p:nvSpPr>
          <p:cNvPr id="4" name="Flecha derecha 3"/>
          <p:cNvSpPr/>
          <p:nvPr/>
        </p:nvSpPr>
        <p:spPr>
          <a:xfrm>
            <a:off x="6618298" y="3260314"/>
            <a:ext cx="1674688" cy="1202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import</a:t>
            </a:r>
            <a:endParaRPr lang="es-ES" dirty="0"/>
          </a:p>
        </p:txBody>
      </p:sp>
      <p:sp>
        <p:nvSpPr>
          <p:cNvPr id="14" name="Rectángulo redondeado 13"/>
          <p:cNvSpPr/>
          <p:nvPr/>
        </p:nvSpPr>
        <p:spPr>
          <a:xfrm>
            <a:off x="8658518" y="1674685"/>
            <a:ext cx="2695283" cy="38939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b="1" dirty="0" smtClean="0">
                <a:solidFill>
                  <a:schemeClr val="tx1"/>
                </a:solidFill>
              </a:rPr>
              <a:t>Programa</a:t>
            </a:r>
          </a:p>
          <a:p>
            <a:pPr algn="ctr"/>
            <a:endParaRPr lang="es-ES" b="1" dirty="0">
              <a:solidFill>
                <a:schemeClr val="tx1"/>
              </a:solidFill>
            </a:endParaRPr>
          </a:p>
          <a:p>
            <a:pPr algn="ctr"/>
            <a:endParaRPr lang="es-ES" b="1" dirty="0" smtClean="0">
              <a:solidFill>
                <a:schemeClr val="tx1"/>
              </a:solidFill>
            </a:endParaRPr>
          </a:p>
          <a:p>
            <a:pPr algn="ctr"/>
            <a:endParaRPr lang="es-ES" b="1" dirty="0">
              <a:solidFill>
                <a:schemeClr val="tx1"/>
              </a:solidFill>
            </a:endParaRPr>
          </a:p>
          <a:p>
            <a:pPr algn="ctr"/>
            <a:endParaRPr lang="es-ES" b="1" dirty="0" smtClean="0">
              <a:solidFill>
                <a:schemeClr val="tx1"/>
              </a:solidFill>
            </a:endParaRPr>
          </a:p>
          <a:p>
            <a:pPr algn="ctr"/>
            <a:r>
              <a:rPr lang="es-ES" b="1" dirty="0">
                <a:solidFill>
                  <a:schemeClr val="tx1"/>
                </a:solidFill>
              </a:rPr>
              <a:t>e</a:t>
            </a:r>
            <a:r>
              <a:rPr lang="es-ES" b="1" dirty="0" smtClean="0">
                <a:solidFill>
                  <a:schemeClr val="tx1"/>
                </a:solidFill>
              </a:rPr>
              <a:t>jemplo.funcion1</a:t>
            </a:r>
            <a:endParaRPr lang="es-ES" dirty="0" smtClean="0">
              <a:solidFill>
                <a:schemeClr val="tx1"/>
              </a:solidFill>
            </a:endParaRPr>
          </a:p>
        </p:txBody>
      </p:sp>
    </p:spTree>
    <p:extLst>
      <p:ext uri="{BB962C8B-B14F-4D97-AF65-F5344CB8AC3E}">
        <p14:creationId xmlns:p14="http://schemas.microsoft.com/office/powerpoint/2010/main" val="108193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3" grpId="0"/>
      <p:bldP spid="4"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Módulo: </a:t>
            </a:r>
            <a:r>
              <a:rPr lang="es-ES" dirty="0" smtClean="0">
                <a:solidFill>
                  <a:schemeClr val="accent4">
                    <a:lumMod val="60000"/>
                    <a:lumOff val="40000"/>
                  </a:schemeClr>
                </a:solidFill>
              </a:rPr>
              <a:t>math</a:t>
            </a:r>
            <a:r>
              <a:rPr lang="es-ES" dirty="0" smtClean="0"/>
              <a:t> (Funciones matemáticas)</a:t>
            </a:r>
            <a:endParaRPr lang="es-ES" dirty="0"/>
          </a:p>
        </p:txBody>
      </p:sp>
      <p:sp>
        <p:nvSpPr>
          <p:cNvPr id="10" name="Rectángulo redondeado 9"/>
          <p:cNvSpPr/>
          <p:nvPr/>
        </p:nvSpPr>
        <p:spPr>
          <a:xfrm>
            <a:off x="244838" y="3195261"/>
            <a:ext cx="5097724" cy="1315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ES" b="1" dirty="0" smtClean="0"/>
              <a:t>Módulo math</a:t>
            </a:r>
          </a:p>
          <a:p>
            <a:pPr algn="ctr"/>
            <a:r>
              <a:rPr lang="es-ES" dirty="0">
                <a:hlinkClick r:id="rId3"/>
              </a:rPr>
              <a:t>https://docs.python.org/3.4/library/math.html</a:t>
            </a:r>
            <a:endParaRPr lang="es-ES" dirty="0" smtClean="0"/>
          </a:p>
        </p:txBody>
      </p:sp>
      <p:sp>
        <p:nvSpPr>
          <p:cNvPr id="12" name="Rectángulo redondeado 11"/>
          <p:cNvSpPr/>
          <p:nvPr/>
        </p:nvSpPr>
        <p:spPr>
          <a:xfrm>
            <a:off x="5979117" y="1445187"/>
            <a:ext cx="2394321" cy="2070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b="1" dirty="0" smtClean="0"/>
              <a:t>Trigonometría</a:t>
            </a:r>
          </a:p>
          <a:p>
            <a:pPr algn="ctr"/>
            <a:r>
              <a:rPr lang="es-ES" b="1" dirty="0" smtClean="0"/>
              <a:t>math.sin</a:t>
            </a:r>
          </a:p>
          <a:p>
            <a:pPr algn="ctr"/>
            <a:r>
              <a:rPr lang="es-ES" b="1" dirty="0" smtClean="0"/>
              <a:t>math.cos</a:t>
            </a:r>
          </a:p>
          <a:p>
            <a:pPr algn="ctr"/>
            <a:r>
              <a:rPr lang="es-ES" b="1" dirty="0" smtClean="0"/>
              <a:t>math.tan</a:t>
            </a:r>
          </a:p>
          <a:p>
            <a:pPr algn="ctr"/>
            <a:r>
              <a:rPr lang="es-ES" b="1" dirty="0" smtClean="0"/>
              <a:t>…</a:t>
            </a:r>
            <a:endParaRPr lang="es-ES" dirty="0" smtClean="0"/>
          </a:p>
        </p:txBody>
      </p:sp>
      <p:sp>
        <p:nvSpPr>
          <p:cNvPr id="13" name="Rectángulo redondeado 12"/>
          <p:cNvSpPr/>
          <p:nvPr/>
        </p:nvSpPr>
        <p:spPr>
          <a:xfrm>
            <a:off x="5979116" y="4003487"/>
            <a:ext cx="2394321" cy="2070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b="1" dirty="0" smtClean="0"/>
              <a:t>Potencias y Logaritmos</a:t>
            </a:r>
          </a:p>
          <a:p>
            <a:pPr algn="ctr"/>
            <a:r>
              <a:rPr lang="es-ES" b="1" dirty="0"/>
              <a:t>m</a:t>
            </a:r>
            <a:r>
              <a:rPr lang="es-ES" b="1" dirty="0" smtClean="0"/>
              <a:t>ath.sqrt</a:t>
            </a:r>
          </a:p>
          <a:p>
            <a:pPr algn="ctr"/>
            <a:r>
              <a:rPr lang="es-ES" b="1" dirty="0"/>
              <a:t>m</a:t>
            </a:r>
            <a:r>
              <a:rPr lang="es-ES" b="1" dirty="0" smtClean="0"/>
              <a:t>ath.log</a:t>
            </a:r>
          </a:p>
          <a:p>
            <a:pPr algn="ctr"/>
            <a:r>
              <a:rPr lang="es-ES" b="1" dirty="0" smtClean="0"/>
              <a:t>math.exp</a:t>
            </a:r>
          </a:p>
          <a:p>
            <a:pPr algn="ctr"/>
            <a:r>
              <a:rPr lang="es-ES" b="1" dirty="0" smtClean="0"/>
              <a:t>math.pow</a:t>
            </a:r>
          </a:p>
          <a:p>
            <a:pPr algn="ctr"/>
            <a:r>
              <a:rPr lang="es-ES" b="1" dirty="0" smtClean="0"/>
              <a:t>…</a:t>
            </a:r>
            <a:endParaRPr lang="es-ES" dirty="0" smtClean="0"/>
          </a:p>
        </p:txBody>
      </p:sp>
      <p:sp>
        <p:nvSpPr>
          <p:cNvPr id="3" name="Flecha abajo 2"/>
          <p:cNvSpPr/>
          <p:nvPr/>
        </p:nvSpPr>
        <p:spPr>
          <a:xfrm>
            <a:off x="985448" y="4591687"/>
            <a:ext cx="3616503" cy="893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a:t>
            </a:r>
            <a:r>
              <a:rPr lang="es-ES" dirty="0" smtClean="0"/>
              <a:t>mport math</a:t>
            </a:r>
            <a:endParaRPr lang="es-ES" dirty="0"/>
          </a:p>
        </p:txBody>
      </p:sp>
      <p:sp>
        <p:nvSpPr>
          <p:cNvPr id="4" name="Rectángulo 3"/>
          <p:cNvSpPr/>
          <p:nvPr/>
        </p:nvSpPr>
        <p:spPr>
          <a:xfrm>
            <a:off x="552406" y="5647361"/>
            <a:ext cx="4738128" cy="852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Aunque para hacer la vida más fácil, math siempre está importado en nuestros programas por </a:t>
            </a:r>
            <a:r>
              <a:rPr lang="es-ES" dirty="0" err="1" smtClean="0"/>
              <a:t>python</a:t>
            </a:r>
            <a:endParaRPr lang="es-ES" dirty="0"/>
          </a:p>
        </p:txBody>
      </p:sp>
    </p:spTree>
    <p:extLst>
      <p:ext uri="{BB962C8B-B14F-4D97-AF65-F5344CB8AC3E}">
        <p14:creationId xmlns:p14="http://schemas.microsoft.com/office/powerpoint/2010/main" val="256264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3"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Módulo: </a:t>
            </a:r>
            <a:r>
              <a:rPr lang="es-ES" b="1" dirty="0" smtClean="0">
                <a:solidFill>
                  <a:schemeClr val="accent4">
                    <a:lumMod val="60000"/>
                    <a:lumOff val="40000"/>
                  </a:schemeClr>
                </a:solidFill>
              </a:rPr>
              <a:t>sys</a:t>
            </a:r>
            <a:r>
              <a:rPr lang="es-ES" dirty="0" smtClean="0"/>
              <a:t> (Sistema)</a:t>
            </a:r>
            <a:endParaRPr lang="es-ES" dirty="0"/>
          </a:p>
        </p:txBody>
      </p:sp>
      <p:sp>
        <p:nvSpPr>
          <p:cNvPr id="10" name="Rectángulo redondeado 9"/>
          <p:cNvSpPr/>
          <p:nvPr/>
        </p:nvSpPr>
        <p:spPr>
          <a:xfrm>
            <a:off x="244838" y="3195261"/>
            <a:ext cx="5097724" cy="1315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ES" b="1" dirty="0" smtClean="0"/>
              <a:t>Módulo sys</a:t>
            </a:r>
          </a:p>
          <a:p>
            <a:pPr algn="ctr"/>
            <a:r>
              <a:rPr lang="es-ES" dirty="0">
                <a:hlinkClick r:id="rId3"/>
              </a:rPr>
              <a:t>https://docs.python.org/3.4/library/sys.html</a:t>
            </a:r>
            <a:endParaRPr lang="es-ES" dirty="0" smtClean="0"/>
          </a:p>
        </p:txBody>
      </p:sp>
      <p:sp>
        <p:nvSpPr>
          <p:cNvPr id="12" name="Rectángulo redondeado 11"/>
          <p:cNvSpPr/>
          <p:nvPr/>
        </p:nvSpPr>
        <p:spPr>
          <a:xfrm>
            <a:off x="5979117" y="1445187"/>
            <a:ext cx="2394321" cy="2070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b="1" dirty="0" smtClean="0"/>
              <a:t>Programas</a:t>
            </a:r>
          </a:p>
          <a:p>
            <a:pPr algn="ctr"/>
            <a:r>
              <a:rPr lang="es-ES" b="1" dirty="0" err="1" smtClean="0"/>
              <a:t>sys.argv</a:t>
            </a:r>
            <a:endParaRPr lang="es-ES" b="1" dirty="0" smtClean="0"/>
          </a:p>
          <a:p>
            <a:pPr algn="ctr"/>
            <a:r>
              <a:rPr lang="es-ES" b="1" dirty="0" err="1"/>
              <a:t>s</a:t>
            </a:r>
            <a:r>
              <a:rPr lang="es-ES" b="1" dirty="0" err="1" smtClean="0"/>
              <a:t>ys.exit</a:t>
            </a:r>
            <a:endParaRPr lang="es-ES" dirty="0" smtClean="0"/>
          </a:p>
        </p:txBody>
      </p:sp>
      <p:sp>
        <p:nvSpPr>
          <p:cNvPr id="13" name="Rectángulo redondeado 12"/>
          <p:cNvSpPr/>
          <p:nvPr/>
        </p:nvSpPr>
        <p:spPr>
          <a:xfrm>
            <a:off x="5979116" y="4003487"/>
            <a:ext cx="2394321" cy="2070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b="1" dirty="0" smtClean="0"/>
              <a:t>Entrada/Salida</a:t>
            </a:r>
          </a:p>
          <a:p>
            <a:pPr algn="ctr"/>
            <a:r>
              <a:rPr lang="es-ES" b="1" dirty="0" err="1" smtClean="0"/>
              <a:t>sys.stdin</a:t>
            </a:r>
            <a:endParaRPr lang="es-ES" b="1" dirty="0" smtClean="0"/>
          </a:p>
          <a:p>
            <a:pPr algn="ctr"/>
            <a:r>
              <a:rPr lang="es-ES" b="1" dirty="0" err="1" smtClean="0"/>
              <a:t>sys.stdout</a:t>
            </a:r>
            <a:endParaRPr lang="es-ES" b="1" dirty="0" smtClean="0"/>
          </a:p>
          <a:p>
            <a:pPr algn="ctr"/>
            <a:r>
              <a:rPr lang="es-ES" b="1" dirty="0" err="1"/>
              <a:t>s</a:t>
            </a:r>
            <a:r>
              <a:rPr lang="es-ES" b="1" dirty="0" err="1" smtClean="0"/>
              <a:t>ys.stderr</a:t>
            </a:r>
            <a:endParaRPr lang="es-ES" dirty="0" smtClean="0"/>
          </a:p>
        </p:txBody>
      </p:sp>
      <p:sp>
        <p:nvSpPr>
          <p:cNvPr id="3" name="Flecha abajo 2"/>
          <p:cNvSpPr/>
          <p:nvPr/>
        </p:nvSpPr>
        <p:spPr>
          <a:xfrm>
            <a:off x="985448" y="4591687"/>
            <a:ext cx="3616503" cy="893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i</a:t>
            </a:r>
            <a:r>
              <a:rPr lang="es-ES" dirty="0" err="1" smtClean="0"/>
              <a:t>mport</a:t>
            </a:r>
            <a:r>
              <a:rPr lang="es-ES" dirty="0" smtClean="0"/>
              <a:t> sys</a:t>
            </a:r>
            <a:endParaRPr lang="es-ES" dirty="0"/>
          </a:p>
        </p:txBody>
      </p:sp>
    </p:spTree>
    <p:extLst>
      <p:ext uri="{BB962C8B-B14F-4D97-AF65-F5344CB8AC3E}">
        <p14:creationId xmlns:p14="http://schemas.microsoft.com/office/powerpoint/2010/main" val="133534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Clases: Entrada/Salida usando Objetos</a:t>
            </a:r>
            <a:endParaRPr lang="es-ES" dirty="0"/>
          </a:p>
        </p:txBody>
      </p:sp>
      <p:pic>
        <p:nvPicPr>
          <p:cNvPr id="3" name="Imagen 2"/>
          <p:cNvPicPr>
            <a:picLocks noChangeAspect="1"/>
          </p:cNvPicPr>
          <p:nvPr/>
        </p:nvPicPr>
        <p:blipFill>
          <a:blip r:embed="rId3"/>
          <a:stretch>
            <a:fillRect/>
          </a:stretch>
        </p:blipFill>
        <p:spPr>
          <a:xfrm>
            <a:off x="2782537" y="2965664"/>
            <a:ext cx="6626926" cy="926672"/>
          </a:xfrm>
          <a:prstGeom prst="rect">
            <a:avLst/>
          </a:prstGeom>
        </p:spPr>
      </p:pic>
      <p:sp>
        <p:nvSpPr>
          <p:cNvPr id="4" name="Flecha derecha 3"/>
          <p:cNvSpPr/>
          <p:nvPr/>
        </p:nvSpPr>
        <p:spPr>
          <a:xfrm>
            <a:off x="1345915" y="3012896"/>
            <a:ext cx="1212351" cy="83220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stdin</a:t>
            </a:r>
            <a:endParaRPr lang="es-ES" dirty="0"/>
          </a:p>
        </p:txBody>
      </p:sp>
      <p:sp>
        <p:nvSpPr>
          <p:cNvPr id="5" name="Flecha derecha 4"/>
          <p:cNvSpPr/>
          <p:nvPr/>
        </p:nvSpPr>
        <p:spPr>
          <a:xfrm>
            <a:off x="9748462" y="2549560"/>
            <a:ext cx="1212351" cy="83220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stdout</a:t>
            </a:r>
            <a:endParaRPr lang="es-ES" dirty="0"/>
          </a:p>
        </p:txBody>
      </p:sp>
      <p:sp>
        <p:nvSpPr>
          <p:cNvPr id="6" name="Flecha derecha 5"/>
          <p:cNvSpPr/>
          <p:nvPr/>
        </p:nvSpPr>
        <p:spPr>
          <a:xfrm>
            <a:off x="9748461" y="3643634"/>
            <a:ext cx="1212351" cy="83220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stderr</a:t>
            </a:r>
            <a:endParaRPr lang="es-ES" dirty="0"/>
          </a:p>
        </p:txBody>
      </p:sp>
      <p:sp>
        <p:nvSpPr>
          <p:cNvPr id="7" name="Rectángulo 6"/>
          <p:cNvSpPr/>
          <p:nvPr/>
        </p:nvSpPr>
        <p:spPr>
          <a:xfrm>
            <a:off x="2434974" y="5059347"/>
            <a:ext cx="2383605" cy="11404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accent4">
                    <a:lumMod val="60000"/>
                    <a:lumOff val="40000"/>
                  </a:schemeClr>
                </a:solidFill>
              </a:rPr>
              <a:t>s</a:t>
            </a:r>
            <a:r>
              <a:rPr lang="es-ES" dirty="0" smtClean="0">
                <a:solidFill>
                  <a:schemeClr val="accent4">
                    <a:lumMod val="60000"/>
                    <a:lumOff val="40000"/>
                  </a:schemeClr>
                </a:solidFill>
              </a:rPr>
              <a:t>ys</a:t>
            </a:r>
            <a:r>
              <a:rPr lang="es-ES" dirty="0" smtClean="0"/>
              <a:t>.stdin</a:t>
            </a:r>
            <a:r>
              <a:rPr lang="es-ES" dirty="0" smtClean="0">
                <a:solidFill>
                  <a:schemeClr val="accent1">
                    <a:lumMod val="50000"/>
                  </a:schemeClr>
                </a:solidFill>
              </a:rPr>
              <a:t>.readline()</a:t>
            </a:r>
            <a:endParaRPr lang="es-ES" dirty="0">
              <a:solidFill>
                <a:schemeClr val="accent1">
                  <a:lumMod val="50000"/>
                </a:schemeClr>
              </a:solidFill>
            </a:endParaRPr>
          </a:p>
        </p:txBody>
      </p:sp>
      <p:sp>
        <p:nvSpPr>
          <p:cNvPr id="8" name="Rectángulo 7"/>
          <p:cNvSpPr/>
          <p:nvPr/>
        </p:nvSpPr>
        <p:spPr>
          <a:xfrm>
            <a:off x="7364857" y="5059347"/>
            <a:ext cx="2383605" cy="11404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accent4">
                    <a:lumMod val="60000"/>
                    <a:lumOff val="40000"/>
                  </a:schemeClr>
                </a:solidFill>
              </a:rPr>
              <a:t>s</a:t>
            </a:r>
            <a:r>
              <a:rPr lang="es-ES" dirty="0" smtClean="0">
                <a:solidFill>
                  <a:schemeClr val="accent4">
                    <a:lumMod val="60000"/>
                    <a:lumOff val="40000"/>
                  </a:schemeClr>
                </a:solidFill>
              </a:rPr>
              <a:t>ys</a:t>
            </a:r>
            <a:r>
              <a:rPr lang="es-ES" dirty="0" smtClean="0"/>
              <a:t>.stdout</a:t>
            </a:r>
            <a:r>
              <a:rPr lang="es-ES" dirty="0" smtClean="0">
                <a:solidFill>
                  <a:schemeClr val="accent1">
                    <a:lumMod val="50000"/>
                  </a:schemeClr>
                </a:solidFill>
              </a:rPr>
              <a:t>.print()</a:t>
            </a:r>
          </a:p>
          <a:p>
            <a:pPr algn="ctr"/>
            <a:r>
              <a:rPr lang="es-ES" dirty="0">
                <a:solidFill>
                  <a:schemeClr val="accent4">
                    <a:lumMod val="60000"/>
                    <a:lumOff val="40000"/>
                  </a:schemeClr>
                </a:solidFill>
              </a:rPr>
              <a:t>s</a:t>
            </a:r>
            <a:r>
              <a:rPr lang="es-ES" dirty="0" smtClean="0">
                <a:solidFill>
                  <a:schemeClr val="accent4">
                    <a:lumMod val="60000"/>
                    <a:lumOff val="40000"/>
                  </a:schemeClr>
                </a:solidFill>
              </a:rPr>
              <a:t>ys</a:t>
            </a:r>
            <a:r>
              <a:rPr lang="es-ES" dirty="0" smtClean="0"/>
              <a:t>.stdout</a:t>
            </a:r>
            <a:r>
              <a:rPr lang="es-ES" dirty="0" smtClean="0">
                <a:solidFill>
                  <a:schemeClr val="accent1">
                    <a:lumMod val="50000"/>
                  </a:schemeClr>
                </a:solidFill>
              </a:rPr>
              <a:t>.write()</a:t>
            </a:r>
            <a:endParaRPr lang="es-ES" dirty="0">
              <a:solidFill>
                <a:schemeClr val="accent1">
                  <a:lumMod val="50000"/>
                </a:schemeClr>
              </a:solidFill>
            </a:endParaRPr>
          </a:p>
        </p:txBody>
      </p:sp>
    </p:spTree>
    <p:extLst>
      <p:ext uri="{BB962C8B-B14F-4D97-AF65-F5344CB8AC3E}">
        <p14:creationId xmlns:p14="http://schemas.microsoft.com/office/powerpoint/2010/main" val="397206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Ahora veámoslo en vivo</a:t>
            </a:r>
            <a:endParaRPr lang="es-ES" dirty="0"/>
          </a:p>
        </p:txBody>
      </p:sp>
      <p:sp>
        <p:nvSpPr>
          <p:cNvPr id="4" name="Subtítulo 3"/>
          <p:cNvSpPr>
            <a:spLocks noGrp="1"/>
          </p:cNvSpPr>
          <p:nvPr>
            <p:ph type="subTitle" idx="1"/>
          </p:nvPr>
        </p:nvSpPr>
        <p:spPr/>
        <p:txBody>
          <a:bodyPr>
            <a:normAutofit fontScale="92500" lnSpcReduction="20000"/>
          </a:bodyPr>
          <a:lstStyle/>
          <a:p>
            <a:r>
              <a:rPr lang="es-ES" dirty="0" smtClean="0"/>
              <a:t>Cálculo del Factorial de un número con While y For</a:t>
            </a:r>
            <a:endParaRPr lang="es-ES" dirty="0"/>
          </a:p>
        </p:txBody>
      </p:sp>
      <p:sp>
        <p:nvSpPr>
          <p:cNvPr id="3" name="Marcador de número de diapositiva 2"/>
          <p:cNvSpPr>
            <a:spLocks noGrp="1"/>
          </p:cNvSpPr>
          <p:nvPr>
            <p:ph type="sldNum" sz="quarter" idx="12"/>
          </p:nvPr>
        </p:nvSpPr>
        <p:spPr/>
        <p:txBody>
          <a:bodyPr/>
          <a:lstStyle/>
          <a:p>
            <a:fld id="{9860EDB8-5305-433F-BE41-D7A86D811DB3}" type="slidenum">
              <a:rPr lang="en-US" smtClean="0"/>
              <a:t>37</a:t>
            </a:fld>
            <a:endParaRPr lang="en-US"/>
          </a:p>
        </p:txBody>
      </p:sp>
      <p:pic>
        <p:nvPicPr>
          <p:cNvPr id="16386" name="Picture 2" descr="http://www.cafex.com/wp-content/uploads/2012/09/demo_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973" y="750409"/>
            <a:ext cx="5567138" cy="262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202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la próxima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Uso Avanzado de Funciones</a:t>
            </a:r>
          </a:p>
          <a:p>
            <a:pPr marL="285750" indent="-285750">
              <a:buFont typeface="Arial" panose="020B0604020202020204" pitchFamily="34" charset="0"/>
              <a:buChar char="•"/>
            </a:pPr>
            <a:r>
              <a:rPr lang="es-ES" dirty="0" smtClean="0"/>
              <a:t>Modularización Avanzada: Clases</a:t>
            </a:r>
          </a:p>
        </p:txBody>
      </p:sp>
      <p:graphicFrame>
        <p:nvGraphicFramePr>
          <p:cNvPr id="6" name="Objeto 5"/>
          <p:cNvGraphicFramePr>
            <a:graphicFrameLocks noChangeAspect="1"/>
          </p:cNvGraphicFramePr>
          <p:nvPr>
            <p:extLst>
              <p:ext uri="{D42A27DB-BD31-4B8C-83A1-F6EECF244321}">
                <p14:modId xmlns:p14="http://schemas.microsoft.com/office/powerpoint/2010/main" val="2806472521"/>
              </p:ext>
            </p:extLst>
          </p:nvPr>
        </p:nvGraphicFramePr>
        <p:xfrm>
          <a:off x="450922" y="1759723"/>
          <a:ext cx="4867648" cy="3043023"/>
        </p:xfrm>
        <a:graphic>
          <a:graphicData uri="http://schemas.openxmlformats.org/presentationml/2006/ole">
            <mc:AlternateContent xmlns:mc="http://schemas.openxmlformats.org/markup-compatibility/2006">
              <mc:Choice xmlns:v="urn:schemas-microsoft-com:vml" Requires="v">
                <p:oleObj spid="_x0000_s2263" name="Image" r:id="rId3" imgW="6501240" imgH="4063320" progId="Photoshop.Image.13">
                  <p:embed/>
                </p:oleObj>
              </mc:Choice>
              <mc:Fallback>
                <p:oleObj name="Image" r:id="rId3" imgW="6501240" imgH="4063320" progId="Photoshop.Image.13">
                  <p:embed/>
                  <p:pic>
                    <p:nvPicPr>
                      <p:cNvPr id="0" name=""/>
                      <p:cNvPicPr/>
                      <p:nvPr/>
                    </p:nvPicPr>
                    <p:blipFill>
                      <a:blip r:embed="rId4"/>
                      <a:stretch>
                        <a:fillRect/>
                      </a:stretch>
                    </p:blipFill>
                    <p:spPr>
                      <a:xfrm>
                        <a:off x="450922" y="1759723"/>
                        <a:ext cx="4867648" cy="3043023"/>
                      </a:xfrm>
                      <a:prstGeom prst="rect">
                        <a:avLst/>
                      </a:prstGeom>
                    </p:spPr>
                  </p:pic>
                </p:oleObj>
              </mc:Fallback>
            </mc:AlternateContent>
          </a:graphicData>
        </a:graphic>
      </p:graphicFrame>
      <p:sp>
        <p:nvSpPr>
          <p:cNvPr id="4" name="Marcador de número de diapositiva 3"/>
          <p:cNvSpPr>
            <a:spLocks noGrp="1"/>
          </p:cNvSpPr>
          <p:nvPr>
            <p:ph type="sldNum" sz="quarter" idx="12"/>
          </p:nvPr>
        </p:nvSpPr>
        <p:spPr/>
        <p:txBody>
          <a:bodyPr/>
          <a:lstStyle/>
          <a:p>
            <a:fld id="{9860EDB8-5305-433F-BE41-D7A86D811DB3}" type="slidenum">
              <a:rPr lang="en-US" smtClean="0"/>
              <a:t>38</a:t>
            </a:fld>
            <a:endParaRPr lang="en-US"/>
          </a:p>
        </p:txBody>
      </p:sp>
    </p:spTree>
    <p:extLst>
      <p:ext uri="{BB962C8B-B14F-4D97-AF65-F5344CB8AC3E}">
        <p14:creationId xmlns:p14="http://schemas.microsoft.com/office/powerpoint/2010/main" val="26374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Preguntas</a:t>
            </a:r>
            <a:endParaRPr lang="es-ES" dirty="0"/>
          </a:p>
        </p:txBody>
      </p:sp>
      <p:sp>
        <p:nvSpPr>
          <p:cNvPr id="3" name="Marcador de texto 2"/>
          <p:cNvSpPr>
            <a:spLocks noGrp="1"/>
          </p:cNvSpPr>
          <p:nvPr>
            <p:ph type="subTitle" idx="1"/>
          </p:nvPr>
        </p:nvSpPr>
        <p:spPr/>
        <p:txBody>
          <a:bodyPr/>
          <a:lstStyle/>
          <a:p>
            <a:r>
              <a:rPr lang="es-ES" dirty="0" smtClean="0"/>
              <a:t>¡Muchas Gracias!</a:t>
            </a:r>
            <a:endParaRPr lang="es-ES" dirty="0"/>
          </a:p>
        </p:txBody>
      </p:sp>
      <p:pic>
        <p:nvPicPr>
          <p:cNvPr id="6148" name="Picture 4" descr="questions or decision making conce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955" y="295384"/>
            <a:ext cx="6259286" cy="4153222"/>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p:cNvSpPr>
            <a:spLocks noGrp="1"/>
          </p:cNvSpPr>
          <p:nvPr>
            <p:ph type="sldNum" sz="quarter" idx="12"/>
          </p:nvPr>
        </p:nvSpPr>
        <p:spPr/>
        <p:txBody>
          <a:bodyPr/>
          <a:lstStyle/>
          <a:p>
            <a:fld id="{9860EDB8-5305-433F-BE41-D7A86D811DB3}" type="slidenum">
              <a:rPr lang="en-US" smtClean="0"/>
              <a:t>39</a:t>
            </a:fld>
            <a:endParaRPr lang="en-US"/>
          </a:p>
        </p:txBody>
      </p:sp>
    </p:spTree>
    <p:extLst>
      <p:ext uri="{BB962C8B-B14F-4D97-AF65-F5344CB8AC3E}">
        <p14:creationId xmlns:p14="http://schemas.microsoft.com/office/powerpoint/2010/main" val="331147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Condicionales Simples</a:t>
            </a:r>
            <a:endParaRPr lang="es-ES" dirty="0"/>
          </a:p>
        </p:txBody>
      </p:sp>
      <p:sp>
        <p:nvSpPr>
          <p:cNvPr id="14" name="Rectángulo redondeado 13"/>
          <p:cNvSpPr/>
          <p:nvPr/>
        </p:nvSpPr>
        <p:spPr>
          <a:xfrm>
            <a:off x="1800117" y="2429167"/>
            <a:ext cx="5034337"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IF </a:t>
            </a:r>
            <a:r>
              <a:rPr lang="es-ES" i="1" dirty="0" smtClean="0"/>
              <a:t>Expresión</a:t>
            </a:r>
            <a:r>
              <a:rPr lang="es-ES" dirty="0" smtClean="0"/>
              <a:t>:</a:t>
            </a:r>
            <a:endParaRPr lang="es-ES" dirty="0"/>
          </a:p>
        </p:txBody>
      </p:sp>
      <p:sp>
        <p:nvSpPr>
          <p:cNvPr id="16" name="Rectángulo redondeado 15"/>
          <p:cNvSpPr/>
          <p:nvPr/>
        </p:nvSpPr>
        <p:spPr>
          <a:xfrm>
            <a:off x="3123345" y="2988434"/>
            <a:ext cx="37111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anidada 1</a:t>
            </a:r>
            <a:endParaRPr lang="es-ES" dirty="0"/>
          </a:p>
        </p:txBody>
      </p:sp>
      <p:sp>
        <p:nvSpPr>
          <p:cNvPr id="17" name="Rectángulo redondeado 16"/>
          <p:cNvSpPr/>
          <p:nvPr/>
        </p:nvSpPr>
        <p:spPr>
          <a:xfrm>
            <a:off x="3123345" y="4106968"/>
            <a:ext cx="37111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anidada 2</a:t>
            </a:r>
            <a:endParaRPr lang="es-ES" dirty="0"/>
          </a:p>
        </p:txBody>
      </p:sp>
      <p:sp>
        <p:nvSpPr>
          <p:cNvPr id="18" name="Rectángulo redondeado 17"/>
          <p:cNvSpPr/>
          <p:nvPr/>
        </p:nvSpPr>
        <p:spPr>
          <a:xfrm>
            <a:off x="1800116" y="3547701"/>
            <a:ext cx="5034337"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ELSE:</a:t>
            </a:r>
            <a:endParaRPr lang="es-ES" dirty="0"/>
          </a:p>
        </p:txBody>
      </p:sp>
      <p:sp>
        <p:nvSpPr>
          <p:cNvPr id="3" name="Flecha izquierda 2"/>
          <p:cNvSpPr/>
          <p:nvPr/>
        </p:nvSpPr>
        <p:spPr>
          <a:xfrm>
            <a:off x="7705618" y="2893733"/>
            <a:ext cx="2917861" cy="55926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Expresión es Verdadera</a:t>
            </a:r>
            <a:endParaRPr lang="es-ES" dirty="0"/>
          </a:p>
        </p:txBody>
      </p:sp>
      <p:sp>
        <p:nvSpPr>
          <p:cNvPr id="19" name="Flecha izquierda 18"/>
          <p:cNvSpPr/>
          <p:nvPr/>
        </p:nvSpPr>
        <p:spPr>
          <a:xfrm>
            <a:off x="7705618" y="4012267"/>
            <a:ext cx="2917861" cy="55926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Expresión es Falsa</a:t>
            </a:r>
            <a:endParaRPr lang="es-ES" dirty="0"/>
          </a:p>
        </p:txBody>
      </p:sp>
    </p:spTree>
    <p:extLst>
      <p:ext uri="{BB962C8B-B14F-4D97-AF65-F5344CB8AC3E}">
        <p14:creationId xmlns:p14="http://schemas.microsoft.com/office/powerpoint/2010/main" val="103174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3"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Equivalencia de Condicionales</a:t>
            </a:r>
            <a:endParaRPr lang="es-ES" dirty="0"/>
          </a:p>
        </p:txBody>
      </p:sp>
      <p:sp>
        <p:nvSpPr>
          <p:cNvPr id="4" name="Rectángulo 3"/>
          <p:cNvSpPr/>
          <p:nvPr/>
        </p:nvSpPr>
        <p:spPr>
          <a:xfrm>
            <a:off x="974540" y="2392316"/>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And</a:t>
            </a:r>
          </a:p>
        </p:txBody>
      </p:sp>
      <p:sp>
        <p:nvSpPr>
          <p:cNvPr id="5" name="Rectángulo 4"/>
          <p:cNvSpPr/>
          <p:nvPr/>
        </p:nvSpPr>
        <p:spPr>
          <a:xfrm>
            <a:off x="974540" y="4563061"/>
            <a:ext cx="2556903" cy="5034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Or</a:t>
            </a:r>
          </a:p>
        </p:txBody>
      </p:sp>
      <p:sp>
        <p:nvSpPr>
          <p:cNvPr id="8" name="Rectángulo redondeado 7"/>
          <p:cNvSpPr/>
          <p:nvPr/>
        </p:nvSpPr>
        <p:spPr>
          <a:xfrm>
            <a:off x="8578921" y="4253249"/>
            <a:ext cx="3266603" cy="11230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IF condicion1:</a:t>
            </a:r>
          </a:p>
          <a:p>
            <a:r>
              <a:rPr lang="es-ES" dirty="0"/>
              <a:t> </a:t>
            </a:r>
            <a:r>
              <a:rPr lang="es-ES" dirty="0" smtClean="0"/>
              <a:t>   instruccion2</a:t>
            </a:r>
          </a:p>
          <a:p>
            <a:r>
              <a:rPr lang="es-ES" dirty="0" smtClean="0"/>
              <a:t>IF condicion2:</a:t>
            </a:r>
          </a:p>
          <a:p>
            <a:r>
              <a:rPr lang="es-ES" dirty="0"/>
              <a:t> </a:t>
            </a:r>
            <a:r>
              <a:rPr lang="es-ES" dirty="0" smtClean="0"/>
              <a:t>   instruccion2</a:t>
            </a:r>
            <a:endParaRPr lang="es-ES" dirty="0"/>
          </a:p>
        </p:txBody>
      </p:sp>
      <p:sp>
        <p:nvSpPr>
          <p:cNvPr id="10" name="Rectángulo redondeado 9"/>
          <p:cNvSpPr/>
          <p:nvPr/>
        </p:nvSpPr>
        <p:spPr>
          <a:xfrm>
            <a:off x="4541178" y="4253249"/>
            <a:ext cx="3421294" cy="11230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IF condicion1 OR condicion2:</a:t>
            </a:r>
          </a:p>
          <a:p>
            <a:r>
              <a:rPr lang="es-ES" dirty="0"/>
              <a:t> </a:t>
            </a:r>
            <a:r>
              <a:rPr lang="es-ES" dirty="0" smtClean="0"/>
              <a:t>   instruccion2</a:t>
            </a:r>
          </a:p>
        </p:txBody>
      </p:sp>
      <p:sp>
        <p:nvSpPr>
          <p:cNvPr id="11" name="Rectángulo redondeado 10"/>
          <p:cNvSpPr/>
          <p:nvPr/>
        </p:nvSpPr>
        <p:spPr>
          <a:xfrm>
            <a:off x="8578921" y="2032319"/>
            <a:ext cx="3266603" cy="11230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IF condicion1:</a:t>
            </a:r>
          </a:p>
          <a:p>
            <a:r>
              <a:rPr lang="es-ES" dirty="0"/>
              <a:t> </a:t>
            </a:r>
            <a:r>
              <a:rPr lang="es-ES" dirty="0" smtClean="0"/>
              <a:t>   IF condicion2:</a:t>
            </a:r>
          </a:p>
          <a:p>
            <a:r>
              <a:rPr lang="es-ES" dirty="0"/>
              <a:t> </a:t>
            </a:r>
            <a:r>
              <a:rPr lang="es-ES" dirty="0" smtClean="0"/>
              <a:t>       instruccion2</a:t>
            </a:r>
          </a:p>
        </p:txBody>
      </p:sp>
      <p:sp>
        <p:nvSpPr>
          <p:cNvPr id="12" name="Rectángulo redondeado 11"/>
          <p:cNvSpPr/>
          <p:nvPr/>
        </p:nvSpPr>
        <p:spPr>
          <a:xfrm>
            <a:off x="4541178" y="2032319"/>
            <a:ext cx="3421294" cy="11230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IF condicion1 AND condicion2:</a:t>
            </a:r>
          </a:p>
          <a:p>
            <a:r>
              <a:rPr lang="es-ES" dirty="0"/>
              <a:t> </a:t>
            </a:r>
            <a:r>
              <a:rPr lang="es-ES" dirty="0" smtClean="0"/>
              <a:t>   instruccion2</a:t>
            </a:r>
          </a:p>
        </p:txBody>
      </p:sp>
      <p:sp>
        <p:nvSpPr>
          <p:cNvPr id="13" name="Marcador de número de diapositiva 12"/>
          <p:cNvSpPr>
            <a:spLocks noGrp="1"/>
          </p:cNvSpPr>
          <p:nvPr>
            <p:ph type="sldNum" sz="quarter" idx="12"/>
          </p:nvPr>
        </p:nvSpPr>
        <p:spPr/>
        <p:txBody>
          <a:bodyPr/>
          <a:lstStyle/>
          <a:p>
            <a:fld id="{9860EDB8-5305-433F-BE41-D7A86D811DB3}" type="slidenum">
              <a:rPr lang="en-US" smtClean="0"/>
              <a:t>5</a:t>
            </a:fld>
            <a:endParaRPr lang="en-US"/>
          </a:p>
        </p:txBody>
      </p:sp>
    </p:spTree>
    <p:extLst>
      <p:ext uri="{BB962C8B-B14F-4D97-AF65-F5344CB8AC3E}">
        <p14:creationId xmlns:p14="http://schemas.microsoft.com/office/powerpoint/2010/main" val="283954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Secuencias de Condicionales</a:t>
            </a:r>
            <a:endParaRPr lang="es-ES" dirty="0"/>
          </a:p>
        </p:txBody>
      </p:sp>
      <p:sp>
        <p:nvSpPr>
          <p:cNvPr id="8" name="Rectángulo redondeado 7"/>
          <p:cNvSpPr/>
          <p:nvPr/>
        </p:nvSpPr>
        <p:spPr>
          <a:xfrm>
            <a:off x="996592" y="2362804"/>
            <a:ext cx="3266603" cy="59615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IF condicion1:</a:t>
            </a:r>
          </a:p>
          <a:p>
            <a:r>
              <a:rPr lang="es-ES" dirty="0"/>
              <a:t> </a:t>
            </a:r>
            <a:r>
              <a:rPr lang="es-ES" dirty="0" smtClean="0"/>
              <a:t>   instruccion2</a:t>
            </a:r>
          </a:p>
        </p:txBody>
      </p:sp>
      <p:sp>
        <p:nvSpPr>
          <p:cNvPr id="9" name="Rectángulo redondeado 8"/>
          <p:cNvSpPr/>
          <p:nvPr/>
        </p:nvSpPr>
        <p:spPr>
          <a:xfrm>
            <a:off x="996592" y="3111105"/>
            <a:ext cx="3266603" cy="59615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IF condicion2:</a:t>
            </a:r>
          </a:p>
          <a:p>
            <a:r>
              <a:rPr lang="es-ES" dirty="0"/>
              <a:t> </a:t>
            </a:r>
            <a:r>
              <a:rPr lang="es-ES" dirty="0" smtClean="0"/>
              <a:t>   instruccion3</a:t>
            </a:r>
          </a:p>
        </p:txBody>
      </p:sp>
      <p:sp>
        <p:nvSpPr>
          <p:cNvPr id="13" name="Rectángulo redondeado 12"/>
          <p:cNvSpPr/>
          <p:nvPr/>
        </p:nvSpPr>
        <p:spPr>
          <a:xfrm>
            <a:off x="996591" y="3859406"/>
            <a:ext cx="3266603" cy="159617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IF condicion3:</a:t>
            </a:r>
          </a:p>
          <a:p>
            <a:r>
              <a:rPr lang="es-ES" dirty="0"/>
              <a:t> </a:t>
            </a:r>
            <a:r>
              <a:rPr lang="es-ES" dirty="0" smtClean="0"/>
              <a:t>   instruccion4</a:t>
            </a:r>
          </a:p>
          <a:p>
            <a:r>
              <a:rPr lang="es-ES" dirty="0" smtClean="0"/>
              <a:t>ELSE:</a:t>
            </a:r>
          </a:p>
          <a:p>
            <a:r>
              <a:rPr lang="es-ES" dirty="0"/>
              <a:t> </a:t>
            </a:r>
            <a:r>
              <a:rPr lang="es-ES" dirty="0" smtClean="0"/>
              <a:t>   instruccion5</a:t>
            </a:r>
          </a:p>
        </p:txBody>
      </p:sp>
      <p:sp>
        <p:nvSpPr>
          <p:cNvPr id="3" name="Flecha derecha 2"/>
          <p:cNvSpPr/>
          <p:nvPr/>
        </p:nvSpPr>
        <p:spPr>
          <a:xfrm>
            <a:off x="5034337" y="3431569"/>
            <a:ext cx="2106202" cy="99659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Condiciones Excluyentes</a:t>
            </a:r>
            <a:endParaRPr lang="es-ES" dirty="0"/>
          </a:p>
        </p:txBody>
      </p:sp>
      <p:sp>
        <p:nvSpPr>
          <p:cNvPr id="14" name="Rectángulo redondeado 13"/>
          <p:cNvSpPr/>
          <p:nvPr/>
        </p:nvSpPr>
        <p:spPr>
          <a:xfrm>
            <a:off x="7549791" y="2263234"/>
            <a:ext cx="3266603" cy="319234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IF condicion1:</a:t>
            </a:r>
          </a:p>
          <a:p>
            <a:r>
              <a:rPr lang="es-ES" dirty="0"/>
              <a:t> </a:t>
            </a:r>
            <a:r>
              <a:rPr lang="es-ES" dirty="0" smtClean="0"/>
              <a:t>   instruccion2</a:t>
            </a:r>
          </a:p>
          <a:p>
            <a:r>
              <a:rPr lang="es-ES" dirty="0" smtClean="0"/>
              <a:t>ELIF condicion2:</a:t>
            </a:r>
          </a:p>
          <a:p>
            <a:r>
              <a:rPr lang="es-ES" dirty="0"/>
              <a:t> </a:t>
            </a:r>
            <a:r>
              <a:rPr lang="es-ES" dirty="0" smtClean="0"/>
              <a:t>   instruccion3</a:t>
            </a:r>
          </a:p>
          <a:p>
            <a:r>
              <a:rPr lang="es-ES" dirty="0" smtClean="0"/>
              <a:t>ELIF condicion3:</a:t>
            </a:r>
          </a:p>
          <a:p>
            <a:r>
              <a:rPr lang="es-ES" dirty="0"/>
              <a:t> </a:t>
            </a:r>
            <a:r>
              <a:rPr lang="es-ES" dirty="0" smtClean="0"/>
              <a:t>   instruccion4</a:t>
            </a:r>
          </a:p>
          <a:p>
            <a:r>
              <a:rPr lang="es-ES" dirty="0" smtClean="0"/>
              <a:t>ELSE:</a:t>
            </a:r>
          </a:p>
          <a:p>
            <a:r>
              <a:rPr lang="es-ES" dirty="0"/>
              <a:t> </a:t>
            </a:r>
            <a:r>
              <a:rPr lang="es-ES" dirty="0" smtClean="0"/>
              <a:t>   instruccion5</a:t>
            </a:r>
          </a:p>
        </p:txBody>
      </p:sp>
      <p:sp>
        <p:nvSpPr>
          <p:cNvPr id="6" name="Marcador de número de diapositiva 5"/>
          <p:cNvSpPr>
            <a:spLocks noGrp="1"/>
          </p:cNvSpPr>
          <p:nvPr>
            <p:ph type="sldNum" sz="quarter" idx="12"/>
          </p:nvPr>
        </p:nvSpPr>
        <p:spPr/>
        <p:txBody>
          <a:bodyPr/>
          <a:lstStyle/>
          <a:p>
            <a:fld id="{9860EDB8-5305-433F-BE41-D7A86D811DB3}" type="slidenum">
              <a:rPr lang="en-US" smtClean="0"/>
              <a:t>6</a:t>
            </a:fld>
            <a:endParaRPr lang="en-US"/>
          </a:p>
        </p:txBody>
      </p:sp>
    </p:spTree>
    <p:extLst>
      <p:ext uri="{BB962C8B-B14F-4D97-AF65-F5344CB8AC3E}">
        <p14:creationId xmlns:p14="http://schemas.microsoft.com/office/powerpoint/2010/main" val="117497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Ciclos</a:t>
            </a:r>
            <a:endParaRPr lang="es-ES" dirty="0"/>
          </a:p>
        </p:txBody>
      </p:sp>
      <p:sp>
        <p:nvSpPr>
          <p:cNvPr id="4" name="Marcador de número de diapositiva 3"/>
          <p:cNvSpPr>
            <a:spLocks noGrp="1"/>
          </p:cNvSpPr>
          <p:nvPr>
            <p:ph type="sldNum" sz="quarter" idx="12"/>
          </p:nvPr>
        </p:nvSpPr>
        <p:spPr/>
        <p:txBody>
          <a:bodyPr/>
          <a:lstStyle/>
          <a:p>
            <a:fld id="{9860EDB8-5305-433F-BE41-D7A86D811DB3}" type="slidenum">
              <a:rPr lang="en-US" smtClean="0"/>
              <a:t>7</a:t>
            </a:fld>
            <a:endParaRPr lang="en-US"/>
          </a:p>
        </p:txBody>
      </p:sp>
    </p:spTree>
    <p:extLst>
      <p:ext uri="{BB962C8B-B14F-4D97-AF65-F5344CB8AC3E}">
        <p14:creationId xmlns:p14="http://schemas.microsoft.com/office/powerpoint/2010/main" val="1519222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Tipos de Ciclos</a:t>
            </a:r>
            <a:endParaRPr lang="es-ES" dirty="0"/>
          </a:p>
        </p:txBody>
      </p:sp>
      <p:sp>
        <p:nvSpPr>
          <p:cNvPr id="3" name="Marcador de número de diapositiva 2"/>
          <p:cNvSpPr>
            <a:spLocks noGrp="1"/>
          </p:cNvSpPr>
          <p:nvPr>
            <p:ph type="sldNum" sz="quarter" idx="12"/>
          </p:nvPr>
        </p:nvSpPr>
        <p:spPr/>
        <p:txBody>
          <a:bodyPr/>
          <a:lstStyle/>
          <a:p>
            <a:fld id="{9860EDB8-5305-433F-BE41-D7A86D811DB3}" type="slidenum">
              <a:rPr lang="en-US" smtClean="0"/>
              <a:t>8</a:t>
            </a:fld>
            <a:endParaRPr lang="en-US"/>
          </a:p>
        </p:txBody>
      </p:sp>
      <p:sp>
        <p:nvSpPr>
          <p:cNvPr id="4" name="Pentágono 3"/>
          <p:cNvSpPr/>
          <p:nvPr/>
        </p:nvSpPr>
        <p:spPr>
          <a:xfrm>
            <a:off x="2745768" y="2582613"/>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1</a:t>
            </a:r>
            <a:endParaRPr lang="es-ES" dirty="0"/>
          </a:p>
        </p:txBody>
      </p:sp>
      <p:sp>
        <p:nvSpPr>
          <p:cNvPr id="5" name="Flecha en U 4"/>
          <p:cNvSpPr/>
          <p:nvPr/>
        </p:nvSpPr>
        <p:spPr>
          <a:xfrm rot="10800000">
            <a:off x="1467492" y="3864313"/>
            <a:ext cx="2178121" cy="88357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Rombo 5"/>
          <p:cNvSpPr/>
          <p:nvPr/>
        </p:nvSpPr>
        <p:spPr>
          <a:xfrm>
            <a:off x="919535" y="2328328"/>
            <a:ext cx="1448656" cy="12739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dirty="0"/>
              <a:t>?</a:t>
            </a:r>
          </a:p>
        </p:txBody>
      </p:sp>
      <p:cxnSp>
        <p:nvCxnSpPr>
          <p:cNvPr id="7" name="Conector recto de flecha 6"/>
          <p:cNvCxnSpPr/>
          <p:nvPr/>
        </p:nvCxnSpPr>
        <p:spPr>
          <a:xfrm>
            <a:off x="2370761" y="2965324"/>
            <a:ext cx="3715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entágono 7"/>
          <p:cNvSpPr/>
          <p:nvPr/>
        </p:nvSpPr>
        <p:spPr>
          <a:xfrm>
            <a:off x="6681626" y="2549220"/>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1</a:t>
            </a:r>
            <a:endParaRPr lang="es-ES" dirty="0"/>
          </a:p>
        </p:txBody>
      </p:sp>
      <p:sp>
        <p:nvSpPr>
          <p:cNvPr id="9" name="Flecha en U 8"/>
          <p:cNvSpPr/>
          <p:nvPr/>
        </p:nvSpPr>
        <p:spPr>
          <a:xfrm rot="10800000">
            <a:off x="7611438" y="3782118"/>
            <a:ext cx="2178121" cy="88357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Rombo 9"/>
          <p:cNvSpPr/>
          <p:nvPr/>
        </p:nvSpPr>
        <p:spPr>
          <a:xfrm>
            <a:off x="8912830" y="2328326"/>
            <a:ext cx="1448656" cy="12739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dirty="0"/>
              <a:t>?</a:t>
            </a:r>
          </a:p>
        </p:txBody>
      </p:sp>
      <p:cxnSp>
        <p:nvCxnSpPr>
          <p:cNvPr id="11" name="Conector recto de flecha 10"/>
          <p:cNvCxnSpPr>
            <a:stCxn id="8" idx="3"/>
            <a:endCxn id="10" idx="1"/>
          </p:cNvCxnSpPr>
          <p:nvPr/>
        </p:nvCxnSpPr>
        <p:spPr>
          <a:xfrm>
            <a:off x="8541248" y="2965323"/>
            <a:ext cx="3715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1379787" y="5127365"/>
            <a:ext cx="2353529" cy="923330"/>
          </a:xfrm>
          <a:prstGeom prst="rect">
            <a:avLst/>
          </a:prstGeom>
          <a:noFill/>
        </p:spPr>
        <p:txBody>
          <a:bodyPr wrap="none" lIns="91440" tIns="45720" rIns="91440" bIns="45720">
            <a:spAutoFit/>
          </a:bodyPr>
          <a:lstStyle/>
          <a:p>
            <a:pPr algn="ctr"/>
            <a:r>
              <a:rPr lang="es-ES" sz="5400" b="1" cap="none" spc="0" dirty="0" smtClean="0">
                <a:ln w="22225">
                  <a:solidFill>
                    <a:schemeClr val="accent2"/>
                  </a:solidFill>
                  <a:prstDash val="solid"/>
                </a:ln>
                <a:solidFill>
                  <a:schemeClr val="accent2">
                    <a:lumMod val="40000"/>
                    <a:lumOff val="60000"/>
                  </a:schemeClr>
                </a:solidFill>
                <a:effectLst/>
              </a:rPr>
              <a:t>WHILE</a:t>
            </a:r>
            <a:endParaRPr lang="es-ES" sz="5400" b="1" cap="none" spc="0" dirty="0">
              <a:ln w="22225">
                <a:solidFill>
                  <a:schemeClr val="accent2"/>
                </a:solidFill>
                <a:prstDash val="solid"/>
              </a:ln>
              <a:solidFill>
                <a:schemeClr val="accent2">
                  <a:lumMod val="40000"/>
                  <a:lumOff val="60000"/>
                </a:schemeClr>
              </a:solidFill>
              <a:effectLst/>
            </a:endParaRPr>
          </a:p>
        </p:txBody>
      </p:sp>
      <p:sp>
        <p:nvSpPr>
          <p:cNvPr id="13" name="Rectángulo 12"/>
          <p:cNvSpPr/>
          <p:nvPr/>
        </p:nvSpPr>
        <p:spPr>
          <a:xfrm>
            <a:off x="7851208" y="5020827"/>
            <a:ext cx="1523174" cy="923330"/>
          </a:xfrm>
          <a:prstGeom prst="rect">
            <a:avLst/>
          </a:prstGeom>
          <a:noFill/>
        </p:spPr>
        <p:txBody>
          <a:bodyPr wrap="none" lIns="91440" tIns="45720" rIns="91440" bIns="45720">
            <a:spAutoFit/>
          </a:bodyPr>
          <a:lstStyle/>
          <a:p>
            <a:pPr algn="ctr"/>
            <a:r>
              <a:rPr lang="es-ES" sz="5400" b="1" cap="none" spc="0" dirty="0" smtClean="0">
                <a:ln w="22225">
                  <a:solidFill>
                    <a:schemeClr val="accent2"/>
                  </a:solidFill>
                  <a:prstDash val="solid"/>
                </a:ln>
                <a:solidFill>
                  <a:schemeClr val="accent2">
                    <a:lumMod val="40000"/>
                    <a:lumOff val="60000"/>
                  </a:schemeClr>
                </a:solidFill>
                <a:effectLst/>
              </a:rPr>
              <a:t>FOR</a:t>
            </a:r>
            <a:endParaRPr lang="es-E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9371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While</a:t>
            </a:r>
            <a:endParaRPr lang="es-ES" dirty="0"/>
          </a:p>
        </p:txBody>
      </p:sp>
      <p:sp>
        <p:nvSpPr>
          <p:cNvPr id="3" name="Marcador de número de diapositiva 2"/>
          <p:cNvSpPr>
            <a:spLocks noGrp="1"/>
          </p:cNvSpPr>
          <p:nvPr>
            <p:ph type="sldNum" sz="quarter" idx="12"/>
          </p:nvPr>
        </p:nvSpPr>
        <p:spPr>
          <a:xfrm>
            <a:off x="7423079" y="5879950"/>
            <a:ext cx="3276600" cy="365125"/>
          </a:xfrm>
        </p:spPr>
        <p:txBody>
          <a:bodyPr/>
          <a:lstStyle/>
          <a:p>
            <a:fld id="{9860EDB8-5305-433F-BE41-D7A86D811DB3}" type="slidenum">
              <a:rPr lang="en-US" smtClean="0"/>
              <a:t>9</a:t>
            </a:fld>
            <a:endParaRPr lang="en-US"/>
          </a:p>
        </p:txBody>
      </p:sp>
      <p:sp>
        <p:nvSpPr>
          <p:cNvPr id="4" name="Pentágono 3"/>
          <p:cNvSpPr/>
          <p:nvPr/>
        </p:nvSpPr>
        <p:spPr>
          <a:xfrm>
            <a:off x="4673032" y="1990961"/>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Instrucción 1</a:t>
            </a:r>
            <a:endParaRPr lang="es-ES" dirty="0"/>
          </a:p>
        </p:txBody>
      </p:sp>
      <p:sp>
        <p:nvSpPr>
          <p:cNvPr id="5" name="Flecha en U 4"/>
          <p:cNvSpPr/>
          <p:nvPr/>
        </p:nvSpPr>
        <p:spPr>
          <a:xfrm rot="10800000">
            <a:off x="1330506" y="2926463"/>
            <a:ext cx="4272337" cy="88357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Rombo 5"/>
          <p:cNvSpPr/>
          <p:nvPr/>
        </p:nvSpPr>
        <p:spPr>
          <a:xfrm>
            <a:off x="2846799" y="1736676"/>
            <a:ext cx="1448656" cy="12739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dirty="0"/>
              <a:t>?</a:t>
            </a:r>
          </a:p>
        </p:txBody>
      </p:sp>
      <p:cxnSp>
        <p:nvCxnSpPr>
          <p:cNvPr id="7" name="Conector recto de flecha 6"/>
          <p:cNvCxnSpPr/>
          <p:nvPr/>
        </p:nvCxnSpPr>
        <p:spPr>
          <a:xfrm>
            <a:off x="4298025" y="2373672"/>
            <a:ext cx="3715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entágono 7"/>
          <p:cNvSpPr/>
          <p:nvPr/>
        </p:nvSpPr>
        <p:spPr>
          <a:xfrm>
            <a:off x="609600" y="1957569"/>
            <a:ext cx="1859622" cy="8322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WHILE</a:t>
            </a:r>
            <a:endParaRPr lang="es-ES" dirty="0"/>
          </a:p>
        </p:txBody>
      </p:sp>
      <p:cxnSp>
        <p:nvCxnSpPr>
          <p:cNvPr id="10" name="Conector recto de flecha 9"/>
          <p:cNvCxnSpPr>
            <a:stCxn id="8" idx="3"/>
            <a:endCxn id="6" idx="1"/>
          </p:cNvCxnSpPr>
          <p:nvPr/>
        </p:nvCxnSpPr>
        <p:spPr>
          <a:xfrm>
            <a:off x="2469222" y="2373672"/>
            <a:ext cx="37757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redondeado 10"/>
          <p:cNvSpPr/>
          <p:nvPr/>
        </p:nvSpPr>
        <p:spPr>
          <a:xfrm>
            <a:off x="1498317" y="4302867"/>
            <a:ext cx="5034337"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WHILE </a:t>
            </a:r>
            <a:r>
              <a:rPr lang="es-ES" i="1" dirty="0" smtClean="0"/>
              <a:t>expresion</a:t>
            </a:r>
            <a:r>
              <a:rPr lang="es-ES" dirty="0" smtClean="0"/>
              <a:t>:</a:t>
            </a:r>
            <a:endParaRPr lang="es-ES" dirty="0"/>
          </a:p>
        </p:txBody>
      </p:sp>
      <p:sp>
        <p:nvSpPr>
          <p:cNvPr id="12" name="Rectángulo redondeado 11"/>
          <p:cNvSpPr/>
          <p:nvPr/>
        </p:nvSpPr>
        <p:spPr>
          <a:xfrm>
            <a:off x="2821545" y="4862134"/>
            <a:ext cx="37111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anidada 1</a:t>
            </a:r>
            <a:endParaRPr lang="es-ES" dirty="0"/>
          </a:p>
        </p:txBody>
      </p:sp>
      <p:sp>
        <p:nvSpPr>
          <p:cNvPr id="13" name="Rectángulo redondeado 12"/>
          <p:cNvSpPr/>
          <p:nvPr/>
        </p:nvSpPr>
        <p:spPr>
          <a:xfrm>
            <a:off x="2846799" y="5421401"/>
            <a:ext cx="3711109"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anidada 2</a:t>
            </a:r>
            <a:endParaRPr lang="es-ES" dirty="0"/>
          </a:p>
        </p:txBody>
      </p:sp>
      <p:sp>
        <p:nvSpPr>
          <p:cNvPr id="15" name="Flecha izquierda 14"/>
          <p:cNvSpPr/>
          <p:nvPr/>
        </p:nvSpPr>
        <p:spPr>
          <a:xfrm>
            <a:off x="7403818" y="4767433"/>
            <a:ext cx="2917861" cy="55926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Expresión es Verdadera</a:t>
            </a:r>
            <a:endParaRPr lang="es-ES" dirty="0"/>
          </a:p>
        </p:txBody>
      </p:sp>
      <p:sp>
        <p:nvSpPr>
          <p:cNvPr id="16" name="Flecha izquierda 15"/>
          <p:cNvSpPr/>
          <p:nvPr/>
        </p:nvSpPr>
        <p:spPr>
          <a:xfrm>
            <a:off x="7403818" y="5885967"/>
            <a:ext cx="2917861" cy="55926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smtClean="0"/>
              <a:t>Expresión es Falsa</a:t>
            </a:r>
            <a:endParaRPr lang="es-ES" dirty="0"/>
          </a:p>
        </p:txBody>
      </p:sp>
      <p:sp>
        <p:nvSpPr>
          <p:cNvPr id="17" name="Rectángulo redondeado 16"/>
          <p:cNvSpPr/>
          <p:nvPr/>
        </p:nvSpPr>
        <p:spPr>
          <a:xfrm>
            <a:off x="1498317" y="5980668"/>
            <a:ext cx="5059591" cy="36986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Instrucción fuera del WHILE</a:t>
            </a:r>
            <a:endParaRPr lang="es-ES" dirty="0"/>
          </a:p>
        </p:txBody>
      </p:sp>
    </p:spTree>
    <p:extLst>
      <p:ext uri="{BB962C8B-B14F-4D97-AF65-F5344CB8AC3E}">
        <p14:creationId xmlns:p14="http://schemas.microsoft.com/office/powerpoint/2010/main" val="27816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animBg="1"/>
      <p:bldP spid="13" grpId="0" animBg="1"/>
      <p:bldP spid="15" grpId="0" animBg="1"/>
      <p:bldP spid="16" grpId="0" animBg="1"/>
      <p:bldP spid="17" grpId="0" animBg="1"/>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3922</Words>
  <Application>Microsoft Office PowerPoint</Application>
  <PresentationFormat>Panorámica</PresentationFormat>
  <Paragraphs>410</Paragraphs>
  <Slides>39</Slides>
  <Notes>34</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39</vt:i4>
      </vt:variant>
    </vt:vector>
  </HeadingPairs>
  <TitlesOfParts>
    <vt:vector size="45" baseType="lpstr">
      <vt:lpstr>Arial</vt:lpstr>
      <vt:lpstr>Calibri</vt:lpstr>
      <vt:lpstr>Segoe UI</vt:lpstr>
      <vt:lpstr>Segoe UI Light</vt:lpstr>
      <vt:lpstr>WelcomeDoc</vt:lpstr>
      <vt:lpstr>Image</vt:lpstr>
      <vt:lpstr>TDFI102 Introducción a la Programación</vt:lpstr>
      <vt:lpstr>Objetivos de esta Clase</vt:lpstr>
      <vt:lpstr>Condicionales Complejos</vt:lpstr>
      <vt:lpstr>Condicionales Simples</vt:lpstr>
      <vt:lpstr>Equivalencia de Condicionales</vt:lpstr>
      <vt:lpstr>Secuencias de Condicionales</vt:lpstr>
      <vt:lpstr>Ciclos</vt:lpstr>
      <vt:lpstr>Tipos de Ciclos</vt:lpstr>
      <vt:lpstr>While</vt:lpstr>
      <vt:lpstr>Uso de contadores en Ciclos</vt:lpstr>
      <vt:lpstr>Ciclos Infinitos: Una Calculadora Simple</vt:lpstr>
      <vt:lpstr>Interrupción de Ciclos: Break</vt:lpstr>
      <vt:lpstr>Interrupción de Ciclos: Continue</vt:lpstr>
      <vt:lpstr>Ciclos FOR</vt:lpstr>
      <vt:lpstr>Secuencias en Python</vt:lpstr>
      <vt:lpstr>Generación de Secuencias Numéricas en Python</vt:lpstr>
      <vt:lpstr>FOR</vt:lpstr>
      <vt:lpstr>Acceder a elementos de una secuencia: Lista, String, Rango.</vt:lpstr>
      <vt:lpstr>El concepto de Modularización</vt:lpstr>
      <vt:lpstr>Construcción con Lego como Resolución Algorítmica de Problemas</vt:lpstr>
      <vt:lpstr>Hacia el concepto de Módulo</vt:lpstr>
      <vt:lpstr>El concepto de modularización</vt:lpstr>
      <vt:lpstr>El concepto de modularización</vt:lpstr>
      <vt:lpstr>El concepto de módulo</vt:lpstr>
      <vt:lpstr>Modularización en Algoritmos y Programas</vt:lpstr>
      <vt:lpstr>Módulos en Algoritmos</vt:lpstr>
      <vt:lpstr>Módulos en Programas: Funciones</vt:lpstr>
      <vt:lpstr>Módulos en Programas: Funciones</vt:lpstr>
      <vt:lpstr>Módulos en Programas: Funciones</vt:lpstr>
      <vt:lpstr>Funciones como una forma de crear Instrucciones</vt:lpstr>
      <vt:lpstr>Uso de Funciones: Descomposición Funcional</vt:lpstr>
      <vt:lpstr>Agrupamiento de Funciones: Módulos</vt:lpstr>
      <vt:lpstr>Módulo: Agrupamiento de Funciones</vt:lpstr>
      <vt:lpstr>Ejemplo de Módulo: math (Funciones matemáticas)</vt:lpstr>
      <vt:lpstr>Ejemplo de Módulo: sys (Sistema)</vt:lpstr>
      <vt:lpstr>Ejemplo de Clases: Entrada/Salida usando Objetos</vt:lpstr>
      <vt:lpstr>Ahora veámoslo en vivo</vt:lpstr>
      <vt:lpstr>Objetivos de la próxima Clase</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2014-07-14T23:40:50Z</dcterms:created>
  <dcterms:modified xsi:type="dcterms:W3CDTF">2020-03-21T15:17:08Z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