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33"/>
  </p:notesMasterIdLst>
  <p:sldIdLst>
    <p:sldId id="350" r:id="rId3"/>
    <p:sldId id="326" r:id="rId4"/>
    <p:sldId id="324" r:id="rId5"/>
    <p:sldId id="330" r:id="rId6"/>
    <p:sldId id="329" r:id="rId7"/>
    <p:sldId id="331" r:id="rId8"/>
    <p:sldId id="332" r:id="rId9"/>
    <p:sldId id="333" r:id="rId10"/>
    <p:sldId id="334" r:id="rId11"/>
    <p:sldId id="325" r:id="rId12"/>
    <p:sldId id="335" r:id="rId13"/>
    <p:sldId id="336" r:id="rId14"/>
    <p:sldId id="337" r:id="rId15"/>
    <p:sldId id="348" r:id="rId16"/>
    <p:sldId id="323" r:id="rId17"/>
    <p:sldId id="319" r:id="rId18"/>
    <p:sldId id="320" r:id="rId19"/>
    <p:sldId id="321" r:id="rId20"/>
    <p:sldId id="338" r:id="rId21"/>
    <p:sldId id="349" r:id="rId22"/>
    <p:sldId id="339" r:id="rId23"/>
    <p:sldId id="328" r:id="rId24"/>
    <p:sldId id="340" r:id="rId25"/>
    <p:sldId id="341" r:id="rId26"/>
    <p:sldId id="342" r:id="rId27"/>
    <p:sldId id="345" r:id="rId28"/>
    <p:sldId id="343" r:id="rId29"/>
    <p:sldId id="344" r:id="rId30"/>
    <p:sldId id="327" r:id="rId31"/>
    <p:sldId id="274"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ienvenido" id="{E75E278A-FF0E-49A4-B170-79828D63BBAD}">
          <p14:sldIdLst>
            <p14:sldId id="350"/>
            <p14:sldId id="326"/>
            <p14:sldId id="324"/>
            <p14:sldId id="330"/>
            <p14:sldId id="329"/>
            <p14:sldId id="331"/>
            <p14:sldId id="332"/>
            <p14:sldId id="333"/>
            <p14:sldId id="334"/>
            <p14:sldId id="325"/>
            <p14:sldId id="335"/>
            <p14:sldId id="336"/>
            <p14:sldId id="337"/>
            <p14:sldId id="348"/>
            <p14:sldId id="323"/>
            <p14:sldId id="319"/>
            <p14:sldId id="320"/>
            <p14:sldId id="321"/>
            <p14:sldId id="338"/>
            <p14:sldId id="349"/>
            <p14:sldId id="339"/>
            <p14:sldId id="328"/>
            <p14:sldId id="340"/>
            <p14:sldId id="341"/>
            <p14:sldId id="342"/>
            <p14:sldId id="345"/>
            <p14:sldId id="343"/>
            <p14:sldId id="344"/>
            <p14:sldId id="327"/>
            <p14:sldId id="27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8" name="Autor" initials="A" lastIdx="0" clrIdx="8"/>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9747" autoAdjust="0"/>
  </p:normalViewPr>
  <p:slideViewPr>
    <p:cSldViewPr snapToGrid="0">
      <p:cViewPr varScale="1">
        <p:scale>
          <a:sx n="98" d="100"/>
          <a:sy n="98" d="100"/>
        </p:scale>
        <p:origin x="936"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3/21/2020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‹Nº›</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DF61EA0F-A667-4B49-8422-0062BC55E249}" type="slidenum">
              <a:rPr lang="en-US" sz="1200" b="0" i="0">
                <a:latin typeface="Calibri"/>
                <a:ea typeface="+mn-ea"/>
                <a:cs typeface="+mn-cs"/>
              </a:rPr>
              <a:t>1</a:t>
            </a:fld>
            <a:endParaRPr lang="en-US" sz="1200" b="0" i="0">
              <a:latin typeface="Calibri"/>
              <a:ea typeface="+mn-ea"/>
              <a:cs typeface="+mn-cs"/>
            </a:endParaRPr>
          </a:p>
        </p:txBody>
      </p:sp>
    </p:spTree>
    <p:extLst>
      <p:ext uri="{BB962C8B-B14F-4D97-AF65-F5344CB8AC3E}">
        <p14:creationId xmlns:p14="http://schemas.microsoft.com/office/powerpoint/2010/main" val="7733436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Hasta ahora hemos visto como podemos dividir un problema en partes, y representar cada una de ellas a través</a:t>
            </a:r>
            <a:r>
              <a:rPr lang="es-ES" baseline="0" dirty="0" smtClean="0"/>
              <a:t> de funciones. También hemos visto que con variables podemos almacenar datos simples y también conjuntos compuestos de datos simples, usando secuencias. Ahora revisaremos otra facilidad que proveen los lenguajes de programación, y particularmente Python, para el modelamiento de problemas: Las Clases</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15</a:t>
            </a:fld>
            <a:endParaRPr lang="en-US"/>
          </a:p>
        </p:txBody>
      </p:sp>
    </p:spTree>
    <p:extLst>
      <p:ext uri="{BB962C8B-B14F-4D97-AF65-F5344CB8AC3E}">
        <p14:creationId xmlns:p14="http://schemas.microsoft.com/office/powerpoint/2010/main" val="4706641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Hasta</a:t>
            </a:r>
            <a:r>
              <a:rPr lang="es-ES" baseline="0" dirty="0" smtClean="0"/>
              <a:t> ahora hemos usado las variables con tipos simples, pero veamos un ejemplo en donde el uso de los tipos simples únicamente no es tan práctico. Pensemos en la lista de contactos de un teléfono.</a:t>
            </a:r>
            <a:endParaRPr lang="es-ES" dirty="0" smtClean="0"/>
          </a:p>
          <a:p>
            <a:endParaRPr lang="es-ES" dirty="0" smtClean="0"/>
          </a:p>
          <a:p>
            <a:r>
              <a:rPr lang="es-ES" dirty="0" smtClean="0"/>
              <a:t>Cada contacto</a:t>
            </a:r>
            <a:r>
              <a:rPr lang="es-ES" baseline="0" dirty="0" smtClean="0"/>
              <a:t> contiene la información de un persona &lt;explicar la clase contacto&gt;</a:t>
            </a:r>
          </a:p>
          <a:p>
            <a:endParaRPr lang="es-ES" baseline="0" dirty="0" smtClean="0"/>
          </a:p>
          <a:p>
            <a:r>
              <a:rPr lang="es-ES" baseline="0" dirty="0" smtClean="0"/>
              <a:t>Si yo quisiera almacenar los datos de tres personas, necesitaría 9 variables, lo cual no es práctico, pues no puedo saber a priori cuantos datos voy a querer poner en mi lista de contactos.</a:t>
            </a:r>
          </a:p>
          <a:p>
            <a:pPr marL="0" marR="0" indent="0" algn="l" defTabSz="914400" rtl="0" eaLnBrk="1" fontAlgn="auto" latinLnBrk="0" hangingPunct="1">
              <a:lnSpc>
                <a:spcPct val="100000"/>
              </a:lnSpc>
              <a:spcBef>
                <a:spcPts val="0"/>
              </a:spcBef>
              <a:spcAft>
                <a:spcPts val="0"/>
              </a:spcAft>
              <a:buClrTx/>
              <a:buSzTx/>
              <a:buFontTx/>
              <a:buNone/>
              <a:tabLst/>
              <a:defRPr/>
            </a:pPr>
            <a:endParaRPr lang="es-E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baseline="0" dirty="0" smtClean="0"/>
              <a:t>Ahora veamos otro aspecto que se complica al manejar las cosas de esta forma, las funciones que se pueden aplicar al contacto para utilizarlo.</a:t>
            </a:r>
          </a:p>
          <a:p>
            <a:r>
              <a:rPr lang="es-ES" baseline="0" dirty="0" smtClean="0"/>
              <a:t>Con variables, cuando quisiera realizar una operación con algún contacto, tendría que recibir todos los datos, y en especial aquellos que me permitan identificarlo. Como no puedo saber en qué variable están los datos de un contacto particular tendría que ir variable por variable para buscarlos, y además tendría que recordar como junto todos los datos de un mismo contacto, pues están en variables separadas.</a:t>
            </a:r>
          </a:p>
          <a:p>
            <a:endParaRPr lang="es-ES" baseline="0" dirty="0" smtClean="0"/>
          </a:p>
          <a:p>
            <a:r>
              <a:rPr lang="es-ES" baseline="0" dirty="0" smtClean="0"/>
              <a:t>La identificación de los conceptos que nos permiten generar el modelo de un problema, nos permite representar la realidad en el computador, teniendo una equivalencia más estrecha entre conceptos del mundo y las abstracciones que se usan en los programas. Esa es la utilidad de una clase, una clase es un modelo de algún concepto relacionado con el problema que estamos resolviendo con un programa en el computador: En este caso, el contacto podría ser una clase que agrupa los datos de cada persona y las funciones relacionadas a un contacto en una misma entidad, que después puedo usar para crear variables.</a:t>
            </a:r>
          </a:p>
          <a:p>
            <a:endParaRPr lang="es-ES" baseline="0" dirty="0" smtClean="0"/>
          </a:p>
          <a:p>
            <a:r>
              <a:rPr lang="es-ES" baseline="0" dirty="0" smtClean="0"/>
              <a:t>Si con las funciones creamos nuestras propias instrucciones, con las clases creamos nuestros propios tipos de datos.</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16</a:t>
            </a:fld>
            <a:endParaRPr lang="en-US"/>
          </a:p>
        </p:txBody>
      </p:sp>
    </p:spTree>
    <p:extLst>
      <p:ext uri="{BB962C8B-B14F-4D97-AF65-F5344CB8AC3E}">
        <p14:creationId xmlns:p14="http://schemas.microsoft.com/office/powerpoint/2010/main" val="34067982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aseline="0" dirty="0" smtClean="0"/>
              <a:t>Cuando creamos un contacto específico, cada uno de los datos del contacto toma un valor determinado y así se crea un ejemplo específico de un contacto. En nuestro celular, crearíamos un contacto nuevo. El modelo de contacto, es lo que se llama una clase. Un ejemplo específico de contacto, como María, sería un objeto. Un objeto es un valor específico de una clase, tal como 7 es un valor específico de  número entero. Este valor específico, en el caso de una clase, como contacto, se denomina instancia. María es un objeto, que representa una instancia de la clase contacto.</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17</a:t>
            </a:fld>
            <a:endParaRPr lang="en-US"/>
          </a:p>
        </p:txBody>
      </p:sp>
    </p:spTree>
    <p:extLst>
      <p:ext uri="{BB962C8B-B14F-4D97-AF65-F5344CB8AC3E}">
        <p14:creationId xmlns:p14="http://schemas.microsoft.com/office/powerpoint/2010/main" val="41597856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En Python, todas</a:t>
            </a:r>
            <a:r>
              <a:rPr lang="es-ES" baseline="0" dirty="0" smtClean="0"/>
              <a:t> las cosas son objetos, es decir representan instancias de clases, que tienen información y funciones asociadas para interactuar con ella. Estas funciones se llaman métodos.</a:t>
            </a:r>
          </a:p>
          <a:p>
            <a:endParaRPr lang="es-ES" baseline="0" dirty="0" smtClean="0"/>
          </a:p>
          <a:p>
            <a:r>
              <a:rPr lang="es-ES" baseline="0" dirty="0" smtClean="0"/>
              <a:t>Una de las grandes características de Python, que facilitan su uso para aprender a programar, es que podemos comenzar a trabajar con él, sin saber esto desde el principio.</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19</a:t>
            </a:fld>
            <a:endParaRPr lang="en-US"/>
          </a:p>
        </p:txBody>
      </p:sp>
    </p:spTree>
    <p:extLst>
      <p:ext uri="{BB962C8B-B14F-4D97-AF65-F5344CB8AC3E}">
        <p14:creationId xmlns:p14="http://schemas.microsoft.com/office/powerpoint/2010/main" val="19329721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Ahora revisemos de que esta compuesta la definición</a:t>
            </a:r>
            <a:r>
              <a:rPr lang="es-ES" baseline="0" dirty="0" smtClean="0"/>
              <a:t> de una clase:</a:t>
            </a:r>
          </a:p>
          <a:p>
            <a:endParaRPr lang="es-ES" baseline="0" dirty="0" smtClean="0"/>
          </a:p>
          <a:p>
            <a:r>
              <a:rPr lang="es-ES" baseline="0" dirty="0" smtClean="0"/>
              <a:t>Podemos distinguir Atributos, que son los datos propias de una instancia de la clase: en el ejemplo del contacto, los atributos serían el nombre, el teléfono y el e-mail</a:t>
            </a:r>
          </a:p>
          <a:p>
            <a:endParaRPr lang="es-ES" baseline="0" dirty="0" smtClean="0"/>
          </a:p>
          <a:p>
            <a:r>
              <a:rPr lang="es-ES" baseline="0" dirty="0" smtClean="0"/>
              <a:t>Además de los atributos tenemos los métodos, que son funciones propias de la clase, que operan sobre sus atributos y los cambian, </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20</a:t>
            </a:fld>
            <a:endParaRPr lang="en-US"/>
          </a:p>
        </p:txBody>
      </p:sp>
    </p:spTree>
    <p:extLst>
      <p:ext uri="{BB962C8B-B14F-4D97-AF65-F5344CB8AC3E}">
        <p14:creationId xmlns:p14="http://schemas.microsoft.com/office/powerpoint/2010/main" val="42899466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Un método es una función definida como parte de</a:t>
            </a:r>
            <a:r>
              <a:rPr lang="es-ES" baseline="0" dirty="0" smtClean="0"/>
              <a:t> una clase.</a:t>
            </a:r>
          </a:p>
          <a:p>
            <a:endParaRPr lang="es-ES" dirty="0" smtClean="0"/>
          </a:p>
          <a:p>
            <a:r>
              <a:rPr lang="es-ES" dirty="0" smtClean="0"/>
              <a:t>Aquí al número</a:t>
            </a:r>
            <a:r>
              <a:rPr lang="es-ES" baseline="0" dirty="0" smtClean="0"/>
              <a:t> 11, le estamos preguntando si es entero. Lo mismo estamos haciendo con el número 11.5. Esta pregunta la hacemos a través de una llamada </a:t>
            </a:r>
            <a:r>
              <a:rPr lang="es-ES" baseline="0" dirty="0" err="1" smtClean="0"/>
              <a:t>is_integer</a:t>
            </a:r>
            <a:r>
              <a:rPr lang="es-ES" baseline="0" dirty="0" smtClean="0"/>
              <a:t>(), es cual es un método de la clase </a:t>
            </a:r>
            <a:r>
              <a:rPr lang="es-ES" baseline="0" dirty="0" err="1" smtClean="0"/>
              <a:t>Float</a:t>
            </a:r>
            <a:r>
              <a:rPr lang="es-ES" baseline="0" dirty="0" smtClean="0"/>
              <a:t> de </a:t>
            </a:r>
            <a:r>
              <a:rPr lang="es-ES" baseline="0" dirty="0" err="1" smtClean="0"/>
              <a:t>python</a:t>
            </a:r>
            <a:r>
              <a:rPr lang="es-ES" baseline="0" dirty="0" smtClean="0"/>
              <a:t>. Con una variable o valor que contenga una instancia de una clase cualquiera, podemos invocar las funciones propias de esa clase, denominadas métodos, poniendo el nombre de la variable, un punto, y el nombre de la función. O si usamos un valor, encerramos entre paréntesis el valor, ponemos un punto, y llamamos al método.</a:t>
            </a:r>
          </a:p>
          <a:p>
            <a:r>
              <a:rPr lang="es-ES" baseline="0" dirty="0" smtClean="0"/>
              <a:t>En este caso, al llamar usando una variable al método </a:t>
            </a:r>
            <a:r>
              <a:rPr lang="es-ES" baseline="0" dirty="0" err="1" smtClean="0"/>
              <a:t>is_integer</a:t>
            </a:r>
            <a:r>
              <a:rPr lang="es-ES" baseline="0" dirty="0" smtClean="0"/>
              <a:t> o hacerlo a través de un valor, el resultado es el mismo. True y False, porque 11 es entero y 11.5 no lo es.</a:t>
            </a:r>
          </a:p>
          <a:p>
            <a:endParaRPr lang="es-ES" baseline="0" dirty="0" smtClean="0"/>
          </a:p>
          <a:p>
            <a:r>
              <a:rPr lang="es-ES" baseline="0" dirty="0" smtClean="0"/>
              <a:t>Los métodos son similares a una función, ya que también tienen parámetros y valores de retorno. La diferencia principal, es que los métodos de una clase tienen acceso directo a los valores específicos de la instancia de la clase a través de la cual son invocados.</a:t>
            </a:r>
          </a:p>
          <a:p>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21</a:t>
            </a:fld>
            <a:endParaRPr lang="en-US"/>
          </a:p>
        </p:txBody>
      </p:sp>
    </p:spTree>
    <p:extLst>
      <p:ext uri="{BB962C8B-B14F-4D97-AF65-F5344CB8AC3E}">
        <p14:creationId xmlns:p14="http://schemas.microsoft.com/office/powerpoint/2010/main" val="12513678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Antes de revisar como podemos crear nuestras propias clases, veamos un ejemplo de clase muy utilizada en Python: Los </a:t>
            </a:r>
            <a:r>
              <a:rPr lang="es-ES" dirty="0" err="1" smtClean="0"/>
              <a:t>Strings</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22</a:t>
            </a:fld>
            <a:endParaRPr lang="en-US"/>
          </a:p>
        </p:txBody>
      </p:sp>
    </p:spTree>
    <p:extLst>
      <p:ext uri="{BB962C8B-B14F-4D97-AF65-F5344CB8AC3E}">
        <p14:creationId xmlns:p14="http://schemas.microsoft.com/office/powerpoint/2010/main" val="13221005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Los </a:t>
            </a:r>
            <a:r>
              <a:rPr lang="es-ES" dirty="0" err="1" smtClean="0"/>
              <a:t>strings</a:t>
            </a:r>
            <a:r>
              <a:rPr lang="es-ES" dirty="0" smtClean="0"/>
              <a:t> son tipos</a:t>
            </a:r>
            <a:r>
              <a:rPr lang="es-ES" baseline="0" dirty="0" smtClean="0"/>
              <a:t> indispensables para la programación. Cada vez que ingresamos un usuario y una clave en Facebook, por ejemplo, el programa que recibe nuestra información está usando </a:t>
            </a:r>
            <a:r>
              <a:rPr lang="es-ES" baseline="0" dirty="0" err="1" smtClean="0"/>
              <a:t>strings</a:t>
            </a:r>
            <a:r>
              <a:rPr lang="es-ES" baseline="0" dirty="0" smtClean="0"/>
              <a:t> para almacenar estos valores internamente.</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23</a:t>
            </a:fld>
            <a:endParaRPr lang="en-US"/>
          </a:p>
        </p:txBody>
      </p:sp>
    </p:spTree>
    <p:extLst>
      <p:ext uri="{BB962C8B-B14F-4D97-AF65-F5344CB8AC3E}">
        <p14:creationId xmlns:p14="http://schemas.microsoft.com/office/powerpoint/2010/main" val="34222964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Tal como hemos visto,</a:t>
            </a:r>
            <a:r>
              <a:rPr lang="es-ES" baseline="0" dirty="0" smtClean="0"/>
              <a:t> se pueden asignar valores de tipo </a:t>
            </a:r>
            <a:r>
              <a:rPr lang="es-ES" baseline="0" dirty="0" err="1" smtClean="0"/>
              <a:t>string</a:t>
            </a:r>
            <a:r>
              <a:rPr lang="es-ES" baseline="0" dirty="0" smtClean="0"/>
              <a:t> a una variable usando comillas dobles.</a:t>
            </a:r>
          </a:p>
          <a:p>
            <a:r>
              <a:rPr lang="es-ES" baseline="0" dirty="0" smtClean="0"/>
              <a:t>Si usamos tres comillas dobles, el </a:t>
            </a:r>
            <a:r>
              <a:rPr lang="es-ES" baseline="0" dirty="0" err="1" smtClean="0"/>
              <a:t>string</a:t>
            </a:r>
            <a:r>
              <a:rPr lang="es-ES" baseline="0" dirty="0" smtClean="0"/>
              <a:t> que le asignemos a la variable puede usar varias líneas, y los saltos de línea quedan incluidos en él.</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24</a:t>
            </a:fld>
            <a:endParaRPr lang="en-US"/>
          </a:p>
        </p:txBody>
      </p:sp>
    </p:spTree>
    <p:extLst>
      <p:ext uri="{BB962C8B-B14F-4D97-AF65-F5344CB8AC3E}">
        <p14:creationId xmlns:p14="http://schemas.microsoft.com/office/powerpoint/2010/main" val="1622052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Ya vimos que los </a:t>
            </a:r>
            <a:r>
              <a:rPr lang="es-ES" dirty="0" err="1" smtClean="0"/>
              <a:t>strings</a:t>
            </a:r>
            <a:r>
              <a:rPr lang="es-ES" dirty="0" smtClean="0"/>
              <a:t> son secuencias, y que podemos acceder a las letras individuales</a:t>
            </a:r>
            <a:r>
              <a:rPr lang="es-ES" baseline="0" dirty="0" smtClean="0"/>
              <a:t> que lo componen usando índices o leerlos completamente usando un FOR.</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25</a:t>
            </a:fld>
            <a:endParaRPr lang="en-US"/>
          </a:p>
        </p:txBody>
      </p:sp>
    </p:spTree>
    <p:extLst>
      <p:ext uri="{BB962C8B-B14F-4D97-AF65-F5344CB8AC3E}">
        <p14:creationId xmlns:p14="http://schemas.microsoft.com/office/powerpoint/2010/main" val="3580254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El ámbito de las variables es necesario para que las funciones</a:t>
            </a:r>
            <a:r>
              <a:rPr lang="es-ES" baseline="0" dirty="0" smtClean="0"/>
              <a:t> se puedan reutilizar con seguridad. Cuando creamos funciones y las ponemos en un módulo, existe la posibilidad que definamos variables cuyos nombres sean los mismos que nombres de variables que se usan con otros fines en otras partes del programa. Si las variables que creáramos fueran únicamente globales, podrían ocurrir múltiples problemas cuando yo creo una variable con el mismo nombre que una variable que es modificada internamente por una función.</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4</a:t>
            </a:fld>
            <a:endParaRPr lang="en-US"/>
          </a:p>
        </p:txBody>
      </p:sp>
    </p:spTree>
    <p:extLst>
      <p:ext uri="{BB962C8B-B14F-4D97-AF65-F5344CB8AC3E}">
        <p14:creationId xmlns:p14="http://schemas.microsoft.com/office/powerpoint/2010/main" val="39040676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Explicar operadores</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26</a:t>
            </a:fld>
            <a:endParaRPr lang="en-US"/>
          </a:p>
        </p:txBody>
      </p:sp>
    </p:spTree>
    <p:extLst>
      <p:ext uri="{BB962C8B-B14F-4D97-AF65-F5344CB8AC3E}">
        <p14:creationId xmlns:p14="http://schemas.microsoft.com/office/powerpoint/2010/main" val="29747252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Pero al igual</a:t>
            </a:r>
            <a:r>
              <a:rPr lang="es-ES" baseline="0" dirty="0" smtClean="0"/>
              <a:t> que todo lo demás en Python, los Strings también son clases, y cuando creamos una variable de tipo String estamos creando una instancia de esa clase.</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27</a:t>
            </a:fld>
            <a:endParaRPr lang="en-US"/>
          </a:p>
        </p:txBody>
      </p:sp>
    </p:spTree>
    <p:extLst>
      <p:ext uri="{BB962C8B-B14F-4D97-AF65-F5344CB8AC3E}">
        <p14:creationId xmlns:p14="http://schemas.microsoft.com/office/powerpoint/2010/main" val="25056535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Explicar métodos</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28</a:t>
            </a:fld>
            <a:endParaRPr lang="en-US"/>
          </a:p>
        </p:txBody>
      </p:sp>
    </p:spTree>
    <p:extLst>
      <p:ext uri="{BB962C8B-B14F-4D97-AF65-F5344CB8AC3E}">
        <p14:creationId xmlns:p14="http://schemas.microsoft.com/office/powerpoint/2010/main" val="804458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Cuando se calcula Se usa la f local para Acumular el valor del</a:t>
            </a:r>
            <a:r>
              <a:rPr lang="es-ES" baseline="0" dirty="0" smtClean="0"/>
              <a:t> factorial al interior de la función.</a:t>
            </a:r>
          </a:p>
          <a:p>
            <a:endParaRPr lang="es-ES" dirty="0" smtClean="0"/>
          </a:p>
          <a:p>
            <a:r>
              <a:rPr lang="es-ES" dirty="0" smtClean="0"/>
              <a:t>Se llama a la función Factorial con f=10 (Variable Global)</a:t>
            </a:r>
          </a:p>
          <a:p>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6</a:t>
            </a:fld>
            <a:endParaRPr lang="en-US"/>
          </a:p>
        </p:txBody>
      </p:sp>
    </p:spTree>
    <p:extLst>
      <p:ext uri="{BB962C8B-B14F-4D97-AF65-F5344CB8AC3E}">
        <p14:creationId xmlns:p14="http://schemas.microsoft.com/office/powerpoint/2010/main" val="4180390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Es</a:t>
            </a:r>
            <a:r>
              <a:rPr lang="es-ES" baseline="0" dirty="0" smtClean="0"/>
              <a:t> posible usar variables globales al interior de funciones, pero No es recomendable, porque hace que nuestra función tenga “otro parámetro” no declarado en su interfaz,</a:t>
            </a:r>
          </a:p>
          <a:p>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7</a:t>
            </a:fld>
            <a:endParaRPr lang="en-US"/>
          </a:p>
        </p:txBody>
      </p:sp>
    </p:spTree>
    <p:extLst>
      <p:ext uri="{BB962C8B-B14F-4D97-AF65-F5344CB8AC3E}">
        <p14:creationId xmlns:p14="http://schemas.microsoft.com/office/powerpoint/2010/main" val="3697087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Supongamos que hacemos lo anterior</a:t>
            </a:r>
            <a:r>
              <a:rPr lang="es-ES" baseline="0" dirty="0" smtClean="0"/>
              <a:t> y definimos una variable i global. Tenemos un Efecto inesperado. i empieza en 0, porque está inicializada así en el ámbito global del programa, lo que echa a perder nuestro cálculo.</a:t>
            </a:r>
          </a:p>
          <a:p>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8</a:t>
            </a:fld>
            <a:endParaRPr lang="en-US"/>
          </a:p>
        </p:txBody>
      </p:sp>
    </p:spTree>
    <p:extLst>
      <p:ext uri="{BB962C8B-B14F-4D97-AF65-F5344CB8AC3E}">
        <p14:creationId xmlns:p14="http://schemas.microsoft.com/office/powerpoint/2010/main" val="3519335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b="0" dirty="0" smtClean="0"/>
              <a:t>El uso apropiado de una variable global</a:t>
            </a:r>
            <a:r>
              <a:rPr lang="es-ES" b="0" baseline="0" dirty="0" smtClean="0"/>
              <a:t> es para definir constantes comunes a un programa. En general no se debieran usar para otros fines. Otra utilidad aparecerá cuando hablemos de clases y la creación de objetos: en ocasiones es útil definir un objeto global que sea común a todo el programa, esto se llama un singleton.</a:t>
            </a:r>
            <a:endParaRPr lang="es-ES" b="0" dirty="0" smtClean="0"/>
          </a:p>
          <a:p>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9</a:t>
            </a:fld>
            <a:endParaRPr lang="en-US"/>
          </a:p>
        </p:txBody>
      </p:sp>
    </p:spTree>
    <p:extLst>
      <p:ext uri="{BB962C8B-B14F-4D97-AF65-F5344CB8AC3E}">
        <p14:creationId xmlns:p14="http://schemas.microsoft.com/office/powerpoint/2010/main" val="1736265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Recordarán de la semana pasada, cómo podíamos definir la interfaz de una función, declarando</a:t>
            </a:r>
            <a:r>
              <a:rPr lang="es-ES" baseline="0" dirty="0" smtClean="0"/>
              <a:t> sus entradas a través de una lista de parámetros, y sus salidas usando return.</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11</a:t>
            </a:fld>
            <a:endParaRPr lang="en-US"/>
          </a:p>
        </p:txBody>
      </p:sp>
    </p:spTree>
    <p:extLst>
      <p:ext uri="{BB962C8B-B14F-4D97-AF65-F5344CB8AC3E}">
        <p14:creationId xmlns:p14="http://schemas.microsoft.com/office/powerpoint/2010/main" val="15029407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Retomemos el</a:t>
            </a:r>
            <a:r>
              <a:rPr lang="es-ES" baseline="0" dirty="0" smtClean="0"/>
              <a:t> ejemplo de nuestra ecuación de segundo grado. Sabemos que tenemos tres valores de entrada, que son los coeficientes a, b y c, pero tenemos dos salidas, que son las dos raíces de la ecuación. ¿Cómo podríamos retornar dos resultados </a:t>
            </a:r>
            <a:r>
              <a:rPr lang="es-ES" baseline="0" dirty="0" err="1" smtClean="0"/>
              <a:t>simultánemente</a:t>
            </a:r>
            <a:r>
              <a:rPr lang="es-ES" baseline="0" dirty="0" smtClean="0"/>
              <a:t>? Esto es posible hacerlo en Python, escribiendo los valores de retorno separados por comas. Lo que debemos cambiar es que al ejecutar la función, debemos asignar el resultado a dos variables en lugar de a una. Si asignamos el resultado en una única variable, lo que se guarda es un conjunto no un tipo simple, compuesto por los valores de ambas raíces de la ecuación.</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12</a:t>
            </a:fld>
            <a:endParaRPr lang="en-US"/>
          </a:p>
        </p:txBody>
      </p:sp>
    </p:spTree>
    <p:extLst>
      <p:ext uri="{BB962C8B-B14F-4D97-AF65-F5344CB8AC3E}">
        <p14:creationId xmlns:p14="http://schemas.microsoft.com/office/powerpoint/2010/main" val="81517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Pensemos que estamos creando la base de datos del</a:t>
            </a:r>
            <a:r>
              <a:rPr lang="es-ES" baseline="0" dirty="0" smtClean="0"/>
              <a:t> registro de accionistas de una empresa. Las personas de Chile tendrán como identificador su </a:t>
            </a:r>
            <a:r>
              <a:rPr lang="es-ES" baseline="0" dirty="0" err="1" smtClean="0"/>
              <a:t>rut</a:t>
            </a:r>
            <a:r>
              <a:rPr lang="es-ES" baseline="0" dirty="0" smtClean="0"/>
              <a:t>, pero los extranjeros que sean dueños de acciones pueden no tener un </a:t>
            </a:r>
            <a:r>
              <a:rPr lang="es-ES" baseline="0" dirty="0" err="1" smtClean="0"/>
              <a:t>rut</a:t>
            </a:r>
            <a:r>
              <a:rPr lang="es-ES" baseline="0" dirty="0" smtClean="0"/>
              <a:t>, pero sí un número de pasaporte, el cual podemos usar para incluir a la persona en el registro de los dueños de acciones. La función debe estar preparada para manejar ambos casos, pero dado que la gran mayoría de las personas tendrá un </a:t>
            </a:r>
            <a:r>
              <a:rPr lang="es-ES" baseline="0" dirty="0" err="1" smtClean="0"/>
              <a:t>rut</a:t>
            </a:r>
            <a:r>
              <a:rPr lang="es-ES" baseline="0" dirty="0" smtClean="0"/>
              <a:t>, lo más útil es que el parámetro que indica el tipo de documento que usaremos para registrar a la persona tenga predefinido el valor </a:t>
            </a:r>
            <a:r>
              <a:rPr lang="es-ES" baseline="0" dirty="0" err="1" smtClean="0"/>
              <a:t>rut</a:t>
            </a:r>
            <a:r>
              <a:rPr lang="es-ES" baseline="0" dirty="0" smtClean="0"/>
              <a:t>, y solamente cuando lo necesitemos, le indiquemos pasaporte.</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13</a:t>
            </a:fld>
            <a:endParaRPr lang="en-US"/>
          </a:p>
        </p:txBody>
      </p:sp>
    </p:spTree>
    <p:extLst>
      <p:ext uri="{BB962C8B-B14F-4D97-AF65-F5344CB8AC3E}">
        <p14:creationId xmlns:p14="http://schemas.microsoft.com/office/powerpoint/2010/main" val="2193010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BEEBAAA-29B5-4AF5-BC5F-7E580C29002D}" type="datetimeFigureOut">
              <a:rPr lang="en-US" smtClean="0"/>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5" name="Date Placeholder 4"/>
          <p:cNvSpPr>
            <a:spLocks noGrp="1"/>
          </p:cNvSpPr>
          <p:nvPr>
            <p:ph type="dt" sz="half" idx="10"/>
          </p:nvPr>
        </p:nvSpPr>
        <p:spPr/>
        <p:txBody>
          <a:bodyPr/>
          <a:lstStyle/>
          <a:p>
            <a:fld id="{8BEEBAAA-29B5-4AF5-BC5F-7E580C29002D}" type="datetimeFigureOut">
              <a:rPr lang="en-US" smtClean="0"/>
              <a:t>3/21/2020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7" name="Date Placeholder 6"/>
          <p:cNvSpPr>
            <a:spLocks noGrp="1"/>
          </p:cNvSpPr>
          <p:nvPr>
            <p:ph type="dt" sz="half" idx="10"/>
          </p:nvPr>
        </p:nvSpPr>
        <p:spPr/>
        <p:txBody>
          <a:bodyPr/>
          <a:lstStyle/>
          <a:p>
            <a:fld id="{8BEEBAAA-29B5-4AF5-BC5F-7E580C29002D}" type="datetimeFigureOut">
              <a:rPr lang="en-US" smtClean="0"/>
              <a:t>3/21/2020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‹Nº›</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3/21/2020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‹Nº›</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3/21/2020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BEEBAAA-29B5-4AF5-BC5F-7E580C29002D}" type="datetimeFigureOut">
              <a:rPr lang="en-US" smtClean="0"/>
              <a:t>3/21/2020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BEEBAAA-29B5-4AF5-BC5F-7E580C29002D}" type="datetimeFigureOut">
              <a:rPr lang="en-US" smtClean="0"/>
              <a:t>3/21/2020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3/21/2020</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‹Nº›</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jpeg"/><Relationship Id="rId2" Type="http://schemas.openxmlformats.org/officeDocument/2006/relationships/image" Target="../media/image16.jpeg"/><Relationship Id="rId1" Type="http://schemas.openxmlformats.org/officeDocument/2006/relationships/slideLayout" Target="../slideLayouts/slideLayout6.xml"/><Relationship Id="rId6" Type="http://schemas.openxmlformats.org/officeDocument/2006/relationships/image" Target="../media/image20.jpeg"/><Relationship Id="rId5" Type="http://schemas.openxmlformats.org/officeDocument/2006/relationships/image" Target="../media/image19.png"/><Relationship Id="rId4" Type="http://schemas.openxmlformats.org/officeDocument/2006/relationships/image" Target="../media/image18.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image" Target="../media/image30.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3.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ES" noProof="1" smtClean="0"/>
              <a:t>TDFI102 Introducción a la Programación</a:t>
            </a:r>
            <a:endParaRPr lang="es-ES" noProof="1"/>
          </a:p>
        </p:txBody>
      </p:sp>
      <p:sp>
        <p:nvSpPr>
          <p:cNvPr id="3" name="Subtítulo 2"/>
          <p:cNvSpPr>
            <a:spLocks noGrp="1"/>
          </p:cNvSpPr>
          <p:nvPr>
            <p:ph type="subTitle" idx="1"/>
          </p:nvPr>
        </p:nvSpPr>
        <p:spPr/>
        <p:txBody>
          <a:bodyPr vert="horz" lIns="91440" tIns="45720" rIns="91440" bIns="45720" rtlCol="0">
            <a:noAutofit/>
          </a:bodyPr>
          <a:lstStyle/>
          <a:p>
            <a:r>
              <a:rPr lang="es-ES" sz="2600" noProof="1" smtClean="0"/>
              <a:t>Primer Semestre 2020</a:t>
            </a:r>
            <a:endParaRPr lang="es-ES" sz="2600" noProof="1"/>
          </a:p>
        </p:txBody>
      </p:sp>
      <p:pic>
        <p:nvPicPr>
          <p:cNvPr id="4" name="Imagen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02300" y="358463"/>
            <a:ext cx="2862134" cy="2661882"/>
          </a:xfrm>
          <a:prstGeom prst="rect">
            <a:avLst/>
          </a:prstGeom>
        </p:spPr>
      </p:pic>
    </p:spTree>
    <p:extLst>
      <p:ext uri="{BB962C8B-B14F-4D97-AF65-F5344CB8AC3E}">
        <p14:creationId xmlns:p14="http://schemas.microsoft.com/office/powerpoint/2010/main" val="34612465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Interfaz Avanzada de Funciones</a:t>
            </a:r>
            <a:endParaRPr lang="es-ES" dirty="0"/>
          </a:p>
        </p:txBody>
      </p:sp>
    </p:spTree>
    <p:extLst>
      <p:ext uri="{BB962C8B-B14F-4D97-AF65-F5344CB8AC3E}">
        <p14:creationId xmlns:p14="http://schemas.microsoft.com/office/powerpoint/2010/main" val="22100290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Definición Básica de una función</a:t>
            </a:r>
            <a:endParaRPr lang="es-ES" dirty="0"/>
          </a:p>
        </p:txBody>
      </p:sp>
      <p:sp>
        <p:nvSpPr>
          <p:cNvPr id="4" name="Rectángulo redondeado 3"/>
          <p:cNvSpPr/>
          <p:nvPr/>
        </p:nvSpPr>
        <p:spPr>
          <a:xfrm>
            <a:off x="4833326" y="1630182"/>
            <a:ext cx="2394321" cy="3681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s-ES" b="1" dirty="0"/>
              <a:t>d</a:t>
            </a:r>
            <a:r>
              <a:rPr lang="es-ES" b="1" dirty="0" smtClean="0"/>
              <a:t>ef</a:t>
            </a:r>
            <a:r>
              <a:rPr lang="es-ES" dirty="0" smtClean="0"/>
              <a:t> cuadrado (a):</a:t>
            </a:r>
          </a:p>
          <a:p>
            <a:r>
              <a:rPr lang="es-ES" dirty="0"/>
              <a:t> </a:t>
            </a:r>
            <a:r>
              <a:rPr lang="es-ES" dirty="0" smtClean="0"/>
              <a:t>   r=a*a</a:t>
            </a:r>
          </a:p>
          <a:p>
            <a:r>
              <a:rPr lang="es-ES" dirty="0" smtClean="0"/>
              <a:t>    </a:t>
            </a:r>
            <a:r>
              <a:rPr lang="es-ES" b="1" dirty="0" smtClean="0"/>
              <a:t>return</a:t>
            </a:r>
            <a:r>
              <a:rPr lang="es-ES" dirty="0" smtClean="0"/>
              <a:t> r</a:t>
            </a:r>
          </a:p>
          <a:p>
            <a:endParaRPr lang="es-ES" dirty="0" smtClean="0"/>
          </a:p>
          <a:p>
            <a:endParaRPr lang="es-ES" dirty="0"/>
          </a:p>
        </p:txBody>
      </p:sp>
      <p:sp>
        <p:nvSpPr>
          <p:cNvPr id="5" name="Flecha derecha 4"/>
          <p:cNvSpPr/>
          <p:nvPr/>
        </p:nvSpPr>
        <p:spPr>
          <a:xfrm>
            <a:off x="1191803" y="2628479"/>
            <a:ext cx="3174272" cy="16455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smtClean="0"/>
              <a:t>Entrada (Parámetro): </a:t>
            </a:r>
            <a:r>
              <a:rPr lang="es-ES" sz="1600" b="1" dirty="0" smtClean="0"/>
              <a:t>a</a:t>
            </a:r>
          </a:p>
          <a:p>
            <a:pPr algn="ctr"/>
            <a:r>
              <a:rPr lang="es-ES" sz="1600" dirty="0" smtClean="0"/>
              <a:t>Entre paréntesis</a:t>
            </a:r>
            <a:endParaRPr lang="es-ES" sz="1600" b="1" dirty="0" smtClean="0"/>
          </a:p>
          <a:p>
            <a:pPr algn="ctr"/>
            <a:r>
              <a:rPr lang="es-ES" sz="1600" dirty="0" smtClean="0"/>
              <a:t>Separados por comas</a:t>
            </a:r>
            <a:endParaRPr lang="es-ES" sz="1600" b="1" dirty="0"/>
          </a:p>
        </p:txBody>
      </p:sp>
      <p:sp>
        <p:nvSpPr>
          <p:cNvPr id="6" name="Flecha derecha 5"/>
          <p:cNvSpPr/>
          <p:nvPr/>
        </p:nvSpPr>
        <p:spPr>
          <a:xfrm>
            <a:off x="7850756" y="2648174"/>
            <a:ext cx="3174272" cy="16455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smtClean="0"/>
              <a:t>Salida (Valor de retorno): </a:t>
            </a:r>
            <a:r>
              <a:rPr lang="es-ES" sz="1600" b="1" dirty="0"/>
              <a:t>r</a:t>
            </a:r>
            <a:endParaRPr lang="es-ES" sz="1600" b="1" dirty="0" smtClean="0"/>
          </a:p>
          <a:p>
            <a:pPr algn="ctr"/>
            <a:r>
              <a:rPr lang="es-ES" sz="1600" dirty="0" smtClean="0"/>
              <a:t>Entregar con </a:t>
            </a:r>
            <a:r>
              <a:rPr lang="es-ES" sz="1600" b="1" dirty="0" smtClean="0"/>
              <a:t>return</a:t>
            </a:r>
            <a:endParaRPr lang="es-ES" sz="1600" b="1" dirty="0"/>
          </a:p>
        </p:txBody>
      </p:sp>
    </p:spTree>
    <p:extLst>
      <p:ext uri="{BB962C8B-B14F-4D97-AF65-F5344CB8AC3E}">
        <p14:creationId xmlns:p14="http://schemas.microsoft.com/office/powerpoint/2010/main" val="4033958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Definición Avanzada de una función</a:t>
            </a:r>
            <a:endParaRPr lang="es-ES" dirty="0"/>
          </a:p>
        </p:txBody>
      </p:sp>
      <p:sp>
        <p:nvSpPr>
          <p:cNvPr id="4" name="Rectángulo redondeado 3"/>
          <p:cNvSpPr/>
          <p:nvPr/>
        </p:nvSpPr>
        <p:spPr>
          <a:xfrm>
            <a:off x="4833326" y="1630182"/>
            <a:ext cx="2394321" cy="3681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s-ES" b="1" dirty="0" err="1"/>
              <a:t>d</a:t>
            </a:r>
            <a:r>
              <a:rPr lang="es-ES" b="1" dirty="0" err="1" smtClean="0"/>
              <a:t>ef</a:t>
            </a:r>
            <a:r>
              <a:rPr lang="es-ES" dirty="0" smtClean="0"/>
              <a:t> </a:t>
            </a:r>
            <a:r>
              <a:rPr lang="es-ES" dirty="0" err="1" smtClean="0"/>
              <a:t>solveeq</a:t>
            </a:r>
            <a:r>
              <a:rPr lang="es-ES" dirty="0" smtClean="0"/>
              <a:t> (</a:t>
            </a:r>
            <a:r>
              <a:rPr lang="es-ES" dirty="0" err="1" smtClean="0"/>
              <a:t>a,b,c</a:t>
            </a:r>
            <a:r>
              <a:rPr lang="es-ES" dirty="0" smtClean="0"/>
              <a:t>):</a:t>
            </a:r>
          </a:p>
          <a:p>
            <a:r>
              <a:rPr lang="es-ES" dirty="0"/>
              <a:t> </a:t>
            </a:r>
            <a:r>
              <a:rPr lang="es-ES" dirty="0" smtClean="0"/>
              <a:t>   .</a:t>
            </a:r>
          </a:p>
          <a:p>
            <a:r>
              <a:rPr lang="es-ES" dirty="0"/>
              <a:t> </a:t>
            </a:r>
            <a:r>
              <a:rPr lang="es-ES" dirty="0" smtClean="0"/>
              <a:t>   .</a:t>
            </a:r>
          </a:p>
          <a:p>
            <a:r>
              <a:rPr lang="es-ES" dirty="0"/>
              <a:t> </a:t>
            </a:r>
            <a:r>
              <a:rPr lang="es-ES" dirty="0" smtClean="0"/>
              <a:t>   .</a:t>
            </a:r>
          </a:p>
          <a:p>
            <a:r>
              <a:rPr lang="es-ES" dirty="0"/>
              <a:t> </a:t>
            </a:r>
            <a:r>
              <a:rPr lang="es-ES" dirty="0" smtClean="0"/>
              <a:t>   </a:t>
            </a:r>
            <a:r>
              <a:rPr lang="es-ES" b="1" dirty="0" smtClean="0"/>
              <a:t>return</a:t>
            </a:r>
            <a:r>
              <a:rPr lang="es-ES" dirty="0" smtClean="0"/>
              <a:t> x1,x2</a:t>
            </a:r>
          </a:p>
          <a:p>
            <a:endParaRPr lang="es-ES" dirty="0" smtClean="0"/>
          </a:p>
          <a:p>
            <a:endParaRPr lang="es-ES" dirty="0"/>
          </a:p>
        </p:txBody>
      </p:sp>
      <p:sp>
        <p:nvSpPr>
          <p:cNvPr id="5" name="Flecha derecha 4"/>
          <p:cNvSpPr/>
          <p:nvPr/>
        </p:nvSpPr>
        <p:spPr>
          <a:xfrm>
            <a:off x="1191803" y="2628479"/>
            <a:ext cx="3174272" cy="16455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smtClean="0"/>
              <a:t>Múltiples parámetros</a:t>
            </a:r>
            <a:endParaRPr lang="es-ES" sz="1600" b="1" dirty="0" smtClean="0"/>
          </a:p>
          <a:p>
            <a:pPr algn="ctr"/>
            <a:r>
              <a:rPr lang="es-ES" sz="1600" dirty="0" smtClean="0"/>
              <a:t>Separados por comas</a:t>
            </a:r>
            <a:endParaRPr lang="es-ES" sz="1600" b="1" dirty="0"/>
          </a:p>
        </p:txBody>
      </p:sp>
      <p:sp>
        <p:nvSpPr>
          <p:cNvPr id="6" name="Flecha derecha 5"/>
          <p:cNvSpPr/>
          <p:nvPr/>
        </p:nvSpPr>
        <p:spPr>
          <a:xfrm>
            <a:off x="7850756" y="2648174"/>
            <a:ext cx="3174272" cy="16455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smtClean="0"/>
              <a:t>Múltiples salidas</a:t>
            </a:r>
          </a:p>
          <a:p>
            <a:pPr algn="ctr"/>
            <a:r>
              <a:rPr lang="es-ES" sz="1600" dirty="0" smtClean="0"/>
              <a:t>Usando </a:t>
            </a:r>
            <a:r>
              <a:rPr lang="es-ES" sz="1600" b="1" dirty="0" smtClean="0"/>
              <a:t>return</a:t>
            </a:r>
            <a:r>
              <a:rPr lang="es-ES" sz="1600" dirty="0" smtClean="0"/>
              <a:t> y separándolas</a:t>
            </a:r>
            <a:r>
              <a:rPr lang="es-ES" sz="1600" dirty="0"/>
              <a:t> </a:t>
            </a:r>
            <a:r>
              <a:rPr lang="es-ES" sz="1600" dirty="0" smtClean="0"/>
              <a:t>con comas</a:t>
            </a:r>
          </a:p>
        </p:txBody>
      </p:sp>
      <p:sp>
        <p:nvSpPr>
          <p:cNvPr id="7" name="Rectángulo redondeado 6"/>
          <p:cNvSpPr/>
          <p:nvPr/>
        </p:nvSpPr>
        <p:spPr>
          <a:xfrm>
            <a:off x="4781956" y="5630239"/>
            <a:ext cx="2394321" cy="873303"/>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a:solidFill>
                  <a:schemeClr val="bg2">
                    <a:lumMod val="50000"/>
                  </a:schemeClr>
                </a:solidFill>
              </a:rPr>
              <a:t>x</a:t>
            </a:r>
            <a:r>
              <a:rPr lang="es-ES" dirty="0" smtClean="0">
                <a:solidFill>
                  <a:schemeClr val="bg2">
                    <a:lumMod val="50000"/>
                  </a:schemeClr>
                </a:solidFill>
              </a:rPr>
              <a:t>1,x2=</a:t>
            </a:r>
            <a:r>
              <a:rPr lang="es-ES" dirty="0" err="1" smtClean="0">
                <a:solidFill>
                  <a:schemeClr val="bg2">
                    <a:lumMod val="50000"/>
                  </a:schemeClr>
                </a:solidFill>
              </a:rPr>
              <a:t>solveeq</a:t>
            </a:r>
            <a:r>
              <a:rPr lang="es-ES" dirty="0" smtClean="0">
                <a:solidFill>
                  <a:schemeClr val="bg2">
                    <a:lumMod val="50000"/>
                  </a:schemeClr>
                </a:solidFill>
              </a:rPr>
              <a:t>(1,2,3)</a:t>
            </a:r>
          </a:p>
          <a:p>
            <a:endParaRPr lang="es-ES" i="1" dirty="0">
              <a:solidFill>
                <a:schemeClr val="bg2">
                  <a:lumMod val="50000"/>
                </a:schemeClr>
              </a:solidFill>
            </a:endParaRPr>
          </a:p>
        </p:txBody>
      </p:sp>
    </p:spTree>
    <p:extLst>
      <p:ext uri="{BB962C8B-B14F-4D97-AF65-F5344CB8AC3E}">
        <p14:creationId xmlns:p14="http://schemas.microsoft.com/office/powerpoint/2010/main" val="1890563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Definición Avanzada de una función: Parámetros por defecto</a:t>
            </a:r>
            <a:endParaRPr lang="es-ES" dirty="0"/>
          </a:p>
        </p:txBody>
      </p:sp>
      <p:pic>
        <p:nvPicPr>
          <p:cNvPr id="3" name="Imagen 2"/>
          <p:cNvPicPr>
            <a:picLocks noChangeAspect="1"/>
          </p:cNvPicPr>
          <p:nvPr/>
        </p:nvPicPr>
        <p:blipFill>
          <a:blip r:embed="rId3"/>
          <a:stretch>
            <a:fillRect/>
          </a:stretch>
        </p:blipFill>
        <p:spPr>
          <a:xfrm>
            <a:off x="2676525" y="2104543"/>
            <a:ext cx="6610350" cy="676275"/>
          </a:xfrm>
          <a:prstGeom prst="rect">
            <a:avLst/>
          </a:prstGeom>
        </p:spPr>
      </p:pic>
      <p:pic>
        <p:nvPicPr>
          <p:cNvPr id="8" name="Imagen 7"/>
          <p:cNvPicPr>
            <a:picLocks noChangeAspect="1"/>
          </p:cNvPicPr>
          <p:nvPr/>
        </p:nvPicPr>
        <p:blipFill>
          <a:blip r:embed="rId4"/>
          <a:stretch>
            <a:fillRect/>
          </a:stretch>
        </p:blipFill>
        <p:spPr>
          <a:xfrm>
            <a:off x="1361219" y="4033268"/>
            <a:ext cx="2914650" cy="295275"/>
          </a:xfrm>
          <a:prstGeom prst="rect">
            <a:avLst/>
          </a:prstGeom>
        </p:spPr>
      </p:pic>
      <p:pic>
        <p:nvPicPr>
          <p:cNvPr id="9" name="Imagen 8"/>
          <p:cNvPicPr>
            <a:picLocks noChangeAspect="1"/>
          </p:cNvPicPr>
          <p:nvPr/>
        </p:nvPicPr>
        <p:blipFill>
          <a:blip r:embed="rId5"/>
          <a:stretch>
            <a:fillRect/>
          </a:stretch>
        </p:blipFill>
        <p:spPr>
          <a:xfrm>
            <a:off x="961169" y="4837936"/>
            <a:ext cx="3714750" cy="438150"/>
          </a:xfrm>
          <a:prstGeom prst="rect">
            <a:avLst/>
          </a:prstGeom>
        </p:spPr>
      </p:pic>
      <p:cxnSp>
        <p:nvCxnSpPr>
          <p:cNvPr id="11" name="Conector recto de flecha 10"/>
          <p:cNvCxnSpPr>
            <a:stCxn id="3" idx="2"/>
            <a:endCxn id="8" idx="0"/>
          </p:cNvCxnSpPr>
          <p:nvPr/>
        </p:nvCxnSpPr>
        <p:spPr>
          <a:xfrm flipH="1">
            <a:off x="2818544" y="2780818"/>
            <a:ext cx="3163156" cy="1252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Imagen 12"/>
          <p:cNvPicPr>
            <a:picLocks noChangeAspect="1"/>
          </p:cNvPicPr>
          <p:nvPr/>
        </p:nvPicPr>
        <p:blipFill>
          <a:blip r:embed="rId6"/>
          <a:stretch>
            <a:fillRect/>
          </a:stretch>
        </p:blipFill>
        <p:spPr>
          <a:xfrm>
            <a:off x="6760396" y="4061843"/>
            <a:ext cx="4876800" cy="266700"/>
          </a:xfrm>
          <a:prstGeom prst="rect">
            <a:avLst/>
          </a:prstGeom>
        </p:spPr>
      </p:pic>
      <p:pic>
        <p:nvPicPr>
          <p:cNvPr id="14" name="Imagen 13"/>
          <p:cNvPicPr>
            <a:picLocks noChangeAspect="1"/>
          </p:cNvPicPr>
          <p:nvPr/>
        </p:nvPicPr>
        <p:blipFill>
          <a:blip r:embed="rId7"/>
          <a:stretch>
            <a:fillRect/>
          </a:stretch>
        </p:blipFill>
        <p:spPr>
          <a:xfrm>
            <a:off x="7079483" y="4755061"/>
            <a:ext cx="4238625" cy="409575"/>
          </a:xfrm>
          <a:prstGeom prst="rect">
            <a:avLst/>
          </a:prstGeom>
        </p:spPr>
      </p:pic>
      <p:cxnSp>
        <p:nvCxnSpPr>
          <p:cNvPr id="16" name="Conector recto de flecha 15"/>
          <p:cNvCxnSpPr>
            <a:stCxn id="3" idx="2"/>
            <a:endCxn id="13" idx="0"/>
          </p:cNvCxnSpPr>
          <p:nvPr/>
        </p:nvCxnSpPr>
        <p:spPr>
          <a:xfrm>
            <a:off x="5981700" y="2780818"/>
            <a:ext cx="3217096" cy="1281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2583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Ahora veámoslo en vivo</a:t>
            </a:r>
            <a:endParaRPr lang="es-ES" dirty="0"/>
          </a:p>
        </p:txBody>
      </p:sp>
      <p:sp>
        <p:nvSpPr>
          <p:cNvPr id="4" name="Subtítulo 3"/>
          <p:cNvSpPr>
            <a:spLocks noGrp="1"/>
          </p:cNvSpPr>
          <p:nvPr>
            <p:ph type="subTitle" idx="1"/>
          </p:nvPr>
        </p:nvSpPr>
        <p:spPr/>
        <p:txBody>
          <a:bodyPr>
            <a:normAutofit fontScale="92500" lnSpcReduction="20000"/>
          </a:bodyPr>
          <a:lstStyle/>
          <a:p>
            <a:r>
              <a:rPr lang="es-ES" dirty="0" smtClean="0"/>
              <a:t>Lista de Personas: Argumentos por defecto, secuencias de parámetros y funciones lambda</a:t>
            </a:r>
            <a:endParaRPr lang="es-ES" dirty="0"/>
          </a:p>
        </p:txBody>
      </p:sp>
      <p:sp>
        <p:nvSpPr>
          <p:cNvPr id="3" name="Marcador de número de diapositiva 2"/>
          <p:cNvSpPr>
            <a:spLocks noGrp="1"/>
          </p:cNvSpPr>
          <p:nvPr>
            <p:ph type="sldNum" sz="quarter" idx="12"/>
          </p:nvPr>
        </p:nvSpPr>
        <p:spPr/>
        <p:txBody>
          <a:bodyPr/>
          <a:lstStyle/>
          <a:p>
            <a:fld id="{9860EDB8-5305-433F-BE41-D7A86D811DB3}" type="slidenum">
              <a:rPr lang="en-US" smtClean="0"/>
              <a:t>14</a:t>
            </a:fld>
            <a:endParaRPr lang="en-US"/>
          </a:p>
        </p:txBody>
      </p:sp>
      <p:pic>
        <p:nvPicPr>
          <p:cNvPr id="16386" name="Picture 2" descr="http://www.cafex.com/wp-content/uploads/2012/09/demo_bann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8973" y="750409"/>
            <a:ext cx="5567138" cy="2621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97511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Modularización y Abstracción: Clases</a:t>
            </a:r>
            <a:endParaRPr lang="es-ES" dirty="0"/>
          </a:p>
        </p:txBody>
      </p:sp>
    </p:spTree>
    <p:extLst>
      <p:ext uri="{BB962C8B-B14F-4D97-AF65-F5344CB8AC3E}">
        <p14:creationId xmlns:p14="http://schemas.microsoft.com/office/powerpoint/2010/main" val="40540183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Modelamiento: El concepto de Clase</a:t>
            </a:r>
            <a:endParaRPr lang="es-ES" dirty="0"/>
          </a:p>
        </p:txBody>
      </p:sp>
      <p:sp>
        <p:nvSpPr>
          <p:cNvPr id="3" name="Rectángulo 2"/>
          <p:cNvSpPr/>
          <p:nvPr/>
        </p:nvSpPr>
        <p:spPr>
          <a:xfrm>
            <a:off x="328774" y="2239766"/>
            <a:ext cx="2732925" cy="17568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Problema</a:t>
            </a:r>
          </a:p>
          <a:p>
            <a:pPr algn="ctr"/>
            <a:r>
              <a:rPr lang="es-ES" dirty="0" smtClean="0"/>
              <a:t>Administrar una lista de Contactos</a:t>
            </a:r>
          </a:p>
        </p:txBody>
      </p:sp>
      <p:sp>
        <p:nvSpPr>
          <p:cNvPr id="4" name="Rectángulo redondeado 3"/>
          <p:cNvSpPr/>
          <p:nvPr/>
        </p:nvSpPr>
        <p:spPr>
          <a:xfrm>
            <a:off x="4707704" y="2323178"/>
            <a:ext cx="2547991" cy="275347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r>
              <a:rPr lang="es-ES" dirty="0" smtClean="0"/>
              <a:t>Contacto</a:t>
            </a:r>
          </a:p>
          <a:p>
            <a:pPr algn="ctr"/>
            <a:r>
              <a:rPr lang="es-ES" dirty="0" smtClean="0"/>
              <a:t>(Persona)</a:t>
            </a:r>
            <a:endParaRPr lang="es-ES" dirty="0"/>
          </a:p>
        </p:txBody>
      </p:sp>
      <p:sp>
        <p:nvSpPr>
          <p:cNvPr id="5" name="Rectángulo 4"/>
          <p:cNvSpPr/>
          <p:nvPr/>
        </p:nvSpPr>
        <p:spPr>
          <a:xfrm>
            <a:off x="5015928" y="3201618"/>
            <a:ext cx="1931542" cy="3595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Nombre</a:t>
            </a:r>
            <a:endParaRPr lang="es-ES" dirty="0"/>
          </a:p>
        </p:txBody>
      </p:sp>
      <p:sp>
        <p:nvSpPr>
          <p:cNvPr id="6" name="Rectángulo 5"/>
          <p:cNvSpPr/>
          <p:nvPr/>
        </p:nvSpPr>
        <p:spPr>
          <a:xfrm>
            <a:off x="5015928" y="3672516"/>
            <a:ext cx="1931542" cy="3595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Teléfono</a:t>
            </a:r>
            <a:endParaRPr lang="es-ES" dirty="0"/>
          </a:p>
        </p:txBody>
      </p:sp>
      <p:sp>
        <p:nvSpPr>
          <p:cNvPr id="7" name="Rectángulo 6"/>
          <p:cNvSpPr/>
          <p:nvPr/>
        </p:nvSpPr>
        <p:spPr>
          <a:xfrm>
            <a:off x="5015928" y="4163963"/>
            <a:ext cx="1931542" cy="3595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E-mail</a:t>
            </a:r>
            <a:endParaRPr lang="es-ES" dirty="0"/>
          </a:p>
        </p:txBody>
      </p:sp>
      <p:sp>
        <p:nvSpPr>
          <p:cNvPr id="8" name="Flecha derecha 7"/>
          <p:cNvSpPr/>
          <p:nvPr/>
        </p:nvSpPr>
        <p:spPr>
          <a:xfrm>
            <a:off x="7777536" y="2004187"/>
            <a:ext cx="1623317" cy="955496"/>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ES" dirty="0" smtClean="0"/>
              <a:t>Agregar</a:t>
            </a:r>
            <a:endParaRPr lang="es-ES" dirty="0"/>
          </a:p>
        </p:txBody>
      </p:sp>
      <p:sp>
        <p:nvSpPr>
          <p:cNvPr id="9" name="Flecha derecha 8"/>
          <p:cNvSpPr/>
          <p:nvPr/>
        </p:nvSpPr>
        <p:spPr>
          <a:xfrm>
            <a:off x="7777536" y="3222167"/>
            <a:ext cx="1623317" cy="955496"/>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ES" dirty="0" smtClean="0"/>
              <a:t>Eliminar</a:t>
            </a:r>
            <a:endParaRPr lang="es-ES" dirty="0"/>
          </a:p>
        </p:txBody>
      </p:sp>
      <p:sp>
        <p:nvSpPr>
          <p:cNvPr id="10" name="Flecha derecha 9"/>
          <p:cNvSpPr/>
          <p:nvPr/>
        </p:nvSpPr>
        <p:spPr>
          <a:xfrm>
            <a:off x="7777536" y="4440147"/>
            <a:ext cx="1623317" cy="955496"/>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ES" dirty="0" smtClean="0"/>
              <a:t>Enviar Mensaje</a:t>
            </a:r>
            <a:endParaRPr lang="es-ES" dirty="0"/>
          </a:p>
        </p:txBody>
      </p:sp>
      <p:pic>
        <p:nvPicPr>
          <p:cNvPr id="13" name="Imagen 12"/>
          <p:cNvPicPr>
            <a:picLocks noChangeAspect="1"/>
          </p:cNvPicPr>
          <p:nvPr/>
        </p:nvPicPr>
        <p:blipFill>
          <a:blip r:embed="rId3"/>
          <a:stretch>
            <a:fillRect/>
          </a:stretch>
        </p:blipFill>
        <p:spPr>
          <a:xfrm>
            <a:off x="351354" y="4285980"/>
            <a:ext cx="4048125" cy="2219325"/>
          </a:xfrm>
          <a:prstGeom prst="rect">
            <a:avLst/>
          </a:prstGeom>
        </p:spPr>
      </p:pic>
    </p:spTree>
    <p:extLst>
      <p:ext uri="{BB962C8B-B14F-4D97-AF65-F5344CB8AC3E}">
        <p14:creationId xmlns:p14="http://schemas.microsoft.com/office/powerpoint/2010/main" val="2095384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Modelamiento: Clase y Objeto</a:t>
            </a:r>
            <a:endParaRPr lang="es-ES" dirty="0"/>
          </a:p>
        </p:txBody>
      </p:sp>
      <p:sp>
        <p:nvSpPr>
          <p:cNvPr id="12" name="Rectángulo redondeado 11"/>
          <p:cNvSpPr/>
          <p:nvPr/>
        </p:nvSpPr>
        <p:spPr>
          <a:xfrm>
            <a:off x="1399425" y="2076598"/>
            <a:ext cx="2547991" cy="275347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r>
              <a:rPr lang="es-ES" dirty="0" smtClean="0"/>
              <a:t>Contacto</a:t>
            </a:r>
          </a:p>
        </p:txBody>
      </p:sp>
      <p:sp>
        <p:nvSpPr>
          <p:cNvPr id="13" name="Rectángulo 12"/>
          <p:cNvSpPr/>
          <p:nvPr/>
        </p:nvSpPr>
        <p:spPr>
          <a:xfrm>
            <a:off x="1707649" y="2955038"/>
            <a:ext cx="1931542" cy="3595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Nombre</a:t>
            </a:r>
            <a:endParaRPr lang="es-ES" dirty="0"/>
          </a:p>
        </p:txBody>
      </p:sp>
      <p:sp>
        <p:nvSpPr>
          <p:cNvPr id="14" name="Rectángulo 13"/>
          <p:cNvSpPr/>
          <p:nvPr/>
        </p:nvSpPr>
        <p:spPr>
          <a:xfrm>
            <a:off x="1707649" y="3425936"/>
            <a:ext cx="1931542" cy="3595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Teléfono</a:t>
            </a:r>
            <a:endParaRPr lang="es-ES" dirty="0"/>
          </a:p>
        </p:txBody>
      </p:sp>
      <p:sp>
        <p:nvSpPr>
          <p:cNvPr id="15" name="Rectángulo 14"/>
          <p:cNvSpPr/>
          <p:nvPr/>
        </p:nvSpPr>
        <p:spPr>
          <a:xfrm>
            <a:off x="1707649" y="3917383"/>
            <a:ext cx="1931542" cy="3595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E-mail</a:t>
            </a:r>
            <a:endParaRPr lang="es-ES" dirty="0"/>
          </a:p>
        </p:txBody>
      </p:sp>
      <p:sp>
        <p:nvSpPr>
          <p:cNvPr id="17" name="Rectángulo redondeado 16"/>
          <p:cNvSpPr/>
          <p:nvPr/>
        </p:nvSpPr>
        <p:spPr>
          <a:xfrm>
            <a:off x="6721440" y="2076598"/>
            <a:ext cx="2547991" cy="275347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endParaRPr lang="es-ES" dirty="0" smtClean="0"/>
          </a:p>
        </p:txBody>
      </p:sp>
      <p:sp>
        <p:nvSpPr>
          <p:cNvPr id="18" name="Rectángulo 17"/>
          <p:cNvSpPr/>
          <p:nvPr/>
        </p:nvSpPr>
        <p:spPr>
          <a:xfrm>
            <a:off x="7029664" y="2955038"/>
            <a:ext cx="1931542" cy="3595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María</a:t>
            </a:r>
            <a:endParaRPr lang="es-ES" dirty="0"/>
          </a:p>
        </p:txBody>
      </p:sp>
      <p:sp>
        <p:nvSpPr>
          <p:cNvPr id="19" name="Rectángulo 18"/>
          <p:cNvSpPr/>
          <p:nvPr/>
        </p:nvSpPr>
        <p:spPr>
          <a:xfrm>
            <a:off x="7029664" y="3425936"/>
            <a:ext cx="1931542" cy="3595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78889997</a:t>
            </a:r>
            <a:endParaRPr lang="es-ES" dirty="0"/>
          </a:p>
        </p:txBody>
      </p:sp>
      <p:sp>
        <p:nvSpPr>
          <p:cNvPr id="20" name="Rectángulo 19"/>
          <p:cNvSpPr/>
          <p:nvPr/>
        </p:nvSpPr>
        <p:spPr>
          <a:xfrm>
            <a:off x="7029664" y="3917383"/>
            <a:ext cx="1931542" cy="3595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mari@email.com</a:t>
            </a:r>
            <a:endParaRPr lang="es-ES" dirty="0"/>
          </a:p>
        </p:txBody>
      </p:sp>
      <p:sp>
        <p:nvSpPr>
          <p:cNvPr id="21" name="Flecha arriba 20"/>
          <p:cNvSpPr/>
          <p:nvPr/>
        </p:nvSpPr>
        <p:spPr>
          <a:xfrm>
            <a:off x="1346555" y="5379737"/>
            <a:ext cx="2653729" cy="96577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Clase</a:t>
            </a:r>
          </a:p>
          <a:p>
            <a:pPr algn="ctr"/>
            <a:r>
              <a:rPr lang="es-ES" dirty="0" smtClean="0"/>
              <a:t>(Modelo)</a:t>
            </a:r>
            <a:endParaRPr lang="es-ES" dirty="0"/>
          </a:p>
        </p:txBody>
      </p:sp>
      <p:sp>
        <p:nvSpPr>
          <p:cNvPr id="22" name="Flecha arriba 21"/>
          <p:cNvSpPr/>
          <p:nvPr/>
        </p:nvSpPr>
        <p:spPr>
          <a:xfrm>
            <a:off x="6808769" y="5379738"/>
            <a:ext cx="2653729" cy="96577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Objeto</a:t>
            </a:r>
          </a:p>
          <a:p>
            <a:pPr algn="ctr"/>
            <a:r>
              <a:rPr lang="es-ES" dirty="0" smtClean="0"/>
              <a:t>(Específico)</a:t>
            </a:r>
            <a:endParaRPr lang="es-ES" dirty="0"/>
          </a:p>
        </p:txBody>
      </p:sp>
      <p:sp>
        <p:nvSpPr>
          <p:cNvPr id="23" name="Flecha derecha 22"/>
          <p:cNvSpPr/>
          <p:nvPr/>
        </p:nvSpPr>
        <p:spPr>
          <a:xfrm>
            <a:off x="4613096" y="2981941"/>
            <a:ext cx="1635732" cy="1347379"/>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ES" dirty="0" smtClean="0"/>
              <a:t>Instancia</a:t>
            </a:r>
            <a:endParaRPr lang="es-ES" dirty="0"/>
          </a:p>
        </p:txBody>
      </p:sp>
    </p:spTree>
    <p:extLst>
      <p:ext uri="{BB962C8B-B14F-4D97-AF65-F5344CB8AC3E}">
        <p14:creationId xmlns:p14="http://schemas.microsoft.com/office/powerpoint/2010/main" val="3361992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7" grpId="0" animBg="1"/>
      <p:bldP spid="18" grpId="0" animBg="1"/>
      <p:bldP spid="19" grpId="0" animBg="1"/>
      <p:bldP spid="20" grpId="0" animBg="1"/>
      <p:bldP spid="21" grpId="0" animBg="1"/>
      <p:bldP spid="22" grpId="0" animBg="1"/>
      <p:bldP spid="2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Otra Clasificación de los Lenguajes</a:t>
            </a:r>
            <a:endParaRPr lang="es-ES" dirty="0"/>
          </a:p>
        </p:txBody>
      </p:sp>
      <p:pic>
        <p:nvPicPr>
          <p:cNvPr id="3" name="Picture 2" descr="https://encrypted-tbn0.gstatic.com/images?q=tbn:ANd9GcSh8jm5mev7HmTvydYTtqZohbrpC2bdcMzQE_7f1nCNB4zDnupOMnqfE9L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4377" y="2520804"/>
            <a:ext cx="1079504" cy="107950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http://www.ecured.cu/images/7/78/Ruby-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48698" y="1552147"/>
            <a:ext cx="850863" cy="85086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entreclick.com/wp-content/uploads/2012/01/logo_cpp.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9005" y="1359198"/>
            <a:ext cx="1408112" cy="124742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www.apprendemovil.com/wp-content/uploads/2014/01/java.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3112" y="2460607"/>
            <a:ext cx="1199898" cy="1199898"/>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redondeado 6"/>
          <p:cNvSpPr/>
          <p:nvPr/>
        </p:nvSpPr>
        <p:spPr>
          <a:xfrm>
            <a:off x="3010327" y="2403010"/>
            <a:ext cx="1869897" cy="9349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Orientados al Objeto</a:t>
            </a:r>
            <a:endParaRPr lang="es-ES" dirty="0"/>
          </a:p>
        </p:txBody>
      </p:sp>
      <p:sp>
        <p:nvSpPr>
          <p:cNvPr id="8" name="Rectángulo redondeado 7"/>
          <p:cNvSpPr/>
          <p:nvPr/>
        </p:nvSpPr>
        <p:spPr>
          <a:xfrm>
            <a:off x="3010327" y="4897918"/>
            <a:ext cx="1869897" cy="9349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Procedurales</a:t>
            </a:r>
            <a:endParaRPr lang="es-ES" dirty="0"/>
          </a:p>
        </p:txBody>
      </p:sp>
      <p:sp>
        <p:nvSpPr>
          <p:cNvPr id="9" name="Rectángulo redondeado 8"/>
          <p:cNvSpPr/>
          <p:nvPr/>
        </p:nvSpPr>
        <p:spPr>
          <a:xfrm>
            <a:off x="609600" y="3660505"/>
            <a:ext cx="1869897" cy="9349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Lenguajes</a:t>
            </a:r>
          </a:p>
          <a:p>
            <a:pPr algn="ctr"/>
            <a:r>
              <a:rPr lang="es-ES" dirty="0" smtClean="0"/>
              <a:t>De</a:t>
            </a:r>
          </a:p>
          <a:p>
            <a:pPr algn="ctr"/>
            <a:r>
              <a:rPr lang="es-ES" dirty="0" smtClean="0"/>
              <a:t>Programación</a:t>
            </a:r>
            <a:endParaRPr lang="es-ES" dirty="0"/>
          </a:p>
        </p:txBody>
      </p:sp>
      <p:cxnSp>
        <p:nvCxnSpPr>
          <p:cNvPr id="11" name="Conector recto de flecha 10"/>
          <p:cNvCxnSpPr>
            <a:stCxn id="9" idx="0"/>
            <a:endCxn id="7" idx="1"/>
          </p:cNvCxnSpPr>
          <p:nvPr/>
        </p:nvCxnSpPr>
        <p:spPr>
          <a:xfrm flipV="1">
            <a:off x="1544549" y="2870485"/>
            <a:ext cx="1465778" cy="790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p:cNvCxnSpPr>
            <a:stCxn id="9" idx="2"/>
            <a:endCxn id="8" idx="1"/>
          </p:cNvCxnSpPr>
          <p:nvPr/>
        </p:nvCxnSpPr>
        <p:spPr>
          <a:xfrm>
            <a:off x="1544549" y="4595454"/>
            <a:ext cx="1465778" cy="7699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ángulo 13"/>
          <p:cNvSpPr/>
          <p:nvPr/>
        </p:nvSpPr>
        <p:spPr>
          <a:xfrm>
            <a:off x="5776469" y="4133789"/>
            <a:ext cx="617477" cy="923330"/>
          </a:xfrm>
          <a:prstGeom prst="rect">
            <a:avLst/>
          </a:prstGeom>
          <a:noFill/>
        </p:spPr>
        <p:txBody>
          <a:bodyPr wrap="none" lIns="91440" tIns="45720" rIns="91440" bIns="45720">
            <a:spAutoFit/>
          </a:bodyPr>
          <a:lstStyle/>
          <a:p>
            <a:pPr algn="ctr"/>
            <a:r>
              <a:rPr lang="es-E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a:t>
            </a:r>
            <a:endParaRPr lang="es-E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15362" name="Picture 2" descr="https://encrypted-tbn3.gstatic.com/images?q=tbn:ANd9GcSx7Mm-G7R4cSHcdNUWUurj3yTZlhLfi0jw7RR-5uS9pf6h9e3wr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36086" y="4303302"/>
            <a:ext cx="1220559" cy="915419"/>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http://1.bp.blogspot.com/-XD3WDDRiWyc/TfbW6O6wV4I/AAAAAAAAABg/KK5SLavCo7Q/s200/pascal.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08957" y="5270092"/>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5" name="Imagen 14"/>
          <p:cNvPicPr>
            <a:picLocks noChangeAspect="1"/>
          </p:cNvPicPr>
          <p:nvPr/>
        </p:nvPicPr>
        <p:blipFill>
          <a:blip r:embed="rId8"/>
          <a:stretch>
            <a:fillRect/>
          </a:stretch>
        </p:blipFill>
        <p:spPr>
          <a:xfrm>
            <a:off x="8485934" y="1890303"/>
            <a:ext cx="1269126" cy="1140607"/>
          </a:xfrm>
          <a:prstGeom prst="rect">
            <a:avLst/>
          </a:prstGeom>
        </p:spPr>
      </p:pic>
    </p:spTree>
    <p:extLst>
      <p:ext uri="{BB962C8B-B14F-4D97-AF65-F5344CB8AC3E}">
        <p14:creationId xmlns:p14="http://schemas.microsoft.com/office/powerpoint/2010/main" val="3281962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36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53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Completando la jerarquía de tipos de Python</a:t>
            </a:r>
            <a:endParaRPr lang="es-ES" dirty="0"/>
          </a:p>
        </p:txBody>
      </p:sp>
      <p:sp>
        <p:nvSpPr>
          <p:cNvPr id="3" name="Rectángulo 2"/>
          <p:cNvSpPr/>
          <p:nvPr/>
        </p:nvSpPr>
        <p:spPr>
          <a:xfrm>
            <a:off x="188362" y="3031913"/>
            <a:ext cx="1818526" cy="770562"/>
          </a:xfrm>
          <a:prstGeom prst="rect">
            <a:avLst/>
          </a:prstGeom>
          <a:solidFill>
            <a:schemeClr val="accent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Variables</a:t>
            </a:r>
            <a:endParaRPr lang="es-ES" dirty="0"/>
          </a:p>
        </p:txBody>
      </p:sp>
      <p:sp>
        <p:nvSpPr>
          <p:cNvPr id="4" name="Rectángulo 3"/>
          <p:cNvSpPr/>
          <p:nvPr/>
        </p:nvSpPr>
        <p:spPr>
          <a:xfrm>
            <a:off x="2482924" y="3031913"/>
            <a:ext cx="1818526" cy="770562"/>
          </a:xfrm>
          <a:prstGeom prst="rect">
            <a:avLst/>
          </a:prstGeom>
          <a:solidFill>
            <a:schemeClr val="accent5">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Tipo de Dato</a:t>
            </a:r>
          </a:p>
        </p:txBody>
      </p:sp>
      <p:sp>
        <p:nvSpPr>
          <p:cNvPr id="5" name="Rectángulo 4"/>
          <p:cNvSpPr/>
          <p:nvPr/>
        </p:nvSpPr>
        <p:spPr>
          <a:xfrm>
            <a:off x="7194695" y="2194075"/>
            <a:ext cx="1818526" cy="770562"/>
          </a:xfrm>
          <a:prstGeom prst="rect">
            <a:avLst/>
          </a:prstGeom>
          <a:solidFill>
            <a:schemeClr val="accent6">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Números</a:t>
            </a:r>
          </a:p>
        </p:txBody>
      </p:sp>
      <p:sp>
        <p:nvSpPr>
          <p:cNvPr id="7" name="Rectángulo 6"/>
          <p:cNvSpPr/>
          <p:nvPr/>
        </p:nvSpPr>
        <p:spPr>
          <a:xfrm>
            <a:off x="4705570" y="3027813"/>
            <a:ext cx="1818526" cy="770562"/>
          </a:xfrm>
          <a:prstGeom prst="rect">
            <a:avLst/>
          </a:prstGeom>
          <a:solidFill>
            <a:schemeClr val="accent4">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b="1" dirty="0" smtClean="0"/>
              <a:t>Objetos</a:t>
            </a:r>
          </a:p>
        </p:txBody>
      </p:sp>
      <p:cxnSp>
        <p:nvCxnSpPr>
          <p:cNvPr id="11" name="Conector recto de flecha 10"/>
          <p:cNvCxnSpPr>
            <a:stCxn id="3" idx="3"/>
            <a:endCxn id="4" idx="1"/>
          </p:cNvCxnSpPr>
          <p:nvPr/>
        </p:nvCxnSpPr>
        <p:spPr>
          <a:xfrm>
            <a:off x="2006888" y="3417194"/>
            <a:ext cx="4760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ángulo 12"/>
          <p:cNvSpPr/>
          <p:nvPr/>
        </p:nvSpPr>
        <p:spPr>
          <a:xfrm>
            <a:off x="9848852" y="2978244"/>
            <a:ext cx="1818526" cy="770562"/>
          </a:xfrm>
          <a:prstGeom prst="rect">
            <a:avLst/>
          </a:prstGeom>
          <a:solidFill>
            <a:schemeClr val="accent6">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Strings</a:t>
            </a:r>
          </a:p>
        </p:txBody>
      </p:sp>
      <p:sp>
        <p:nvSpPr>
          <p:cNvPr id="14" name="Rectángulo 13"/>
          <p:cNvSpPr/>
          <p:nvPr/>
        </p:nvSpPr>
        <p:spPr>
          <a:xfrm>
            <a:off x="9848852" y="3910715"/>
            <a:ext cx="1818526" cy="770562"/>
          </a:xfrm>
          <a:prstGeom prst="rect">
            <a:avLst/>
          </a:prstGeom>
          <a:solidFill>
            <a:schemeClr val="accent6">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Listas</a:t>
            </a:r>
          </a:p>
        </p:txBody>
      </p:sp>
      <p:sp>
        <p:nvSpPr>
          <p:cNvPr id="15" name="Rectángulo 14"/>
          <p:cNvSpPr/>
          <p:nvPr/>
        </p:nvSpPr>
        <p:spPr>
          <a:xfrm>
            <a:off x="9848852" y="4843186"/>
            <a:ext cx="1818526" cy="770562"/>
          </a:xfrm>
          <a:prstGeom prst="rect">
            <a:avLst/>
          </a:prstGeom>
          <a:solidFill>
            <a:schemeClr val="accent6">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Rangos</a:t>
            </a:r>
          </a:p>
        </p:txBody>
      </p:sp>
      <p:sp>
        <p:nvSpPr>
          <p:cNvPr id="16" name="Rectángulo 15"/>
          <p:cNvSpPr/>
          <p:nvPr/>
        </p:nvSpPr>
        <p:spPr>
          <a:xfrm>
            <a:off x="7194695" y="3910715"/>
            <a:ext cx="1818526" cy="770562"/>
          </a:xfrm>
          <a:prstGeom prst="rect">
            <a:avLst/>
          </a:prstGeom>
          <a:solidFill>
            <a:schemeClr val="accent6">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Secuencias</a:t>
            </a:r>
          </a:p>
        </p:txBody>
      </p:sp>
      <p:cxnSp>
        <p:nvCxnSpPr>
          <p:cNvPr id="24" name="Conector recto de flecha 23"/>
          <p:cNvCxnSpPr>
            <a:stCxn id="7" idx="3"/>
            <a:endCxn id="5" idx="1"/>
          </p:cNvCxnSpPr>
          <p:nvPr/>
        </p:nvCxnSpPr>
        <p:spPr>
          <a:xfrm flipV="1">
            <a:off x="6524096" y="2579356"/>
            <a:ext cx="670599" cy="833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de flecha 25"/>
          <p:cNvCxnSpPr>
            <a:stCxn id="7" idx="3"/>
            <a:endCxn id="16" idx="1"/>
          </p:cNvCxnSpPr>
          <p:nvPr/>
        </p:nvCxnSpPr>
        <p:spPr>
          <a:xfrm>
            <a:off x="6524096" y="3413094"/>
            <a:ext cx="670599" cy="882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ector recto de flecha 27"/>
          <p:cNvCxnSpPr>
            <a:stCxn id="16" idx="3"/>
            <a:endCxn id="13" idx="1"/>
          </p:cNvCxnSpPr>
          <p:nvPr/>
        </p:nvCxnSpPr>
        <p:spPr>
          <a:xfrm flipV="1">
            <a:off x="9013221" y="3363525"/>
            <a:ext cx="835631" cy="932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ector recto de flecha 29"/>
          <p:cNvCxnSpPr>
            <a:stCxn id="16" idx="3"/>
            <a:endCxn id="14" idx="1"/>
          </p:cNvCxnSpPr>
          <p:nvPr/>
        </p:nvCxnSpPr>
        <p:spPr>
          <a:xfrm>
            <a:off x="9013221" y="4295996"/>
            <a:ext cx="8356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p:cNvCxnSpPr>
            <a:stCxn id="16" idx="3"/>
            <a:endCxn id="15" idx="1"/>
          </p:cNvCxnSpPr>
          <p:nvPr/>
        </p:nvCxnSpPr>
        <p:spPr>
          <a:xfrm>
            <a:off x="9013221" y="4295996"/>
            <a:ext cx="835631" cy="932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ector recto de flecha 35"/>
          <p:cNvCxnSpPr>
            <a:stCxn id="4" idx="3"/>
            <a:endCxn id="7" idx="1"/>
          </p:cNvCxnSpPr>
          <p:nvPr/>
        </p:nvCxnSpPr>
        <p:spPr>
          <a:xfrm flipV="1">
            <a:off x="4301450" y="3413094"/>
            <a:ext cx="404120" cy="4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0985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Objetivos de esta Clase</a:t>
            </a:r>
            <a:endParaRPr lang="es-ES" dirty="0"/>
          </a:p>
        </p:txBody>
      </p:sp>
      <p:sp>
        <p:nvSpPr>
          <p:cNvPr id="3" name="Marcador de contenido 2"/>
          <p:cNvSpPr>
            <a:spLocks noGrp="1"/>
          </p:cNvSpPr>
          <p:nvPr>
            <p:ph idx="1"/>
          </p:nvPr>
        </p:nvSpPr>
        <p:spPr>
          <a:xfrm>
            <a:off x="5675870" y="1759723"/>
            <a:ext cx="5677931" cy="4351338"/>
          </a:xfrm>
        </p:spPr>
        <p:txBody>
          <a:bodyPr/>
          <a:lstStyle/>
          <a:p>
            <a:pPr marL="285750" indent="-285750">
              <a:buFont typeface="Arial" panose="020B0604020202020204" pitchFamily="34" charset="0"/>
              <a:buChar char="•"/>
            </a:pPr>
            <a:r>
              <a:rPr lang="es-ES" dirty="0" smtClean="0"/>
              <a:t>Uso avanzado de Funciones.</a:t>
            </a:r>
          </a:p>
          <a:p>
            <a:pPr marL="285750" indent="-285750">
              <a:buFont typeface="Arial" panose="020B0604020202020204" pitchFamily="34" charset="0"/>
              <a:buChar char="•"/>
            </a:pPr>
            <a:r>
              <a:rPr lang="es-ES" dirty="0" smtClean="0"/>
              <a:t>Modularización Avanzada: Clases</a:t>
            </a:r>
          </a:p>
        </p:txBody>
      </p:sp>
      <p:graphicFrame>
        <p:nvGraphicFramePr>
          <p:cNvPr id="6" name="Objeto 5"/>
          <p:cNvGraphicFramePr>
            <a:graphicFrameLocks noChangeAspect="1"/>
          </p:cNvGraphicFramePr>
          <p:nvPr>
            <p:extLst/>
          </p:nvPr>
        </p:nvGraphicFramePr>
        <p:xfrm>
          <a:off x="450922" y="1759723"/>
          <a:ext cx="4867648" cy="3043023"/>
        </p:xfrm>
        <a:graphic>
          <a:graphicData uri="http://schemas.openxmlformats.org/presentationml/2006/ole">
            <mc:AlternateContent xmlns:mc="http://schemas.openxmlformats.org/markup-compatibility/2006">
              <mc:Choice xmlns:v="urn:schemas-microsoft-com:vml" Requires="v">
                <p:oleObj spid="_x0000_s11382" name="Image" r:id="rId3" imgW="6501240" imgH="4063320" progId="Photoshop.Image.13">
                  <p:embed/>
                </p:oleObj>
              </mc:Choice>
              <mc:Fallback>
                <p:oleObj name="Image" r:id="rId3" imgW="6501240" imgH="4063320" progId="Photoshop.Image.13">
                  <p:embed/>
                  <p:pic>
                    <p:nvPicPr>
                      <p:cNvPr id="0" name=""/>
                      <p:cNvPicPr/>
                      <p:nvPr/>
                    </p:nvPicPr>
                    <p:blipFill>
                      <a:blip r:embed="rId4"/>
                      <a:stretch>
                        <a:fillRect/>
                      </a:stretch>
                    </p:blipFill>
                    <p:spPr>
                      <a:xfrm>
                        <a:off x="450922" y="1759723"/>
                        <a:ext cx="4867648" cy="3043023"/>
                      </a:xfrm>
                      <a:prstGeom prst="rect">
                        <a:avLst/>
                      </a:prstGeom>
                    </p:spPr>
                  </p:pic>
                </p:oleObj>
              </mc:Fallback>
            </mc:AlternateContent>
          </a:graphicData>
        </a:graphic>
      </p:graphicFrame>
    </p:spTree>
    <p:extLst>
      <p:ext uri="{BB962C8B-B14F-4D97-AF65-F5344CB8AC3E}">
        <p14:creationId xmlns:p14="http://schemas.microsoft.com/office/powerpoint/2010/main" val="2458763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Clases: Componentes</a:t>
            </a:r>
            <a:endParaRPr lang="es-ES" dirty="0"/>
          </a:p>
        </p:txBody>
      </p:sp>
      <p:sp>
        <p:nvSpPr>
          <p:cNvPr id="3" name="Rectángulo 2"/>
          <p:cNvSpPr/>
          <p:nvPr/>
        </p:nvSpPr>
        <p:spPr>
          <a:xfrm>
            <a:off x="3016216" y="1672664"/>
            <a:ext cx="1818526" cy="770562"/>
          </a:xfrm>
          <a:prstGeom prst="rect">
            <a:avLst/>
          </a:prstGeom>
          <a:solidFill>
            <a:schemeClr val="accent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Atributos</a:t>
            </a:r>
          </a:p>
        </p:txBody>
      </p:sp>
      <p:sp>
        <p:nvSpPr>
          <p:cNvPr id="4" name="Rectángulo 3"/>
          <p:cNvSpPr/>
          <p:nvPr/>
        </p:nvSpPr>
        <p:spPr>
          <a:xfrm>
            <a:off x="527091" y="3172015"/>
            <a:ext cx="1818526" cy="770562"/>
          </a:xfrm>
          <a:prstGeom prst="rect">
            <a:avLst/>
          </a:prstGeom>
          <a:solidFill>
            <a:schemeClr val="accent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b="1" dirty="0" smtClean="0"/>
              <a:t>Clase</a:t>
            </a:r>
          </a:p>
        </p:txBody>
      </p:sp>
      <p:cxnSp>
        <p:nvCxnSpPr>
          <p:cNvPr id="5" name="Conector recto de flecha 4"/>
          <p:cNvCxnSpPr>
            <a:stCxn id="4" idx="3"/>
            <a:endCxn id="3" idx="1"/>
          </p:cNvCxnSpPr>
          <p:nvPr/>
        </p:nvCxnSpPr>
        <p:spPr>
          <a:xfrm flipV="1">
            <a:off x="2345617" y="2057945"/>
            <a:ext cx="670599" cy="1499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Conector recto de flecha 5"/>
          <p:cNvCxnSpPr>
            <a:stCxn id="4" idx="3"/>
            <a:endCxn id="7" idx="1"/>
          </p:cNvCxnSpPr>
          <p:nvPr/>
        </p:nvCxnSpPr>
        <p:spPr>
          <a:xfrm>
            <a:off x="2345617" y="3557296"/>
            <a:ext cx="670599" cy="1716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ángulo 6"/>
          <p:cNvSpPr/>
          <p:nvPr/>
        </p:nvSpPr>
        <p:spPr>
          <a:xfrm>
            <a:off x="3016216" y="4888655"/>
            <a:ext cx="1818526" cy="770562"/>
          </a:xfrm>
          <a:prstGeom prst="rect">
            <a:avLst/>
          </a:prstGeom>
          <a:solidFill>
            <a:schemeClr val="accent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Métodos</a:t>
            </a:r>
          </a:p>
        </p:txBody>
      </p:sp>
      <p:sp>
        <p:nvSpPr>
          <p:cNvPr id="8" name="Rectángulo redondeado 7"/>
          <p:cNvSpPr/>
          <p:nvPr/>
        </p:nvSpPr>
        <p:spPr>
          <a:xfrm>
            <a:off x="7079321" y="1395262"/>
            <a:ext cx="2547991" cy="275347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r>
              <a:rPr lang="es-ES" dirty="0" smtClean="0"/>
              <a:t>Contacto</a:t>
            </a:r>
          </a:p>
          <a:p>
            <a:pPr algn="ctr"/>
            <a:r>
              <a:rPr lang="es-ES" dirty="0" smtClean="0"/>
              <a:t>(Persona)</a:t>
            </a:r>
            <a:endParaRPr lang="es-ES" dirty="0"/>
          </a:p>
        </p:txBody>
      </p:sp>
      <p:sp>
        <p:nvSpPr>
          <p:cNvPr id="9" name="Rectángulo 8"/>
          <p:cNvSpPr/>
          <p:nvPr/>
        </p:nvSpPr>
        <p:spPr>
          <a:xfrm>
            <a:off x="7387545" y="2273702"/>
            <a:ext cx="1931542" cy="3595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Nombre</a:t>
            </a:r>
            <a:endParaRPr lang="es-ES" dirty="0"/>
          </a:p>
        </p:txBody>
      </p:sp>
      <p:sp>
        <p:nvSpPr>
          <p:cNvPr id="10" name="Rectángulo 9"/>
          <p:cNvSpPr/>
          <p:nvPr/>
        </p:nvSpPr>
        <p:spPr>
          <a:xfrm>
            <a:off x="7387545" y="2744600"/>
            <a:ext cx="1931542" cy="3595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Teléfono</a:t>
            </a:r>
            <a:endParaRPr lang="es-ES" dirty="0"/>
          </a:p>
        </p:txBody>
      </p:sp>
      <p:sp>
        <p:nvSpPr>
          <p:cNvPr id="11" name="Rectángulo 10"/>
          <p:cNvSpPr/>
          <p:nvPr/>
        </p:nvSpPr>
        <p:spPr>
          <a:xfrm>
            <a:off x="7387545" y="3236047"/>
            <a:ext cx="1931542" cy="3595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E-mail</a:t>
            </a:r>
            <a:endParaRPr lang="es-ES" dirty="0"/>
          </a:p>
        </p:txBody>
      </p:sp>
      <p:sp>
        <p:nvSpPr>
          <p:cNvPr id="17" name="Flecha abajo 16"/>
          <p:cNvSpPr/>
          <p:nvPr/>
        </p:nvSpPr>
        <p:spPr>
          <a:xfrm>
            <a:off x="5241959" y="4888655"/>
            <a:ext cx="1991048" cy="770562"/>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Editar</a:t>
            </a:r>
            <a:endParaRPr lang="es-ES" dirty="0"/>
          </a:p>
        </p:txBody>
      </p:sp>
      <p:sp>
        <p:nvSpPr>
          <p:cNvPr id="20" name="Flecha abajo 19"/>
          <p:cNvSpPr/>
          <p:nvPr/>
        </p:nvSpPr>
        <p:spPr>
          <a:xfrm>
            <a:off x="7378340" y="4870364"/>
            <a:ext cx="1991048" cy="770562"/>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Crear</a:t>
            </a:r>
            <a:endParaRPr lang="es-ES" dirty="0"/>
          </a:p>
        </p:txBody>
      </p:sp>
      <p:sp>
        <p:nvSpPr>
          <p:cNvPr id="21" name="Flecha abajo 20"/>
          <p:cNvSpPr/>
          <p:nvPr/>
        </p:nvSpPr>
        <p:spPr>
          <a:xfrm>
            <a:off x="9514721" y="4870364"/>
            <a:ext cx="2080410" cy="770562"/>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Escribir</a:t>
            </a:r>
          </a:p>
          <a:p>
            <a:pPr algn="ctr"/>
            <a:r>
              <a:rPr lang="es-ES" dirty="0" smtClean="0"/>
              <a:t>Mensaje</a:t>
            </a:r>
            <a:endParaRPr lang="es-ES" dirty="0"/>
          </a:p>
        </p:txBody>
      </p:sp>
    </p:spTree>
    <p:extLst>
      <p:ext uri="{BB962C8B-B14F-4D97-AF65-F5344CB8AC3E}">
        <p14:creationId xmlns:p14="http://schemas.microsoft.com/office/powerpoint/2010/main" val="117971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P spid="9" grpId="0" animBg="1"/>
      <p:bldP spid="10" grpId="0" animBg="1"/>
      <p:bldP spid="11" grpId="0" animBg="1"/>
      <p:bldP spid="17" grpId="0" animBg="1"/>
      <p:bldP spid="20" grpId="0" animBg="1"/>
      <p:bldP spid="2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El concepto de Método</a:t>
            </a:r>
            <a:endParaRPr lang="es-ES" dirty="0"/>
          </a:p>
        </p:txBody>
      </p:sp>
      <p:pic>
        <p:nvPicPr>
          <p:cNvPr id="3" name="Imagen 2"/>
          <p:cNvPicPr>
            <a:picLocks noChangeAspect="1"/>
          </p:cNvPicPr>
          <p:nvPr/>
        </p:nvPicPr>
        <p:blipFill>
          <a:blip r:embed="rId3"/>
          <a:stretch>
            <a:fillRect/>
          </a:stretch>
        </p:blipFill>
        <p:spPr>
          <a:xfrm>
            <a:off x="7100404" y="3665166"/>
            <a:ext cx="3333750" cy="704850"/>
          </a:xfrm>
          <a:prstGeom prst="rect">
            <a:avLst/>
          </a:prstGeom>
        </p:spPr>
      </p:pic>
      <p:sp>
        <p:nvSpPr>
          <p:cNvPr id="4" name="Rectángulo 3"/>
          <p:cNvSpPr/>
          <p:nvPr/>
        </p:nvSpPr>
        <p:spPr>
          <a:xfrm>
            <a:off x="2675080" y="1859623"/>
            <a:ext cx="1808252" cy="821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b="1" dirty="0" smtClean="0"/>
              <a:t>objeto</a:t>
            </a:r>
            <a:endParaRPr lang="es-ES" sz="2800" b="1" dirty="0"/>
          </a:p>
        </p:txBody>
      </p:sp>
      <p:sp>
        <p:nvSpPr>
          <p:cNvPr id="5" name="Rectángulo 4"/>
          <p:cNvSpPr/>
          <p:nvPr/>
        </p:nvSpPr>
        <p:spPr>
          <a:xfrm>
            <a:off x="4483332" y="1859623"/>
            <a:ext cx="1808252" cy="821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b="1" dirty="0"/>
              <a:t>.</a:t>
            </a:r>
          </a:p>
        </p:txBody>
      </p:sp>
      <p:sp>
        <p:nvSpPr>
          <p:cNvPr id="6" name="Rectángulo 5"/>
          <p:cNvSpPr/>
          <p:nvPr/>
        </p:nvSpPr>
        <p:spPr>
          <a:xfrm>
            <a:off x="6301860" y="1859623"/>
            <a:ext cx="1808252" cy="821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b="1" dirty="0" smtClean="0"/>
              <a:t>método</a:t>
            </a:r>
            <a:endParaRPr lang="es-ES" sz="2800" b="1" dirty="0"/>
          </a:p>
        </p:txBody>
      </p:sp>
      <p:pic>
        <p:nvPicPr>
          <p:cNvPr id="7" name="Imagen 6"/>
          <p:cNvPicPr>
            <a:picLocks noChangeAspect="1"/>
          </p:cNvPicPr>
          <p:nvPr/>
        </p:nvPicPr>
        <p:blipFill>
          <a:blip r:embed="rId4"/>
          <a:stretch>
            <a:fillRect/>
          </a:stretch>
        </p:blipFill>
        <p:spPr>
          <a:xfrm>
            <a:off x="1749657" y="3312741"/>
            <a:ext cx="2733675" cy="1057275"/>
          </a:xfrm>
          <a:prstGeom prst="rect">
            <a:avLst/>
          </a:prstGeom>
        </p:spPr>
      </p:pic>
      <p:pic>
        <p:nvPicPr>
          <p:cNvPr id="8" name="Imagen 7"/>
          <p:cNvPicPr>
            <a:picLocks noChangeAspect="1"/>
          </p:cNvPicPr>
          <p:nvPr/>
        </p:nvPicPr>
        <p:blipFill>
          <a:blip r:embed="rId5"/>
          <a:stretch>
            <a:fillRect/>
          </a:stretch>
        </p:blipFill>
        <p:spPr>
          <a:xfrm>
            <a:off x="4982645" y="5350213"/>
            <a:ext cx="809625" cy="390525"/>
          </a:xfrm>
          <a:prstGeom prst="rect">
            <a:avLst/>
          </a:prstGeom>
        </p:spPr>
      </p:pic>
      <p:cxnSp>
        <p:nvCxnSpPr>
          <p:cNvPr id="10" name="Conector recto de flecha 9"/>
          <p:cNvCxnSpPr>
            <a:stCxn id="7" idx="2"/>
            <a:endCxn id="8" idx="1"/>
          </p:cNvCxnSpPr>
          <p:nvPr/>
        </p:nvCxnSpPr>
        <p:spPr>
          <a:xfrm>
            <a:off x="3116495" y="4370016"/>
            <a:ext cx="1866150" cy="1175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ector recto de flecha 11"/>
          <p:cNvCxnSpPr>
            <a:stCxn id="3" idx="2"/>
            <a:endCxn id="8" idx="3"/>
          </p:cNvCxnSpPr>
          <p:nvPr/>
        </p:nvCxnSpPr>
        <p:spPr>
          <a:xfrm flipH="1">
            <a:off x="5792270" y="4370016"/>
            <a:ext cx="2975009" cy="1175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9845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Strings como ejemplo de una Clase</a:t>
            </a:r>
            <a:endParaRPr lang="es-ES" dirty="0"/>
          </a:p>
        </p:txBody>
      </p:sp>
    </p:spTree>
    <p:extLst>
      <p:ext uri="{BB962C8B-B14F-4D97-AF65-F5344CB8AC3E}">
        <p14:creationId xmlns:p14="http://schemas.microsoft.com/office/powerpoint/2010/main" val="15895138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Strings</a:t>
            </a:r>
            <a:endParaRPr lang="es-ES" dirty="0"/>
          </a:p>
        </p:txBody>
      </p:sp>
      <p:sp>
        <p:nvSpPr>
          <p:cNvPr id="3" name="Rectángulo 2"/>
          <p:cNvSpPr/>
          <p:nvPr/>
        </p:nvSpPr>
        <p:spPr>
          <a:xfrm>
            <a:off x="1767155" y="2250040"/>
            <a:ext cx="1869897" cy="893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usuario</a:t>
            </a:r>
            <a:endParaRPr lang="es-ES" dirty="0"/>
          </a:p>
        </p:txBody>
      </p:sp>
      <p:sp>
        <p:nvSpPr>
          <p:cNvPr id="4" name="Rectángulo 3"/>
          <p:cNvSpPr/>
          <p:nvPr/>
        </p:nvSpPr>
        <p:spPr>
          <a:xfrm>
            <a:off x="1767155" y="3718569"/>
            <a:ext cx="1869897" cy="893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clave</a:t>
            </a:r>
            <a:endParaRPr lang="es-ES" dirty="0"/>
          </a:p>
        </p:txBody>
      </p:sp>
      <p:sp>
        <p:nvSpPr>
          <p:cNvPr id="5" name="Rectángulo 4"/>
          <p:cNvSpPr/>
          <p:nvPr/>
        </p:nvSpPr>
        <p:spPr>
          <a:xfrm>
            <a:off x="4765497" y="2250040"/>
            <a:ext cx="1869897" cy="8938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“jdoe”</a:t>
            </a:r>
            <a:endParaRPr lang="es-ES" dirty="0"/>
          </a:p>
        </p:txBody>
      </p:sp>
      <p:sp>
        <p:nvSpPr>
          <p:cNvPr id="6" name="Rectángulo 5"/>
          <p:cNvSpPr/>
          <p:nvPr/>
        </p:nvSpPr>
        <p:spPr>
          <a:xfrm>
            <a:off x="4765497" y="3718569"/>
            <a:ext cx="1869897" cy="8938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‘123456’</a:t>
            </a:r>
            <a:endParaRPr lang="es-ES" dirty="0"/>
          </a:p>
        </p:txBody>
      </p:sp>
      <p:sp>
        <p:nvSpPr>
          <p:cNvPr id="7" name="Flecha arriba 6"/>
          <p:cNvSpPr/>
          <p:nvPr/>
        </p:nvSpPr>
        <p:spPr>
          <a:xfrm>
            <a:off x="1649001" y="5187098"/>
            <a:ext cx="2106203" cy="1027416"/>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smtClean="0"/>
              <a:t>variable</a:t>
            </a:r>
            <a:endParaRPr lang="es-ES" dirty="0"/>
          </a:p>
        </p:txBody>
      </p:sp>
      <p:sp>
        <p:nvSpPr>
          <p:cNvPr id="8" name="Flecha arriba 7"/>
          <p:cNvSpPr/>
          <p:nvPr/>
        </p:nvSpPr>
        <p:spPr>
          <a:xfrm>
            <a:off x="4647343" y="5187098"/>
            <a:ext cx="2106203" cy="1027416"/>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smtClean="0"/>
              <a:t>valor</a:t>
            </a:r>
            <a:endParaRPr lang="es-ES" dirty="0"/>
          </a:p>
        </p:txBody>
      </p:sp>
    </p:spTree>
    <p:extLst>
      <p:ext uri="{BB962C8B-B14F-4D97-AF65-F5344CB8AC3E}">
        <p14:creationId xmlns:p14="http://schemas.microsoft.com/office/powerpoint/2010/main" val="63339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Strings</a:t>
            </a:r>
            <a:endParaRPr lang="es-ES" dirty="0"/>
          </a:p>
        </p:txBody>
      </p:sp>
      <p:pic>
        <p:nvPicPr>
          <p:cNvPr id="9" name="Imagen 8"/>
          <p:cNvPicPr>
            <a:picLocks noChangeAspect="1"/>
          </p:cNvPicPr>
          <p:nvPr/>
        </p:nvPicPr>
        <p:blipFill>
          <a:blip r:embed="rId3"/>
          <a:stretch>
            <a:fillRect/>
          </a:stretch>
        </p:blipFill>
        <p:spPr>
          <a:xfrm>
            <a:off x="2362842" y="1730605"/>
            <a:ext cx="6856150" cy="1629044"/>
          </a:xfrm>
          <a:prstGeom prst="rect">
            <a:avLst/>
          </a:prstGeom>
        </p:spPr>
      </p:pic>
      <p:pic>
        <p:nvPicPr>
          <p:cNvPr id="10" name="Imagen 9"/>
          <p:cNvPicPr>
            <a:picLocks noChangeAspect="1"/>
          </p:cNvPicPr>
          <p:nvPr/>
        </p:nvPicPr>
        <p:blipFill>
          <a:blip r:embed="rId4"/>
          <a:stretch>
            <a:fillRect/>
          </a:stretch>
        </p:blipFill>
        <p:spPr>
          <a:xfrm>
            <a:off x="2362843" y="3648181"/>
            <a:ext cx="4016407" cy="908304"/>
          </a:xfrm>
          <a:prstGeom prst="rect">
            <a:avLst/>
          </a:prstGeom>
        </p:spPr>
      </p:pic>
    </p:spTree>
    <p:extLst>
      <p:ext uri="{BB962C8B-B14F-4D97-AF65-F5344CB8AC3E}">
        <p14:creationId xmlns:p14="http://schemas.microsoft.com/office/powerpoint/2010/main" val="32739712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Strings como secuencias</a:t>
            </a:r>
            <a:endParaRPr lang="es-ES" dirty="0"/>
          </a:p>
        </p:txBody>
      </p:sp>
      <p:pic>
        <p:nvPicPr>
          <p:cNvPr id="3" name="Imagen 2"/>
          <p:cNvPicPr>
            <a:picLocks noChangeAspect="1"/>
          </p:cNvPicPr>
          <p:nvPr/>
        </p:nvPicPr>
        <p:blipFill>
          <a:blip r:embed="rId3"/>
          <a:stretch>
            <a:fillRect/>
          </a:stretch>
        </p:blipFill>
        <p:spPr>
          <a:xfrm>
            <a:off x="7416228" y="1789309"/>
            <a:ext cx="2743200" cy="628650"/>
          </a:xfrm>
          <a:prstGeom prst="rect">
            <a:avLst/>
          </a:prstGeom>
        </p:spPr>
      </p:pic>
      <p:pic>
        <p:nvPicPr>
          <p:cNvPr id="4" name="Imagen 3"/>
          <p:cNvPicPr>
            <a:picLocks noChangeAspect="1"/>
          </p:cNvPicPr>
          <p:nvPr/>
        </p:nvPicPr>
        <p:blipFill>
          <a:blip r:embed="rId4"/>
          <a:stretch>
            <a:fillRect/>
          </a:stretch>
        </p:blipFill>
        <p:spPr>
          <a:xfrm>
            <a:off x="7416228" y="2417959"/>
            <a:ext cx="247650" cy="4029075"/>
          </a:xfrm>
          <a:prstGeom prst="rect">
            <a:avLst/>
          </a:prstGeom>
        </p:spPr>
      </p:pic>
      <p:pic>
        <p:nvPicPr>
          <p:cNvPr id="5" name="Imagen 4"/>
          <p:cNvPicPr>
            <a:picLocks noChangeAspect="1"/>
          </p:cNvPicPr>
          <p:nvPr/>
        </p:nvPicPr>
        <p:blipFill>
          <a:blip r:embed="rId5"/>
          <a:stretch>
            <a:fillRect/>
          </a:stretch>
        </p:blipFill>
        <p:spPr>
          <a:xfrm>
            <a:off x="1171360" y="1961321"/>
            <a:ext cx="4261955" cy="913276"/>
          </a:xfrm>
          <a:prstGeom prst="rect">
            <a:avLst/>
          </a:prstGeom>
        </p:spPr>
      </p:pic>
    </p:spTree>
    <p:extLst>
      <p:ext uri="{BB962C8B-B14F-4D97-AF65-F5344CB8AC3E}">
        <p14:creationId xmlns:p14="http://schemas.microsoft.com/office/powerpoint/2010/main" val="2899898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String como Secuencias: Funciones y Operadores</a:t>
            </a:r>
            <a:endParaRPr lang="es-ES" dirty="0"/>
          </a:p>
        </p:txBody>
      </p:sp>
      <p:sp>
        <p:nvSpPr>
          <p:cNvPr id="3" name="Rectángulo 2"/>
          <p:cNvSpPr/>
          <p:nvPr/>
        </p:nvSpPr>
        <p:spPr>
          <a:xfrm>
            <a:off x="174661" y="3473956"/>
            <a:ext cx="1890445" cy="118479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Strings</a:t>
            </a:r>
          </a:p>
          <a:p>
            <a:pPr algn="ctr"/>
            <a:r>
              <a:rPr lang="es-ES" dirty="0"/>
              <a:t>s</a:t>
            </a:r>
            <a:r>
              <a:rPr lang="es-ES" dirty="0" smtClean="0"/>
              <a:t>1=“Hola”</a:t>
            </a:r>
          </a:p>
          <a:p>
            <a:pPr algn="ctr"/>
            <a:r>
              <a:rPr lang="es-ES" dirty="0"/>
              <a:t>s</a:t>
            </a:r>
            <a:r>
              <a:rPr lang="es-ES" dirty="0" smtClean="0"/>
              <a:t>2=“!”</a:t>
            </a:r>
            <a:endParaRPr lang="es-ES" dirty="0"/>
          </a:p>
        </p:txBody>
      </p:sp>
      <p:sp>
        <p:nvSpPr>
          <p:cNvPr id="4" name="Rectángulo 3"/>
          <p:cNvSpPr/>
          <p:nvPr/>
        </p:nvSpPr>
        <p:spPr>
          <a:xfrm>
            <a:off x="2917861" y="1510794"/>
            <a:ext cx="2352782" cy="533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len</a:t>
            </a:r>
            <a:r>
              <a:rPr lang="es-ES" dirty="0" smtClean="0"/>
              <a:t>(s1)</a:t>
            </a:r>
            <a:endParaRPr lang="es-ES" dirty="0"/>
          </a:p>
        </p:txBody>
      </p:sp>
      <p:sp>
        <p:nvSpPr>
          <p:cNvPr id="5" name="Rectángulo 4"/>
          <p:cNvSpPr/>
          <p:nvPr/>
        </p:nvSpPr>
        <p:spPr>
          <a:xfrm>
            <a:off x="2917861" y="2273687"/>
            <a:ext cx="2352782" cy="533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s1 + s2</a:t>
            </a:r>
            <a:endParaRPr lang="es-ES" dirty="0"/>
          </a:p>
        </p:txBody>
      </p:sp>
      <p:sp>
        <p:nvSpPr>
          <p:cNvPr id="6" name="Rectángulo 5"/>
          <p:cNvSpPr/>
          <p:nvPr/>
        </p:nvSpPr>
        <p:spPr>
          <a:xfrm>
            <a:off x="2917861" y="3036580"/>
            <a:ext cx="2352782" cy="533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s2 * 3</a:t>
            </a:r>
            <a:endParaRPr lang="es-ES" dirty="0"/>
          </a:p>
        </p:txBody>
      </p:sp>
      <p:sp>
        <p:nvSpPr>
          <p:cNvPr id="12" name="Rectángulo 11"/>
          <p:cNvSpPr/>
          <p:nvPr/>
        </p:nvSpPr>
        <p:spPr>
          <a:xfrm>
            <a:off x="5661059" y="6170367"/>
            <a:ext cx="6277511" cy="369332"/>
          </a:xfrm>
          <a:prstGeom prst="rect">
            <a:avLst/>
          </a:prstGeom>
        </p:spPr>
        <p:txBody>
          <a:bodyPr wrap="square">
            <a:spAutoFit/>
          </a:bodyPr>
          <a:lstStyle/>
          <a:p>
            <a:r>
              <a:rPr lang="es-ES" dirty="0"/>
              <a:t>https://docs.python.org/3.4/library/stdtypes.html#typesseq</a:t>
            </a:r>
          </a:p>
        </p:txBody>
      </p:sp>
      <p:sp>
        <p:nvSpPr>
          <p:cNvPr id="11" name="Rectángulo 10"/>
          <p:cNvSpPr/>
          <p:nvPr/>
        </p:nvSpPr>
        <p:spPr>
          <a:xfrm>
            <a:off x="2917861" y="3799473"/>
            <a:ext cx="2352782" cy="533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s1[3]</a:t>
            </a:r>
            <a:endParaRPr lang="es-ES" dirty="0"/>
          </a:p>
        </p:txBody>
      </p:sp>
      <p:sp>
        <p:nvSpPr>
          <p:cNvPr id="13" name="Rectángulo 12"/>
          <p:cNvSpPr/>
          <p:nvPr/>
        </p:nvSpPr>
        <p:spPr>
          <a:xfrm>
            <a:off x="5981700" y="1516799"/>
            <a:ext cx="2352782" cy="53376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4</a:t>
            </a:r>
          </a:p>
        </p:txBody>
      </p:sp>
      <p:sp>
        <p:nvSpPr>
          <p:cNvPr id="14" name="Rectángulo 13"/>
          <p:cNvSpPr/>
          <p:nvPr/>
        </p:nvSpPr>
        <p:spPr>
          <a:xfrm>
            <a:off x="5981700" y="2273687"/>
            <a:ext cx="2352782" cy="53376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Hola!</a:t>
            </a:r>
            <a:endParaRPr lang="es-ES" dirty="0"/>
          </a:p>
        </p:txBody>
      </p:sp>
      <p:sp>
        <p:nvSpPr>
          <p:cNvPr id="15" name="Rectángulo 14"/>
          <p:cNvSpPr/>
          <p:nvPr/>
        </p:nvSpPr>
        <p:spPr>
          <a:xfrm>
            <a:off x="5981700" y="3036580"/>
            <a:ext cx="2352782" cy="53376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a:t>
            </a:r>
            <a:endParaRPr lang="es-ES" dirty="0"/>
          </a:p>
        </p:txBody>
      </p:sp>
      <p:sp>
        <p:nvSpPr>
          <p:cNvPr id="16" name="Rectángulo 15"/>
          <p:cNvSpPr/>
          <p:nvPr/>
        </p:nvSpPr>
        <p:spPr>
          <a:xfrm>
            <a:off x="5981700" y="3799471"/>
            <a:ext cx="2352782" cy="53376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a</a:t>
            </a:r>
            <a:endParaRPr lang="es-ES" dirty="0"/>
          </a:p>
        </p:txBody>
      </p:sp>
      <p:sp>
        <p:nvSpPr>
          <p:cNvPr id="17" name="Rectángulo 16"/>
          <p:cNvSpPr/>
          <p:nvPr/>
        </p:nvSpPr>
        <p:spPr>
          <a:xfrm>
            <a:off x="2917861" y="4562366"/>
            <a:ext cx="2352782" cy="533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s1[1:3]</a:t>
            </a:r>
            <a:endParaRPr lang="es-ES" dirty="0"/>
          </a:p>
        </p:txBody>
      </p:sp>
      <p:sp>
        <p:nvSpPr>
          <p:cNvPr id="18" name="Rectángulo 17"/>
          <p:cNvSpPr/>
          <p:nvPr/>
        </p:nvSpPr>
        <p:spPr>
          <a:xfrm>
            <a:off x="5981700" y="4562362"/>
            <a:ext cx="2352782" cy="53376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ol</a:t>
            </a:r>
            <a:endParaRPr lang="es-ES" dirty="0"/>
          </a:p>
        </p:txBody>
      </p:sp>
      <p:sp>
        <p:nvSpPr>
          <p:cNvPr id="19" name="Rectángulo 18"/>
          <p:cNvSpPr/>
          <p:nvPr/>
        </p:nvSpPr>
        <p:spPr>
          <a:xfrm>
            <a:off x="2917861" y="5325253"/>
            <a:ext cx="2352782" cy="533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s1[0:3:2]</a:t>
            </a:r>
            <a:endParaRPr lang="es-ES" dirty="0"/>
          </a:p>
        </p:txBody>
      </p:sp>
      <p:sp>
        <p:nvSpPr>
          <p:cNvPr id="20" name="Rectángulo 19"/>
          <p:cNvSpPr/>
          <p:nvPr/>
        </p:nvSpPr>
        <p:spPr>
          <a:xfrm>
            <a:off x="5981700" y="5325249"/>
            <a:ext cx="2352782" cy="53376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Hl</a:t>
            </a:r>
            <a:endParaRPr lang="es-ES" dirty="0"/>
          </a:p>
        </p:txBody>
      </p:sp>
    </p:spTree>
    <p:extLst>
      <p:ext uri="{BB962C8B-B14F-4D97-AF65-F5344CB8AC3E}">
        <p14:creationId xmlns:p14="http://schemas.microsoft.com/office/powerpoint/2010/main" val="3756346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1"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Strings como Clases</a:t>
            </a:r>
            <a:endParaRPr lang="es-ES" dirty="0"/>
          </a:p>
        </p:txBody>
      </p:sp>
      <p:pic>
        <p:nvPicPr>
          <p:cNvPr id="6" name="Imagen 5"/>
          <p:cNvPicPr>
            <a:picLocks noChangeAspect="1"/>
          </p:cNvPicPr>
          <p:nvPr/>
        </p:nvPicPr>
        <p:blipFill>
          <a:blip r:embed="rId3"/>
          <a:stretch>
            <a:fillRect/>
          </a:stretch>
        </p:blipFill>
        <p:spPr>
          <a:xfrm>
            <a:off x="1089264" y="2149912"/>
            <a:ext cx="3977640" cy="628650"/>
          </a:xfrm>
          <a:prstGeom prst="rect">
            <a:avLst/>
          </a:prstGeom>
        </p:spPr>
      </p:pic>
      <p:pic>
        <p:nvPicPr>
          <p:cNvPr id="7" name="Imagen 6"/>
          <p:cNvPicPr>
            <a:picLocks noChangeAspect="1"/>
          </p:cNvPicPr>
          <p:nvPr/>
        </p:nvPicPr>
        <p:blipFill>
          <a:blip r:embed="rId4"/>
          <a:stretch>
            <a:fillRect/>
          </a:stretch>
        </p:blipFill>
        <p:spPr>
          <a:xfrm>
            <a:off x="1096073" y="3414287"/>
            <a:ext cx="3280410" cy="571500"/>
          </a:xfrm>
          <a:prstGeom prst="rect">
            <a:avLst/>
          </a:prstGeom>
        </p:spPr>
      </p:pic>
      <p:sp>
        <p:nvSpPr>
          <p:cNvPr id="8" name="Rectángulo 7"/>
          <p:cNvSpPr/>
          <p:nvPr/>
        </p:nvSpPr>
        <p:spPr>
          <a:xfrm>
            <a:off x="7222733" y="2464237"/>
            <a:ext cx="2897312" cy="11847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El método </a:t>
            </a:r>
            <a:r>
              <a:rPr lang="es-ES" b="1" dirty="0" err="1" smtClean="0"/>
              <a:t>upper</a:t>
            </a:r>
            <a:endParaRPr lang="es-ES" b="1" dirty="0" smtClean="0"/>
          </a:p>
          <a:p>
            <a:pPr algn="ctr"/>
            <a:r>
              <a:rPr lang="es-ES" dirty="0" smtClean="0"/>
              <a:t>Convierte un </a:t>
            </a:r>
            <a:r>
              <a:rPr lang="es-ES" dirty="0" err="1" smtClean="0"/>
              <a:t>string</a:t>
            </a:r>
            <a:r>
              <a:rPr lang="es-ES" dirty="0" smtClean="0"/>
              <a:t> a mayúsculas</a:t>
            </a:r>
            <a:endParaRPr lang="es-ES" dirty="0"/>
          </a:p>
        </p:txBody>
      </p:sp>
      <p:cxnSp>
        <p:nvCxnSpPr>
          <p:cNvPr id="10" name="Conector recto de flecha 9"/>
          <p:cNvCxnSpPr>
            <a:stCxn id="8" idx="1"/>
          </p:cNvCxnSpPr>
          <p:nvPr/>
        </p:nvCxnSpPr>
        <p:spPr>
          <a:xfrm flipH="1" flipV="1">
            <a:off x="5066904" y="2589088"/>
            <a:ext cx="2155829" cy="467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8974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String como Clases: Métodos útiles de un String</a:t>
            </a:r>
            <a:endParaRPr lang="es-ES" dirty="0"/>
          </a:p>
        </p:txBody>
      </p:sp>
      <p:sp>
        <p:nvSpPr>
          <p:cNvPr id="3" name="Rectángulo 2"/>
          <p:cNvSpPr/>
          <p:nvPr/>
        </p:nvSpPr>
        <p:spPr>
          <a:xfrm>
            <a:off x="174661" y="3473956"/>
            <a:ext cx="1890445" cy="118479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String</a:t>
            </a:r>
            <a:endParaRPr lang="es-ES" dirty="0"/>
          </a:p>
        </p:txBody>
      </p:sp>
      <p:sp>
        <p:nvSpPr>
          <p:cNvPr id="4" name="Rectángulo 3"/>
          <p:cNvSpPr/>
          <p:nvPr/>
        </p:nvSpPr>
        <p:spPr>
          <a:xfrm>
            <a:off x="2917861" y="1510794"/>
            <a:ext cx="2352782" cy="533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upper</a:t>
            </a:r>
            <a:endParaRPr lang="es-ES" dirty="0"/>
          </a:p>
        </p:txBody>
      </p:sp>
      <p:sp>
        <p:nvSpPr>
          <p:cNvPr id="5" name="Rectángulo 4"/>
          <p:cNvSpPr/>
          <p:nvPr/>
        </p:nvSpPr>
        <p:spPr>
          <a:xfrm>
            <a:off x="2917861" y="2273687"/>
            <a:ext cx="2352782" cy="533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lower</a:t>
            </a:r>
            <a:endParaRPr lang="es-ES" dirty="0"/>
          </a:p>
        </p:txBody>
      </p:sp>
      <p:sp>
        <p:nvSpPr>
          <p:cNvPr id="6" name="Rectángulo 5"/>
          <p:cNvSpPr/>
          <p:nvPr/>
        </p:nvSpPr>
        <p:spPr>
          <a:xfrm>
            <a:off x="2917861" y="3036580"/>
            <a:ext cx="2352782" cy="533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strip</a:t>
            </a:r>
            <a:endParaRPr lang="es-ES" dirty="0"/>
          </a:p>
        </p:txBody>
      </p:sp>
      <p:sp>
        <p:nvSpPr>
          <p:cNvPr id="7" name="Rectángulo 6"/>
          <p:cNvSpPr/>
          <p:nvPr/>
        </p:nvSpPr>
        <p:spPr>
          <a:xfrm>
            <a:off x="2917861" y="3799473"/>
            <a:ext cx="2352782" cy="533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split</a:t>
            </a:r>
            <a:endParaRPr lang="es-ES" dirty="0"/>
          </a:p>
        </p:txBody>
      </p:sp>
      <p:sp>
        <p:nvSpPr>
          <p:cNvPr id="8" name="Rectángulo 7"/>
          <p:cNvSpPr/>
          <p:nvPr/>
        </p:nvSpPr>
        <p:spPr>
          <a:xfrm>
            <a:off x="2917861" y="4562366"/>
            <a:ext cx="2352782" cy="533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find</a:t>
            </a:r>
            <a:endParaRPr lang="es-ES" dirty="0"/>
          </a:p>
        </p:txBody>
      </p:sp>
      <p:sp>
        <p:nvSpPr>
          <p:cNvPr id="9" name="Rectángulo 8"/>
          <p:cNvSpPr/>
          <p:nvPr/>
        </p:nvSpPr>
        <p:spPr>
          <a:xfrm>
            <a:off x="2917861" y="5325259"/>
            <a:ext cx="2352782" cy="533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replace</a:t>
            </a:r>
            <a:endParaRPr lang="es-ES" dirty="0"/>
          </a:p>
        </p:txBody>
      </p:sp>
      <p:sp>
        <p:nvSpPr>
          <p:cNvPr id="12" name="Rectángulo 11"/>
          <p:cNvSpPr/>
          <p:nvPr/>
        </p:nvSpPr>
        <p:spPr>
          <a:xfrm>
            <a:off x="5661059" y="6170367"/>
            <a:ext cx="6277511" cy="369332"/>
          </a:xfrm>
          <a:prstGeom prst="rect">
            <a:avLst/>
          </a:prstGeom>
        </p:spPr>
        <p:txBody>
          <a:bodyPr wrap="square">
            <a:spAutoFit/>
          </a:bodyPr>
          <a:lstStyle/>
          <a:p>
            <a:r>
              <a:rPr lang="es-ES" dirty="0"/>
              <a:t>https://docs.python.org/3.4/library/stdtypes.html#typesseq</a:t>
            </a:r>
          </a:p>
        </p:txBody>
      </p:sp>
    </p:spTree>
    <p:extLst>
      <p:ext uri="{BB962C8B-B14F-4D97-AF65-F5344CB8AC3E}">
        <p14:creationId xmlns:p14="http://schemas.microsoft.com/office/powerpoint/2010/main" val="2527381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Objetivos de la próxima Clase</a:t>
            </a:r>
            <a:endParaRPr lang="es-ES" dirty="0"/>
          </a:p>
        </p:txBody>
      </p:sp>
      <p:sp>
        <p:nvSpPr>
          <p:cNvPr id="3" name="Marcador de contenido 2"/>
          <p:cNvSpPr>
            <a:spLocks noGrp="1"/>
          </p:cNvSpPr>
          <p:nvPr>
            <p:ph idx="1"/>
          </p:nvPr>
        </p:nvSpPr>
        <p:spPr>
          <a:xfrm>
            <a:off x="5675870" y="1759723"/>
            <a:ext cx="5677931" cy="4351338"/>
          </a:xfrm>
        </p:spPr>
        <p:txBody>
          <a:bodyPr/>
          <a:lstStyle/>
          <a:p>
            <a:pPr marL="285750" indent="-285750">
              <a:buFont typeface="Arial" panose="020B0604020202020204" pitchFamily="34" charset="0"/>
              <a:buChar char="•"/>
            </a:pPr>
            <a:r>
              <a:rPr lang="es-ES" dirty="0" smtClean="0"/>
              <a:t>Strings.</a:t>
            </a:r>
          </a:p>
        </p:txBody>
      </p:sp>
      <p:graphicFrame>
        <p:nvGraphicFramePr>
          <p:cNvPr id="5" name="Objeto 4"/>
          <p:cNvGraphicFramePr>
            <a:graphicFrameLocks noChangeAspect="1"/>
          </p:cNvGraphicFramePr>
          <p:nvPr>
            <p:extLst/>
          </p:nvPr>
        </p:nvGraphicFramePr>
        <p:xfrm>
          <a:off x="406954" y="1963717"/>
          <a:ext cx="4903787" cy="3943350"/>
        </p:xfrm>
        <a:graphic>
          <a:graphicData uri="http://schemas.openxmlformats.org/presentationml/2006/ole">
            <mc:AlternateContent xmlns:mc="http://schemas.openxmlformats.org/markup-compatibility/2006">
              <mc:Choice xmlns:v="urn:schemas-microsoft-com:vml" Requires="v">
                <p:oleObj spid="_x0000_s12404" name="Image" r:id="rId3" imgW="4904168" imgH="3942604" progId="Photoshop.Image.13">
                  <p:embed/>
                </p:oleObj>
              </mc:Choice>
              <mc:Fallback>
                <p:oleObj name="Image" r:id="rId3" imgW="4904168" imgH="3942604" progId="Photoshop.Image.13">
                  <p:embed/>
                  <p:pic>
                    <p:nvPicPr>
                      <p:cNvPr id="0" name=""/>
                      <p:cNvPicPr/>
                      <p:nvPr/>
                    </p:nvPicPr>
                    <p:blipFill>
                      <a:blip r:embed="rId4"/>
                      <a:stretch>
                        <a:fillRect/>
                      </a:stretch>
                    </p:blipFill>
                    <p:spPr>
                      <a:xfrm>
                        <a:off x="406954" y="1963717"/>
                        <a:ext cx="4903787" cy="3943350"/>
                      </a:xfrm>
                      <a:prstGeom prst="rect">
                        <a:avLst/>
                      </a:prstGeom>
                    </p:spPr>
                  </p:pic>
                </p:oleObj>
              </mc:Fallback>
            </mc:AlternateContent>
          </a:graphicData>
        </a:graphic>
      </p:graphicFrame>
    </p:spTree>
    <p:extLst>
      <p:ext uri="{BB962C8B-B14F-4D97-AF65-F5344CB8AC3E}">
        <p14:creationId xmlns:p14="http://schemas.microsoft.com/office/powerpoint/2010/main" val="1536069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Funciones y Ámbito de Variables</a:t>
            </a:r>
            <a:endParaRPr lang="es-ES" dirty="0"/>
          </a:p>
        </p:txBody>
      </p:sp>
    </p:spTree>
    <p:extLst>
      <p:ext uri="{BB962C8B-B14F-4D97-AF65-F5344CB8AC3E}">
        <p14:creationId xmlns:p14="http://schemas.microsoft.com/office/powerpoint/2010/main" val="28895407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Preguntas</a:t>
            </a:r>
            <a:endParaRPr lang="es-ES" dirty="0"/>
          </a:p>
        </p:txBody>
      </p:sp>
      <p:sp>
        <p:nvSpPr>
          <p:cNvPr id="3" name="Marcador de texto 2"/>
          <p:cNvSpPr>
            <a:spLocks noGrp="1"/>
          </p:cNvSpPr>
          <p:nvPr>
            <p:ph type="subTitle" idx="1"/>
          </p:nvPr>
        </p:nvSpPr>
        <p:spPr/>
        <p:txBody>
          <a:bodyPr/>
          <a:lstStyle/>
          <a:p>
            <a:r>
              <a:rPr lang="es-ES" dirty="0" smtClean="0"/>
              <a:t>¡Muchas Gracias!</a:t>
            </a:r>
            <a:endParaRPr lang="es-ES" dirty="0"/>
          </a:p>
        </p:txBody>
      </p:sp>
      <p:pic>
        <p:nvPicPr>
          <p:cNvPr id="6148" name="Picture 4" descr="questions or decision making conce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6955" y="295384"/>
            <a:ext cx="6259286" cy="4153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4716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Ámbito de una variable</a:t>
            </a:r>
            <a:endParaRPr lang="es-ES" dirty="0"/>
          </a:p>
        </p:txBody>
      </p:sp>
      <p:sp>
        <p:nvSpPr>
          <p:cNvPr id="3" name="Rectángulo 2"/>
          <p:cNvSpPr/>
          <p:nvPr/>
        </p:nvSpPr>
        <p:spPr>
          <a:xfrm>
            <a:off x="5270643" y="2414427"/>
            <a:ext cx="2445249" cy="1027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Global</a:t>
            </a:r>
            <a:endParaRPr lang="es-ES" dirty="0"/>
          </a:p>
        </p:txBody>
      </p:sp>
      <p:sp>
        <p:nvSpPr>
          <p:cNvPr id="4" name="Rectángulo 3"/>
          <p:cNvSpPr/>
          <p:nvPr/>
        </p:nvSpPr>
        <p:spPr>
          <a:xfrm>
            <a:off x="5270643" y="4124399"/>
            <a:ext cx="2445249" cy="1027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Local</a:t>
            </a:r>
            <a:endParaRPr lang="es-ES" dirty="0"/>
          </a:p>
        </p:txBody>
      </p:sp>
      <p:sp>
        <p:nvSpPr>
          <p:cNvPr id="5" name="Flecha derecha 4"/>
          <p:cNvSpPr/>
          <p:nvPr/>
        </p:nvSpPr>
        <p:spPr>
          <a:xfrm>
            <a:off x="8907695" y="2191302"/>
            <a:ext cx="2291137" cy="1473666"/>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ES" dirty="0" smtClean="0"/>
              <a:t>Visible para todo el Programa</a:t>
            </a:r>
            <a:endParaRPr lang="es-ES" dirty="0"/>
          </a:p>
        </p:txBody>
      </p:sp>
      <p:sp>
        <p:nvSpPr>
          <p:cNvPr id="6" name="Flecha derecha 5"/>
          <p:cNvSpPr/>
          <p:nvPr/>
        </p:nvSpPr>
        <p:spPr>
          <a:xfrm>
            <a:off x="8907694" y="3901274"/>
            <a:ext cx="2291137" cy="1473666"/>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ES" dirty="0" smtClean="0"/>
              <a:t>Visible para toda la función</a:t>
            </a:r>
            <a:endParaRPr lang="es-ES" dirty="0"/>
          </a:p>
        </p:txBody>
      </p:sp>
      <p:sp>
        <p:nvSpPr>
          <p:cNvPr id="7" name="Rectángulo 6"/>
          <p:cNvSpPr/>
          <p:nvPr/>
        </p:nvSpPr>
        <p:spPr>
          <a:xfrm>
            <a:off x="770562" y="2650733"/>
            <a:ext cx="3143892" cy="2291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Tipos de Variables</a:t>
            </a:r>
            <a:endParaRPr lang="es-ES" dirty="0"/>
          </a:p>
        </p:txBody>
      </p:sp>
      <p:cxnSp>
        <p:nvCxnSpPr>
          <p:cNvPr id="9" name="Conector recto de flecha 8"/>
          <p:cNvCxnSpPr>
            <a:stCxn id="7" idx="3"/>
            <a:endCxn id="3" idx="1"/>
          </p:cNvCxnSpPr>
          <p:nvPr/>
        </p:nvCxnSpPr>
        <p:spPr>
          <a:xfrm flipV="1">
            <a:off x="3914454" y="2928135"/>
            <a:ext cx="1356189" cy="868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ector recto de flecha 10"/>
          <p:cNvCxnSpPr>
            <a:stCxn id="7" idx="3"/>
            <a:endCxn id="4" idx="1"/>
          </p:cNvCxnSpPr>
          <p:nvPr/>
        </p:nvCxnSpPr>
        <p:spPr>
          <a:xfrm>
            <a:off x="3914454" y="3796302"/>
            <a:ext cx="1356189" cy="8418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Flecha arriba 7"/>
          <p:cNvSpPr/>
          <p:nvPr/>
        </p:nvSpPr>
        <p:spPr>
          <a:xfrm>
            <a:off x="865597" y="5151815"/>
            <a:ext cx="2953821" cy="1428108"/>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smtClean="0"/>
              <a:t>Reutilización</a:t>
            </a:r>
            <a:endParaRPr lang="es-ES" dirty="0"/>
          </a:p>
        </p:txBody>
      </p:sp>
    </p:spTree>
    <p:extLst>
      <p:ext uri="{BB962C8B-B14F-4D97-AF65-F5344CB8AC3E}">
        <p14:creationId xmlns:p14="http://schemas.microsoft.com/office/powerpoint/2010/main" val="2224674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Ámbito de una Variable: ejemplo</a:t>
            </a:r>
            <a:endParaRPr lang="es-ES" dirty="0"/>
          </a:p>
        </p:txBody>
      </p:sp>
      <p:pic>
        <p:nvPicPr>
          <p:cNvPr id="3" name="Imagen 2"/>
          <p:cNvPicPr>
            <a:picLocks noChangeAspect="1"/>
          </p:cNvPicPr>
          <p:nvPr/>
        </p:nvPicPr>
        <p:blipFill>
          <a:blip r:embed="rId2"/>
          <a:stretch>
            <a:fillRect/>
          </a:stretch>
        </p:blipFill>
        <p:spPr>
          <a:xfrm>
            <a:off x="609600" y="2454132"/>
            <a:ext cx="5934075" cy="2381250"/>
          </a:xfrm>
          <a:prstGeom prst="rect">
            <a:avLst/>
          </a:prstGeom>
        </p:spPr>
      </p:pic>
      <p:sp>
        <p:nvSpPr>
          <p:cNvPr id="4" name="Rectángulo 3"/>
          <p:cNvSpPr/>
          <p:nvPr/>
        </p:nvSpPr>
        <p:spPr>
          <a:xfrm>
            <a:off x="6694843" y="1689424"/>
            <a:ext cx="2445249" cy="1027416"/>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Global</a:t>
            </a:r>
            <a:endParaRPr lang="es-ES" dirty="0"/>
          </a:p>
        </p:txBody>
      </p:sp>
      <p:sp>
        <p:nvSpPr>
          <p:cNvPr id="5" name="Rectángulo 4"/>
          <p:cNvSpPr/>
          <p:nvPr/>
        </p:nvSpPr>
        <p:spPr>
          <a:xfrm>
            <a:off x="6694843" y="4524775"/>
            <a:ext cx="2445249" cy="1027416"/>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Local</a:t>
            </a:r>
            <a:endParaRPr lang="es-ES" dirty="0"/>
          </a:p>
        </p:txBody>
      </p:sp>
      <p:cxnSp>
        <p:nvCxnSpPr>
          <p:cNvPr id="10" name="Conector recto de flecha 9"/>
          <p:cNvCxnSpPr/>
          <p:nvPr/>
        </p:nvCxnSpPr>
        <p:spPr>
          <a:xfrm flipV="1">
            <a:off x="1253447" y="2139773"/>
            <a:ext cx="5441397" cy="439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ector recto de flecha 11"/>
          <p:cNvCxnSpPr/>
          <p:nvPr/>
        </p:nvCxnSpPr>
        <p:spPr>
          <a:xfrm>
            <a:off x="1613043" y="3177828"/>
            <a:ext cx="5081800" cy="1860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9412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Ámbito de una Variable: el resultado</a:t>
            </a:r>
            <a:endParaRPr lang="es-ES" dirty="0"/>
          </a:p>
        </p:txBody>
      </p:sp>
      <p:pic>
        <p:nvPicPr>
          <p:cNvPr id="3" name="Imagen 2"/>
          <p:cNvPicPr>
            <a:picLocks noChangeAspect="1"/>
          </p:cNvPicPr>
          <p:nvPr/>
        </p:nvPicPr>
        <p:blipFill>
          <a:blip r:embed="rId3"/>
          <a:stretch>
            <a:fillRect/>
          </a:stretch>
        </p:blipFill>
        <p:spPr>
          <a:xfrm>
            <a:off x="609600" y="2454132"/>
            <a:ext cx="5934075" cy="2381250"/>
          </a:xfrm>
          <a:prstGeom prst="rect">
            <a:avLst/>
          </a:prstGeom>
        </p:spPr>
      </p:pic>
      <p:pic>
        <p:nvPicPr>
          <p:cNvPr id="6" name="Imagen 5"/>
          <p:cNvPicPr>
            <a:picLocks noChangeAspect="1"/>
          </p:cNvPicPr>
          <p:nvPr/>
        </p:nvPicPr>
        <p:blipFill>
          <a:blip r:embed="rId4"/>
          <a:stretch>
            <a:fillRect/>
          </a:stretch>
        </p:blipFill>
        <p:spPr>
          <a:xfrm>
            <a:off x="609600" y="5177159"/>
            <a:ext cx="9639300" cy="1476375"/>
          </a:xfrm>
          <a:prstGeom prst="rect">
            <a:avLst/>
          </a:prstGeom>
        </p:spPr>
      </p:pic>
      <p:sp>
        <p:nvSpPr>
          <p:cNvPr id="9" name="Rectángulo 8"/>
          <p:cNvSpPr/>
          <p:nvPr/>
        </p:nvSpPr>
        <p:spPr>
          <a:xfrm>
            <a:off x="9488612" y="2884038"/>
            <a:ext cx="2445249" cy="1027416"/>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Variable f</a:t>
            </a:r>
          </a:p>
          <a:p>
            <a:pPr algn="ctr"/>
            <a:r>
              <a:rPr lang="es-ES" dirty="0" smtClean="0"/>
              <a:t>Global</a:t>
            </a:r>
            <a:endParaRPr lang="es-ES" dirty="0"/>
          </a:p>
        </p:txBody>
      </p:sp>
      <p:sp>
        <p:nvSpPr>
          <p:cNvPr id="11" name="Rectángulo 10"/>
          <p:cNvSpPr/>
          <p:nvPr/>
        </p:nvSpPr>
        <p:spPr>
          <a:xfrm>
            <a:off x="6736688" y="1413873"/>
            <a:ext cx="2445249" cy="1027416"/>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Variable f</a:t>
            </a:r>
          </a:p>
          <a:p>
            <a:pPr algn="ctr"/>
            <a:r>
              <a:rPr lang="es-ES" dirty="0" smtClean="0"/>
              <a:t>Local</a:t>
            </a:r>
            <a:endParaRPr lang="es-ES" dirty="0"/>
          </a:p>
        </p:txBody>
      </p:sp>
      <p:cxnSp>
        <p:nvCxnSpPr>
          <p:cNvPr id="14" name="Conector recto de flecha 13"/>
          <p:cNvCxnSpPr>
            <a:stCxn id="11" idx="1"/>
          </p:cNvCxnSpPr>
          <p:nvPr/>
        </p:nvCxnSpPr>
        <p:spPr>
          <a:xfrm flipH="1">
            <a:off x="2321960" y="1927581"/>
            <a:ext cx="4414728" cy="1822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p:cNvCxnSpPr>
            <a:stCxn id="9" idx="1"/>
          </p:cNvCxnSpPr>
          <p:nvPr/>
        </p:nvCxnSpPr>
        <p:spPr>
          <a:xfrm flipH="1">
            <a:off x="6298058" y="3397746"/>
            <a:ext cx="3190554" cy="10948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p:cNvCxnSpPr>
            <a:stCxn id="9" idx="2"/>
          </p:cNvCxnSpPr>
          <p:nvPr/>
        </p:nvCxnSpPr>
        <p:spPr>
          <a:xfrm flipH="1">
            <a:off x="4335694" y="3911454"/>
            <a:ext cx="6375543" cy="2189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8762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¿Y si quiero usar una variable global en una Función?</a:t>
            </a:r>
            <a:endParaRPr lang="es-ES" dirty="0"/>
          </a:p>
        </p:txBody>
      </p:sp>
      <p:pic>
        <p:nvPicPr>
          <p:cNvPr id="9" name="Imagen 8"/>
          <p:cNvPicPr>
            <a:picLocks noChangeAspect="1"/>
          </p:cNvPicPr>
          <p:nvPr/>
        </p:nvPicPr>
        <p:blipFill>
          <a:blip r:embed="rId3"/>
          <a:stretch>
            <a:fillRect/>
          </a:stretch>
        </p:blipFill>
        <p:spPr>
          <a:xfrm>
            <a:off x="4162371" y="1507143"/>
            <a:ext cx="6086475" cy="2466975"/>
          </a:xfrm>
          <a:prstGeom prst="rect">
            <a:avLst/>
          </a:prstGeom>
        </p:spPr>
      </p:pic>
      <p:sp>
        <p:nvSpPr>
          <p:cNvPr id="13" name="Rectángulo 12"/>
          <p:cNvSpPr/>
          <p:nvPr/>
        </p:nvSpPr>
        <p:spPr>
          <a:xfrm>
            <a:off x="609600" y="5280917"/>
            <a:ext cx="2794569" cy="1027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Con la instrucción </a:t>
            </a:r>
            <a:r>
              <a:rPr lang="es-ES" b="1" dirty="0" smtClean="0"/>
              <a:t>global</a:t>
            </a:r>
            <a:r>
              <a:rPr lang="es-ES" dirty="0" smtClean="0"/>
              <a:t> la i dentro de factorial es ahora la i global</a:t>
            </a:r>
            <a:endParaRPr lang="es-ES" dirty="0"/>
          </a:p>
        </p:txBody>
      </p:sp>
      <p:cxnSp>
        <p:nvCxnSpPr>
          <p:cNvPr id="15" name="Conector recto de flecha 14"/>
          <p:cNvCxnSpPr>
            <a:stCxn id="13" idx="3"/>
          </p:cNvCxnSpPr>
          <p:nvPr/>
        </p:nvCxnSpPr>
        <p:spPr>
          <a:xfrm flipV="1">
            <a:off x="3404169" y="2630185"/>
            <a:ext cx="1342492" cy="3164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9240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¿Y si quiero usar una variable global en una Función?</a:t>
            </a:r>
            <a:endParaRPr lang="es-ES" dirty="0"/>
          </a:p>
        </p:txBody>
      </p:sp>
      <p:sp>
        <p:nvSpPr>
          <p:cNvPr id="8" name="Rectángulo 7"/>
          <p:cNvSpPr/>
          <p:nvPr/>
        </p:nvSpPr>
        <p:spPr>
          <a:xfrm>
            <a:off x="527407" y="1507143"/>
            <a:ext cx="3143892" cy="2291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Efecto Inesperado</a:t>
            </a:r>
            <a:endParaRPr lang="es-ES" b="1" dirty="0"/>
          </a:p>
        </p:txBody>
      </p:sp>
      <p:pic>
        <p:nvPicPr>
          <p:cNvPr id="9" name="Imagen 8"/>
          <p:cNvPicPr>
            <a:picLocks noChangeAspect="1"/>
          </p:cNvPicPr>
          <p:nvPr/>
        </p:nvPicPr>
        <p:blipFill>
          <a:blip r:embed="rId3"/>
          <a:stretch>
            <a:fillRect/>
          </a:stretch>
        </p:blipFill>
        <p:spPr>
          <a:xfrm>
            <a:off x="4162371" y="1507143"/>
            <a:ext cx="6086475" cy="2466975"/>
          </a:xfrm>
          <a:prstGeom prst="rect">
            <a:avLst/>
          </a:prstGeom>
        </p:spPr>
      </p:pic>
      <p:pic>
        <p:nvPicPr>
          <p:cNvPr id="3" name="Imagen 2"/>
          <p:cNvPicPr>
            <a:picLocks noChangeAspect="1"/>
          </p:cNvPicPr>
          <p:nvPr/>
        </p:nvPicPr>
        <p:blipFill>
          <a:blip r:embed="rId4"/>
          <a:stretch>
            <a:fillRect/>
          </a:stretch>
        </p:blipFill>
        <p:spPr>
          <a:xfrm>
            <a:off x="1674795" y="4884472"/>
            <a:ext cx="9582150" cy="781050"/>
          </a:xfrm>
          <a:prstGeom prst="rect">
            <a:avLst/>
          </a:prstGeom>
        </p:spPr>
      </p:pic>
      <p:cxnSp>
        <p:nvCxnSpPr>
          <p:cNvPr id="5" name="Conector recto de flecha 4"/>
          <p:cNvCxnSpPr>
            <a:stCxn id="8" idx="2"/>
          </p:cNvCxnSpPr>
          <p:nvPr/>
        </p:nvCxnSpPr>
        <p:spPr>
          <a:xfrm>
            <a:off x="2099353" y="3798280"/>
            <a:ext cx="2678130" cy="14767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p:cNvCxnSpPr>
            <a:stCxn id="8" idx="3"/>
          </p:cNvCxnSpPr>
          <p:nvPr/>
        </p:nvCxnSpPr>
        <p:spPr>
          <a:xfrm flipV="1">
            <a:off x="3671299" y="1869897"/>
            <a:ext cx="602750" cy="782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4761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Utilidad de las variables globales</a:t>
            </a:r>
            <a:endParaRPr lang="es-ES" dirty="0"/>
          </a:p>
        </p:txBody>
      </p:sp>
      <p:sp>
        <p:nvSpPr>
          <p:cNvPr id="8" name="Rectángulo 7"/>
          <p:cNvSpPr/>
          <p:nvPr/>
        </p:nvSpPr>
        <p:spPr>
          <a:xfrm>
            <a:off x="527407" y="1507143"/>
            <a:ext cx="3143892" cy="2291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Definición de </a:t>
            </a:r>
          </a:p>
          <a:p>
            <a:pPr algn="ctr"/>
            <a:r>
              <a:rPr lang="es-ES" dirty="0" smtClean="0"/>
              <a:t>Constantes</a:t>
            </a:r>
            <a:endParaRPr lang="es-ES" dirty="0"/>
          </a:p>
        </p:txBody>
      </p:sp>
      <p:pic>
        <p:nvPicPr>
          <p:cNvPr id="4" name="Imagen 3"/>
          <p:cNvPicPr>
            <a:picLocks noChangeAspect="1"/>
          </p:cNvPicPr>
          <p:nvPr/>
        </p:nvPicPr>
        <p:blipFill>
          <a:blip r:embed="rId3"/>
          <a:stretch>
            <a:fillRect/>
          </a:stretch>
        </p:blipFill>
        <p:spPr>
          <a:xfrm>
            <a:off x="4427520" y="1619249"/>
            <a:ext cx="6829425" cy="2066925"/>
          </a:xfrm>
          <a:prstGeom prst="rect">
            <a:avLst/>
          </a:prstGeom>
        </p:spPr>
      </p:pic>
      <p:cxnSp>
        <p:nvCxnSpPr>
          <p:cNvPr id="7" name="Conector recto de flecha 6"/>
          <p:cNvCxnSpPr>
            <a:stCxn id="8" idx="3"/>
          </p:cNvCxnSpPr>
          <p:nvPr/>
        </p:nvCxnSpPr>
        <p:spPr>
          <a:xfrm flipV="1">
            <a:off x="3671299" y="1787703"/>
            <a:ext cx="756221" cy="8650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Imagen 10"/>
          <p:cNvPicPr>
            <a:picLocks noChangeAspect="1"/>
          </p:cNvPicPr>
          <p:nvPr/>
        </p:nvPicPr>
        <p:blipFill>
          <a:blip r:embed="rId4"/>
          <a:stretch>
            <a:fillRect/>
          </a:stretch>
        </p:blipFill>
        <p:spPr>
          <a:xfrm>
            <a:off x="3932219" y="4453044"/>
            <a:ext cx="7820025" cy="828675"/>
          </a:xfrm>
          <a:prstGeom prst="rect">
            <a:avLst/>
          </a:prstGeom>
        </p:spPr>
      </p:pic>
    </p:spTree>
    <p:extLst>
      <p:ext uri="{BB962C8B-B14F-4D97-AF65-F5344CB8AC3E}">
        <p14:creationId xmlns:p14="http://schemas.microsoft.com/office/powerpoint/2010/main" val="1519157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Doc" id="{E1E7EDF9-8B79-4E5D-B508-2301E35CD219}" vid="{4342E303-0389-44F2-B6F0-C13C203CC5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8DBC0A1-66E1-4B9D-88C2-9B3A32A214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Bienvenido a PowerPoint</Template>
  <TotalTime>0</TotalTime>
  <Words>1991</Words>
  <Application>Microsoft Office PowerPoint</Application>
  <PresentationFormat>Panorámica</PresentationFormat>
  <Paragraphs>222</Paragraphs>
  <Slides>30</Slides>
  <Notes>22</Notes>
  <HiddenSlides>0</HiddenSlides>
  <MMClips>0</MMClips>
  <ScaleCrop>false</ScaleCrop>
  <HeadingPairs>
    <vt:vector size="8" baseType="variant">
      <vt:variant>
        <vt:lpstr>Fuentes usadas</vt:lpstr>
      </vt:variant>
      <vt:variant>
        <vt:i4>4</vt:i4>
      </vt:variant>
      <vt:variant>
        <vt:lpstr>Tema</vt:lpstr>
      </vt:variant>
      <vt:variant>
        <vt:i4>1</vt:i4>
      </vt:variant>
      <vt:variant>
        <vt:lpstr>Servidores OLE incrustados</vt:lpstr>
      </vt:variant>
      <vt:variant>
        <vt:i4>1</vt:i4>
      </vt:variant>
      <vt:variant>
        <vt:lpstr>Títulos de diapositiva</vt:lpstr>
      </vt:variant>
      <vt:variant>
        <vt:i4>30</vt:i4>
      </vt:variant>
    </vt:vector>
  </HeadingPairs>
  <TitlesOfParts>
    <vt:vector size="36" baseType="lpstr">
      <vt:lpstr>Arial</vt:lpstr>
      <vt:lpstr>Calibri</vt:lpstr>
      <vt:lpstr>Segoe UI</vt:lpstr>
      <vt:lpstr>Segoe UI Light</vt:lpstr>
      <vt:lpstr>WelcomeDoc</vt:lpstr>
      <vt:lpstr>Image</vt:lpstr>
      <vt:lpstr>TDFI102 Introducción a la Programación</vt:lpstr>
      <vt:lpstr>Objetivos de esta Clase</vt:lpstr>
      <vt:lpstr>Funciones y Ámbito de Variables</vt:lpstr>
      <vt:lpstr>Ámbito de una variable</vt:lpstr>
      <vt:lpstr>Ámbito de una Variable: ejemplo</vt:lpstr>
      <vt:lpstr>Ámbito de una Variable: el resultado</vt:lpstr>
      <vt:lpstr>¿Y si quiero usar una variable global en una Función?</vt:lpstr>
      <vt:lpstr>¿Y si quiero usar una variable global en una Función?</vt:lpstr>
      <vt:lpstr>Utilidad de las variables globales</vt:lpstr>
      <vt:lpstr>Interfaz Avanzada de Funciones</vt:lpstr>
      <vt:lpstr>Definición Básica de una función</vt:lpstr>
      <vt:lpstr>Definición Avanzada de una función</vt:lpstr>
      <vt:lpstr>Definición Avanzada de una función: Parámetros por defecto</vt:lpstr>
      <vt:lpstr>Ahora veámoslo en vivo</vt:lpstr>
      <vt:lpstr>Modularización y Abstracción: Clases</vt:lpstr>
      <vt:lpstr>Modelamiento: El concepto de Clase</vt:lpstr>
      <vt:lpstr>Modelamiento: Clase y Objeto</vt:lpstr>
      <vt:lpstr>Otra Clasificación de los Lenguajes</vt:lpstr>
      <vt:lpstr>Completando la jerarquía de tipos de Python</vt:lpstr>
      <vt:lpstr>Clases: Componentes</vt:lpstr>
      <vt:lpstr>El concepto de Método</vt:lpstr>
      <vt:lpstr>Strings como ejemplo de una Clase</vt:lpstr>
      <vt:lpstr>Strings</vt:lpstr>
      <vt:lpstr>Strings</vt:lpstr>
      <vt:lpstr>Strings como secuencias</vt:lpstr>
      <vt:lpstr>String como Secuencias: Funciones y Operadores</vt:lpstr>
      <vt:lpstr>Strings como Clases</vt:lpstr>
      <vt:lpstr>String como Clases: Métodos útiles de un String</vt:lpstr>
      <vt:lpstr>Objetivos de la próxima Clase</vt:lpstr>
      <vt:lpstr>Preguntas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2014-07-14T23:40:50Z</dcterms:created>
  <dcterms:modified xsi:type="dcterms:W3CDTF">2020-03-21T15:17:32Z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