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sldIdLst>
    <p:sldId id="314" r:id="rId3"/>
    <p:sldId id="275" r:id="rId4"/>
    <p:sldId id="305" r:id="rId5"/>
    <p:sldId id="302" r:id="rId6"/>
    <p:sldId id="299" r:id="rId7"/>
    <p:sldId id="300" r:id="rId8"/>
    <p:sldId id="309" r:id="rId9"/>
    <p:sldId id="298" r:id="rId10"/>
    <p:sldId id="303" r:id="rId11"/>
    <p:sldId id="310" r:id="rId12"/>
    <p:sldId id="306" r:id="rId13"/>
    <p:sldId id="307" r:id="rId14"/>
    <p:sldId id="304" r:id="rId15"/>
    <p:sldId id="308" r:id="rId16"/>
    <p:sldId id="311" r:id="rId17"/>
    <p:sldId id="296" r:id="rId18"/>
    <p:sldId id="313" r:id="rId19"/>
    <p:sldId id="257"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14"/>
            <p14:sldId id="275"/>
            <p14:sldId id="305"/>
            <p14:sldId id="302"/>
            <p14:sldId id="299"/>
            <p14:sldId id="300"/>
            <p14:sldId id="309"/>
            <p14:sldId id="298"/>
            <p14:sldId id="303"/>
            <p14:sldId id="310"/>
            <p14:sldId id="306"/>
            <p14:sldId id="307"/>
            <p14:sldId id="304"/>
            <p14:sldId id="308"/>
            <p14:sldId id="311"/>
            <p14:sldId id="296"/>
            <p14:sldId id="313"/>
            <p14:sldId id="257"/>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82628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Cada</a:t>
            </a:r>
            <a:r>
              <a:rPr lang="es-ES" baseline="0" dirty="0" smtClean="0"/>
              <a:t> tipo de dato tiene una forma especial de indicarse cuando formateamos con print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747149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También podemos usar el formateo para imprimir números con una determinada cantidad de cifras</a:t>
            </a:r>
            <a:r>
              <a:rPr lang="es-ES" baseline="0" dirty="0" smtClean="0"/>
              <a:t> decimales. Los números se imprimen usando el especificador de tipo f. En este ejemplo, estamos imprimiendo el número pero redondeado a tres decimales: eso lo indicamos con el formato .3f</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65798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 forma alternativa de formatear palabras</a:t>
            </a:r>
            <a:r>
              <a:rPr lang="es-ES" baseline="0" dirty="0" smtClean="0"/>
              <a:t> con Python, es usar el método </a:t>
            </a:r>
            <a:r>
              <a:rPr lang="es-ES" baseline="0" dirty="0" err="1" smtClean="0"/>
              <a:t>format</a:t>
            </a:r>
            <a:r>
              <a:rPr lang="es-ES" baseline="0" dirty="0" smtClean="0"/>
              <a:t> de la clase </a:t>
            </a:r>
            <a:r>
              <a:rPr lang="es-ES" baseline="0" dirty="0" err="1" smtClean="0"/>
              <a:t>String</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82245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Usando estos métodos</a:t>
            </a:r>
            <a:r>
              <a:rPr lang="es-ES" baseline="0" dirty="0" smtClean="0"/>
              <a:t> podemos alinear palabras.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605058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Si</a:t>
            </a:r>
            <a:r>
              <a:rPr lang="es-ES" baseline="0" dirty="0" smtClean="0"/>
              <a:t> ponemos un número entre las llaves del </a:t>
            </a:r>
            <a:r>
              <a:rPr lang="es-ES" baseline="0" dirty="0" err="1" smtClean="0"/>
              <a:t>string</a:t>
            </a:r>
            <a:r>
              <a:rPr lang="es-ES" baseline="0" dirty="0" smtClean="0"/>
              <a:t> de formato, podemos decir en qué lugar va cada uno de los parámetros recibidos por el método </a:t>
            </a:r>
            <a:r>
              <a:rPr lang="es-ES" baseline="0" dirty="0" err="1" smtClean="0"/>
              <a:t>format</a:t>
            </a:r>
            <a:r>
              <a:rPr lang="es-ES" baseline="0" dirty="0" smtClean="0"/>
              <a:t>. El primer parámetro es numerado con cero.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50981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 ahora hemos creado </a:t>
            </a:r>
            <a:r>
              <a:rPr lang="es-ES" dirty="0" err="1" smtClean="0"/>
              <a:t>strings</a:t>
            </a:r>
            <a:r>
              <a:rPr lang="es-ES" baseline="0" dirty="0" smtClean="0"/>
              <a:t> y los hemos usado como si fueran constantes, para mostrar mensajes o comparar entradas del usuario. Una sutileza de los </a:t>
            </a:r>
            <a:r>
              <a:rPr lang="es-ES" baseline="0" dirty="0" err="1" smtClean="0"/>
              <a:t>strings</a:t>
            </a:r>
            <a:r>
              <a:rPr lang="es-ES" baseline="0" dirty="0" smtClean="0"/>
              <a:t> en Python, es que una vez creados no se pueden modificar en forma directa, como se puede hacer con otras secuencias, por lo que es necesario seguir algunos pasos para poder cambiar su valor.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19258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Hemos</a:t>
            </a:r>
            <a:r>
              <a:rPr lang="es-ES" baseline="0" dirty="0" smtClean="0"/>
              <a:t> visto como podemos crear conjuntos de datos usando secuencias como lo son las listas. Podemos leer y asignar valores a las listas usando corchetes y el operador de asignación. Se dice que las listas son secuencias mutables, porque los elementos que forman parte del conjunto de  datos pueden ser modificados a través de su número de índice y el operador de asignación.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07786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Hemos visto como un</a:t>
            </a:r>
            <a:r>
              <a:rPr lang="es-ES" baseline="0" dirty="0" smtClean="0"/>
              <a:t> </a:t>
            </a:r>
            <a:r>
              <a:rPr lang="es-ES" baseline="0" dirty="0" err="1" smtClean="0"/>
              <a:t>string</a:t>
            </a:r>
            <a:r>
              <a:rPr lang="es-ES" baseline="0" dirty="0" smtClean="0"/>
              <a:t> se comporta como si fuera una secuencia de letras. Podemos leer cada uno de sus elementos usando un ciclo FOR o también podemos accederlos usando índices. Sin embargo, si intentamos cambiar una letra del </a:t>
            </a:r>
            <a:r>
              <a:rPr lang="es-ES" baseline="0" dirty="0" err="1" smtClean="0"/>
              <a:t>string</a:t>
            </a:r>
            <a:r>
              <a:rPr lang="es-ES" baseline="0" dirty="0" smtClean="0"/>
              <a:t> a través de la asignación, esto no funcionará, ya que los strings son secuencias inmutables. Por qué funciona así Python, pues es para hacer que los strings funcionen de forma más eficiente.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5877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Primero partimos</a:t>
            </a:r>
            <a:r>
              <a:rPr lang="es-ES" baseline="0" dirty="0" smtClean="0"/>
              <a:t> del </a:t>
            </a:r>
            <a:r>
              <a:rPr lang="es-ES" baseline="0" dirty="0" err="1" smtClean="0"/>
              <a:t>string</a:t>
            </a:r>
            <a:r>
              <a:rPr lang="es-ES" baseline="0" dirty="0" smtClean="0"/>
              <a:t> inicial, al cual queremos cambiarle la última letra.</a:t>
            </a:r>
          </a:p>
          <a:p>
            <a:endParaRPr lang="es-ES" dirty="0" smtClean="0"/>
          </a:p>
          <a:p>
            <a:r>
              <a:rPr lang="es-ES" dirty="0" smtClean="0"/>
              <a:t>Para modificar</a:t>
            </a:r>
            <a:r>
              <a:rPr lang="es-ES" baseline="0" dirty="0" smtClean="0"/>
              <a:t> la secuencia de letras de que se compone un </a:t>
            </a:r>
            <a:r>
              <a:rPr lang="es-ES" baseline="0" dirty="0" err="1" smtClean="0"/>
              <a:t>string</a:t>
            </a:r>
            <a:r>
              <a:rPr lang="es-ES" baseline="0" dirty="0" smtClean="0"/>
              <a:t>, es necesario primero convertirlo en lista. Eso se realiza con el comando </a:t>
            </a:r>
            <a:r>
              <a:rPr lang="es-ES" baseline="0" dirty="0" err="1" smtClean="0"/>
              <a:t>list</a:t>
            </a:r>
            <a:r>
              <a:rPr lang="es-ES" baseline="0" dirty="0" smtClean="0"/>
              <a:t>(). De esta forma lo podemos modificar.</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Ahora podemos reconstruir un </a:t>
            </a:r>
            <a:r>
              <a:rPr lang="es-ES" dirty="0" err="1" smtClean="0"/>
              <a:t>string</a:t>
            </a:r>
            <a:r>
              <a:rPr lang="es-ES" dirty="0" smtClean="0"/>
              <a:t> usando los elementos de la lista usando el método </a:t>
            </a:r>
            <a:r>
              <a:rPr lang="es-ES" dirty="0" err="1" smtClean="0"/>
              <a:t>join</a:t>
            </a:r>
            <a:r>
              <a:rPr lang="es-ES" dirty="0" smtClean="0"/>
              <a:t> de la clase </a:t>
            </a:r>
            <a:r>
              <a:rPr lang="es-ES" dirty="0" err="1" smtClean="0"/>
              <a:t>String</a:t>
            </a:r>
            <a:r>
              <a:rPr lang="es-ES" dirty="0" smtClean="0"/>
              <a:t>. Este método lo aplicamos sobre un </a:t>
            </a:r>
            <a:r>
              <a:rPr lang="es-ES" dirty="0" err="1" smtClean="0"/>
              <a:t>string</a:t>
            </a:r>
            <a:r>
              <a:rPr lang="es-ES" dirty="0" smtClean="0"/>
              <a:t> vacío,</a:t>
            </a:r>
            <a:r>
              <a:rPr lang="es-ES" baseline="0" dirty="0" smtClean="0"/>
              <a:t> representado por dos comillas sin espacios entre ellas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Después de esto, el </a:t>
            </a:r>
            <a:r>
              <a:rPr lang="es-ES" baseline="0" dirty="0" err="1" smtClean="0"/>
              <a:t>string</a:t>
            </a:r>
            <a:r>
              <a:rPr lang="es-ES" baseline="0" dirty="0" smtClean="0"/>
              <a:t> ha sido modificado de acuerdo a cómo esperábamos</a:t>
            </a:r>
            <a:endParaRPr lang="es-ES" dirty="0" smtClean="0"/>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35490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hemos visto que los </a:t>
            </a:r>
            <a:r>
              <a:rPr lang="es-ES" dirty="0" err="1" smtClean="0"/>
              <a:t>strings</a:t>
            </a:r>
            <a:r>
              <a:rPr lang="es-ES" dirty="0" smtClean="0"/>
              <a:t> en Python no pueden</a:t>
            </a:r>
            <a:r>
              <a:rPr lang="es-ES" baseline="0" dirty="0" smtClean="0"/>
              <a:t> ser modificados en forma muy directa. Es por eso que el lenguaje nos provee de formas para combinar </a:t>
            </a:r>
            <a:r>
              <a:rPr lang="es-ES" baseline="0" dirty="0" err="1" smtClean="0"/>
              <a:t>strings</a:t>
            </a:r>
            <a:r>
              <a:rPr lang="es-ES" baseline="0" dirty="0" smtClean="0"/>
              <a:t>: </a:t>
            </a:r>
            <a:endParaRPr lang="es-ES" dirty="0" smtClean="0"/>
          </a:p>
          <a:p>
            <a:r>
              <a:rPr lang="es-ES" baseline="0" dirty="0" smtClean="0"/>
              <a:t>podemos combinar un </a:t>
            </a:r>
            <a:r>
              <a:rPr lang="es-ES" baseline="0" dirty="0" err="1" smtClean="0"/>
              <a:t>string</a:t>
            </a:r>
            <a:r>
              <a:rPr lang="es-ES" baseline="0" dirty="0" smtClean="0"/>
              <a:t> que sea constante con </a:t>
            </a:r>
            <a:r>
              <a:rPr lang="es-ES" baseline="0" dirty="0" err="1" smtClean="0"/>
              <a:t>strings</a:t>
            </a:r>
            <a:r>
              <a:rPr lang="es-ES" baseline="0" dirty="0" smtClean="0"/>
              <a:t> provenientes de entradas del usuario o resultantes de la secuencia de ejecución del programa. Estas funciones se denominan colectivamente, funciones de formateo de </a:t>
            </a:r>
            <a:r>
              <a:rPr lang="es-ES" baseline="0" dirty="0" err="1" smtClean="0"/>
              <a:t>strings</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74831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veces queremos imprimir</a:t>
            </a:r>
            <a:r>
              <a:rPr lang="es-ES" baseline="0" dirty="0" smtClean="0"/>
              <a:t> mensajes de bienvenida en una aplicación. Pero pensemos si quisiéramos que nuestra aplicación nos de la bienvenida en varios idiomas. Tendríamos que usar IF para detectar el idioma y usar un print con el mensaje apropiado para cada idioma.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54396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en la medida que tenemos más idiomas disponibles en un programa, la cantidad de IF crecería</a:t>
            </a:r>
            <a:r>
              <a:rPr lang="es-ES" baseline="0" dirty="0" smtClean="0"/>
              <a:t> demasiado. Además, cada vez que necesitamos un </a:t>
            </a:r>
            <a:r>
              <a:rPr lang="es-ES" baseline="0" dirty="0" err="1" smtClean="0"/>
              <a:t>string</a:t>
            </a:r>
            <a:r>
              <a:rPr lang="es-ES" baseline="0" dirty="0" smtClean="0"/>
              <a:t> de un lenguaje tendríamos que ponerlo en un IF. Una solución es tener listas con las frases ordenadas en cada idioma, de forma que a través de un índica en la lista escojamos el idioma que necesitamos. Sin embargo, cuando tenemos que combinar la frase con una entrada del usuario necesitamos una forma de indicar, donde poner en la frase la palabra ingresada por el usuario: para eso usamos print y las instrucciones de formateo.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07012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48920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docs.python.org/3.4/library/stdtypes.html#printf-style-string-formatt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4/library/string.html#format-string-synta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docs.python.org/3.4/library/stdtypes.html#str.format"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2085818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de Strings como plantillas con print</a:t>
            </a:r>
          </a:p>
        </p:txBody>
      </p:sp>
      <p:sp>
        <p:nvSpPr>
          <p:cNvPr id="8" name="Flecha derecha 7"/>
          <p:cNvSpPr/>
          <p:nvPr/>
        </p:nvSpPr>
        <p:spPr>
          <a:xfrm>
            <a:off x="5444634" y="3051426"/>
            <a:ext cx="1899114" cy="140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pic>
        <p:nvPicPr>
          <p:cNvPr id="5" name="Imagen 4"/>
          <p:cNvPicPr>
            <a:picLocks noChangeAspect="1"/>
          </p:cNvPicPr>
          <p:nvPr/>
        </p:nvPicPr>
        <p:blipFill>
          <a:blip r:embed="rId3"/>
          <a:stretch>
            <a:fillRect/>
          </a:stretch>
        </p:blipFill>
        <p:spPr>
          <a:xfrm>
            <a:off x="8181975" y="3051426"/>
            <a:ext cx="3171825" cy="1885950"/>
          </a:xfrm>
          <a:prstGeom prst="rect">
            <a:avLst/>
          </a:prstGeom>
        </p:spPr>
      </p:pic>
      <p:pic>
        <p:nvPicPr>
          <p:cNvPr id="3" name="Imagen 2"/>
          <p:cNvPicPr>
            <a:picLocks noChangeAspect="1"/>
          </p:cNvPicPr>
          <p:nvPr/>
        </p:nvPicPr>
        <p:blipFill>
          <a:blip r:embed="rId4"/>
          <a:stretch>
            <a:fillRect/>
          </a:stretch>
        </p:blipFill>
        <p:spPr>
          <a:xfrm>
            <a:off x="918039" y="1630648"/>
            <a:ext cx="3924300" cy="4562475"/>
          </a:xfrm>
          <a:prstGeom prst="rect">
            <a:avLst/>
          </a:prstGeom>
        </p:spPr>
      </p:pic>
    </p:spTree>
    <p:extLst>
      <p:ext uri="{BB962C8B-B14F-4D97-AF65-F5344CB8AC3E}">
        <p14:creationId xmlns:p14="http://schemas.microsoft.com/office/powerpoint/2010/main" val="306082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de Strings como plantillas con print</a:t>
            </a:r>
          </a:p>
        </p:txBody>
      </p:sp>
      <p:pic>
        <p:nvPicPr>
          <p:cNvPr id="5" name="Imagen 4"/>
          <p:cNvPicPr>
            <a:picLocks noChangeAspect="1"/>
          </p:cNvPicPr>
          <p:nvPr/>
        </p:nvPicPr>
        <p:blipFill>
          <a:blip r:embed="rId3"/>
          <a:stretch>
            <a:fillRect/>
          </a:stretch>
        </p:blipFill>
        <p:spPr>
          <a:xfrm>
            <a:off x="744396" y="1417834"/>
            <a:ext cx="7515826" cy="4468348"/>
          </a:xfrm>
          <a:prstGeom prst="rect">
            <a:avLst/>
          </a:prstGeom>
        </p:spPr>
      </p:pic>
      <p:sp>
        <p:nvSpPr>
          <p:cNvPr id="9" name="Rectángulo 8"/>
          <p:cNvSpPr/>
          <p:nvPr/>
        </p:nvSpPr>
        <p:spPr>
          <a:xfrm>
            <a:off x="744396" y="6075579"/>
            <a:ext cx="8296862" cy="646331"/>
          </a:xfrm>
          <a:prstGeom prst="rect">
            <a:avLst/>
          </a:prstGeom>
        </p:spPr>
        <p:txBody>
          <a:bodyPr wrap="square">
            <a:spAutoFit/>
          </a:bodyPr>
          <a:lstStyle/>
          <a:p>
            <a:r>
              <a:rPr lang="es-ES" dirty="0">
                <a:hlinkClick r:id="rId4"/>
              </a:rPr>
              <a:t>https://</a:t>
            </a:r>
            <a:r>
              <a:rPr lang="es-ES" dirty="0" smtClean="0">
                <a:hlinkClick r:id="rId4"/>
              </a:rPr>
              <a:t>docs.python.org/3.4/library/stdtypes.html#printf-style-string-formatting</a:t>
            </a:r>
            <a:endParaRPr lang="es-ES" dirty="0" smtClean="0"/>
          </a:p>
          <a:p>
            <a:endParaRPr lang="es-ES" dirty="0"/>
          </a:p>
        </p:txBody>
      </p:sp>
      <p:pic>
        <p:nvPicPr>
          <p:cNvPr id="10" name="Imagen 9"/>
          <p:cNvPicPr>
            <a:picLocks noChangeAspect="1"/>
          </p:cNvPicPr>
          <p:nvPr/>
        </p:nvPicPr>
        <p:blipFill>
          <a:blip r:embed="rId5"/>
          <a:stretch>
            <a:fillRect/>
          </a:stretch>
        </p:blipFill>
        <p:spPr>
          <a:xfrm>
            <a:off x="8872882" y="3141125"/>
            <a:ext cx="1987468" cy="1438781"/>
          </a:xfrm>
          <a:prstGeom prst="rect">
            <a:avLst/>
          </a:prstGeom>
        </p:spPr>
      </p:pic>
    </p:spTree>
    <p:extLst>
      <p:ext uri="{BB962C8B-B14F-4D97-AF65-F5344CB8AC3E}">
        <p14:creationId xmlns:p14="http://schemas.microsoft.com/office/powerpoint/2010/main" val="3487954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formateo de números</a:t>
            </a:r>
            <a:endParaRPr lang="es-ES" dirty="0"/>
          </a:p>
        </p:txBody>
      </p:sp>
      <p:pic>
        <p:nvPicPr>
          <p:cNvPr id="3" name="Imagen 2"/>
          <p:cNvPicPr>
            <a:picLocks noChangeAspect="1"/>
          </p:cNvPicPr>
          <p:nvPr/>
        </p:nvPicPr>
        <p:blipFill>
          <a:blip r:embed="rId3"/>
          <a:stretch>
            <a:fillRect/>
          </a:stretch>
        </p:blipFill>
        <p:spPr>
          <a:xfrm>
            <a:off x="3409950" y="1665537"/>
            <a:ext cx="5143500" cy="2314575"/>
          </a:xfrm>
          <a:prstGeom prst="rect">
            <a:avLst/>
          </a:prstGeom>
        </p:spPr>
      </p:pic>
      <p:pic>
        <p:nvPicPr>
          <p:cNvPr id="5" name="Imagen 4"/>
          <p:cNvPicPr>
            <a:picLocks noChangeAspect="1"/>
          </p:cNvPicPr>
          <p:nvPr/>
        </p:nvPicPr>
        <p:blipFill>
          <a:blip r:embed="rId4"/>
          <a:stretch>
            <a:fillRect/>
          </a:stretch>
        </p:blipFill>
        <p:spPr>
          <a:xfrm>
            <a:off x="3409950" y="4825429"/>
            <a:ext cx="2314575" cy="762000"/>
          </a:xfrm>
          <a:prstGeom prst="rect">
            <a:avLst/>
          </a:prstGeom>
        </p:spPr>
      </p:pic>
    </p:spTree>
    <p:extLst>
      <p:ext uri="{BB962C8B-B14F-4D97-AF65-F5344CB8AC3E}">
        <p14:creationId xmlns:p14="http://schemas.microsoft.com/office/powerpoint/2010/main" val="1210947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Formateo de Strings usando métodos de la Clase </a:t>
            </a:r>
            <a:r>
              <a:rPr lang="es-ES" dirty="0" err="1" smtClean="0"/>
              <a:t>String</a:t>
            </a:r>
            <a:endParaRPr lang="es-ES" dirty="0"/>
          </a:p>
        </p:txBody>
      </p:sp>
      <p:sp>
        <p:nvSpPr>
          <p:cNvPr id="4" name="Rectángulo 3"/>
          <p:cNvSpPr/>
          <p:nvPr/>
        </p:nvSpPr>
        <p:spPr>
          <a:xfrm>
            <a:off x="325347" y="6116163"/>
            <a:ext cx="7195335" cy="646331"/>
          </a:xfrm>
          <a:prstGeom prst="rect">
            <a:avLst/>
          </a:prstGeom>
        </p:spPr>
        <p:txBody>
          <a:bodyPr wrap="square">
            <a:spAutoFit/>
          </a:bodyPr>
          <a:lstStyle/>
          <a:p>
            <a:r>
              <a:rPr lang="es-ES" dirty="0">
                <a:hlinkClick r:id="rId3"/>
              </a:rPr>
              <a:t>https://</a:t>
            </a:r>
            <a:r>
              <a:rPr lang="es-ES" dirty="0" smtClean="0">
                <a:hlinkClick r:id="rId3"/>
              </a:rPr>
              <a:t>docs.python.org/3.4/library/string.html#format-string-syntax</a:t>
            </a:r>
            <a:endParaRPr lang="es-ES" dirty="0" smtClean="0"/>
          </a:p>
          <a:p>
            <a:endParaRPr lang="es-ES" dirty="0"/>
          </a:p>
        </p:txBody>
      </p:sp>
      <p:pic>
        <p:nvPicPr>
          <p:cNvPr id="7" name="Imagen 6"/>
          <p:cNvPicPr>
            <a:picLocks noChangeAspect="1"/>
          </p:cNvPicPr>
          <p:nvPr/>
        </p:nvPicPr>
        <p:blipFill>
          <a:blip r:embed="rId4"/>
          <a:stretch>
            <a:fillRect/>
          </a:stretch>
        </p:blipFill>
        <p:spPr>
          <a:xfrm>
            <a:off x="537681" y="2617005"/>
            <a:ext cx="9048750" cy="1381125"/>
          </a:xfrm>
          <a:prstGeom prst="rect">
            <a:avLst/>
          </a:prstGeom>
        </p:spPr>
      </p:pic>
      <p:sp>
        <p:nvSpPr>
          <p:cNvPr id="8" name="Rectángulo 7"/>
          <p:cNvSpPr/>
          <p:nvPr/>
        </p:nvSpPr>
        <p:spPr>
          <a:xfrm>
            <a:off x="325346" y="5386698"/>
            <a:ext cx="6342581" cy="646331"/>
          </a:xfrm>
          <a:prstGeom prst="rect">
            <a:avLst/>
          </a:prstGeom>
        </p:spPr>
        <p:txBody>
          <a:bodyPr wrap="square">
            <a:spAutoFit/>
          </a:bodyPr>
          <a:lstStyle/>
          <a:p>
            <a:r>
              <a:rPr lang="es-ES" dirty="0">
                <a:hlinkClick r:id="rId5"/>
              </a:rPr>
              <a:t>https://</a:t>
            </a:r>
            <a:r>
              <a:rPr lang="es-ES" dirty="0" smtClean="0">
                <a:hlinkClick r:id="rId5"/>
              </a:rPr>
              <a:t>docs.python.org/3.4/library/stdtypes.html#str.format</a:t>
            </a:r>
            <a:endParaRPr lang="es-ES" dirty="0" smtClean="0"/>
          </a:p>
          <a:p>
            <a:endParaRPr lang="es-ES" dirty="0"/>
          </a:p>
        </p:txBody>
      </p:sp>
      <p:pic>
        <p:nvPicPr>
          <p:cNvPr id="9" name="Imagen 8"/>
          <p:cNvPicPr>
            <a:picLocks noChangeAspect="1"/>
          </p:cNvPicPr>
          <p:nvPr/>
        </p:nvPicPr>
        <p:blipFill>
          <a:blip r:embed="rId6"/>
          <a:stretch>
            <a:fillRect/>
          </a:stretch>
        </p:blipFill>
        <p:spPr>
          <a:xfrm>
            <a:off x="537681" y="1654812"/>
            <a:ext cx="4762500" cy="600075"/>
          </a:xfrm>
          <a:prstGeom prst="rect">
            <a:avLst/>
          </a:prstGeom>
        </p:spPr>
      </p:pic>
    </p:spTree>
    <p:extLst>
      <p:ext uri="{BB962C8B-B14F-4D97-AF65-F5344CB8AC3E}">
        <p14:creationId xmlns:p14="http://schemas.microsoft.com/office/powerpoint/2010/main" val="73317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formateo de palabras</a:t>
            </a:r>
            <a:endParaRPr lang="es-ES" dirty="0"/>
          </a:p>
        </p:txBody>
      </p:sp>
      <p:pic>
        <p:nvPicPr>
          <p:cNvPr id="6" name="Imagen 5"/>
          <p:cNvPicPr>
            <a:picLocks noChangeAspect="1"/>
          </p:cNvPicPr>
          <p:nvPr/>
        </p:nvPicPr>
        <p:blipFill>
          <a:blip r:embed="rId3"/>
          <a:stretch>
            <a:fillRect/>
          </a:stretch>
        </p:blipFill>
        <p:spPr>
          <a:xfrm>
            <a:off x="3139611" y="1735477"/>
            <a:ext cx="5029200" cy="2133600"/>
          </a:xfrm>
          <a:prstGeom prst="rect">
            <a:avLst/>
          </a:prstGeom>
        </p:spPr>
      </p:pic>
      <p:pic>
        <p:nvPicPr>
          <p:cNvPr id="7" name="Imagen 6"/>
          <p:cNvPicPr>
            <a:picLocks noChangeAspect="1"/>
          </p:cNvPicPr>
          <p:nvPr/>
        </p:nvPicPr>
        <p:blipFill>
          <a:blip r:embed="rId4"/>
          <a:stretch>
            <a:fillRect/>
          </a:stretch>
        </p:blipFill>
        <p:spPr>
          <a:xfrm>
            <a:off x="3139611" y="4376117"/>
            <a:ext cx="3067050" cy="847725"/>
          </a:xfrm>
          <a:prstGeom prst="rect">
            <a:avLst/>
          </a:prstGeom>
        </p:spPr>
      </p:pic>
    </p:spTree>
    <p:extLst>
      <p:ext uri="{BB962C8B-B14F-4D97-AF65-F5344CB8AC3E}">
        <p14:creationId xmlns:p14="http://schemas.microsoft.com/office/powerpoint/2010/main" val="1276511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formateo de palabras</a:t>
            </a:r>
            <a:endParaRPr lang="es-ES" dirty="0"/>
          </a:p>
        </p:txBody>
      </p:sp>
      <p:pic>
        <p:nvPicPr>
          <p:cNvPr id="3" name="Imagen 2"/>
          <p:cNvPicPr>
            <a:picLocks noChangeAspect="1"/>
          </p:cNvPicPr>
          <p:nvPr/>
        </p:nvPicPr>
        <p:blipFill>
          <a:blip r:embed="rId3"/>
          <a:stretch>
            <a:fillRect/>
          </a:stretch>
        </p:blipFill>
        <p:spPr>
          <a:xfrm>
            <a:off x="1257300" y="1745536"/>
            <a:ext cx="9448800" cy="1866900"/>
          </a:xfrm>
          <a:prstGeom prst="rect">
            <a:avLst/>
          </a:prstGeom>
        </p:spPr>
      </p:pic>
      <p:pic>
        <p:nvPicPr>
          <p:cNvPr id="4" name="Imagen 3"/>
          <p:cNvPicPr>
            <a:picLocks noChangeAspect="1"/>
          </p:cNvPicPr>
          <p:nvPr/>
        </p:nvPicPr>
        <p:blipFill>
          <a:blip r:embed="rId4"/>
          <a:stretch>
            <a:fillRect/>
          </a:stretch>
        </p:blipFill>
        <p:spPr>
          <a:xfrm>
            <a:off x="1257300" y="4467867"/>
            <a:ext cx="4953000" cy="552450"/>
          </a:xfrm>
          <a:prstGeom prst="rect">
            <a:avLst/>
          </a:prstGeom>
        </p:spPr>
      </p:pic>
    </p:spTree>
    <p:extLst>
      <p:ext uri="{BB962C8B-B14F-4D97-AF65-F5344CB8AC3E}">
        <p14:creationId xmlns:p14="http://schemas.microsoft.com/office/powerpoint/2010/main" val="319321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a:xfrm>
            <a:off x="838202" y="5110609"/>
            <a:ext cx="7124270" cy="1137793"/>
          </a:xfrm>
        </p:spPr>
        <p:txBody>
          <a:bodyPr>
            <a:normAutofit fontScale="92500"/>
          </a:bodyPr>
          <a:lstStyle/>
          <a:p>
            <a:r>
              <a:rPr lang="es-ES" dirty="0" smtClean="0"/>
              <a:t>Construyendo una agenda telefónica en Python</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41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del Algoritmo: Diseño del Programa</a:t>
            </a:r>
            <a:endParaRPr lang="es-ES" dirty="0"/>
          </a:p>
        </p:txBody>
      </p:sp>
      <p:sp>
        <p:nvSpPr>
          <p:cNvPr id="5" name="Rectángulo 4"/>
          <p:cNvSpPr/>
          <p:nvPr/>
        </p:nvSpPr>
        <p:spPr>
          <a:xfrm>
            <a:off x="801384" y="1515887"/>
            <a:ext cx="3071974" cy="109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Entidades del Problema</a:t>
            </a:r>
            <a:endParaRPr lang="es-ES" dirty="0"/>
          </a:p>
        </p:txBody>
      </p:sp>
      <p:sp>
        <p:nvSpPr>
          <p:cNvPr id="6" name="Rectángulo 5"/>
          <p:cNvSpPr/>
          <p:nvPr/>
        </p:nvSpPr>
        <p:spPr>
          <a:xfrm>
            <a:off x="801384" y="2753041"/>
            <a:ext cx="3071974" cy="109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Representar Entidades</a:t>
            </a:r>
          </a:p>
          <a:p>
            <a:pPr algn="ctr"/>
            <a:r>
              <a:rPr lang="es-ES" dirty="0" smtClean="0"/>
              <a:t>Escoger Estructuras de Datos</a:t>
            </a:r>
            <a:endParaRPr lang="es-ES" dirty="0"/>
          </a:p>
        </p:txBody>
      </p:sp>
      <p:sp>
        <p:nvSpPr>
          <p:cNvPr id="7" name="Rectángulo 6"/>
          <p:cNvSpPr/>
          <p:nvPr/>
        </p:nvSpPr>
        <p:spPr>
          <a:xfrm>
            <a:off x="801384" y="3990195"/>
            <a:ext cx="3071974" cy="109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Funcionalidades</a:t>
            </a:r>
          </a:p>
          <a:p>
            <a:pPr algn="ctr"/>
            <a:r>
              <a:rPr lang="es-ES" dirty="0" smtClean="0"/>
              <a:t>Identificar Funciones</a:t>
            </a:r>
            <a:endParaRPr lang="es-ES" dirty="0"/>
          </a:p>
        </p:txBody>
      </p:sp>
      <p:sp>
        <p:nvSpPr>
          <p:cNvPr id="8" name="Rectángulo 7"/>
          <p:cNvSpPr/>
          <p:nvPr/>
        </p:nvSpPr>
        <p:spPr>
          <a:xfrm>
            <a:off x="801384" y="5227349"/>
            <a:ext cx="3071974" cy="109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Diseñar una Interfaz</a:t>
            </a:r>
            <a:endParaRPr lang="es-ES" dirty="0"/>
          </a:p>
        </p:txBody>
      </p:sp>
      <p:sp>
        <p:nvSpPr>
          <p:cNvPr id="9" name="Rectángulo 8"/>
          <p:cNvSpPr/>
          <p:nvPr/>
        </p:nvSpPr>
        <p:spPr>
          <a:xfrm>
            <a:off x="6152507" y="1515887"/>
            <a:ext cx="4522342" cy="10993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Contacto</a:t>
            </a:r>
          </a:p>
          <a:p>
            <a:pPr algn="ctr"/>
            <a:r>
              <a:rPr lang="es-ES" dirty="0" smtClean="0"/>
              <a:t>Lista de Contactos</a:t>
            </a:r>
            <a:endParaRPr lang="es-ES" dirty="0"/>
          </a:p>
        </p:txBody>
      </p:sp>
      <p:sp>
        <p:nvSpPr>
          <p:cNvPr id="10" name="Rectángulo 9"/>
          <p:cNvSpPr/>
          <p:nvPr/>
        </p:nvSpPr>
        <p:spPr>
          <a:xfrm>
            <a:off x="6152507" y="2752608"/>
            <a:ext cx="4522342" cy="10993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Contacto = Nombre (</a:t>
            </a:r>
            <a:r>
              <a:rPr lang="es-ES" dirty="0" err="1" smtClean="0"/>
              <a:t>String</a:t>
            </a:r>
            <a:r>
              <a:rPr lang="es-ES" dirty="0" smtClean="0"/>
              <a:t>), Apellido (</a:t>
            </a:r>
            <a:r>
              <a:rPr lang="es-ES" dirty="0" err="1" smtClean="0"/>
              <a:t>String</a:t>
            </a:r>
            <a:r>
              <a:rPr lang="es-ES" dirty="0" smtClean="0"/>
              <a:t>), Teléfono (</a:t>
            </a:r>
            <a:r>
              <a:rPr lang="es-ES" dirty="0" err="1" smtClean="0"/>
              <a:t>String</a:t>
            </a:r>
            <a:r>
              <a:rPr lang="es-ES" dirty="0" smtClean="0"/>
              <a:t>)</a:t>
            </a:r>
          </a:p>
          <a:p>
            <a:pPr algn="ctr"/>
            <a:r>
              <a:rPr lang="es-ES" dirty="0" smtClean="0"/>
              <a:t>Lista de Contactos = Lista de </a:t>
            </a:r>
            <a:r>
              <a:rPr lang="es-ES" dirty="0" err="1" smtClean="0"/>
              <a:t>Strings</a:t>
            </a:r>
            <a:endParaRPr lang="es-ES" dirty="0"/>
          </a:p>
        </p:txBody>
      </p:sp>
      <p:sp>
        <p:nvSpPr>
          <p:cNvPr id="11" name="Rectángulo 10"/>
          <p:cNvSpPr/>
          <p:nvPr/>
        </p:nvSpPr>
        <p:spPr>
          <a:xfrm>
            <a:off x="6152507" y="3990195"/>
            <a:ext cx="4522342" cy="10993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Agregar, Buscar, Mostrar</a:t>
            </a:r>
            <a:endParaRPr lang="es-ES" dirty="0"/>
          </a:p>
        </p:txBody>
      </p:sp>
      <p:sp>
        <p:nvSpPr>
          <p:cNvPr id="12" name="Rectángulo 11"/>
          <p:cNvSpPr/>
          <p:nvPr/>
        </p:nvSpPr>
        <p:spPr>
          <a:xfrm>
            <a:off x="6152507" y="5227348"/>
            <a:ext cx="4522342" cy="10993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Menú con Cuatro Opciones Numéricas</a:t>
            </a:r>
          </a:p>
          <a:p>
            <a:pPr algn="ctr"/>
            <a:r>
              <a:rPr lang="es-ES" dirty="0" smtClean="0"/>
              <a:t>Una por cada funcionalidad y una cuarta para Salir</a:t>
            </a:r>
            <a:endParaRPr lang="es-ES" dirty="0"/>
          </a:p>
        </p:txBody>
      </p:sp>
    </p:spTree>
    <p:extLst>
      <p:ext uri="{BB962C8B-B14F-4D97-AF65-F5344CB8AC3E}">
        <p14:creationId xmlns:p14="http://schemas.microsoft.com/office/powerpoint/2010/main" val="6423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Lista, Arreglos </a:t>
            </a:r>
            <a:r>
              <a:rPr lang="es-ES" smtClean="0"/>
              <a:t>y Matrices.</a:t>
            </a:r>
            <a:endParaRPr lang="es-ES" dirty="0" smtClean="0"/>
          </a:p>
        </p:txBody>
      </p:sp>
      <p:graphicFrame>
        <p:nvGraphicFramePr>
          <p:cNvPr id="6" name="Objeto 5"/>
          <p:cNvGraphicFramePr>
            <a:graphicFrameLocks noChangeAspect="1"/>
          </p:cNvGraphicFramePr>
          <p:nvPr>
            <p:extLst>
              <p:ext uri="{D42A27DB-BD31-4B8C-83A1-F6EECF244321}">
                <p14:modId xmlns:p14="http://schemas.microsoft.com/office/powerpoint/2010/main" val="2873629036"/>
              </p:ext>
            </p:extLst>
          </p:nvPr>
        </p:nvGraphicFramePr>
        <p:xfrm>
          <a:off x="443831" y="1917403"/>
          <a:ext cx="5107562" cy="3649127"/>
        </p:xfrm>
        <a:graphic>
          <a:graphicData uri="http://schemas.openxmlformats.org/presentationml/2006/ole">
            <mc:AlternateContent xmlns:mc="http://schemas.openxmlformats.org/markup-compatibility/2006">
              <mc:Choice xmlns:v="urn:schemas-microsoft-com:vml" Requires="v">
                <p:oleObj spid="_x0000_s2206" name="Image" r:id="rId3" imgW="6666480" imgH="4761720" progId="Photoshop.Image.13">
                  <p:embed/>
                </p:oleObj>
              </mc:Choice>
              <mc:Fallback>
                <p:oleObj name="Image" r:id="rId3" imgW="6666480" imgH="4761720" progId="Photoshop.Image.13">
                  <p:embed/>
                  <p:pic>
                    <p:nvPicPr>
                      <p:cNvPr id="0" name=""/>
                      <p:cNvPicPr/>
                      <p:nvPr/>
                    </p:nvPicPr>
                    <p:blipFill>
                      <a:blip r:embed="rId4"/>
                      <a:stretch>
                        <a:fillRect/>
                      </a:stretch>
                    </p:blipFill>
                    <p:spPr>
                      <a:xfrm>
                        <a:off x="443831" y="1917403"/>
                        <a:ext cx="5107562" cy="3649127"/>
                      </a:xfrm>
                      <a:prstGeom prst="rect">
                        <a:avLst/>
                      </a:prstGeom>
                    </p:spPr>
                  </p:pic>
                </p:oleObj>
              </mc:Fallback>
            </mc:AlternateContent>
          </a:graphicData>
        </a:graphic>
      </p:graphicFrame>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Uso avanzado de strings.</a:t>
            </a:r>
          </a:p>
        </p:txBody>
      </p:sp>
      <p:graphicFrame>
        <p:nvGraphicFramePr>
          <p:cNvPr id="5" name="Objeto 4"/>
          <p:cNvGraphicFramePr>
            <a:graphicFrameLocks noChangeAspect="1"/>
          </p:cNvGraphicFramePr>
          <p:nvPr>
            <p:extLst>
              <p:ext uri="{D42A27DB-BD31-4B8C-83A1-F6EECF244321}">
                <p14:modId xmlns:p14="http://schemas.microsoft.com/office/powerpoint/2010/main" val="1451066142"/>
              </p:ext>
            </p:extLst>
          </p:nvPr>
        </p:nvGraphicFramePr>
        <p:xfrm>
          <a:off x="456737" y="1759723"/>
          <a:ext cx="4906963" cy="3944937"/>
        </p:xfrm>
        <a:graphic>
          <a:graphicData uri="http://schemas.openxmlformats.org/presentationml/2006/ole">
            <mc:AlternateContent xmlns:mc="http://schemas.openxmlformats.org/markup-compatibility/2006">
              <mc:Choice xmlns:v="urn:schemas-microsoft-com:vml" Requires="v">
                <p:oleObj spid="_x0000_s10372" name="Image" r:id="rId3" imgW="4907407" imgH="3945489" progId="Photoshop.Image.13">
                  <p:embed/>
                </p:oleObj>
              </mc:Choice>
              <mc:Fallback>
                <p:oleObj name="Image" r:id="rId3" imgW="4907407" imgH="3945489" progId="Photoshop.Image.13">
                  <p:embed/>
                  <p:pic>
                    <p:nvPicPr>
                      <p:cNvPr id="0" name=""/>
                      <p:cNvPicPr/>
                      <p:nvPr/>
                    </p:nvPicPr>
                    <p:blipFill>
                      <a:blip r:embed="rId4"/>
                      <a:stretch>
                        <a:fillRect/>
                      </a:stretch>
                    </p:blipFill>
                    <p:spPr>
                      <a:xfrm>
                        <a:off x="456737" y="1759723"/>
                        <a:ext cx="4906963" cy="3944937"/>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Modificación de Strings</a:t>
            </a:r>
            <a:endParaRPr lang="es-ES" dirty="0"/>
          </a:p>
        </p:txBody>
      </p:sp>
    </p:spTree>
    <p:extLst>
      <p:ext uri="{BB962C8B-B14F-4D97-AF65-F5344CB8AC3E}">
        <p14:creationId xmlns:p14="http://schemas.microsoft.com/office/powerpoint/2010/main" val="115912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Secuencias mutables e inmutables: Listas</a:t>
            </a:r>
            <a:endParaRPr lang="es-ES" dirty="0"/>
          </a:p>
        </p:txBody>
      </p:sp>
      <p:pic>
        <p:nvPicPr>
          <p:cNvPr id="4" name="Imagen 3"/>
          <p:cNvPicPr>
            <a:picLocks noChangeAspect="1"/>
          </p:cNvPicPr>
          <p:nvPr/>
        </p:nvPicPr>
        <p:blipFill>
          <a:blip r:embed="rId3"/>
          <a:stretch>
            <a:fillRect/>
          </a:stretch>
        </p:blipFill>
        <p:spPr>
          <a:xfrm>
            <a:off x="609600" y="2579002"/>
            <a:ext cx="4095750" cy="1924050"/>
          </a:xfrm>
          <a:prstGeom prst="rect">
            <a:avLst/>
          </a:prstGeom>
        </p:spPr>
      </p:pic>
      <p:sp>
        <p:nvSpPr>
          <p:cNvPr id="5" name="Rectángulo 4"/>
          <p:cNvSpPr/>
          <p:nvPr/>
        </p:nvSpPr>
        <p:spPr>
          <a:xfrm>
            <a:off x="6811766" y="3023761"/>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Secuencia Mutable: Las Listas</a:t>
            </a:r>
          </a:p>
          <a:p>
            <a:r>
              <a:rPr lang="es-ES" dirty="0" smtClean="0"/>
              <a:t>Los elementos pueden modificarse usando el operador de asignación</a:t>
            </a:r>
            <a:endParaRPr lang="es-ES" dirty="0"/>
          </a:p>
        </p:txBody>
      </p:sp>
      <p:sp>
        <p:nvSpPr>
          <p:cNvPr id="6" name="Flecha izquierda 5"/>
          <p:cNvSpPr/>
          <p:nvPr/>
        </p:nvSpPr>
        <p:spPr>
          <a:xfrm>
            <a:off x="5075434" y="3023761"/>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0639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Secuencias mutables e inmutables: Strings</a:t>
            </a:r>
            <a:endParaRPr lang="es-ES" dirty="0"/>
          </a:p>
        </p:txBody>
      </p:sp>
      <p:pic>
        <p:nvPicPr>
          <p:cNvPr id="3" name="Imagen 2"/>
          <p:cNvPicPr>
            <a:picLocks noChangeAspect="1"/>
          </p:cNvPicPr>
          <p:nvPr/>
        </p:nvPicPr>
        <p:blipFill>
          <a:blip r:embed="rId3"/>
          <a:stretch>
            <a:fillRect/>
          </a:stretch>
        </p:blipFill>
        <p:spPr>
          <a:xfrm>
            <a:off x="363020" y="2960829"/>
            <a:ext cx="7277100" cy="2333625"/>
          </a:xfrm>
          <a:prstGeom prst="rect">
            <a:avLst/>
          </a:prstGeom>
        </p:spPr>
      </p:pic>
      <p:sp>
        <p:nvSpPr>
          <p:cNvPr id="5" name="Rectángulo 4"/>
          <p:cNvSpPr/>
          <p:nvPr/>
        </p:nvSpPr>
        <p:spPr>
          <a:xfrm>
            <a:off x="6811766" y="3023761"/>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Secuencia Inmutable: Los strings</a:t>
            </a:r>
          </a:p>
          <a:p>
            <a:r>
              <a:rPr lang="es-ES" dirty="0" smtClean="0"/>
              <a:t>Los elementos </a:t>
            </a:r>
            <a:r>
              <a:rPr lang="es-ES" b="1" dirty="0" smtClean="0"/>
              <a:t>no pueden</a:t>
            </a:r>
            <a:r>
              <a:rPr lang="es-ES" dirty="0" smtClean="0"/>
              <a:t> modificarse usando el operador de asignación</a:t>
            </a:r>
            <a:endParaRPr lang="es-ES" dirty="0"/>
          </a:p>
        </p:txBody>
      </p:sp>
      <p:sp>
        <p:nvSpPr>
          <p:cNvPr id="6" name="Flecha izquierda 5"/>
          <p:cNvSpPr/>
          <p:nvPr/>
        </p:nvSpPr>
        <p:spPr>
          <a:xfrm>
            <a:off x="5075434" y="3023761"/>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811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Modificación de Strings: Conversión a Listas</a:t>
            </a:r>
            <a:endParaRPr lang="es-ES" dirty="0"/>
          </a:p>
        </p:txBody>
      </p:sp>
      <p:pic>
        <p:nvPicPr>
          <p:cNvPr id="3" name="Imagen 2"/>
          <p:cNvPicPr>
            <a:picLocks noChangeAspect="1"/>
          </p:cNvPicPr>
          <p:nvPr/>
        </p:nvPicPr>
        <p:blipFill>
          <a:blip r:embed="rId3"/>
          <a:stretch>
            <a:fillRect/>
          </a:stretch>
        </p:blipFill>
        <p:spPr>
          <a:xfrm>
            <a:off x="819685" y="1942404"/>
            <a:ext cx="2990850" cy="733425"/>
          </a:xfrm>
          <a:prstGeom prst="rect">
            <a:avLst/>
          </a:prstGeom>
        </p:spPr>
      </p:pic>
      <p:pic>
        <p:nvPicPr>
          <p:cNvPr id="4" name="Imagen 3"/>
          <p:cNvPicPr>
            <a:picLocks noChangeAspect="1"/>
          </p:cNvPicPr>
          <p:nvPr/>
        </p:nvPicPr>
        <p:blipFill>
          <a:blip r:embed="rId4"/>
          <a:stretch>
            <a:fillRect/>
          </a:stretch>
        </p:blipFill>
        <p:spPr>
          <a:xfrm>
            <a:off x="819685" y="3255998"/>
            <a:ext cx="3095625" cy="695325"/>
          </a:xfrm>
          <a:prstGeom prst="rect">
            <a:avLst/>
          </a:prstGeom>
        </p:spPr>
      </p:pic>
      <p:pic>
        <p:nvPicPr>
          <p:cNvPr id="5" name="Imagen 4"/>
          <p:cNvPicPr>
            <a:picLocks noChangeAspect="1"/>
          </p:cNvPicPr>
          <p:nvPr/>
        </p:nvPicPr>
        <p:blipFill>
          <a:blip r:embed="rId5"/>
          <a:stretch>
            <a:fillRect/>
          </a:stretch>
        </p:blipFill>
        <p:spPr>
          <a:xfrm>
            <a:off x="829209" y="4531492"/>
            <a:ext cx="3076575" cy="676275"/>
          </a:xfrm>
          <a:prstGeom prst="rect">
            <a:avLst/>
          </a:prstGeom>
        </p:spPr>
      </p:pic>
      <p:sp>
        <p:nvSpPr>
          <p:cNvPr id="6" name="Rectángulo 5"/>
          <p:cNvSpPr/>
          <p:nvPr/>
        </p:nvSpPr>
        <p:spPr>
          <a:xfrm>
            <a:off x="6082301" y="1842233"/>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El </a:t>
            </a:r>
            <a:r>
              <a:rPr lang="es-ES" dirty="0" err="1" smtClean="0"/>
              <a:t>string</a:t>
            </a:r>
            <a:r>
              <a:rPr lang="es-ES" dirty="0" smtClean="0"/>
              <a:t> inicial. </a:t>
            </a:r>
            <a:endParaRPr lang="es-ES" dirty="0"/>
          </a:p>
        </p:txBody>
      </p:sp>
      <p:sp>
        <p:nvSpPr>
          <p:cNvPr id="7" name="Flecha izquierda 6"/>
          <p:cNvSpPr/>
          <p:nvPr/>
        </p:nvSpPr>
        <p:spPr>
          <a:xfrm>
            <a:off x="4345969" y="1842233"/>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6082301" y="3075131"/>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Convertir a Lista usando </a:t>
            </a:r>
            <a:r>
              <a:rPr lang="es-ES" dirty="0" err="1" smtClean="0"/>
              <a:t>list</a:t>
            </a:r>
            <a:r>
              <a:rPr lang="es-ES" dirty="0" smtClean="0"/>
              <a:t>.</a:t>
            </a:r>
            <a:endParaRPr lang="es-ES" dirty="0"/>
          </a:p>
        </p:txBody>
      </p:sp>
      <p:sp>
        <p:nvSpPr>
          <p:cNvPr id="9" name="Flecha izquierda 8"/>
          <p:cNvSpPr/>
          <p:nvPr/>
        </p:nvSpPr>
        <p:spPr>
          <a:xfrm>
            <a:off x="4345969" y="3075131"/>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6082301" y="4428160"/>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smtClean="0"/>
              <a:t>Reconstruir usando método </a:t>
            </a:r>
            <a:r>
              <a:rPr lang="es-ES" dirty="0" err="1" smtClean="0"/>
              <a:t>join</a:t>
            </a:r>
            <a:r>
              <a:rPr lang="es-ES" dirty="0" smtClean="0"/>
              <a:t>.</a:t>
            </a:r>
            <a:endParaRPr lang="es-ES" dirty="0"/>
          </a:p>
        </p:txBody>
      </p:sp>
      <p:sp>
        <p:nvSpPr>
          <p:cNvPr id="11" name="Flecha izquierda 10"/>
          <p:cNvSpPr/>
          <p:nvPr/>
        </p:nvSpPr>
        <p:spPr>
          <a:xfrm>
            <a:off x="4345969" y="4428160"/>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p:cNvPicPr>
            <a:picLocks noChangeAspect="1"/>
          </p:cNvPicPr>
          <p:nvPr/>
        </p:nvPicPr>
        <p:blipFill>
          <a:blip r:embed="rId6"/>
          <a:stretch>
            <a:fillRect/>
          </a:stretch>
        </p:blipFill>
        <p:spPr>
          <a:xfrm>
            <a:off x="819685" y="5426543"/>
            <a:ext cx="3810000" cy="1181100"/>
          </a:xfrm>
          <a:prstGeom prst="rect">
            <a:avLst/>
          </a:prstGeom>
        </p:spPr>
      </p:pic>
      <p:sp>
        <p:nvSpPr>
          <p:cNvPr id="13" name="Rectángulo 12"/>
          <p:cNvSpPr/>
          <p:nvPr/>
        </p:nvSpPr>
        <p:spPr>
          <a:xfrm>
            <a:off x="6082301" y="5681468"/>
            <a:ext cx="5045468" cy="103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smtClean="0"/>
              <a:t>String</a:t>
            </a:r>
            <a:r>
              <a:rPr lang="es-ES" dirty="0" smtClean="0"/>
              <a:t> modificado.</a:t>
            </a:r>
            <a:endParaRPr lang="es-ES" dirty="0"/>
          </a:p>
        </p:txBody>
      </p:sp>
      <p:sp>
        <p:nvSpPr>
          <p:cNvPr id="14" name="Flecha izquierda 13"/>
          <p:cNvSpPr/>
          <p:nvPr/>
        </p:nvSpPr>
        <p:spPr>
          <a:xfrm>
            <a:off x="4345969" y="5741477"/>
            <a:ext cx="1047964" cy="91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0548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Formateo de Strings</a:t>
            </a:r>
            <a:endParaRPr lang="es-ES" dirty="0"/>
          </a:p>
        </p:txBody>
      </p:sp>
    </p:spTree>
    <p:extLst>
      <p:ext uri="{BB962C8B-B14F-4D97-AF65-F5344CB8AC3E}">
        <p14:creationId xmlns:p14="http://schemas.microsoft.com/office/powerpoint/2010/main" val="2764455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Strings como plantillas con print</a:t>
            </a:r>
            <a:endParaRPr lang="es-ES" dirty="0"/>
          </a:p>
        </p:txBody>
      </p:sp>
      <p:pic>
        <p:nvPicPr>
          <p:cNvPr id="3" name="Imagen 2"/>
          <p:cNvPicPr>
            <a:picLocks noChangeAspect="1"/>
          </p:cNvPicPr>
          <p:nvPr/>
        </p:nvPicPr>
        <p:blipFill>
          <a:blip r:embed="rId3"/>
          <a:stretch>
            <a:fillRect/>
          </a:stretch>
        </p:blipFill>
        <p:spPr>
          <a:xfrm>
            <a:off x="609600" y="1814619"/>
            <a:ext cx="4448175" cy="4276725"/>
          </a:xfrm>
          <a:prstGeom prst="rect">
            <a:avLst/>
          </a:prstGeom>
        </p:spPr>
      </p:pic>
    </p:spTree>
    <p:extLst>
      <p:ext uri="{BB962C8B-B14F-4D97-AF65-F5344CB8AC3E}">
        <p14:creationId xmlns:p14="http://schemas.microsoft.com/office/powerpoint/2010/main" val="615308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de Strings como plantillas con print</a:t>
            </a:r>
          </a:p>
        </p:txBody>
      </p:sp>
      <p:sp>
        <p:nvSpPr>
          <p:cNvPr id="7" name="Flecha derecha 6"/>
          <p:cNvSpPr/>
          <p:nvPr/>
        </p:nvSpPr>
        <p:spPr>
          <a:xfrm>
            <a:off x="5444634" y="3051426"/>
            <a:ext cx="1899114" cy="140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print ( % )</a:t>
            </a:r>
            <a:endParaRPr lang="es-ES" sz="2400" dirty="0"/>
          </a:p>
        </p:txBody>
      </p:sp>
      <p:pic>
        <p:nvPicPr>
          <p:cNvPr id="6" name="Imagen 5"/>
          <p:cNvPicPr>
            <a:picLocks noChangeAspect="1"/>
          </p:cNvPicPr>
          <p:nvPr/>
        </p:nvPicPr>
        <p:blipFill>
          <a:blip r:embed="rId3"/>
          <a:stretch>
            <a:fillRect/>
          </a:stretch>
        </p:blipFill>
        <p:spPr>
          <a:xfrm>
            <a:off x="609600" y="1814619"/>
            <a:ext cx="4448175" cy="4276725"/>
          </a:xfrm>
          <a:prstGeom prst="rect">
            <a:avLst/>
          </a:prstGeom>
        </p:spPr>
      </p:pic>
      <p:pic>
        <p:nvPicPr>
          <p:cNvPr id="4" name="Imagen 3"/>
          <p:cNvPicPr>
            <a:picLocks noChangeAspect="1"/>
          </p:cNvPicPr>
          <p:nvPr/>
        </p:nvPicPr>
        <p:blipFill>
          <a:blip r:embed="rId4"/>
          <a:stretch>
            <a:fillRect/>
          </a:stretch>
        </p:blipFill>
        <p:spPr>
          <a:xfrm>
            <a:off x="7795917" y="1528869"/>
            <a:ext cx="3924300" cy="4562475"/>
          </a:xfrm>
          <a:prstGeom prst="rect">
            <a:avLst/>
          </a:prstGeom>
        </p:spPr>
      </p:pic>
    </p:spTree>
    <p:extLst>
      <p:ext uri="{BB962C8B-B14F-4D97-AF65-F5344CB8AC3E}">
        <p14:creationId xmlns:p14="http://schemas.microsoft.com/office/powerpoint/2010/main" val="4232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925</Words>
  <Application>Microsoft Office PowerPoint</Application>
  <PresentationFormat>Panorámica</PresentationFormat>
  <Paragraphs>82</Paragraphs>
  <Slides>19</Slides>
  <Notes>14</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5" baseType="lpstr">
      <vt:lpstr>Arial</vt:lpstr>
      <vt:lpstr>Calibri</vt:lpstr>
      <vt:lpstr>Segoe UI</vt:lpstr>
      <vt:lpstr>Segoe UI Light</vt:lpstr>
      <vt:lpstr>WelcomeDoc</vt:lpstr>
      <vt:lpstr>Image</vt:lpstr>
      <vt:lpstr>TDFI102 Introducción a la Programación</vt:lpstr>
      <vt:lpstr>Objetivos de esta Clase</vt:lpstr>
      <vt:lpstr>Modificación de Strings</vt:lpstr>
      <vt:lpstr>Secuencias mutables e inmutables: Listas</vt:lpstr>
      <vt:lpstr>Secuencias mutables e inmutables: Strings</vt:lpstr>
      <vt:lpstr>Modificación de Strings: Conversión a Listas</vt:lpstr>
      <vt:lpstr>Formateo de Strings</vt:lpstr>
      <vt:lpstr>Uso de Strings como plantillas con print</vt:lpstr>
      <vt:lpstr>Uso de Strings como plantillas con print</vt:lpstr>
      <vt:lpstr>Uso de Strings como plantillas con print</vt:lpstr>
      <vt:lpstr>Uso de Strings como plantillas con print</vt:lpstr>
      <vt:lpstr>Ejemplos de formateo de números</vt:lpstr>
      <vt:lpstr>Formateo de Strings usando métodos de la Clase String</vt:lpstr>
      <vt:lpstr>Ejemplos de formateo de palabras</vt:lpstr>
      <vt:lpstr>Ejemplos de formateo de palabras</vt:lpstr>
      <vt:lpstr>Ahora veámoslo en vivo</vt:lpstr>
      <vt:lpstr>Creación del Algoritmo: Diseño del Programa</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2020-03-21T15:17:52Z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