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1"/>
  </p:notesMasterIdLst>
  <p:sldIdLst>
    <p:sldId id="332" r:id="rId3"/>
    <p:sldId id="275" r:id="rId4"/>
    <p:sldId id="307" r:id="rId5"/>
    <p:sldId id="312" r:id="rId6"/>
    <p:sldId id="313" r:id="rId7"/>
    <p:sldId id="314" r:id="rId8"/>
    <p:sldId id="315" r:id="rId9"/>
    <p:sldId id="316" r:id="rId10"/>
    <p:sldId id="331" r:id="rId11"/>
    <p:sldId id="311" r:id="rId12"/>
    <p:sldId id="298" r:id="rId13"/>
    <p:sldId id="306" r:id="rId14"/>
    <p:sldId id="299" r:id="rId15"/>
    <p:sldId id="317" r:id="rId16"/>
    <p:sldId id="318" r:id="rId17"/>
    <p:sldId id="319" r:id="rId18"/>
    <p:sldId id="320" r:id="rId19"/>
    <p:sldId id="305" r:id="rId20"/>
    <p:sldId id="303" r:id="rId21"/>
    <p:sldId id="321" r:id="rId22"/>
    <p:sldId id="301" r:id="rId23"/>
    <p:sldId id="325" r:id="rId24"/>
    <p:sldId id="304" r:id="rId25"/>
    <p:sldId id="326" r:id="rId26"/>
    <p:sldId id="300" r:id="rId27"/>
    <p:sldId id="302" r:id="rId28"/>
    <p:sldId id="324" r:id="rId29"/>
    <p:sldId id="328" r:id="rId30"/>
    <p:sldId id="330" r:id="rId31"/>
    <p:sldId id="309" r:id="rId32"/>
    <p:sldId id="308" r:id="rId33"/>
    <p:sldId id="297" r:id="rId34"/>
    <p:sldId id="322" r:id="rId35"/>
    <p:sldId id="323" r:id="rId36"/>
    <p:sldId id="327" r:id="rId37"/>
    <p:sldId id="257" r:id="rId38"/>
    <p:sldId id="274" r:id="rId39"/>
    <p:sldId id="3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332"/>
            <p14:sldId id="275"/>
            <p14:sldId id="307"/>
            <p14:sldId id="312"/>
            <p14:sldId id="313"/>
            <p14:sldId id="314"/>
            <p14:sldId id="315"/>
            <p14:sldId id="316"/>
            <p14:sldId id="331"/>
            <p14:sldId id="311"/>
            <p14:sldId id="298"/>
            <p14:sldId id="306"/>
            <p14:sldId id="299"/>
            <p14:sldId id="317"/>
            <p14:sldId id="318"/>
            <p14:sldId id="319"/>
            <p14:sldId id="320"/>
            <p14:sldId id="305"/>
            <p14:sldId id="303"/>
            <p14:sldId id="321"/>
            <p14:sldId id="301"/>
            <p14:sldId id="325"/>
            <p14:sldId id="304"/>
            <p14:sldId id="326"/>
            <p14:sldId id="300"/>
            <p14:sldId id="302"/>
            <p14:sldId id="324"/>
            <p14:sldId id="328"/>
            <p14:sldId id="330"/>
            <p14:sldId id="309"/>
            <p14:sldId id="308"/>
            <p14:sldId id="297"/>
            <p14:sldId id="322"/>
            <p14:sldId id="323"/>
            <p14:sldId id="327"/>
            <p14:sldId id="257"/>
            <p14:sldId id="274"/>
            <p14:sldId id="3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925" autoAdjust="0"/>
  </p:normalViewPr>
  <p:slideViewPr>
    <p:cSldViewPr snapToGrid="0">
      <p:cViewPr varScale="1">
        <p:scale>
          <a:sx n="105" d="100"/>
          <a:sy n="105" d="100"/>
        </p:scale>
        <p:origin x="69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741939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041301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Al igual que</a:t>
            </a:r>
            <a:r>
              <a:rPr lang="es-ES" baseline="0" dirty="0" smtClean="0"/>
              <a:t> como hemos visto que los </a:t>
            </a:r>
            <a:r>
              <a:rPr lang="es-ES" baseline="0" dirty="0" err="1" smtClean="0"/>
              <a:t>Strings</a:t>
            </a:r>
            <a:r>
              <a:rPr lang="es-ES" baseline="0" dirty="0" smtClean="0"/>
              <a:t> son Clases, las Listas en Python también lo son. Ahora revisaremos los métodos más relevantes de esta clase. Recordemos que se denominan métodos, a las funciones que están asociadas a una determinada clase.</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3251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Podemos agrupar</a:t>
            </a:r>
            <a:r>
              <a:rPr lang="es-ES" baseline="0" dirty="0" smtClean="0"/>
              <a:t> los métodos de la clase lista en cuatro grupos: métodos que agregan, métodos que quitan y métodos que buscan elementos. Finalmente tenemos también métodos que operan sobre la lista completa, ya sea para ordenarla, modificarla o copiarla.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677083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Podemos agrupar</a:t>
            </a:r>
            <a:r>
              <a:rPr lang="es-ES" baseline="0" dirty="0" smtClean="0"/>
              <a:t> los métodos de la clase lista en cuatro grupos: métodos que agregan, métodos que quitan y métodos que buscan elementos. Finalmente tenemos también métodos que operan sobre la lista completa, ya sea para ordenarla, modificarla </a:t>
            </a:r>
            <a:r>
              <a:rPr lang="es-ES" baseline="0" smtClean="0"/>
              <a:t>o copiarla.</a:t>
            </a:r>
            <a:endParaRPr lang="es-ES"/>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168343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Podemos agrupar</a:t>
            </a:r>
            <a:r>
              <a:rPr lang="es-ES" baseline="0" dirty="0" smtClean="0"/>
              <a:t> los métodos de la clase lista en cuatro grupos: métodos que agregan, métodos que quitan y métodos que buscan elementos. Finalmente tenemos también métodos que operan sobre la lista completa, ya sea para ordenarla, modificarla </a:t>
            </a:r>
            <a:r>
              <a:rPr lang="es-ES" baseline="0" smtClean="0"/>
              <a:t>o copiarla.</a:t>
            </a:r>
            <a:endParaRPr lang="es-ES"/>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939310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Podemos agrupar</a:t>
            </a:r>
            <a:r>
              <a:rPr lang="es-ES" baseline="0" dirty="0" smtClean="0"/>
              <a:t> los métodos de la clase lista en cuatro grupos: métodos que agregan, métodos que quitan y métodos que buscan elementos. Finalmente tenemos también métodos que operan sobre la lista completa, ya sea para ordenarla, modificarla </a:t>
            </a:r>
            <a:r>
              <a:rPr lang="es-ES" baseline="0" smtClean="0"/>
              <a:t>o copiarla.</a:t>
            </a:r>
            <a:endParaRPr lang="es-ES"/>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707103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Podemos agrupar</a:t>
            </a:r>
            <a:r>
              <a:rPr lang="es-ES" baseline="0" dirty="0" smtClean="0"/>
              <a:t> los métodos de la clase lista en cuatro grupos: métodos que agregan, métodos que quitan y métodos que buscan elementos. Finalmente tenemos también métodos que operan sobre la lista completa, ya sea para ordenarla, modificarla </a:t>
            </a:r>
            <a:r>
              <a:rPr lang="es-ES" baseline="0" smtClean="0"/>
              <a:t>o copiarla.</a:t>
            </a:r>
            <a:endParaRPr lang="es-ES"/>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616524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Las listas son muy convenientes en Python: con ellas podemos simular estructuras muy útiles para implementar</a:t>
            </a:r>
            <a:r>
              <a:rPr lang="es-ES" baseline="0" dirty="0" smtClean="0"/>
              <a:t> algoritmos.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1158689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Posiblemente algunos de ustedes hayan usado alguna vez una calculadora</a:t>
            </a:r>
            <a:r>
              <a:rPr lang="es-ES" baseline="0" dirty="0" smtClean="0"/>
              <a:t> HP. Estas calculadoras tienen un modo de funcionamiento llamado RPN (Reverse </a:t>
            </a:r>
            <a:r>
              <a:rPr lang="es-ES" baseline="0" dirty="0" err="1" smtClean="0"/>
              <a:t>Polish</a:t>
            </a:r>
            <a:r>
              <a:rPr lang="es-ES" baseline="0" dirty="0" smtClean="0"/>
              <a:t> </a:t>
            </a:r>
            <a:r>
              <a:rPr lang="es-ES" baseline="0" dirty="0" err="1" smtClean="0"/>
              <a:t>Notation</a:t>
            </a:r>
            <a:r>
              <a:rPr lang="es-ES" baseline="0" dirty="0" smtClean="0"/>
              <a:t>, notación polaca inversa) el cual permite el ingreso de operaciones matemáticas complejas sin el uso de paréntesis, usando un Stack.  En el </a:t>
            </a:r>
            <a:r>
              <a:rPr lang="es-ES" baseline="0" dirty="0" err="1" smtClean="0"/>
              <a:t>stack</a:t>
            </a:r>
            <a:r>
              <a:rPr lang="es-ES" baseline="0" dirty="0" smtClean="0"/>
              <a:t> se van agregando elementos por uno de los extremos, y solamente se pueden sacar elementos por ese mismo extremo. Eso hace que sean un tipo de estructura llamado LIFO (</a:t>
            </a:r>
            <a:r>
              <a:rPr lang="es-ES" baseline="0" dirty="0" err="1" smtClean="0"/>
              <a:t>Last</a:t>
            </a:r>
            <a:r>
              <a:rPr lang="es-ES" baseline="0" dirty="0" smtClean="0"/>
              <a:t> In, </a:t>
            </a:r>
            <a:r>
              <a:rPr lang="es-ES" baseline="0" dirty="0" err="1" smtClean="0"/>
              <a:t>First</a:t>
            </a:r>
            <a:r>
              <a:rPr lang="es-ES" baseline="0" dirty="0" smtClean="0"/>
              <a:t> </a:t>
            </a:r>
            <a:r>
              <a:rPr lang="es-ES" baseline="0" dirty="0" err="1" smtClean="0"/>
              <a:t>Out</a:t>
            </a:r>
            <a:r>
              <a:rPr lang="es-ES" baseline="0" dirty="0" smtClean="0"/>
              <a:t>, el último que entra es el primero que sale). Sirven para muchos algoritmos, entre ellos para facilitar la implementación de cálculos matemáticos, en donde lo que yo quiero es que el último elemento sea el primero que se procese.</a:t>
            </a:r>
          </a:p>
          <a:p>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1579575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Las listas en Python tienen el método POP, que nos permite usarlas como si fueran </a:t>
            </a:r>
            <a:r>
              <a:rPr lang="es-ES" baseline="0" dirty="0" err="1" smtClean="0"/>
              <a:t>stacks</a:t>
            </a:r>
            <a:r>
              <a:rPr lang="es-ES" baseline="0" dirty="0" smtClean="0"/>
              <a:t>. Pop es un ejemplo de función que tiene un parámetro con una valor por defecto. Cuando no se indica un valor para el elemento que quiero sacar, POP saca el último elemento, lo que hace que la lista funcione como </a:t>
            </a:r>
            <a:r>
              <a:rPr lang="es-ES" baseline="0" dirty="0" err="1" smtClean="0"/>
              <a:t>stack</a:t>
            </a:r>
            <a:r>
              <a:rPr lang="es-ES" baseline="0" dirty="0" smtClean="0"/>
              <a:t>.</a:t>
            </a:r>
          </a:p>
          <a:p>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1139948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Todos los lenguajes de programación tienen una o varias formas de representar conjuntos de datos.</a:t>
            </a:r>
            <a:r>
              <a:rPr lang="es-ES" baseline="0" dirty="0" smtClean="0"/>
              <a:t> Ya hemos comenzado a usar listas en nuestros programas, ahora las revisaremos con más detalle.</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879803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Otra estructura</a:t>
            </a:r>
            <a:r>
              <a:rPr lang="es-ES" baseline="0" dirty="0" smtClean="0"/>
              <a:t> muy comúnmente utilizada y que se puede representar con las listas son las Colas. Las colas son el símil en un programa de computador de las filas que todos hemos tenido que hacer alguna vez. En este caso, el orden de acceso a los elementos es FIFO (</a:t>
            </a:r>
            <a:r>
              <a:rPr lang="es-ES" baseline="0" dirty="0" err="1" smtClean="0"/>
              <a:t>First</a:t>
            </a:r>
            <a:r>
              <a:rPr lang="es-ES" baseline="0" dirty="0" smtClean="0"/>
              <a:t> In, </a:t>
            </a:r>
            <a:r>
              <a:rPr lang="es-ES" baseline="0" dirty="0" err="1" smtClean="0"/>
              <a:t>First</a:t>
            </a:r>
            <a:r>
              <a:rPr lang="es-ES" baseline="0" dirty="0" smtClean="0"/>
              <a:t> </a:t>
            </a:r>
            <a:r>
              <a:rPr lang="es-ES" baseline="0" dirty="0" err="1" smtClean="0"/>
              <a:t>Out</a:t>
            </a:r>
            <a:r>
              <a:rPr lang="es-ES" baseline="0" dirty="0" smtClean="0"/>
              <a:t>, es decir el primero que entra es el primero que sale).</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2613029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vimos</a:t>
            </a:r>
            <a:r>
              <a:rPr lang="es-ES" baseline="0" dirty="0" smtClean="0"/>
              <a:t> que podemos usar POP para hacer que una lista funcione como </a:t>
            </a:r>
            <a:r>
              <a:rPr lang="es-ES" baseline="0" dirty="0" err="1" smtClean="0"/>
              <a:t>stack</a:t>
            </a:r>
            <a:r>
              <a:rPr lang="es-ES" baseline="0" dirty="0" smtClean="0"/>
              <a:t>, pero también podemos usarlo para que la lista se comporte como una cola. Si a pop le pasamos como parámetro el número cero, le estamos diciendo que saque el primer elemento de la lista. En general, a POP le podemos pasar como parámetro un número que represente un índice de un elemento existente en la lista, y la POP se encargará de sacarlo de ella. El índice debe ser número entre cero y el número de elementos menos uno de la lista, o la llamada al método POP generará un error.</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3886708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No hay ninguna limitación a lo que puede contener una lista: de hecho podemos crear listas que contengan otras listas, y así podríamos simular</a:t>
            </a:r>
            <a:r>
              <a:rPr lang="es-ES" baseline="0" dirty="0" smtClean="0"/>
              <a:t> una matriz.</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973145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 operador de indexación</a:t>
            </a:r>
            <a:r>
              <a:rPr lang="es-ES" baseline="0" dirty="0" smtClean="0"/>
              <a:t> [], retorna el elemento de la lista que se encuentra en una determinada posición. Tal como los operadores matemáticos y las funciones se pueden componer, es decir, aplicarse sobre el resultado de otros operadores matemáticos y otras funciones, el operador de indexación [], también puede hacer lo mismo.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29700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Podemos</a:t>
            </a:r>
            <a:r>
              <a:rPr lang="es-ES" baseline="0" dirty="0" smtClean="0"/>
              <a:t> verlo aquí en este fragmento de código.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677762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Con</a:t>
            </a:r>
            <a:r>
              <a:rPr lang="es-ES" baseline="0" dirty="0" smtClean="0"/>
              <a:t> una matriz representada de esta forma, podríamos, por ejemplo, crear una función que nos permita calcular el determinante de una matriz de 2x2.</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259749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Aunque representando</a:t>
            </a:r>
            <a:r>
              <a:rPr lang="es-ES" baseline="0" dirty="0" smtClean="0"/>
              <a:t> las matrices con listas, podemos obtener una desempeño razonable para matrices de una tamaño pequeño, si necesitamos hacer cálculos más complejos, nos conviene usar una estructura de datos fija para representar las matrices, lo que va a hacer que nuestro programa funcione más rápido. Para eso debemos importar el paquete numpy. Para instalarlo podemos ejecutar el comando pip install numpy en el directorio scripts de nuestra carpeta de instalación de Python (o desde la línea de comando en Mac Os) o descargarlo de la dirección que aparece en pantalla.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3909536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Al usar numpy, tenemos muchas funciones</a:t>
            </a:r>
            <a:r>
              <a:rPr lang="es-ES" baseline="0" dirty="0" smtClean="0"/>
              <a:t> nuevas disponibles para hacer cálculos matemáticos: por ejemplo podemos calcular el promedio de los datos de un arreglo, con una sola instrucción.</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862462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Tenemos también funciones de álgebra</a:t>
            </a:r>
            <a:r>
              <a:rPr lang="es-ES" baseline="0" dirty="0" smtClean="0"/>
              <a:t> lineal, como el determinante, ya implementadas. Las matrices se pueden crear ya sea entregando una lista con los elementos, o mediante un </a:t>
            </a:r>
            <a:r>
              <a:rPr lang="es-ES" baseline="0" dirty="0" err="1" smtClean="0"/>
              <a:t>string</a:t>
            </a:r>
            <a:r>
              <a:rPr lang="es-ES" baseline="0" dirty="0" smtClean="0"/>
              <a:t> que represente la matriz. Posiblemente la primera forma será más fácil de construir directamente en Python, aunque la segunda podría ser más fácil para que el usuario ingrese los valores mediante una instrucción input.</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83891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Estos conjuntos de datos pueden estáticos (una vez definidos no pueden cambiar de tamaño) o pueden ser dinámicos (pueden crecer o disminuir de tamaño, durante la ejecución del programa). Como hemos visto, en Python, provee conjuntos de datos que se representan usando secuencias, las cuales como ya hemos visto pueden ser mutables (o sea dinámicas, como las listas) o inmutables (estáticas, como los </a:t>
            </a:r>
            <a:r>
              <a:rPr lang="es-ES" baseline="0" dirty="0" err="1" smtClean="0"/>
              <a:t>strings</a:t>
            </a:r>
            <a:r>
              <a:rPr lang="es-ES" baseline="0" dirty="0" smtClean="0"/>
              <a:t>)</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4034871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También podemos</a:t>
            </a:r>
            <a:r>
              <a:rPr lang="es-ES" baseline="0" dirty="0" smtClean="0"/>
              <a:t> clasificar a las estructuras que representan conjuntos de datos, de acuerdo a la forma en que se acceden sus elementos. Las secuencias se denominan de esta forma, porque para acceder a alguno de los elementos que contienen es necesario recorrerlas desde el principio hasta el final (como se hace, por ejemplo, con un ciclo FOR).</a:t>
            </a:r>
          </a:p>
          <a:p>
            <a:r>
              <a:rPr lang="es-ES" baseline="0" dirty="0" smtClean="0"/>
              <a:t>Tenemos otro tipo de conjuntos de datos que son de acceso aleatorio, lo cual es una manera de indicar que para acceder a cualquiera de sus elementos, se puede llegar a ellos directamente. </a:t>
            </a:r>
          </a:p>
          <a:p>
            <a:r>
              <a:rPr lang="es-ES" baseline="0" dirty="0" smtClean="0"/>
              <a:t>Finalmente, entre estos dos tipos, tenemos las estructuras de acceso indexado, que combinan ambas estrategias.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551515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Las</a:t>
            </a:r>
            <a:r>
              <a:rPr lang="es-ES" baseline="0" dirty="0" smtClean="0"/>
              <a:t> estructuras de acceso secuencial, como hemos mencionado, requieren visitar los elementos anteriores antes de retornar el valor del elemento que estamos solicitando. Supongamos que quiero el tercer elemento de la lista (su índice es 2), tengo que visitar el primero y el segundo para llegar a él.</a:t>
            </a:r>
          </a:p>
          <a:p>
            <a:r>
              <a:rPr lang="es-ES" baseline="0" dirty="0" smtClean="0"/>
              <a:t>Un ejemplo de este tipo de estructuras son las listas. Esto hace que cuando en una de estas estructuras hay muchos elementos el tiempo de acceso de los últimos se vuelva cada vez más largo. Por otro lado, tienen la ventaja que pueden crecer y achicarse dinámicamente, de acuerdo a lo que se necesite en el programa.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99287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el otro extremo</a:t>
            </a:r>
            <a:r>
              <a:rPr lang="es-ES" baseline="0" dirty="0" smtClean="0"/>
              <a:t> de la velocidad de acceso, tenemos las estructuras de acceso completamente aleatorio. En estas estructuras con saber el número de elemento que quiero puedo llegar directamente a él, sin tener que recorrer los anteriores. La desventaja, es que estas estructuras una vez que se crean e inicializan, no pueden cambiar su tamaño, ni agregando ni quitando elementos. Esto permite comprender mejor, porque es una optimización que los </a:t>
            </a:r>
            <a:r>
              <a:rPr lang="es-ES" baseline="0" dirty="0" err="1" smtClean="0"/>
              <a:t>Strings</a:t>
            </a:r>
            <a:r>
              <a:rPr lang="es-ES" baseline="0" dirty="0" smtClean="0"/>
              <a:t> en Python no se puedan modificar directamente después de ser creados. </a:t>
            </a:r>
          </a:p>
          <a:p>
            <a:r>
              <a:rPr lang="es-ES" baseline="0" dirty="0" smtClean="0"/>
              <a:t>Este tipo de estructuras son muy usadas en computación científica y en la simulación de procesos, pues con ellas se pueden implementar en forma muy eficiente elementos como las matrices, que son básicas para la implementación de diversos métodos de solución numérica de ecuaciones diferenciales y de algoritmos de computación gráfica, como los que se utilizan en los videojuegos. Dos módulos muy útiles para esto son numpy y </a:t>
            </a:r>
            <a:r>
              <a:rPr lang="es-ES" baseline="0" dirty="0" err="1" smtClean="0"/>
              <a:t>PyOpenGL</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99703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Entre los dos</a:t>
            </a:r>
            <a:r>
              <a:rPr lang="es-ES" baseline="0" dirty="0" smtClean="0"/>
              <a:t> tipos de acceso que hemos visto, tenemos las estructuras de acceso indexado. Estas estructuras combinan dos elementos: una clave de acceso, generalmente única en todo el conjunto de datos, y un valor, que puede ser de cualquier tipo de dato, incluso una lista de valores. Para acceder a un elemento, debo usar su clave. Cómo se puede ver en el ejemplo de una lista de personas, la clave del elemento es un </a:t>
            </a:r>
            <a:r>
              <a:rPr lang="es-ES" baseline="0" dirty="0" err="1" smtClean="0"/>
              <a:t>rut</a:t>
            </a:r>
            <a:r>
              <a:rPr lang="es-ES" baseline="0" dirty="0" smtClean="0"/>
              <a:t>, pues el </a:t>
            </a:r>
            <a:r>
              <a:rPr lang="es-ES" baseline="0" dirty="0" err="1" smtClean="0"/>
              <a:t>rut</a:t>
            </a:r>
            <a:r>
              <a:rPr lang="es-ES" baseline="0" dirty="0" smtClean="0"/>
              <a:t> es único para cada persona.</a:t>
            </a:r>
          </a:p>
          <a:p>
            <a:endParaRPr lang="es-ES" baseline="0" dirty="0" smtClean="0"/>
          </a:p>
          <a:p>
            <a:r>
              <a:rPr lang="es-ES" baseline="0" dirty="0" smtClean="0"/>
              <a:t>Se combinan beneficios de las estructuras de acceso aleatorio, porque no es necesario revisar todos los elementos para llegar al que busco, ya que las claves están guardadas en forma ordenada. Por otro lado, al igual que las estructuras de acceso secuencial, las estructuras de acceso aleatorio pueden modificar su tamaño durante la ejecución del programa, ya sea agregando o quitando elementos.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517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256941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estructura</a:t>
            </a:r>
            <a:r>
              <a:rPr lang="es-ES" baseline="0" dirty="0" smtClean="0"/>
              <a:t> básica para representar conjuntos de datos en Python son las listas. Ya hemos visto que podemos tener listas de números, listas de palabras, e incluso listas mixtas, que contengan elementos de diversos tipos. Ahora, veremos una demostración de las funciones básicas que se pueden utilizar con las listas, algunas de las cuales, ya las hemos utilizado.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17786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3/21/2020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4/tutorial/datastructures.html"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4/tutorial/datastructures.html"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4/tutorial/datastructures.html"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docs.python.org/3.4/tutorial/datastructures.html"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docs.python.org/3.4/tutorial/datastructures.htm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TDFI102 Introducción a la Programación</a:t>
            </a:r>
            <a:endParaRPr lang="es-ES" noProof="1"/>
          </a:p>
        </p:txBody>
      </p:sp>
      <p:sp>
        <p:nvSpPr>
          <p:cNvPr id="3" name="Subtítulo 2"/>
          <p:cNvSpPr>
            <a:spLocks noGrp="1"/>
          </p:cNvSpPr>
          <p:nvPr>
            <p:ph type="subTitle" idx="1"/>
          </p:nvPr>
        </p:nvSpPr>
        <p:spPr/>
        <p:txBody>
          <a:bodyPr vert="horz" lIns="91440" tIns="45720" rIns="91440" bIns="45720" rtlCol="0">
            <a:noAutofit/>
          </a:bodyPr>
          <a:lstStyle/>
          <a:p>
            <a:r>
              <a:rPr lang="es-ES" sz="2600" noProof="1" smtClean="0"/>
              <a:t>Primer Semestre 2020</a:t>
            </a:r>
            <a:endParaRPr lang="es-ES" sz="2600" noProof="1"/>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300" y="358463"/>
            <a:ext cx="2862134" cy="2661882"/>
          </a:xfrm>
          <a:prstGeom prst="rect">
            <a:avLst/>
          </a:prstGeom>
        </p:spPr>
      </p:pic>
    </p:spTree>
    <p:extLst>
      <p:ext uri="{BB962C8B-B14F-4D97-AF65-F5344CB8AC3E}">
        <p14:creationId xmlns:p14="http://schemas.microsoft.com/office/powerpoint/2010/main" val="2755714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Listas como Conjuntos de Datos</a:t>
            </a:r>
            <a:endParaRPr lang="es-ES" dirty="0"/>
          </a:p>
        </p:txBody>
      </p:sp>
      <p:sp>
        <p:nvSpPr>
          <p:cNvPr id="4" name="Rectángulo 3"/>
          <p:cNvSpPr/>
          <p:nvPr/>
        </p:nvSpPr>
        <p:spPr>
          <a:xfrm>
            <a:off x="604434" y="1684962"/>
            <a:ext cx="5950478" cy="863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t>l</a:t>
            </a:r>
            <a:r>
              <a:rPr lang="es-ES" sz="2800" dirty="0" smtClean="0"/>
              <a:t> = [1, 2, 3, 4, 5, 6, 7, 8]</a:t>
            </a:r>
            <a:endParaRPr lang="es-ES" sz="2800" dirty="0"/>
          </a:p>
        </p:txBody>
      </p:sp>
      <p:sp>
        <p:nvSpPr>
          <p:cNvPr id="5" name="Rectángulo 4"/>
          <p:cNvSpPr/>
          <p:nvPr/>
        </p:nvSpPr>
        <p:spPr>
          <a:xfrm>
            <a:off x="604434" y="3193551"/>
            <a:ext cx="5950478" cy="863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t>l</a:t>
            </a:r>
            <a:r>
              <a:rPr lang="es-ES" sz="2800" dirty="0" smtClean="0"/>
              <a:t> = [“búho”, “halcón”, “águila”, “azor”]</a:t>
            </a:r>
            <a:endParaRPr lang="es-ES" sz="2800" dirty="0"/>
          </a:p>
        </p:txBody>
      </p:sp>
      <p:sp>
        <p:nvSpPr>
          <p:cNvPr id="6" name="Rectángulo 5"/>
          <p:cNvSpPr/>
          <p:nvPr/>
        </p:nvSpPr>
        <p:spPr>
          <a:xfrm>
            <a:off x="604434" y="4702140"/>
            <a:ext cx="5950478" cy="863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t>l</a:t>
            </a:r>
            <a:r>
              <a:rPr lang="es-ES" sz="2800" dirty="0" smtClean="0"/>
              <a:t> = [“búho”, 12, “águila”, 25]</a:t>
            </a:r>
            <a:endParaRPr lang="es-ES" sz="2800" dirty="0"/>
          </a:p>
        </p:txBody>
      </p:sp>
    </p:spTree>
    <p:extLst>
      <p:ext uri="{BB962C8B-B14F-4D97-AF65-F5344CB8AC3E}">
        <p14:creationId xmlns:p14="http://schemas.microsoft.com/office/powerpoint/2010/main" val="345804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Las listas como secuencias</a:t>
            </a:r>
            <a:endParaRPr lang="es-ES" dirty="0"/>
          </a:p>
        </p:txBody>
      </p:sp>
      <p:pic>
        <p:nvPicPr>
          <p:cNvPr id="3" name="Imagen 2"/>
          <p:cNvPicPr>
            <a:picLocks noChangeAspect="1"/>
          </p:cNvPicPr>
          <p:nvPr/>
        </p:nvPicPr>
        <p:blipFill>
          <a:blip r:embed="rId3"/>
          <a:stretch>
            <a:fillRect/>
          </a:stretch>
        </p:blipFill>
        <p:spPr>
          <a:xfrm>
            <a:off x="609600" y="1593564"/>
            <a:ext cx="7353300" cy="4533900"/>
          </a:xfrm>
          <a:prstGeom prst="rect">
            <a:avLst/>
          </a:prstGeom>
        </p:spPr>
      </p:pic>
    </p:spTree>
    <p:extLst>
      <p:ext uri="{BB962C8B-B14F-4D97-AF65-F5344CB8AC3E}">
        <p14:creationId xmlns:p14="http://schemas.microsoft.com/office/powerpoint/2010/main" val="3236751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La Clase Lista</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142819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Las listas como Clases</a:t>
            </a:r>
            <a:endParaRPr lang="es-ES" dirty="0"/>
          </a:p>
        </p:txBody>
      </p:sp>
      <p:sp>
        <p:nvSpPr>
          <p:cNvPr id="3" name="Rectángulo 2"/>
          <p:cNvSpPr/>
          <p:nvPr/>
        </p:nvSpPr>
        <p:spPr>
          <a:xfrm>
            <a:off x="6354248" y="1290226"/>
            <a:ext cx="5837752" cy="646331"/>
          </a:xfrm>
          <a:prstGeom prst="rect">
            <a:avLst/>
          </a:prstGeom>
        </p:spPr>
        <p:txBody>
          <a:bodyPr wrap="none">
            <a:spAutoFit/>
          </a:bodyPr>
          <a:lstStyle/>
          <a:p>
            <a:r>
              <a:rPr lang="es-ES" dirty="0">
                <a:hlinkClick r:id="rId3"/>
              </a:rPr>
              <a:t>https://</a:t>
            </a:r>
            <a:r>
              <a:rPr lang="es-ES" dirty="0" smtClean="0">
                <a:hlinkClick r:id="rId3"/>
              </a:rPr>
              <a:t>docs.python.org/3.4/tutorial/datastructures.html</a:t>
            </a:r>
            <a:endParaRPr lang="es-ES" dirty="0" smtClean="0"/>
          </a:p>
          <a:p>
            <a:endParaRPr lang="es-ES" dirty="0"/>
          </a:p>
        </p:txBody>
      </p:sp>
      <p:sp>
        <p:nvSpPr>
          <p:cNvPr id="4" name="Rectángulo 3"/>
          <p:cNvSpPr/>
          <p:nvPr/>
        </p:nvSpPr>
        <p:spPr>
          <a:xfrm>
            <a:off x="256854" y="1510794"/>
            <a:ext cx="1890445" cy="52093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Lista</a:t>
            </a:r>
            <a:endParaRPr lang="es-ES" dirty="0"/>
          </a:p>
        </p:txBody>
      </p:sp>
      <p:sp>
        <p:nvSpPr>
          <p:cNvPr id="5" name="Rectángulo 4"/>
          <p:cNvSpPr/>
          <p:nvPr/>
        </p:nvSpPr>
        <p:spPr>
          <a:xfrm>
            <a:off x="5317414" y="1673188"/>
            <a:ext cx="2506894" cy="304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append</a:t>
            </a:r>
            <a:endParaRPr lang="es-ES" dirty="0"/>
          </a:p>
        </p:txBody>
      </p:sp>
      <p:sp>
        <p:nvSpPr>
          <p:cNvPr id="6" name="Rectángulo 5"/>
          <p:cNvSpPr/>
          <p:nvPr/>
        </p:nvSpPr>
        <p:spPr>
          <a:xfrm>
            <a:off x="5317414" y="2088964"/>
            <a:ext cx="2506894" cy="304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extend</a:t>
            </a:r>
            <a:endParaRPr lang="es-ES" dirty="0"/>
          </a:p>
        </p:txBody>
      </p:sp>
      <p:sp>
        <p:nvSpPr>
          <p:cNvPr id="7" name="Rectángulo 6"/>
          <p:cNvSpPr/>
          <p:nvPr/>
        </p:nvSpPr>
        <p:spPr>
          <a:xfrm>
            <a:off x="5317414" y="2491001"/>
            <a:ext cx="2506894" cy="304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insert</a:t>
            </a:r>
            <a:endParaRPr lang="es-ES" dirty="0"/>
          </a:p>
        </p:txBody>
      </p:sp>
      <p:sp>
        <p:nvSpPr>
          <p:cNvPr id="8" name="Rectángulo 7"/>
          <p:cNvSpPr/>
          <p:nvPr/>
        </p:nvSpPr>
        <p:spPr>
          <a:xfrm>
            <a:off x="5317413" y="3402497"/>
            <a:ext cx="2506894" cy="3049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remove</a:t>
            </a:r>
            <a:endParaRPr lang="es-ES" dirty="0"/>
          </a:p>
        </p:txBody>
      </p:sp>
      <p:sp>
        <p:nvSpPr>
          <p:cNvPr id="9" name="Rectángulo 8"/>
          <p:cNvSpPr/>
          <p:nvPr/>
        </p:nvSpPr>
        <p:spPr>
          <a:xfrm>
            <a:off x="5317413" y="3004019"/>
            <a:ext cx="2506894" cy="3049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pop</a:t>
            </a:r>
            <a:endParaRPr lang="es-ES" dirty="0"/>
          </a:p>
        </p:txBody>
      </p:sp>
      <p:sp>
        <p:nvSpPr>
          <p:cNvPr id="10" name="Rectángulo 9"/>
          <p:cNvSpPr/>
          <p:nvPr/>
        </p:nvSpPr>
        <p:spPr>
          <a:xfrm>
            <a:off x="5317413" y="3800975"/>
            <a:ext cx="2506894" cy="3049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clear</a:t>
            </a:r>
            <a:endParaRPr lang="es-ES" dirty="0"/>
          </a:p>
        </p:txBody>
      </p:sp>
      <p:sp>
        <p:nvSpPr>
          <p:cNvPr id="11" name="Rectángulo 10"/>
          <p:cNvSpPr/>
          <p:nvPr/>
        </p:nvSpPr>
        <p:spPr>
          <a:xfrm>
            <a:off x="5317415" y="4382718"/>
            <a:ext cx="2506894" cy="304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index</a:t>
            </a:r>
            <a:endParaRPr lang="es-ES" dirty="0"/>
          </a:p>
        </p:txBody>
      </p:sp>
      <p:sp>
        <p:nvSpPr>
          <p:cNvPr id="12" name="Rectángulo 11"/>
          <p:cNvSpPr/>
          <p:nvPr/>
        </p:nvSpPr>
        <p:spPr>
          <a:xfrm>
            <a:off x="5317415" y="4816349"/>
            <a:ext cx="2506894" cy="304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count</a:t>
            </a:r>
            <a:endParaRPr lang="es-ES" dirty="0"/>
          </a:p>
        </p:txBody>
      </p:sp>
      <p:sp>
        <p:nvSpPr>
          <p:cNvPr id="13" name="Rectángulo 12"/>
          <p:cNvSpPr/>
          <p:nvPr/>
        </p:nvSpPr>
        <p:spPr>
          <a:xfrm>
            <a:off x="5317415" y="5536691"/>
            <a:ext cx="2506894" cy="30497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sort</a:t>
            </a:r>
            <a:endParaRPr lang="es-ES" dirty="0"/>
          </a:p>
        </p:txBody>
      </p:sp>
      <p:sp>
        <p:nvSpPr>
          <p:cNvPr id="14" name="Rectángulo 13"/>
          <p:cNvSpPr/>
          <p:nvPr/>
        </p:nvSpPr>
        <p:spPr>
          <a:xfrm>
            <a:off x="5317415" y="5970322"/>
            <a:ext cx="2506894" cy="30497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reverse</a:t>
            </a:r>
            <a:endParaRPr lang="es-ES" dirty="0"/>
          </a:p>
        </p:txBody>
      </p:sp>
      <p:sp>
        <p:nvSpPr>
          <p:cNvPr id="15" name="Rectángulo 14"/>
          <p:cNvSpPr/>
          <p:nvPr/>
        </p:nvSpPr>
        <p:spPr>
          <a:xfrm>
            <a:off x="5317415" y="6415212"/>
            <a:ext cx="2506894" cy="30497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copy</a:t>
            </a:r>
            <a:endParaRPr lang="es-ES" dirty="0"/>
          </a:p>
        </p:txBody>
      </p:sp>
      <p:sp>
        <p:nvSpPr>
          <p:cNvPr id="16" name="Rectángulo 15"/>
          <p:cNvSpPr/>
          <p:nvPr/>
        </p:nvSpPr>
        <p:spPr>
          <a:xfrm>
            <a:off x="2765998" y="1673188"/>
            <a:ext cx="2047394" cy="112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Agregar</a:t>
            </a:r>
            <a:endParaRPr lang="es-ES" dirty="0"/>
          </a:p>
        </p:txBody>
      </p:sp>
      <p:sp>
        <p:nvSpPr>
          <p:cNvPr id="17" name="Rectángulo 16"/>
          <p:cNvSpPr/>
          <p:nvPr/>
        </p:nvSpPr>
        <p:spPr>
          <a:xfrm>
            <a:off x="2765998" y="3004018"/>
            <a:ext cx="2047394" cy="11019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Quitar</a:t>
            </a:r>
            <a:endParaRPr lang="es-ES" dirty="0"/>
          </a:p>
        </p:txBody>
      </p:sp>
      <p:sp>
        <p:nvSpPr>
          <p:cNvPr id="18" name="Rectángulo 17"/>
          <p:cNvSpPr/>
          <p:nvPr/>
        </p:nvSpPr>
        <p:spPr>
          <a:xfrm>
            <a:off x="2766000" y="4382718"/>
            <a:ext cx="2047394" cy="7386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a:t>
            </a:r>
            <a:endParaRPr lang="es-ES" dirty="0"/>
          </a:p>
        </p:txBody>
      </p:sp>
      <p:sp>
        <p:nvSpPr>
          <p:cNvPr id="19" name="Rectángulo 18"/>
          <p:cNvSpPr/>
          <p:nvPr/>
        </p:nvSpPr>
        <p:spPr>
          <a:xfrm>
            <a:off x="2765998" y="5536691"/>
            <a:ext cx="2047395" cy="11835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Modificar y Copiar</a:t>
            </a:r>
            <a:endParaRPr lang="es-ES" dirty="0"/>
          </a:p>
        </p:txBody>
      </p:sp>
    </p:spTree>
    <p:extLst>
      <p:ext uri="{BB962C8B-B14F-4D97-AF65-F5344CB8AC3E}">
        <p14:creationId xmlns:p14="http://schemas.microsoft.com/office/powerpoint/2010/main" val="424584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Las listas como Clases</a:t>
            </a:r>
            <a:endParaRPr lang="es-ES" dirty="0"/>
          </a:p>
        </p:txBody>
      </p:sp>
      <p:sp>
        <p:nvSpPr>
          <p:cNvPr id="3" name="Rectángulo 2"/>
          <p:cNvSpPr/>
          <p:nvPr/>
        </p:nvSpPr>
        <p:spPr>
          <a:xfrm>
            <a:off x="6354248" y="1290226"/>
            <a:ext cx="5837752" cy="646331"/>
          </a:xfrm>
          <a:prstGeom prst="rect">
            <a:avLst/>
          </a:prstGeom>
        </p:spPr>
        <p:txBody>
          <a:bodyPr wrap="none">
            <a:spAutoFit/>
          </a:bodyPr>
          <a:lstStyle/>
          <a:p>
            <a:r>
              <a:rPr lang="es-ES" dirty="0">
                <a:hlinkClick r:id="rId3"/>
              </a:rPr>
              <a:t>https://</a:t>
            </a:r>
            <a:r>
              <a:rPr lang="es-ES" dirty="0" smtClean="0">
                <a:hlinkClick r:id="rId3"/>
              </a:rPr>
              <a:t>docs.python.org/3.4/tutorial/datastructures.html</a:t>
            </a:r>
            <a:endParaRPr lang="es-ES" dirty="0" smtClean="0"/>
          </a:p>
          <a:p>
            <a:endParaRPr lang="es-ES" dirty="0"/>
          </a:p>
        </p:txBody>
      </p:sp>
      <p:sp>
        <p:nvSpPr>
          <p:cNvPr id="4" name="Rectángulo 3"/>
          <p:cNvSpPr/>
          <p:nvPr/>
        </p:nvSpPr>
        <p:spPr>
          <a:xfrm>
            <a:off x="256854" y="1510794"/>
            <a:ext cx="1890445" cy="52093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Lista</a:t>
            </a:r>
            <a:endParaRPr lang="es-ES" dirty="0"/>
          </a:p>
        </p:txBody>
      </p:sp>
      <p:sp>
        <p:nvSpPr>
          <p:cNvPr id="5" name="Rectángulo 4"/>
          <p:cNvSpPr/>
          <p:nvPr/>
        </p:nvSpPr>
        <p:spPr>
          <a:xfrm>
            <a:off x="5317414" y="1673188"/>
            <a:ext cx="2506894" cy="304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append</a:t>
            </a:r>
            <a:endParaRPr lang="es-ES" dirty="0"/>
          </a:p>
        </p:txBody>
      </p:sp>
      <p:sp>
        <p:nvSpPr>
          <p:cNvPr id="6" name="Rectángulo 5"/>
          <p:cNvSpPr/>
          <p:nvPr/>
        </p:nvSpPr>
        <p:spPr>
          <a:xfrm>
            <a:off x="5317414" y="2088964"/>
            <a:ext cx="2506894" cy="304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extend</a:t>
            </a:r>
            <a:endParaRPr lang="es-ES" dirty="0"/>
          </a:p>
        </p:txBody>
      </p:sp>
      <p:sp>
        <p:nvSpPr>
          <p:cNvPr id="7" name="Rectángulo 6"/>
          <p:cNvSpPr/>
          <p:nvPr/>
        </p:nvSpPr>
        <p:spPr>
          <a:xfrm>
            <a:off x="5317414" y="2491001"/>
            <a:ext cx="2506894" cy="304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insert</a:t>
            </a:r>
            <a:endParaRPr lang="es-ES" dirty="0"/>
          </a:p>
        </p:txBody>
      </p:sp>
      <p:sp>
        <p:nvSpPr>
          <p:cNvPr id="16" name="Rectángulo 15"/>
          <p:cNvSpPr/>
          <p:nvPr/>
        </p:nvSpPr>
        <p:spPr>
          <a:xfrm>
            <a:off x="2765998" y="1673188"/>
            <a:ext cx="2047394" cy="112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Agregar</a:t>
            </a:r>
            <a:endParaRPr lang="es-ES" dirty="0"/>
          </a:p>
        </p:txBody>
      </p:sp>
      <p:sp>
        <p:nvSpPr>
          <p:cNvPr id="17" name="Rectángulo 16"/>
          <p:cNvSpPr/>
          <p:nvPr/>
        </p:nvSpPr>
        <p:spPr>
          <a:xfrm>
            <a:off x="2765998" y="3004018"/>
            <a:ext cx="2047394" cy="11019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Quitar</a:t>
            </a:r>
            <a:endParaRPr lang="es-ES" dirty="0"/>
          </a:p>
        </p:txBody>
      </p:sp>
      <p:sp>
        <p:nvSpPr>
          <p:cNvPr id="18" name="Rectángulo 17"/>
          <p:cNvSpPr/>
          <p:nvPr/>
        </p:nvSpPr>
        <p:spPr>
          <a:xfrm>
            <a:off x="2766000" y="4382718"/>
            <a:ext cx="2047394" cy="7386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a:t>
            </a:r>
            <a:endParaRPr lang="es-ES" dirty="0"/>
          </a:p>
        </p:txBody>
      </p:sp>
      <p:sp>
        <p:nvSpPr>
          <p:cNvPr id="19" name="Rectángulo 18"/>
          <p:cNvSpPr/>
          <p:nvPr/>
        </p:nvSpPr>
        <p:spPr>
          <a:xfrm>
            <a:off x="2765998" y="5536691"/>
            <a:ext cx="2047395" cy="11835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Modificar y Copiar</a:t>
            </a:r>
            <a:endParaRPr lang="es-ES" dirty="0"/>
          </a:p>
        </p:txBody>
      </p:sp>
    </p:spTree>
    <p:extLst>
      <p:ext uri="{BB962C8B-B14F-4D97-AF65-F5344CB8AC3E}">
        <p14:creationId xmlns:p14="http://schemas.microsoft.com/office/powerpoint/2010/main" val="2214412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Las listas como Clases</a:t>
            </a:r>
            <a:endParaRPr lang="es-ES" dirty="0"/>
          </a:p>
        </p:txBody>
      </p:sp>
      <p:sp>
        <p:nvSpPr>
          <p:cNvPr id="3" name="Rectángulo 2"/>
          <p:cNvSpPr/>
          <p:nvPr/>
        </p:nvSpPr>
        <p:spPr>
          <a:xfrm>
            <a:off x="6354248" y="1290226"/>
            <a:ext cx="5837752" cy="646331"/>
          </a:xfrm>
          <a:prstGeom prst="rect">
            <a:avLst/>
          </a:prstGeom>
        </p:spPr>
        <p:txBody>
          <a:bodyPr wrap="none">
            <a:spAutoFit/>
          </a:bodyPr>
          <a:lstStyle/>
          <a:p>
            <a:r>
              <a:rPr lang="es-ES" dirty="0">
                <a:hlinkClick r:id="rId3"/>
              </a:rPr>
              <a:t>https://</a:t>
            </a:r>
            <a:r>
              <a:rPr lang="es-ES" dirty="0" smtClean="0">
                <a:hlinkClick r:id="rId3"/>
              </a:rPr>
              <a:t>docs.python.org/3.4/tutorial/datastructures.html</a:t>
            </a:r>
            <a:endParaRPr lang="es-ES" dirty="0" smtClean="0"/>
          </a:p>
          <a:p>
            <a:endParaRPr lang="es-ES" dirty="0"/>
          </a:p>
        </p:txBody>
      </p:sp>
      <p:sp>
        <p:nvSpPr>
          <p:cNvPr id="4" name="Rectángulo 3"/>
          <p:cNvSpPr/>
          <p:nvPr/>
        </p:nvSpPr>
        <p:spPr>
          <a:xfrm>
            <a:off x="256854" y="1510794"/>
            <a:ext cx="1890445" cy="52093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Lista</a:t>
            </a:r>
            <a:endParaRPr lang="es-ES" dirty="0"/>
          </a:p>
        </p:txBody>
      </p:sp>
      <p:sp>
        <p:nvSpPr>
          <p:cNvPr id="8" name="Rectángulo 7"/>
          <p:cNvSpPr/>
          <p:nvPr/>
        </p:nvSpPr>
        <p:spPr>
          <a:xfrm>
            <a:off x="5317413" y="3402497"/>
            <a:ext cx="2506894" cy="3049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remove</a:t>
            </a:r>
            <a:endParaRPr lang="es-ES" dirty="0"/>
          </a:p>
        </p:txBody>
      </p:sp>
      <p:sp>
        <p:nvSpPr>
          <p:cNvPr id="9" name="Rectángulo 8"/>
          <p:cNvSpPr/>
          <p:nvPr/>
        </p:nvSpPr>
        <p:spPr>
          <a:xfrm>
            <a:off x="5317413" y="3004019"/>
            <a:ext cx="2506894" cy="3049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pop</a:t>
            </a:r>
            <a:endParaRPr lang="es-ES" dirty="0"/>
          </a:p>
        </p:txBody>
      </p:sp>
      <p:sp>
        <p:nvSpPr>
          <p:cNvPr id="10" name="Rectángulo 9"/>
          <p:cNvSpPr/>
          <p:nvPr/>
        </p:nvSpPr>
        <p:spPr>
          <a:xfrm>
            <a:off x="5317413" y="3800975"/>
            <a:ext cx="2506894" cy="3049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clear</a:t>
            </a:r>
            <a:endParaRPr lang="es-ES" dirty="0"/>
          </a:p>
        </p:txBody>
      </p:sp>
      <p:sp>
        <p:nvSpPr>
          <p:cNvPr id="16" name="Rectángulo 15"/>
          <p:cNvSpPr/>
          <p:nvPr/>
        </p:nvSpPr>
        <p:spPr>
          <a:xfrm>
            <a:off x="2765998" y="1673188"/>
            <a:ext cx="2047394" cy="112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Agregar</a:t>
            </a:r>
            <a:endParaRPr lang="es-ES" dirty="0"/>
          </a:p>
        </p:txBody>
      </p:sp>
      <p:sp>
        <p:nvSpPr>
          <p:cNvPr id="17" name="Rectángulo 16"/>
          <p:cNvSpPr/>
          <p:nvPr/>
        </p:nvSpPr>
        <p:spPr>
          <a:xfrm>
            <a:off x="2765998" y="3004018"/>
            <a:ext cx="2047394" cy="11019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Quitar</a:t>
            </a:r>
            <a:endParaRPr lang="es-ES" dirty="0"/>
          </a:p>
        </p:txBody>
      </p:sp>
      <p:sp>
        <p:nvSpPr>
          <p:cNvPr id="18" name="Rectángulo 17"/>
          <p:cNvSpPr/>
          <p:nvPr/>
        </p:nvSpPr>
        <p:spPr>
          <a:xfrm>
            <a:off x="2766000" y="4382718"/>
            <a:ext cx="2047394" cy="7386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a:t>
            </a:r>
            <a:endParaRPr lang="es-ES" dirty="0"/>
          </a:p>
        </p:txBody>
      </p:sp>
      <p:sp>
        <p:nvSpPr>
          <p:cNvPr id="19" name="Rectángulo 18"/>
          <p:cNvSpPr/>
          <p:nvPr/>
        </p:nvSpPr>
        <p:spPr>
          <a:xfrm>
            <a:off x="2765998" y="5536691"/>
            <a:ext cx="2047395" cy="11835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Modificar y Copiar</a:t>
            </a:r>
            <a:endParaRPr lang="es-ES" dirty="0"/>
          </a:p>
        </p:txBody>
      </p:sp>
    </p:spTree>
    <p:extLst>
      <p:ext uri="{BB962C8B-B14F-4D97-AF65-F5344CB8AC3E}">
        <p14:creationId xmlns:p14="http://schemas.microsoft.com/office/powerpoint/2010/main" val="555367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Las listas como Clases</a:t>
            </a:r>
            <a:endParaRPr lang="es-ES" dirty="0"/>
          </a:p>
        </p:txBody>
      </p:sp>
      <p:sp>
        <p:nvSpPr>
          <p:cNvPr id="3" name="Rectángulo 2"/>
          <p:cNvSpPr/>
          <p:nvPr/>
        </p:nvSpPr>
        <p:spPr>
          <a:xfrm>
            <a:off x="6354248" y="1290226"/>
            <a:ext cx="5837752" cy="646331"/>
          </a:xfrm>
          <a:prstGeom prst="rect">
            <a:avLst/>
          </a:prstGeom>
        </p:spPr>
        <p:txBody>
          <a:bodyPr wrap="none">
            <a:spAutoFit/>
          </a:bodyPr>
          <a:lstStyle/>
          <a:p>
            <a:r>
              <a:rPr lang="es-ES" dirty="0">
                <a:hlinkClick r:id="rId3"/>
              </a:rPr>
              <a:t>https://</a:t>
            </a:r>
            <a:r>
              <a:rPr lang="es-ES" dirty="0" smtClean="0">
                <a:hlinkClick r:id="rId3"/>
              </a:rPr>
              <a:t>docs.python.org/3.4/tutorial/datastructures.html</a:t>
            </a:r>
            <a:endParaRPr lang="es-ES" dirty="0" smtClean="0"/>
          </a:p>
          <a:p>
            <a:endParaRPr lang="es-ES" dirty="0"/>
          </a:p>
        </p:txBody>
      </p:sp>
      <p:sp>
        <p:nvSpPr>
          <p:cNvPr id="4" name="Rectángulo 3"/>
          <p:cNvSpPr/>
          <p:nvPr/>
        </p:nvSpPr>
        <p:spPr>
          <a:xfrm>
            <a:off x="256854" y="1510794"/>
            <a:ext cx="1890445" cy="52093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Lista</a:t>
            </a:r>
            <a:endParaRPr lang="es-ES" dirty="0"/>
          </a:p>
        </p:txBody>
      </p:sp>
      <p:sp>
        <p:nvSpPr>
          <p:cNvPr id="11" name="Rectángulo 10"/>
          <p:cNvSpPr/>
          <p:nvPr/>
        </p:nvSpPr>
        <p:spPr>
          <a:xfrm>
            <a:off x="5317415" y="4382718"/>
            <a:ext cx="2506894" cy="304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index</a:t>
            </a:r>
            <a:endParaRPr lang="es-ES" dirty="0"/>
          </a:p>
        </p:txBody>
      </p:sp>
      <p:sp>
        <p:nvSpPr>
          <p:cNvPr id="12" name="Rectángulo 11"/>
          <p:cNvSpPr/>
          <p:nvPr/>
        </p:nvSpPr>
        <p:spPr>
          <a:xfrm>
            <a:off x="5317415" y="4816349"/>
            <a:ext cx="2506894" cy="304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count</a:t>
            </a:r>
            <a:endParaRPr lang="es-ES" dirty="0"/>
          </a:p>
        </p:txBody>
      </p:sp>
      <p:sp>
        <p:nvSpPr>
          <p:cNvPr id="16" name="Rectángulo 15"/>
          <p:cNvSpPr/>
          <p:nvPr/>
        </p:nvSpPr>
        <p:spPr>
          <a:xfrm>
            <a:off x="2765998" y="1673188"/>
            <a:ext cx="2047394" cy="112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Agregar</a:t>
            </a:r>
            <a:endParaRPr lang="es-ES" dirty="0"/>
          </a:p>
        </p:txBody>
      </p:sp>
      <p:sp>
        <p:nvSpPr>
          <p:cNvPr id="17" name="Rectángulo 16"/>
          <p:cNvSpPr/>
          <p:nvPr/>
        </p:nvSpPr>
        <p:spPr>
          <a:xfrm>
            <a:off x="2765998" y="3004018"/>
            <a:ext cx="2047394" cy="11019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Quitar</a:t>
            </a:r>
            <a:endParaRPr lang="es-ES" dirty="0"/>
          </a:p>
        </p:txBody>
      </p:sp>
      <p:sp>
        <p:nvSpPr>
          <p:cNvPr id="18" name="Rectángulo 17"/>
          <p:cNvSpPr/>
          <p:nvPr/>
        </p:nvSpPr>
        <p:spPr>
          <a:xfrm>
            <a:off x="2766000" y="4382718"/>
            <a:ext cx="2047394" cy="7386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a:t>
            </a:r>
            <a:endParaRPr lang="es-ES" dirty="0"/>
          </a:p>
        </p:txBody>
      </p:sp>
      <p:sp>
        <p:nvSpPr>
          <p:cNvPr id="19" name="Rectángulo 18"/>
          <p:cNvSpPr/>
          <p:nvPr/>
        </p:nvSpPr>
        <p:spPr>
          <a:xfrm>
            <a:off x="2765998" y="5536691"/>
            <a:ext cx="2047395" cy="11835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Modificar y Copiar</a:t>
            </a:r>
            <a:endParaRPr lang="es-ES" dirty="0"/>
          </a:p>
        </p:txBody>
      </p:sp>
    </p:spTree>
    <p:extLst>
      <p:ext uri="{BB962C8B-B14F-4D97-AF65-F5344CB8AC3E}">
        <p14:creationId xmlns:p14="http://schemas.microsoft.com/office/powerpoint/2010/main" val="3799169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Las listas como Clases</a:t>
            </a:r>
            <a:endParaRPr lang="es-ES" dirty="0"/>
          </a:p>
        </p:txBody>
      </p:sp>
      <p:sp>
        <p:nvSpPr>
          <p:cNvPr id="3" name="Rectángulo 2"/>
          <p:cNvSpPr/>
          <p:nvPr/>
        </p:nvSpPr>
        <p:spPr>
          <a:xfrm>
            <a:off x="6354248" y="1290226"/>
            <a:ext cx="5837752" cy="646331"/>
          </a:xfrm>
          <a:prstGeom prst="rect">
            <a:avLst/>
          </a:prstGeom>
        </p:spPr>
        <p:txBody>
          <a:bodyPr wrap="none">
            <a:spAutoFit/>
          </a:bodyPr>
          <a:lstStyle/>
          <a:p>
            <a:r>
              <a:rPr lang="es-ES" dirty="0">
                <a:hlinkClick r:id="rId3"/>
              </a:rPr>
              <a:t>https://</a:t>
            </a:r>
            <a:r>
              <a:rPr lang="es-ES" dirty="0" smtClean="0">
                <a:hlinkClick r:id="rId3"/>
              </a:rPr>
              <a:t>docs.python.org/3.4/tutorial/datastructures.html</a:t>
            </a:r>
            <a:endParaRPr lang="es-ES" dirty="0" smtClean="0"/>
          </a:p>
          <a:p>
            <a:endParaRPr lang="es-ES" dirty="0"/>
          </a:p>
        </p:txBody>
      </p:sp>
      <p:sp>
        <p:nvSpPr>
          <p:cNvPr id="4" name="Rectángulo 3"/>
          <p:cNvSpPr/>
          <p:nvPr/>
        </p:nvSpPr>
        <p:spPr>
          <a:xfrm>
            <a:off x="256854" y="1510794"/>
            <a:ext cx="1890445" cy="52093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Lista</a:t>
            </a:r>
            <a:endParaRPr lang="es-ES" dirty="0"/>
          </a:p>
        </p:txBody>
      </p:sp>
      <p:sp>
        <p:nvSpPr>
          <p:cNvPr id="13" name="Rectángulo 12"/>
          <p:cNvSpPr/>
          <p:nvPr/>
        </p:nvSpPr>
        <p:spPr>
          <a:xfrm>
            <a:off x="5317415" y="5536691"/>
            <a:ext cx="2506894" cy="30497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sort</a:t>
            </a:r>
            <a:endParaRPr lang="es-ES" dirty="0"/>
          </a:p>
        </p:txBody>
      </p:sp>
      <p:sp>
        <p:nvSpPr>
          <p:cNvPr id="14" name="Rectángulo 13"/>
          <p:cNvSpPr/>
          <p:nvPr/>
        </p:nvSpPr>
        <p:spPr>
          <a:xfrm>
            <a:off x="5317415" y="5970322"/>
            <a:ext cx="2506894" cy="30497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reverse</a:t>
            </a:r>
            <a:endParaRPr lang="es-ES" dirty="0"/>
          </a:p>
        </p:txBody>
      </p:sp>
      <p:sp>
        <p:nvSpPr>
          <p:cNvPr id="15" name="Rectángulo 14"/>
          <p:cNvSpPr/>
          <p:nvPr/>
        </p:nvSpPr>
        <p:spPr>
          <a:xfrm>
            <a:off x="5317415" y="6415212"/>
            <a:ext cx="2506894" cy="30497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copy</a:t>
            </a:r>
            <a:endParaRPr lang="es-ES" dirty="0"/>
          </a:p>
        </p:txBody>
      </p:sp>
      <p:sp>
        <p:nvSpPr>
          <p:cNvPr id="16" name="Rectángulo 15"/>
          <p:cNvSpPr/>
          <p:nvPr/>
        </p:nvSpPr>
        <p:spPr>
          <a:xfrm>
            <a:off x="2765998" y="1673188"/>
            <a:ext cx="2047394" cy="112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Agregar</a:t>
            </a:r>
            <a:endParaRPr lang="es-ES" dirty="0"/>
          </a:p>
        </p:txBody>
      </p:sp>
      <p:sp>
        <p:nvSpPr>
          <p:cNvPr id="17" name="Rectángulo 16"/>
          <p:cNvSpPr/>
          <p:nvPr/>
        </p:nvSpPr>
        <p:spPr>
          <a:xfrm>
            <a:off x="2765998" y="3004018"/>
            <a:ext cx="2047394" cy="11019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Quitar</a:t>
            </a:r>
            <a:endParaRPr lang="es-ES" dirty="0"/>
          </a:p>
        </p:txBody>
      </p:sp>
      <p:sp>
        <p:nvSpPr>
          <p:cNvPr id="18" name="Rectángulo 17"/>
          <p:cNvSpPr/>
          <p:nvPr/>
        </p:nvSpPr>
        <p:spPr>
          <a:xfrm>
            <a:off x="2766000" y="4382718"/>
            <a:ext cx="2047394" cy="7386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a:t>
            </a:r>
            <a:endParaRPr lang="es-ES" dirty="0"/>
          </a:p>
        </p:txBody>
      </p:sp>
      <p:sp>
        <p:nvSpPr>
          <p:cNvPr id="19" name="Rectángulo 18"/>
          <p:cNvSpPr/>
          <p:nvPr/>
        </p:nvSpPr>
        <p:spPr>
          <a:xfrm>
            <a:off x="2765998" y="5536691"/>
            <a:ext cx="2047395" cy="11835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Modificar y Copiar</a:t>
            </a:r>
            <a:endParaRPr lang="es-ES" dirty="0"/>
          </a:p>
        </p:txBody>
      </p:sp>
    </p:spTree>
    <p:extLst>
      <p:ext uri="{BB962C8B-B14F-4D97-AF65-F5344CB8AC3E}">
        <p14:creationId xmlns:p14="http://schemas.microsoft.com/office/powerpoint/2010/main" val="731353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Usos de las Listas</a:t>
            </a:r>
            <a:endParaRPr lang="es-ES" dirty="0"/>
          </a:p>
        </p:txBody>
      </p:sp>
    </p:spTree>
    <p:extLst>
      <p:ext uri="{BB962C8B-B14F-4D97-AF65-F5344CB8AC3E}">
        <p14:creationId xmlns:p14="http://schemas.microsoft.com/office/powerpoint/2010/main" val="2801974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Listas para representar </a:t>
            </a:r>
            <a:r>
              <a:rPr lang="es-ES" dirty="0" err="1" smtClean="0"/>
              <a:t>Stacks</a:t>
            </a:r>
            <a:endParaRPr lang="es-ES" dirty="0"/>
          </a:p>
        </p:txBody>
      </p:sp>
      <p:pic>
        <p:nvPicPr>
          <p:cNvPr id="3" name="Imagen 2"/>
          <p:cNvPicPr>
            <a:picLocks noChangeAspect="1"/>
          </p:cNvPicPr>
          <p:nvPr/>
        </p:nvPicPr>
        <p:blipFill>
          <a:blip r:embed="rId3"/>
          <a:stretch>
            <a:fillRect/>
          </a:stretch>
        </p:blipFill>
        <p:spPr>
          <a:xfrm>
            <a:off x="107201" y="2016304"/>
            <a:ext cx="2334578" cy="4286250"/>
          </a:xfrm>
          <a:prstGeom prst="rect">
            <a:avLst/>
          </a:prstGeom>
        </p:spPr>
      </p:pic>
      <p:sp>
        <p:nvSpPr>
          <p:cNvPr id="6" name="Rectángulo 5"/>
          <p:cNvSpPr/>
          <p:nvPr/>
        </p:nvSpPr>
        <p:spPr>
          <a:xfrm>
            <a:off x="2769424" y="5054886"/>
            <a:ext cx="2506894" cy="6276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4000" dirty="0" smtClean="0"/>
              <a:t>3</a:t>
            </a:r>
            <a:endParaRPr lang="es-ES" sz="4000" dirty="0"/>
          </a:p>
        </p:txBody>
      </p:sp>
      <p:sp>
        <p:nvSpPr>
          <p:cNvPr id="7" name="Rectángulo 6"/>
          <p:cNvSpPr/>
          <p:nvPr/>
        </p:nvSpPr>
        <p:spPr>
          <a:xfrm>
            <a:off x="2619911" y="2989780"/>
            <a:ext cx="2794570" cy="2842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Stack</a:t>
            </a:r>
            <a:endParaRPr lang="es-ES" dirty="0">
              <a:solidFill>
                <a:schemeClr val="tx1"/>
              </a:solidFill>
            </a:endParaRPr>
          </a:p>
        </p:txBody>
      </p:sp>
      <p:sp>
        <p:nvSpPr>
          <p:cNvPr id="8" name="Rectángulo 7"/>
          <p:cNvSpPr/>
          <p:nvPr/>
        </p:nvSpPr>
        <p:spPr>
          <a:xfrm>
            <a:off x="5758075" y="5054886"/>
            <a:ext cx="2506894" cy="6276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4000" dirty="0" smtClean="0"/>
              <a:t>3</a:t>
            </a:r>
            <a:endParaRPr lang="es-ES" sz="4000" dirty="0"/>
          </a:p>
        </p:txBody>
      </p:sp>
      <p:sp>
        <p:nvSpPr>
          <p:cNvPr id="9" name="Rectángulo 8"/>
          <p:cNvSpPr/>
          <p:nvPr/>
        </p:nvSpPr>
        <p:spPr>
          <a:xfrm>
            <a:off x="5608562" y="2989780"/>
            <a:ext cx="2794570" cy="2842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Stack</a:t>
            </a:r>
            <a:endParaRPr lang="es-ES" dirty="0">
              <a:solidFill>
                <a:schemeClr val="tx1"/>
              </a:solidFill>
            </a:endParaRPr>
          </a:p>
        </p:txBody>
      </p:sp>
      <p:sp>
        <p:nvSpPr>
          <p:cNvPr id="10" name="Rectángulo 9"/>
          <p:cNvSpPr/>
          <p:nvPr/>
        </p:nvSpPr>
        <p:spPr>
          <a:xfrm>
            <a:off x="5752400" y="4267019"/>
            <a:ext cx="2506894" cy="6276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4000" dirty="0"/>
              <a:t>4</a:t>
            </a:r>
          </a:p>
        </p:txBody>
      </p:sp>
      <p:sp>
        <p:nvSpPr>
          <p:cNvPr id="11" name="Rectángulo 10"/>
          <p:cNvSpPr/>
          <p:nvPr/>
        </p:nvSpPr>
        <p:spPr>
          <a:xfrm>
            <a:off x="8746726" y="5054886"/>
            <a:ext cx="2506894" cy="6276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4000" dirty="0"/>
              <a:t>7</a:t>
            </a:r>
          </a:p>
        </p:txBody>
      </p:sp>
      <p:sp>
        <p:nvSpPr>
          <p:cNvPr id="12" name="Rectángulo 11"/>
          <p:cNvSpPr/>
          <p:nvPr/>
        </p:nvSpPr>
        <p:spPr>
          <a:xfrm>
            <a:off x="8597213" y="2989780"/>
            <a:ext cx="2794570" cy="2842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Stack</a:t>
            </a:r>
            <a:endParaRPr lang="es-ES" dirty="0">
              <a:solidFill>
                <a:schemeClr val="tx1"/>
              </a:solidFill>
            </a:endParaRPr>
          </a:p>
        </p:txBody>
      </p:sp>
      <p:sp>
        <p:nvSpPr>
          <p:cNvPr id="14" name="Flecha abajo 13"/>
          <p:cNvSpPr/>
          <p:nvPr/>
        </p:nvSpPr>
        <p:spPr>
          <a:xfrm>
            <a:off x="3485777" y="1777429"/>
            <a:ext cx="1078786" cy="84248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3</a:t>
            </a:r>
            <a:endParaRPr lang="es-ES" sz="4000" dirty="0"/>
          </a:p>
        </p:txBody>
      </p:sp>
      <p:sp>
        <p:nvSpPr>
          <p:cNvPr id="15" name="Flecha abajo 14"/>
          <p:cNvSpPr/>
          <p:nvPr/>
        </p:nvSpPr>
        <p:spPr>
          <a:xfrm>
            <a:off x="6466454" y="1777429"/>
            <a:ext cx="1078786" cy="84248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16" name="Flecha abajo 15"/>
          <p:cNvSpPr/>
          <p:nvPr/>
        </p:nvSpPr>
        <p:spPr>
          <a:xfrm>
            <a:off x="9455105" y="1743678"/>
            <a:ext cx="1078786" cy="84248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a:t>
            </a:r>
            <a:endParaRPr lang="es-ES" sz="4000" dirty="0"/>
          </a:p>
        </p:txBody>
      </p:sp>
    </p:spTree>
    <p:extLst>
      <p:ext uri="{BB962C8B-B14F-4D97-AF65-F5344CB8AC3E}">
        <p14:creationId xmlns:p14="http://schemas.microsoft.com/office/powerpoint/2010/main" val="346486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esta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Listas y su uso como Vectores y Matrices.</a:t>
            </a:r>
          </a:p>
        </p:txBody>
      </p:sp>
      <p:graphicFrame>
        <p:nvGraphicFramePr>
          <p:cNvPr id="5" name="Objeto 4"/>
          <p:cNvGraphicFramePr>
            <a:graphicFrameLocks noChangeAspect="1"/>
          </p:cNvGraphicFramePr>
          <p:nvPr>
            <p:extLst>
              <p:ext uri="{D42A27DB-BD31-4B8C-83A1-F6EECF244321}">
                <p14:modId xmlns:p14="http://schemas.microsoft.com/office/powerpoint/2010/main" val="4265894418"/>
              </p:ext>
            </p:extLst>
          </p:nvPr>
        </p:nvGraphicFramePr>
        <p:xfrm>
          <a:off x="604434" y="1841916"/>
          <a:ext cx="4908908" cy="3947581"/>
        </p:xfrm>
        <a:graphic>
          <a:graphicData uri="http://schemas.openxmlformats.org/presentationml/2006/ole">
            <mc:AlternateContent xmlns:mc="http://schemas.openxmlformats.org/markup-compatibility/2006">
              <mc:Choice xmlns:v="urn:schemas-microsoft-com:vml" Requires="v">
                <p:oleObj spid="_x0000_s10451" name="Image" r:id="rId3" imgW="5714280" imgH="4596480" progId="Photoshop.Image.13">
                  <p:embed/>
                </p:oleObj>
              </mc:Choice>
              <mc:Fallback>
                <p:oleObj name="Image" r:id="rId3" imgW="5714280" imgH="4596480" progId="Photoshop.Image.13">
                  <p:embed/>
                  <p:pic>
                    <p:nvPicPr>
                      <p:cNvPr id="0" name=""/>
                      <p:cNvPicPr/>
                      <p:nvPr/>
                    </p:nvPicPr>
                    <p:blipFill>
                      <a:blip r:embed="rId4"/>
                      <a:stretch>
                        <a:fillRect/>
                      </a:stretch>
                    </p:blipFill>
                    <p:spPr>
                      <a:xfrm>
                        <a:off x="604434" y="1841916"/>
                        <a:ext cx="4908908" cy="3947581"/>
                      </a:xfrm>
                      <a:prstGeom prst="rect">
                        <a:avLst/>
                      </a:prstGeom>
                    </p:spPr>
                  </p:pic>
                </p:oleObj>
              </mc:Fallback>
            </mc:AlternateContent>
          </a:graphicData>
        </a:graphic>
      </p:graphicFrame>
    </p:spTree>
    <p:extLst>
      <p:ext uri="{BB962C8B-B14F-4D97-AF65-F5344CB8AC3E}">
        <p14:creationId xmlns:p14="http://schemas.microsoft.com/office/powerpoint/2010/main" val="27484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Listas para representar </a:t>
            </a:r>
            <a:r>
              <a:rPr lang="es-ES" dirty="0" err="1" smtClean="0"/>
              <a:t>Stacks</a:t>
            </a:r>
            <a:endParaRPr lang="es-ES" dirty="0"/>
          </a:p>
        </p:txBody>
      </p:sp>
      <p:pic>
        <p:nvPicPr>
          <p:cNvPr id="5" name="Imagen 4"/>
          <p:cNvPicPr>
            <a:picLocks noChangeAspect="1"/>
          </p:cNvPicPr>
          <p:nvPr/>
        </p:nvPicPr>
        <p:blipFill>
          <a:blip r:embed="rId3"/>
          <a:stretch>
            <a:fillRect/>
          </a:stretch>
        </p:blipFill>
        <p:spPr>
          <a:xfrm>
            <a:off x="2282041" y="3046662"/>
            <a:ext cx="1771650" cy="1381125"/>
          </a:xfrm>
          <a:prstGeom prst="rect">
            <a:avLst/>
          </a:prstGeom>
        </p:spPr>
      </p:pic>
      <p:pic>
        <p:nvPicPr>
          <p:cNvPr id="13" name="Imagen 12"/>
          <p:cNvPicPr>
            <a:picLocks noChangeAspect="1"/>
          </p:cNvPicPr>
          <p:nvPr/>
        </p:nvPicPr>
        <p:blipFill>
          <a:blip r:embed="rId4"/>
          <a:stretch>
            <a:fillRect/>
          </a:stretch>
        </p:blipFill>
        <p:spPr>
          <a:xfrm>
            <a:off x="7228941" y="3299074"/>
            <a:ext cx="1638300" cy="876300"/>
          </a:xfrm>
          <a:prstGeom prst="rect">
            <a:avLst/>
          </a:prstGeom>
        </p:spPr>
      </p:pic>
      <p:sp>
        <p:nvSpPr>
          <p:cNvPr id="37" name="Flecha derecha 36"/>
          <p:cNvSpPr/>
          <p:nvPr/>
        </p:nvSpPr>
        <p:spPr>
          <a:xfrm>
            <a:off x="5096786" y="3480370"/>
            <a:ext cx="1089060" cy="51370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89544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Listas para representar Colas</a:t>
            </a:r>
            <a:endParaRPr lang="es-ES" dirty="0"/>
          </a:p>
        </p:txBody>
      </p:sp>
      <p:sp>
        <p:nvSpPr>
          <p:cNvPr id="3" name="Rectángulo 2"/>
          <p:cNvSpPr/>
          <p:nvPr/>
        </p:nvSpPr>
        <p:spPr>
          <a:xfrm>
            <a:off x="759113" y="5654789"/>
            <a:ext cx="805983" cy="6276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3</a:t>
            </a:r>
            <a:endParaRPr lang="es-ES" sz="4000" dirty="0"/>
          </a:p>
        </p:txBody>
      </p:sp>
      <p:sp>
        <p:nvSpPr>
          <p:cNvPr id="4" name="Rectángulo 3"/>
          <p:cNvSpPr/>
          <p:nvPr/>
        </p:nvSpPr>
        <p:spPr>
          <a:xfrm>
            <a:off x="609600" y="4545179"/>
            <a:ext cx="2928134" cy="1887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Cola</a:t>
            </a:r>
            <a:endParaRPr lang="es-ES" dirty="0">
              <a:solidFill>
                <a:schemeClr val="tx1"/>
              </a:solidFill>
            </a:endParaRPr>
          </a:p>
        </p:txBody>
      </p:sp>
      <p:sp>
        <p:nvSpPr>
          <p:cNvPr id="5" name="Rectángulo 4"/>
          <p:cNvSpPr/>
          <p:nvPr/>
        </p:nvSpPr>
        <p:spPr>
          <a:xfrm>
            <a:off x="4517742" y="5654789"/>
            <a:ext cx="805983" cy="6276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3</a:t>
            </a:r>
            <a:endParaRPr lang="es-ES" sz="4000" dirty="0"/>
          </a:p>
        </p:txBody>
      </p:sp>
      <p:sp>
        <p:nvSpPr>
          <p:cNvPr id="6" name="Rectángulo 5"/>
          <p:cNvSpPr/>
          <p:nvPr/>
        </p:nvSpPr>
        <p:spPr>
          <a:xfrm>
            <a:off x="4368229" y="4545179"/>
            <a:ext cx="2928134" cy="1887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Cola</a:t>
            </a:r>
            <a:endParaRPr lang="es-ES" dirty="0">
              <a:solidFill>
                <a:schemeClr val="tx1"/>
              </a:solidFill>
            </a:endParaRPr>
          </a:p>
        </p:txBody>
      </p:sp>
      <p:sp>
        <p:nvSpPr>
          <p:cNvPr id="8" name="Rectángulo 7"/>
          <p:cNvSpPr/>
          <p:nvPr/>
        </p:nvSpPr>
        <p:spPr>
          <a:xfrm>
            <a:off x="8126858" y="4545179"/>
            <a:ext cx="2928134" cy="1887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Cola</a:t>
            </a:r>
            <a:endParaRPr lang="es-ES" dirty="0">
              <a:solidFill>
                <a:schemeClr val="tx1"/>
              </a:solidFill>
            </a:endParaRPr>
          </a:p>
        </p:txBody>
      </p:sp>
      <p:sp>
        <p:nvSpPr>
          <p:cNvPr id="9" name="Rectángulo 8"/>
          <p:cNvSpPr/>
          <p:nvPr/>
        </p:nvSpPr>
        <p:spPr>
          <a:xfrm>
            <a:off x="5578708" y="5654789"/>
            <a:ext cx="805983" cy="6276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10" name="Flecha abajo 9"/>
          <p:cNvSpPr/>
          <p:nvPr/>
        </p:nvSpPr>
        <p:spPr>
          <a:xfrm>
            <a:off x="1534274" y="3147893"/>
            <a:ext cx="1078786" cy="84248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3</a:t>
            </a:r>
            <a:endParaRPr lang="es-ES" sz="4000" dirty="0"/>
          </a:p>
        </p:txBody>
      </p:sp>
      <p:sp>
        <p:nvSpPr>
          <p:cNvPr id="11" name="Flecha abajo 10"/>
          <p:cNvSpPr/>
          <p:nvPr/>
        </p:nvSpPr>
        <p:spPr>
          <a:xfrm>
            <a:off x="5292903" y="3147892"/>
            <a:ext cx="1078786" cy="84248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sp>
        <p:nvSpPr>
          <p:cNvPr id="12" name="Flecha arriba 11"/>
          <p:cNvSpPr/>
          <p:nvPr/>
        </p:nvSpPr>
        <p:spPr>
          <a:xfrm>
            <a:off x="9051532" y="3147892"/>
            <a:ext cx="1076377" cy="84248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4000" dirty="0" smtClean="0"/>
              <a:t>3</a:t>
            </a:r>
            <a:endParaRPr lang="es-ES" sz="4000" dirty="0"/>
          </a:p>
        </p:txBody>
      </p:sp>
      <p:sp>
        <p:nvSpPr>
          <p:cNvPr id="13" name="Rectángulo 12"/>
          <p:cNvSpPr/>
          <p:nvPr/>
        </p:nvSpPr>
        <p:spPr>
          <a:xfrm>
            <a:off x="8260960" y="5654789"/>
            <a:ext cx="805983" cy="6276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3</a:t>
            </a:r>
            <a:endParaRPr lang="es-ES" sz="4000" dirty="0"/>
          </a:p>
        </p:txBody>
      </p:sp>
      <p:sp>
        <p:nvSpPr>
          <p:cNvPr id="14" name="Rectángulo 13"/>
          <p:cNvSpPr/>
          <p:nvPr/>
        </p:nvSpPr>
        <p:spPr>
          <a:xfrm>
            <a:off x="9321926" y="5654789"/>
            <a:ext cx="805983" cy="6276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4</a:t>
            </a:r>
          </a:p>
        </p:txBody>
      </p:sp>
      <p:pic>
        <p:nvPicPr>
          <p:cNvPr id="15" name="Imagen 14"/>
          <p:cNvPicPr>
            <a:picLocks noChangeAspect="1"/>
          </p:cNvPicPr>
          <p:nvPr/>
        </p:nvPicPr>
        <p:blipFill>
          <a:blip r:embed="rId3"/>
          <a:stretch>
            <a:fillRect/>
          </a:stretch>
        </p:blipFill>
        <p:spPr>
          <a:xfrm>
            <a:off x="492517" y="1393433"/>
            <a:ext cx="3162300" cy="1447800"/>
          </a:xfrm>
          <a:prstGeom prst="rect">
            <a:avLst/>
          </a:prstGeom>
        </p:spPr>
      </p:pic>
    </p:spTree>
    <p:extLst>
      <p:ext uri="{BB962C8B-B14F-4D97-AF65-F5344CB8AC3E}">
        <p14:creationId xmlns:p14="http://schemas.microsoft.com/office/powerpoint/2010/main" val="16722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3.125E-6 1.11111E-6 L 0.00156 -0.50787 " pathEditMode="relative" rAng="0" ptsTypes="AA">
                                      <p:cBhvr>
                                        <p:cTn id="36" dur="2000" fill="hold"/>
                                        <p:tgtEl>
                                          <p:spTgt spid="13"/>
                                        </p:tgtEl>
                                        <p:attrNameLst>
                                          <p:attrName>ppt_x</p:attrName>
                                          <p:attrName>ppt_y</p:attrName>
                                        </p:attrNameLst>
                                      </p:cBhvr>
                                      <p:rCtr x="78" y="-25394"/>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1" nodeType="clickEffect">
                                  <p:stCondLst>
                                    <p:cond delay="0"/>
                                  </p:stCondLst>
                                  <p:childTnLst>
                                    <p:animMotion origin="layout" path="M -0.00078 1.11111E-6 L -0.08711 1.11111E-6 " pathEditMode="relative" rAng="0" ptsTypes="AA">
                                      <p:cBhvr>
                                        <p:cTn id="44" dur="2000" fill="hold"/>
                                        <p:tgtEl>
                                          <p:spTgt spid="14"/>
                                        </p:tgtEl>
                                        <p:attrNameLst>
                                          <p:attrName>ppt_x</p:attrName>
                                          <p:attrName>ppt_y</p:attrName>
                                        </p:attrNameLst>
                                      </p:cBhvr>
                                      <p:rCtr x="-43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9" grpId="0" animBg="1"/>
      <p:bldP spid="10" grpId="0" animBg="1"/>
      <p:bldP spid="11" grpId="0" animBg="1"/>
      <p:bldP spid="12" grpId="0" animBg="1"/>
      <p:bldP spid="13" grpId="0" animBg="1"/>
      <p:bldP spid="13" grpId="1" animBg="1"/>
      <p:bldP spid="13" grpId="2" animBg="1"/>
      <p:bldP spid="14" grpId="0" animBg="1"/>
      <p:bldP spid="1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Listas para representar Colas</a:t>
            </a:r>
            <a:endParaRPr lang="es-ES" dirty="0"/>
          </a:p>
        </p:txBody>
      </p:sp>
      <p:pic>
        <p:nvPicPr>
          <p:cNvPr id="3" name="Imagen 2"/>
          <p:cNvPicPr>
            <a:picLocks noChangeAspect="1"/>
          </p:cNvPicPr>
          <p:nvPr/>
        </p:nvPicPr>
        <p:blipFill>
          <a:blip r:embed="rId3"/>
          <a:stretch>
            <a:fillRect/>
          </a:stretch>
        </p:blipFill>
        <p:spPr>
          <a:xfrm>
            <a:off x="2894747" y="2926481"/>
            <a:ext cx="1666875" cy="1447800"/>
          </a:xfrm>
          <a:prstGeom prst="rect">
            <a:avLst/>
          </a:prstGeom>
        </p:spPr>
      </p:pic>
      <p:pic>
        <p:nvPicPr>
          <p:cNvPr id="4" name="Imagen 3"/>
          <p:cNvPicPr>
            <a:picLocks noChangeAspect="1"/>
          </p:cNvPicPr>
          <p:nvPr/>
        </p:nvPicPr>
        <p:blipFill>
          <a:blip r:embed="rId4"/>
          <a:stretch>
            <a:fillRect/>
          </a:stretch>
        </p:blipFill>
        <p:spPr>
          <a:xfrm>
            <a:off x="6994407" y="3216993"/>
            <a:ext cx="1533525" cy="866775"/>
          </a:xfrm>
          <a:prstGeom prst="rect">
            <a:avLst/>
          </a:prstGeom>
        </p:spPr>
      </p:pic>
      <p:sp>
        <p:nvSpPr>
          <p:cNvPr id="5" name="Flecha derecha 4"/>
          <p:cNvSpPr/>
          <p:nvPr/>
        </p:nvSpPr>
        <p:spPr>
          <a:xfrm>
            <a:off x="5096786" y="3480370"/>
            <a:ext cx="1089060" cy="51370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44909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Listas Multidimensionales</a:t>
            </a:r>
            <a:endParaRPr lang="es-ES" dirty="0"/>
          </a:p>
        </p:txBody>
      </p:sp>
    </p:spTree>
    <p:extLst>
      <p:ext uri="{BB962C8B-B14F-4D97-AF65-F5344CB8AC3E}">
        <p14:creationId xmlns:p14="http://schemas.microsoft.com/office/powerpoint/2010/main" val="127472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Listas Multidimensionales</a:t>
            </a:r>
            <a:endParaRPr lang="es-ES" dirty="0"/>
          </a:p>
        </p:txBody>
      </p:sp>
      <p:sp>
        <p:nvSpPr>
          <p:cNvPr id="5" name="Rectángulo 4"/>
          <p:cNvSpPr/>
          <p:nvPr/>
        </p:nvSpPr>
        <p:spPr>
          <a:xfrm>
            <a:off x="4310738" y="1704212"/>
            <a:ext cx="3341924" cy="863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t>l</a:t>
            </a:r>
            <a:r>
              <a:rPr lang="es-ES" sz="2800" dirty="0" smtClean="0"/>
              <a:t> = [ [1, 2],  [3, 4] ]</a:t>
            </a:r>
            <a:endParaRPr lang="es-ES" sz="2800" dirty="0"/>
          </a:p>
        </p:txBody>
      </p:sp>
      <p:sp>
        <p:nvSpPr>
          <p:cNvPr id="3" name="Flecha abajo 2"/>
          <p:cNvSpPr/>
          <p:nvPr/>
        </p:nvSpPr>
        <p:spPr>
          <a:xfrm>
            <a:off x="4783355" y="2954956"/>
            <a:ext cx="2396690" cy="88552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l[0][1]</a:t>
            </a:r>
            <a:endParaRPr lang="es-ES" dirty="0"/>
          </a:p>
        </p:txBody>
      </p:sp>
      <p:sp>
        <p:nvSpPr>
          <p:cNvPr id="6" name="Rectángulo 5"/>
          <p:cNvSpPr/>
          <p:nvPr/>
        </p:nvSpPr>
        <p:spPr>
          <a:xfrm>
            <a:off x="4310738" y="4157050"/>
            <a:ext cx="3341924" cy="86302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l</a:t>
            </a:r>
            <a:r>
              <a:rPr lang="es-ES" sz="2800" dirty="0" smtClean="0"/>
              <a:t>[0] = [1, 2]</a:t>
            </a:r>
            <a:endParaRPr lang="es-ES" sz="2800" dirty="0"/>
          </a:p>
        </p:txBody>
      </p:sp>
      <p:sp>
        <p:nvSpPr>
          <p:cNvPr id="7" name="Rectángulo 6"/>
          <p:cNvSpPr/>
          <p:nvPr/>
        </p:nvSpPr>
        <p:spPr>
          <a:xfrm>
            <a:off x="4310738" y="5336649"/>
            <a:ext cx="3341924" cy="86302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l</a:t>
            </a:r>
            <a:r>
              <a:rPr lang="es-ES" sz="2800" dirty="0" smtClean="0"/>
              <a:t>[0][1] = 2</a:t>
            </a:r>
            <a:endParaRPr lang="es-ES" sz="2800" dirty="0"/>
          </a:p>
        </p:txBody>
      </p:sp>
      <p:sp>
        <p:nvSpPr>
          <p:cNvPr id="8" name="Flecha curvada hacia la izquierda 7"/>
          <p:cNvSpPr/>
          <p:nvPr/>
        </p:nvSpPr>
        <p:spPr>
          <a:xfrm>
            <a:off x="7902341" y="4514248"/>
            <a:ext cx="702644" cy="1424539"/>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55080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Listas Multidimensionales</a:t>
            </a:r>
            <a:endParaRPr lang="es-ES" dirty="0"/>
          </a:p>
        </p:txBody>
      </p:sp>
      <p:pic>
        <p:nvPicPr>
          <p:cNvPr id="4" name="Imagen 3"/>
          <p:cNvPicPr>
            <a:picLocks noChangeAspect="1"/>
          </p:cNvPicPr>
          <p:nvPr/>
        </p:nvPicPr>
        <p:blipFill>
          <a:blip r:embed="rId3"/>
          <a:stretch>
            <a:fillRect/>
          </a:stretch>
        </p:blipFill>
        <p:spPr>
          <a:xfrm>
            <a:off x="600075" y="2193456"/>
            <a:ext cx="5381625" cy="2990850"/>
          </a:xfrm>
          <a:prstGeom prst="rect">
            <a:avLst/>
          </a:prstGeom>
        </p:spPr>
      </p:pic>
      <p:pic>
        <p:nvPicPr>
          <p:cNvPr id="5" name="Imagen 4"/>
          <p:cNvPicPr>
            <a:picLocks noChangeAspect="1"/>
          </p:cNvPicPr>
          <p:nvPr/>
        </p:nvPicPr>
        <p:blipFill>
          <a:blip r:embed="rId4"/>
          <a:stretch>
            <a:fillRect/>
          </a:stretch>
        </p:blipFill>
        <p:spPr>
          <a:xfrm>
            <a:off x="7470758" y="3017369"/>
            <a:ext cx="4257675" cy="1343025"/>
          </a:xfrm>
          <a:prstGeom prst="rect">
            <a:avLst/>
          </a:prstGeom>
        </p:spPr>
      </p:pic>
      <p:sp>
        <p:nvSpPr>
          <p:cNvPr id="6" name="Flecha derecha 5"/>
          <p:cNvSpPr/>
          <p:nvPr/>
        </p:nvSpPr>
        <p:spPr>
          <a:xfrm>
            <a:off x="6346031" y="3260556"/>
            <a:ext cx="760396" cy="85664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70472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Listas para representar Matrices</a:t>
            </a:r>
            <a:endParaRPr lang="es-ES" dirty="0"/>
          </a:p>
        </p:txBody>
      </p:sp>
      <p:pic>
        <p:nvPicPr>
          <p:cNvPr id="3" name="Imagen 2"/>
          <p:cNvPicPr>
            <a:picLocks noChangeAspect="1"/>
          </p:cNvPicPr>
          <p:nvPr/>
        </p:nvPicPr>
        <p:blipFill>
          <a:blip r:embed="rId3"/>
          <a:stretch>
            <a:fillRect/>
          </a:stretch>
        </p:blipFill>
        <p:spPr>
          <a:xfrm>
            <a:off x="3953070" y="2538907"/>
            <a:ext cx="4285859" cy="1780186"/>
          </a:xfrm>
          <a:prstGeom prst="rect">
            <a:avLst/>
          </a:prstGeom>
        </p:spPr>
      </p:pic>
    </p:spTree>
    <p:extLst>
      <p:ext uri="{BB962C8B-B14F-4D97-AF65-F5344CB8AC3E}">
        <p14:creationId xmlns:p14="http://schemas.microsoft.com/office/powerpoint/2010/main" val="2168391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numpy para representar Matrices</a:t>
            </a:r>
            <a:endParaRPr lang="es-ES" dirty="0"/>
          </a:p>
        </p:txBody>
      </p:sp>
      <p:sp>
        <p:nvSpPr>
          <p:cNvPr id="3" name="Rectángulo 2"/>
          <p:cNvSpPr/>
          <p:nvPr/>
        </p:nvSpPr>
        <p:spPr>
          <a:xfrm>
            <a:off x="768641" y="2614625"/>
            <a:ext cx="3341924" cy="863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t>p</a:t>
            </a:r>
            <a:r>
              <a:rPr lang="es-ES" sz="2800" dirty="0" smtClean="0"/>
              <a:t>ip install numpy</a:t>
            </a:r>
            <a:endParaRPr lang="es-ES" sz="2800" dirty="0"/>
          </a:p>
        </p:txBody>
      </p:sp>
      <p:sp>
        <p:nvSpPr>
          <p:cNvPr id="5" name="Flecha abajo 4"/>
          <p:cNvSpPr/>
          <p:nvPr/>
        </p:nvSpPr>
        <p:spPr>
          <a:xfrm>
            <a:off x="4236919" y="5686224"/>
            <a:ext cx="3489559" cy="104915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i</a:t>
            </a:r>
            <a:r>
              <a:rPr lang="es-ES" dirty="0" smtClean="0"/>
              <a:t>mport numpy</a:t>
            </a:r>
            <a:endParaRPr lang="es-ES" dirty="0"/>
          </a:p>
        </p:txBody>
      </p:sp>
      <p:sp>
        <p:nvSpPr>
          <p:cNvPr id="6" name="Rectángulo 5"/>
          <p:cNvSpPr/>
          <p:nvPr/>
        </p:nvSpPr>
        <p:spPr>
          <a:xfrm>
            <a:off x="5386381" y="2197029"/>
            <a:ext cx="2555571" cy="369332"/>
          </a:xfrm>
          <a:prstGeom prst="rect">
            <a:avLst/>
          </a:prstGeom>
        </p:spPr>
        <p:txBody>
          <a:bodyPr wrap="none">
            <a:spAutoFit/>
          </a:bodyPr>
          <a:lstStyle/>
          <a:p>
            <a:r>
              <a:rPr lang="es-ES" dirty="0"/>
              <a:t>http://www.numpy.org/</a:t>
            </a:r>
          </a:p>
        </p:txBody>
      </p:sp>
      <p:sp>
        <p:nvSpPr>
          <p:cNvPr id="7" name="Rectángulo 6"/>
          <p:cNvSpPr/>
          <p:nvPr/>
        </p:nvSpPr>
        <p:spPr>
          <a:xfrm>
            <a:off x="5386381" y="2865991"/>
            <a:ext cx="4851328" cy="369332"/>
          </a:xfrm>
          <a:prstGeom prst="rect">
            <a:avLst/>
          </a:prstGeom>
        </p:spPr>
        <p:txBody>
          <a:bodyPr wrap="none">
            <a:spAutoFit/>
          </a:bodyPr>
          <a:lstStyle/>
          <a:p>
            <a:r>
              <a:rPr lang="es-ES" dirty="0"/>
              <a:t>http://wiki.scipy.org/NumPy_for_Matlab_Users</a:t>
            </a:r>
          </a:p>
        </p:txBody>
      </p:sp>
      <p:sp>
        <p:nvSpPr>
          <p:cNvPr id="8" name="Rectángulo 7"/>
          <p:cNvSpPr/>
          <p:nvPr/>
        </p:nvSpPr>
        <p:spPr>
          <a:xfrm>
            <a:off x="5386381" y="3549385"/>
            <a:ext cx="6097118" cy="369332"/>
          </a:xfrm>
          <a:prstGeom prst="rect">
            <a:avLst/>
          </a:prstGeom>
        </p:spPr>
        <p:txBody>
          <a:bodyPr wrap="none">
            <a:spAutoFit/>
          </a:bodyPr>
          <a:lstStyle/>
          <a:p>
            <a:r>
              <a:rPr lang="es-ES" dirty="0"/>
              <a:t>http://sourceforge.net/projects/numpy/files/NumPy/1.8.1/</a:t>
            </a:r>
          </a:p>
        </p:txBody>
      </p:sp>
      <p:sp>
        <p:nvSpPr>
          <p:cNvPr id="9" name="Rectángulo 8"/>
          <p:cNvSpPr/>
          <p:nvPr/>
        </p:nvSpPr>
        <p:spPr>
          <a:xfrm>
            <a:off x="130140" y="4388948"/>
            <a:ext cx="11703118" cy="369332"/>
          </a:xfrm>
          <a:prstGeom prst="rect">
            <a:avLst/>
          </a:prstGeom>
        </p:spPr>
        <p:txBody>
          <a:bodyPr wrap="square">
            <a:spAutoFit/>
          </a:bodyPr>
          <a:lstStyle/>
          <a:p>
            <a:r>
              <a:rPr lang="es-ES" dirty="0"/>
              <a:t>http://sourceforge.net/projects/numpy/files/NumPy/1.8.1/numpy-1.8.1-win32-superpack-python3.4.exe/download</a:t>
            </a:r>
          </a:p>
        </p:txBody>
      </p:sp>
      <p:sp>
        <p:nvSpPr>
          <p:cNvPr id="10" name="Rectángulo 9"/>
          <p:cNvSpPr/>
          <p:nvPr/>
        </p:nvSpPr>
        <p:spPr>
          <a:xfrm>
            <a:off x="130140" y="4887309"/>
            <a:ext cx="11920689" cy="369332"/>
          </a:xfrm>
          <a:prstGeom prst="rect">
            <a:avLst/>
          </a:prstGeom>
        </p:spPr>
        <p:txBody>
          <a:bodyPr wrap="square">
            <a:spAutoFit/>
          </a:bodyPr>
          <a:lstStyle/>
          <a:p>
            <a:r>
              <a:rPr lang="es-ES" dirty="0"/>
              <a:t>http://sourceforge.net/projects/numpy/files/NumPy/1.8.1/numpy-1.8.1-cp27-none-macosx_10_6_intel.whl/download</a:t>
            </a:r>
          </a:p>
        </p:txBody>
      </p:sp>
    </p:spTree>
    <p:extLst>
      <p:ext uri="{BB962C8B-B14F-4D97-AF65-F5344CB8AC3E}">
        <p14:creationId xmlns:p14="http://schemas.microsoft.com/office/powerpoint/2010/main" val="2702635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numpy para representar Matrices</a:t>
            </a:r>
            <a:endParaRPr lang="es-ES" dirty="0"/>
          </a:p>
        </p:txBody>
      </p:sp>
      <p:pic>
        <p:nvPicPr>
          <p:cNvPr id="4" name="Imagen 3"/>
          <p:cNvPicPr>
            <a:picLocks noChangeAspect="1"/>
          </p:cNvPicPr>
          <p:nvPr/>
        </p:nvPicPr>
        <p:blipFill>
          <a:blip r:embed="rId3"/>
          <a:stretch>
            <a:fillRect/>
          </a:stretch>
        </p:blipFill>
        <p:spPr>
          <a:xfrm>
            <a:off x="1229828" y="2109337"/>
            <a:ext cx="2628900" cy="1638300"/>
          </a:xfrm>
          <a:prstGeom prst="rect">
            <a:avLst/>
          </a:prstGeom>
        </p:spPr>
      </p:pic>
      <p:sp>
        <p:nvSpPr>
          <p:cNvPr id="5" name="Flecha derecha 4"/>
          <p:cNvSpPr/>
          <p:nvPr/>
        </p:nvSpPr>
        <p:spPr>
          <a:xfrm>
            <a:off x="4728987" y="2432783"/>
            <a:ext cx="760396" cy="85664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6359642" y="2408719"/>
            <a:ext cx="981777" cy="9047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5.5</a:t>
            </a:r>
            <a:endParaRPr lang="es-ES" sz="4000" dirty="0"/>
          </a:p>
        </p:txBody>
      </p:sp>
    </p:spTree>
    <p:extLst>
      <p:ext uri="{BB962C8B-B14F-4D97-AF65-F5344CB8AC3E}">
        <p14:creationId xmlns:p14="http://schemas.microsoft.com/office/powerpoint/2010/main" val="13411244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numpy para representar Matrices</a:t>
            </a:r>
            <a:endParaRPr lang="es-ES" dirty="0"/>
          </a:p>
        </p:txBody>
      </p:sp>
      <p:sp>
        <p:nvSpPr>
          <p:cNvPr id="5" name="Flecha derecha 4"/>
          <p:cNvSpPr/>
          <p:nvPr/>
        </p:nvSpPr>
        <p:spPr>
          <a:xfrm>
            <a:off x="6872914" y="3053345"/>
            <a:ext cx="760396" cy="85664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8686449" y="3029281"/>
            <a:ext cx="981777" cy="9047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7.0</a:t>
            </a:r>
          </a:p>
        </p:txBody>
      </p:sp>
      <p:sp>
        <p:nvSpPr>
          <p:cNvPr id="7" name="Rectángulo 6"/>
          <p:cNvSpPr/>
          <p:nvPr/>
        </p:nvSpPr>
        <p:spPr>
          <a:xfrm>
            <a:off x="609600" y="6304514"/>
            <a:ext cx="10084067" cy="369332"/>
          </a:xfrm>
          <a:prstGeom prst="rect">
            <a:avLst/>
          </a:prstGeom>
        </p:spPr>
        <p:txBody>
          <a:bodyPr wrap="square">
            <a:spAutoFit/>
          </a:bodyPr>
          <a:lstStyle/>
          <a:p>
            <a:r>
              <a:rPr lang="es-ES" dirty="0"/>
              <a:t>http://wiki.scipy.org/Numpy_Example_List#head-5aab0a6add262ab0cdd72c085574fddccfe7b026</a:t>
            </a:r>
          </a:p>
        </p:txBody>
      </p:sp>
      <p:pic>
        <p:nvPicPr>
          <p:cNvPr id="3" name="Imagen 2"/>
          <p:cNvPicPr>
            <a:picLocks noChangeAspect="1"/>
          </p:cNvPicPr>
          <p:nvPr/>
        </p:nvPicPr>
        <p:blipFill>
          <a:blip r:embed="rId3"/>
          <a:stretch>
            <a:fillRect/>
          </a:stretch>
        </p:blipFill>
        <p:spPr>
          <a:xfrm>
            <a:off x="609600" y="2019583"/>
            <a:ext cx="5210175" cy="2924175"/>
          </a:xfrm>
          <a:prstGeom prst="rect">
            <a:avLst/>
          </a:prstGeom>
        </p:spPr>
      </p:pic>
    </p:spTree>
    <p:extLst>
      <p:ext uri="{BB962C8B-B14F-4D97-AF65-F5344CB8AC3E}">
        <p14:creationId xmlns:p14="http://schemas.microsoft.com/office/powerpoint/2010/main" val="930508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Las Listas como Conjuntos de Datos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3342463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3" name="Subtítulo 2"/>
          <p:cNvSpPr>
            <a:spLocks noGrp="1"/>
          </p:cNvSpPr>
          <p:nvPr>
            <p:ph type="subTitle" idx="1"/>
          </p:nvPr>
        </p:nvSpPr>
        <p:spPr/>
        <p:txBody>
          <a:bodyPr/>
          <a:lstStyle/>
          <a:p>
            <a:r>
              <a:rPr lang="es-ES" dirty="0" smtClean="0"/>
              <a:t>Suma de Matrices usando Listas</a:t>
            </a:r>
            <a:endParaRPr lang="es-ES" dirty="0"/>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98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Funciones especiales para Listas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9536090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función </a:t>
            </a:r>
            <a:r>
              <a:rPr lang="es-ES" dirty="0" err="1" smtClean="0"/>
              <a:t>Map</a:t>
            </a:r>
            <a:endParaRPr lang="es-ES" dirty="0"/>
          </a:p>
        </p:txBody>
      </p:sp>
      <p:pic>
        <p:nvPicPr>
          <p:cNvPr id="6" name="Imagen 5"/>
          <p:cNvPicPr>
            <a:picLocks noChangeAspect="1"/>
          </p:cNvPicPr>
          <p:nvPr/>
        </p:nvPicPr>
        <p:blipFill>
          <a:blip r:embed="rId2"/>
          <a:stretch>
            <a:fillRect/>
          </a:stretch>
        </p:blipFill>
        <p:spPr>
          <a:xfrm>
            <a:off x="728288" y="1889962"/>
            <a:ext cx="4324350" cy="3057525"/>
          </a:xfrm>
          <a:prstGeom prst="rect">
            <a:avLst/>
          </a:prstGeom>
        </p:spPr>
      </p:pic>
      <p:sp>
        <p:nvSpPr>
          <p:cNvPr id="4" name="Flecha derecha 3"/>
          <p:cNvSpPr/>
          <p:nvPr/>
        </p:nvSpPr>
        <p:spPr>
          <a:xfrm>
            <a:off x="5096786" y="3480370"/>
            <a:ext cx="1089060" cy="51370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3"/>
          <a:stretch>
            <a:fillRect/>
          </a:stretch>
        </p:blipFill>
        <p:spPr>
          <a:xfrm>
            <a:off x="7111515" y="2440305"/>
            <a:ext cx="3667125" cy="2343150"/>
          </a:xfrm>
          <a:prstGeom prst="rect">
            <a:avLst/>
          </a:prstGeom>
        </p:spPr>
      </p:pic>
    </p:spTree>
    <p:extLst>
      <p:ext uri="{BB962C8B-B14F-4D97-AF65-F5344CB8AC3E}">
        <p14:creationId xmlns:p14="http://schemas.microsoft.com/office/powerpoint/2010/main" val="3123324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función </a:t>
            </a:r>
            <a:r>
              <a:rPr lang="es-ES" dirty="0" err="1" smtClean="0"/>
              <a:t>filter</a:t>
            </a:r>
            <a:endParaRPr lang="es-ES" dirty="0"/>
          </a:p>
        </p:txBody>
      </p:sp>
      <p:pic>
        <p:nvPicPr>
          <p:cNvPr id="3" name="Imagen 2"/>
          <p:cNvPicPr>
            <a:picLocks noChangeAspect="1"/>
          </p:cNvPicPr>
          <p:nvPr/>
        </p:nvPicPr>
        <p:blipFill>
          <a:blip r:embed="rId2"/>
          <a:stretch>
            <a:fillRect/>
          </a:stretch>
        </p:blipFill>
        <p:spPr>
          <a:xfrm>
            <a:off x="751522" y="1869757"/>
            <a:ext cx="4105275" cy="2752725"/>
          </a:xfrm>
          <a:prstGeom prst="rect">
            <a:avLst/>
          </a:prstGeom>
        </p:spPr>
      </p:pic>
      <p:pic>
        <p:nvPicPr>
          <p:cNvPr id="4" name="Imagen 3"/>
          <p:cNvPicPr>
            <a:picLocks noChangeAspect="1"/>
          </p:cNvPicPr>
          <p:nvPr/>
        </p:nvPicPr>
        <p:blipFill>
          <a:blip r:embed="rId3"/>
          <a:stretch>
            <a:fillRect/>
          </a:stretch>
        </p:blipFill>
        <p:spPr>
          <a:xfrm>
            <a:off x="7559791" y="3282215"/>
            <a:ext cx="2617502" cy="919663"/>
          </a:xfrm>
          <a:prstGeom prst="rect">
            <a:avLst/>
          </a:prstGeom>
        </p:spPr>
      </p:pic>
      <p:sp>
        <p:nvSpPr>
          <p:cNvPr id="7" name="Flecha derecha 6"/>
          <p:cNvSpPr/>
          <p:nvPr/>
        </p:nvSpPr>
        <p:spPr>
          <a:xfrm>
            <a:off x="5096786" y="3480370"/>
            <a:ext cx="1089060" cy="51370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513313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función reduce</a:t>
            </a:r>
            <a:endParaRPr lang="es-ES" dirty="0"/>
          </a:p>
        </p:txBody>
      </p:sp>
      <p:pic>
        <p:nvPicPr>
          <p:cNvPr id="3" name="Imagen 2"/>
          <p:cNvPicPr>
            <a:picLocks noChangeAspect="1"/>
          </p:cNvPicPr>
          <p:nvPr/>
        </p:nvPicPr>
        <p:blipFill>
          <a:blip r:embed="rId2"/>
          <a:stretch>
            <a:fillRect/>
          </a:stretch>
        </p:blipFill>
        <p:spPr>
          <a:xfrm>
            <a:off x="1007193" y="2645493"/>
            <a:ext cx="3305175" cy="2009775"/>
          </a:xfrm>
          <a:prstGeom prst="rect">
            <a:avLst/>
          </a:prstGeom>
        </p:spPr>
      </p:pic>
      <p:sp>
        <p:nvSpPr>
          <p:cNvPr id="5" name="Flecha derecha 4"/>
          <p:cNvSpPr/>
          <p:nvPr/>
        </p:nvSpPr>
        <p:spPr>
          <a:xfrm>
            <a:off x="5096786" y="3480370"/>
            <a:ext cx="1089060" cy="51370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pic>
        <p:nvPicPr>
          <p:cNvPr id="4" name="Imagen 3"/>
          <p:cNvPicPr>
            <a:picLocks noChangeAspect="1"/>
          </p:cNvPicPr>
          <p:nvPr/>
        </p:nvPicPr>
        <p:blipFill>
          <a:blip r:embed="rId3"/>
          <a:stretch>
            <a:fillRect/>
          </a:stretch>
        </p:blipFill>
        <p:spPr>
          <a:xfrm>
            <a:off x="7397415" y="3355242"/>
            <a:ext cx="1200343" cy="870249"/>
          </a:xfrm>
          <a:prstGeom prst="rect">
            <a:avLst/>
          </a:prstGeom>
        </p:spPr>
      </p:pic>
    </p:spTree>
    <p:extLst>
      <p:ext uri="{BB962C8B-B14F-4D97-AF65-F5344CB8AC3E}">
        <p14:creationId xmlns:p14="http://schemas.microsoft.com/office/powerpoint/2010/main" val="3452816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3" name="Subtítulo 2"/>
          <p:cNvSpPr>
            <a:spLocks noGrp="1"/>
          </p:cNvSpPr>
          <p:nvPr>
            <p:ph type="subTitle" idx="1"/>
          </p:nvPr>
        </p:nvSpPr>
        <p:spPr/>
        <p:txBody>
          <a:bodyPr>
            <a:normAutofit fontScale="85000" lnSpcReduction="20000"/>
          </a:bodyPr>
          <a:lstStyle/>
          <a:p>
            <a:r>
              <a:rPr lang="es-ES" dirty="0" smtClean="0"/>
              <a:t>Norma de un vector</a:t>
            </a:r>
          </a:p>
          <a:p>
            <a:r>
              <a:rPr lang="es-ES" dirty="0" smtClean="0"/>
              <a:t>Producto punto de dos vectores</a:t>
            </a:r>
            <a:endParaRPr lang="es-ES" dirty="0"/>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48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la próxima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Búsqueda y Ordenamiento en Listas: Inserción y Selección</a:t>
            </a:r>
          </a:p>
        </p:txBody>
      </p:sp>
      <p:graphicFrame>
        <p:nvGraphicFramePr>
          <p:cNvPr id="4" name="Objeto 3"/>
          <p:cNvGraphicFramePr>
            <a:graphicFrameLocks noChangeAspect="1"/>
          </p:cNvGraphicFramePr>
          <p:nvPr>
            <p:extLst>
              <p:ext uri="{D42A27DB-BD31-4B8C-83A1-F6EECF244321}">
                <p14:modId xmlns:p14="http://schemas.microsoft.com/office/powerpoint/2010/main" val="3637180225"/>
              </p:ext>
            </p:extLst>
          </p:nvPr>
        </p:nvGraphicFramePr>
        <p:xfrm>
          <a:off x="191047" y="1843409"/>
          <a:ext cx="5340985" cy="3786829"/>
        </p:xfrm>
        <a:graphic>
          <a:graphicData uri="http://schemas.openxmlformats.org/presentationml/2006/ole">
            <mc:AlternateContent xmlns:mc="http://schemas.openxmlformats.org/markup-compatibility/2006">
              <mc:Choice xmlns:v="urn:schemas-microsoft-com:vml" Requires="v">
                <p:oleObj spid="_x0000_s2286" name="Image" r:id="rId3" imgW="6323760" imgH="4482360" progId="Photoshop.Image.13">
                  <p:embed/>
                </p:oleObj>
              </mc:Choice>
              <mc:Fallback>
                <p:oleObj name="Image" r:id="rId3" imgW="6323760" imgH="4482360" progId="Photoshop.Image.13">
                  <p:embed/>
                  <p:pic>
                    <p:nvPicPr>
                      <p:cNvPr id="0" name=""/>
                      <p:cNvPicPr/>
                      <p:nvPr/>
                    </p:nvPicPr>
                    <p:blipFill>
                      <a:blip r:embed="rId4"/>
                      <a:stretch>
                        <a:fillRect/>
                      </a:stretch>
                    </p:blipFill>
                    <p:spPr>
                      <a:xfrm>
                        <a:off x="191047" y="1843409"/>
                        <a:ext cx="5340985" cy="3786829"/>
                      </a:xfrm>
                      <a:prstGeom prst="rect">
                        <a:avLst/>
                      </a:prstGeom>
                    </p:spPr>
                  </p:pic>
                </p:oleObj>
              </mc:Fallback>
            </mc:AlternateContent>
          </a:graphicData>
        </a:graphic>
      </p:graphicFrame>
    </p:spTree>
    <p:extLst>
      <p:ext uri="{BB962C8B-B14F-4D97-AF65-F5344CB8AC3E}">
        <p14:creationId xmlns:p14="http://schemas.microsoft.com/office/powerpoint/2010/main" val="26374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Preguntas</a:t>
            </a:r>
            <a:endParaRPr lang="es-ES" dirty="0"/>
          </a:p>
        </p:txBody>
      </p:sp>
      <p:sp>
        <p:nvSpPr>
          <p:cNvPr id="3" name="Marcador de texto 2"/>
          <p:cNvSpPr>
            <a:spLocks noGrp="1"/>
          </p:cNvSpPr>
          <p:nvPr>
            <p:ph type="subTitle" idx="1"/>
          </p:nvPr>
        </p:nvSpPr>
        <p:spPr/>
        <p:txBody>
          <a:bodyPr/>
          <a:lstStyle/>
          <a:p>
            <a:r>
              <a:rPr lang="es-ES" dirty="0" smtClean="0"/>
              <a:t>¡Muchas Gracias!</a:t>
            </a:r>
            <a:endParaRPr lang="es-ES" dirty="0"/>
          </a:p>
        </p:txBody>
      </p:sp>
      <p:pic>
        <p:nvPicPr>
          <p:cNvPr id="6148" name="Picture 4" descr="questions or decision mak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955" y="295384"/>
            <a:ext cx="6259286" cy="415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71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3" name="Subtítulo 2"/>
          <p:cNvSpPr>
            <a:spLocks noGrp="1"/>
          </p:cNvSpPr>
          <p:nvPr>
            <p:ph type="subTitle" idx="1"/>
          </p:nvPr>
        </p:nvSpPr>
        <p:spPr/>
        <p:txBody>
          <a:bodyPr/>
          <a:lstStyle/>
          <a:p>
            <a:r>
              <a:rPr lang="es-ES" dirty="0" smtClean="0"/>
              <a:t>Una calculadora RPN con Listas</a:t>
            </a:r>
            <a:endParaRPr lang="es-ES" dirty="0"/>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2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Conjuntos de Datos: </a:t>
            </a:r>
            <a:r>
              <a:rPr lang="es-ES" dirty="0" err="1" smtClean="0"/>
              <a:t>Modificabilidad</a:t>
            </a:r>
            <a:endParaRPr lang="es-ES" dirty="0"/>
          </a:p>
        </p:txBody>
      </p:sp>
      <p:sp>
        <p:nvSpPr>
          <p:cNvPr id="3" name="Rectángulo 2"/>
          <p:cNvSpPr/>
          <p:nvPr/>
        </p:nvSpPr>
        <p:spPr>
          <a:xfrm>
            <a:off x="1119883" y="3061699"/>
            <a:ext cx="24760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Conjuntos de Datos</a:t>
            </a:r>
            <a:endParaRPr lang="es-ES" dirty="0"/>
          </a:p>
        </p:txBody>
      </p:sp>
      <p:sp>
        <p:nvSpPr>
          <p:cNvPr id="4" name="Rectángulo 3"/>
          <p:cNvSpPr/>
          <p:nvPr/>
        </p:nvSpPr>
        <p:spPr>
          <a:xfrm>
            <a:off x="4455987" y="2012023"/>
            <a:ext cx="24760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Estáticos</a:t>
            </a:r>
            <a:endParaRPr lang="es-ES" dirty="0"/>
          </a:p>
        </p:txBody>
      </p:sp>
      <p:sp>
        <p:nvSpPr>
          <p:cNvPr id="5" name="Rectángulo 4"/>
          <p:cNvSpPr/>
          <p:nvPr/>
        </p:nvSpPr>
        <p:spPr>
          <a:xfrm>
            <a:off x="4455987" y="4058293"/>
            <a:ext cx="24760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Dinámicos</a:t>
            </a:r>
            <a:endParaRPr lang="es-ES" dirty="0"/>
          </a:p>
        </p:txBody>
      </p:sp>
      <p:sp>
        <p:nvSpPr>
          <p:cNvPr id="6" name="Flecha izquierda 5"/>
          <p:cNvSpPr/>
          <p:nvPr/>
        </p:nvSpPr>
        <p:spPr>
          <a:xfrm>
            <a:off x="8101173" y="1922462"/>
            <a:ext cx="1756880" cy="996594"/>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Inmutables</a:t>
            </a:r>
            <a:endParaRPr lang="es-ES" dirty="0"/>
          </a:p>
        </p:txBody>
      </p:sp>
      <p:sp>
        <p:nvSpPr>
          <p:cNvPr id="7" name="Flecha izquierda 6"/>
          <p:cNvSpPr/>
          <p:nvPr/>
        </p:nvSpPr>
        <p:spPr>
          <a:xfrm>
            <a:off x="8044665" y="3976099"/>
            <a:ext cx="1756880" cy="996594"/>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Mutables</a:t>
            </a:r>
            <a:endParaRPr lang="es-ES" dirty="0"/>
          </a:p>
        </p:txBody>
      </p:sp>
    </p:spTree>
    <p:extLst>
      <p:ext uri="{BB962C8B-B14F-4D97-AF65-F5344CB8AC3E}">
        <p14:creationId xmlns:p14="http://schemas.microsoft.com/office/powerpoint/2010/main" val="61796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Conjuntos de Datos: Acceso</a:t>
            </a:r>
            <a:endParaRPr lang="es-ES" dirty="0"/>
          </a:p>
        </p:txBody>
      </p:sp>
      <p:sp>
        <p:nvSpPr>
          <p:cNvPr id="3" name="Rectángulo 2"/>
          <p:cNvSpPr/>
          <p:nvPr/>
        </p:nvSpPr>
        <p:spPr>
          <a:xfrm>
            <a:off x="1037689" y="3576445"/>
            <a:ext cx="24760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Conjuntos de Datos</a:t>
            </a:r>
            <a:endParaRPr lang="es-ES" dirty="0"/>
          </a:p>
        </p:txBody>
      </p:sp>
      <p:sp>
        <p:nvSpPr>
          <p:cNvPr id="4" name="Rectángulo 3"/>
          <p:cNvSpPr/>
          <p:nvPr/>
        </p:nvSpPr>
        <p:spPr>
          <a:xfrm>
            <a:off x="4455987" y="2012023"/>
            <a:ext cx="24760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Secuencial</a:t>
            </a:r>
            <a:endParaRPr lang="es-ES" dirty="0"/>
          </a:p>
        </p:txBody>
      </p:sp>
      <p:sp>
        <p:nvSpPr>
          <p:cNvPr id="5" name="Rectángulo 4"/>
          <p:cNvSpPr/>
          <p:nvPr/>
        </p:nvSpPr>
        <p:spPr>
          <a:xfrm>
            <a:off x="4455987" y="3576445"/>
            <a:ext cx="24760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Indexado</a:t>
            </a:r>
            <a:endParaRPr lang="es-ES" dirty="0"/>
          </a:p>
        </p:txBody>
      </p:sp>
      <p:sp>
        <p:nvSpPr>
          <p:cNvPr id="8" name="Rectángulo 7"/>
          <p:cNvSpPr/>
          <p:nvPr/>
        </p:nvSpPr>
        <p:spPr>
          <a:xfrm>
            <a:off x="4455987" y="5230584"/>
            <a:ext cx="24760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Aleatorio</a:t>
            </a:r>
            <a:endParaRPr lang="es-ES" dirty="0"/>
          </a:p>
        </p:txBody>
      </p:sp>
      <p:sp>
        <p:nvSpPr>
          <p:cNvPr id="9" name="Flecha izquierda 8"/>
          <p:cNvSpPr/>
          <p:nvPr/>
        </p:nvSpPr>
        <p:spPr>
          <a:xfrm>
            <a:off x="7361433" y="1929829"/>
            <a:ext cx="1756880" cy="996594"/>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Secuencias</a:t>
            </a:r>
            <a:endParaRPr lang="es-ES" dirty="0"/>
          </a:p>
        </p:txBody>
      </p:sp>
      <p:sp>
        <p:nvSpPr>
          <p:cNvPr id="10" name="Flecha izquierda 9"/>
          <p:cNvSpPr/>
          <p:nvPr/>
        </p:nvSpPr>
        <p:spPr>
          <a:xfrm>
            <a:off x="7453901" y="5148390"/>
            <a:ext cx="1756880" cy="996594"/>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Arreglos</a:t>
            </a:r>
            <a:endParaRPr lang="es-ES" dirty="0"/>
          </a:p>
        </p:txBody>
      </p:sp>
      <p:sp>
        <p:nvSpPr>
          <p:cNvPr id="12" name="Rectángulo 11"/>
          <p:cNvSpPr/>
          <p:nvPr/>
        </p:nvSpPr>
        <p:spPr>
          <a:xfrm>
            <a:off x="10102493" y="5035894"/>
            <a:ext cx="1849348" cy="13037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a:t>i</a:t>
            </a:r>
            <a:r>
              <a:rPr lang="es-ES" dirty="0" smtClean="0"/>
              <a:t>mport numpy</a:t>
            </a:r>
          </a:p>
          <a:p>
            <a:pPr algn="ctr"/>
            <a:r>
              <a:rPr lang="es-ES" dirty="0" smtClean="0"/>
              <a:t>Clase </a:t>
            </a:r>
            <a:r>
              <a:rPr lang="es-ES" dirty="0" err="1" smtClean="0"/>
              <a:t>array</a:t>
            </a:r>
            <a:endParaRPr lang="es-ES" dirty="0"/>
          </a:p>
        </p:txBody>
      </p:sp>
      <p:sp>
        <p:nvSpPr>
          <p:cNvPr id="13" name="Rectángulo 12"/>
          <p:cNvSpPr/>
          <p:nvPr/>
        </p:nvSpPr>
        <p:spPr>
          <a:xfrm>
            <a:off x="10102493" y="1750551"/>
            <a:ext cx="1849348" cy="13037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t>[,]: Listas, </a:t>
            </a:r>
            <a:r>
              <a:rPr lang="es-ES" dirty="0" err="1" smtClean="0"/>
              <a:t>Strings</a:t>
            </a:r>
            <a:r>
              <a:rPr lang="es-ES" dirty="0" smtClean="0"/>
              <a:t>, Rangos</a:t>
            </a:r>
          </a:p>
          <a:p>
            <a:pPr algn="ctr"/>
            <a:r>
              <a:rPr lang="es-ES" dirty="0" smtClean="0"/>
              <a:t>(,): </a:t>
            </a:r>
            <a:r>
              <a:rPr lang="es-ES" dirty="0" err="1" smtClean="0"/>
              <a:t>Tuplas</a:t>
            </a:r>
            <a:endParaRPr lang="es-ES" dirty="0"/>
          </a:p>
        </p:txBody>
      </p:sp>
      <p:sp>
        <p:nvSpPr>
          <p:cNvPr id="14" name="Rectángulo 13"/>
          <p:cNvSpPr/>
          <p:nvPr/>
        </p:nvSpPr>
        <p:spPr>
          <a:xfrm>
            <a:off x="10102493" y="3381755"/>
            <a:ext cx="1849348" cy="13037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t>{:,:}: Diccionarios</a:t>
            </a:r>
          </a:p>
          <a:p>
            <a:pPr algn="ctr"/>
            <a:endParaRPr lang="es-ES" dirty="0"/>
          </a:p>
        </p:txBody>
      </p:sp>
    </p:spTree>
    <p:extLst>
      <p:ext uri="{BB962C8B-B14F-4D97-AF65-F5344CB8AC3E}">
        <p14:creationId xmlns:p14="http://schemas.microsoft.com/office/powerpoint/2010/main" val="23191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Conjuntos de Datos: Acceso Secuencial</a:t>
            </a:r>
            <a:endParaRPr lang="es-ES" dirty="0"/>
          </a:p>
        </p:txBody>
      </p:sp>
      <p:sp>
        <p:nvSpPr>
          <p:cNvPr id="6" name="Rectángulo 5"/>
          <p:cNvSpPr/>
          <p:nvPr/>
        </p:nvSpPr>
        <p:spPr>
          <a:xfrm>
            <a:off x="3462392"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a:t>
            </a:r>
            <a:endParaRPr lang="es-ES" sz="4000" dirty="0"/>
          </a:p>
        </p:txBody>
      </p:sp>
      <p:sp>
        <p:nvSpPr>
          <p:cNvPr id="15" name="Rectángulo 14"/>
          <p:cNvSpPr/>
          <p:nvPr/>
        </p:nvSpPr>
        <p:spPr>
          <a:xfrm>
            <a:off x="4570288"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a:t>
            </a:r>
            <a:endParaRPr lang="es-ES" sz="4000" dirty="0"/>
          </a:p>
        </p:txBody>
      </p:sp>
      <p:sp>
        <p:nvSpPr>
          <p:cNvPr id="16" name="Rectángulo 15"/>
          <p:cNvSpPr/>
          <p:nvPr/>
        </p:nvSpPr>
        <p:spPr>
          <a:xfrm>
            <a:off x="5678184"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3</a:t>
            </a:r>
            <a:endParaRPr lang="es-ES" sz="4000" dirty="0"/>
          </a:p>
        </p:txBody>
      </p:sp>
      <p:sp>
        <p:nvSpPr>
          <p:cNvPr id="17" name="Rectángulo 16"/>
          <p:cNvSpPr/>
          <p:nvPr/>
        </p:nvSpPr>
        <p:spPr>
          <a:xfrm>
            <a:off x="6786080"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4</a:t>
            </a:r>
            <a:endParaRPr lang="es-ES" sz="4000" dirty="0"/>
          </a:p>
        </p:txBody>
      </p:sp>
      <p:sp>
        <p:nvSpPr>
          <p:cNvPr id="18" name="Rectángulo 17"/>
          <p:cNvSpPr/>
          <p:nvPr/>
        </p:nvSpPr>
        <p:spPr>
          <a:xfrm>
            <a:off x="5626813" y="1451562"/>
            <a:ext cx="101714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L[2]</a:t>
            </a:r>
            <a:endParaRPr lang="es-ES" sz="4000" dirty="0"/>
          </a:p>
        </p:txBody>
      </p:sp>
      <p:sp>
        <p:nvSpPr>
          <p:cNvPr id="19" name="Rectángulo 18"/>
          <p:cNvSpPr/>
          <p:nvPr/>
        </p:nvSpPr>
        <p:spPr>
          <a:xfrm>
            <a:off x="1263722"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L</a:t>
            </a:r>
          </a:p>
        </p:txBody>
      </p:sp>
      <p:sp>
        <p:nvSpPr>
          <p:cNvPr id="20" name="Rectángulo 19"/>
          <p:cNvSpPr/>
          <p:nvPr/>
        </p:nvSpPr>
        <p:spPr>
          <a:xfrm>
            <a:off x="2371618"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a:t>
            </a:r>
            <a:endParaRPr lang="es-ES" sz="4000" dirty="0"/>
          </a:p>
        </p:txBody>
      </p:sp>
      <p:sp>
        <p:nvSpPr>
          <p:cNvPr id="7" name="Flecha curvada hacia abajo 6"/>
          <p:cNvSpPr/>
          <p:nvPr/>
        </p:nvSpPr>
        <p:spPr>
          <a:xfrm>
            <a:off x="3929865" y="2776929"/>
            <a:ext cx="1017141" cy="431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1" name="Flecha curvada hacia abajo 20"/>
          <p:cNvSpPr/>
          <p:nvPr/>
        </p:nvSpPr>
        <p:spPr>
          <a:xfrm>
            <a:off x="5118243" y="2766657"/>
            <a:ext cx="1017141" cy="431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2839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Conjuntos de Datos: Acceso Aleatorio</a:t>
            </a:r>
            <a:endParaRPr lang="es-ES" dirty="0"/>
          </a:p>
        </p:txBody>
      </p:sp>
      <p:sp>
        <p:nvSpPr>
          <p:cNvPr id="6" name="Rectángulo 5"/>
          <p:cNvSpPr/>
          <p:nvPr/>
        </p:nvSpPr>
        <p:spPr>
          <a:xfrm>
            <a:off x="3462392"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1</a:t>
            </a:r>
            <a:endParaRPr lang="es-ES" sz="4000" dirty="0"/>
          </a:p>
        </p:txBody>
      </p:sp>
      <p:sp>
        <p:nvSpPr>
          <p:cNvPr id="15" name="Rectángulo 14"/>
          <p:cNvSpPr/>
          <p:nvPr/>
        </p:nvSpPr>
        <p:spPr>
          <a:xfrm>
            <a:off x="4570288"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2</a:t>
            </a:r>
            <a:endParaRPr lang="es-ES" sz="4000" dirty="0"/>
          </a:p>
        </p:txBody>
      </p:sp>
      <p:sp>
        <p:nvSpPr>
          <p:cNvPr id="16" name="Rectángulo 15"/>
          <p:cNvSpPr/>
          <p:nvPr/>
        </p:nvSpPr>
        <p:spPr>
          <a:xfrm>
            <a:off x="5678184"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3</a:t>
            </a:r>
            <a:endParaRPr lang="es-ES" sz="4000" dirty="0"/>
          </a:p>
        </p:txBody>
      </p:sp>
      <p:sp>
        <p:nvSpPr>
          <p:cNvPr id="17" name="Rectángulo 16"/>
          <p:cNvSpPr/>
          <p:nvPr/>
        </p:nvSpPr>
        <p:spPr>
          <a:xfrm>
            <a:off x="6786080"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4</a:t>
            </a:r>
            <a:endParaRPr lang="es-ES" sz="4000" dirty="0"/>
          </a:p>
        </p:txBody>
      </p:sp>
      <p:sp>
        <p:nvSpPr>
          <p:cNvPr id="18" name="Rectángulo 17"/>
          <p:cNvSpPr/>
          <p:nvPr/>
        </p:nvSpPr>
        <p:spPr>
          <a:xfrm>
            <a:off x="5626813" y="1451562"/>
            <a:ext cx="101714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L[2]</a:t>
            </a:r>
            <a:endParaRPr lang="es-ES" sz="4000" dirty="0"/>
          </a:p>
        </p:txBody>
      </p:sp>
      <p:sp>
        <p:nvSpPr>
          <p:cNvPr id="19" name="Rectángulo 18"/>
          <p:cNvSpPr/>
          <p:nvPr/>
        </p:nvSpPr>
        <p:spPr>
          <a:xfrm>
            <a:off x="1263722"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L</a:t>
            </a:r>
          </a:p>
        </p:txBody>
      </p:sp>
      <p:sp>
        <p:nvSpPr>
          <p:cNvPr id="20" name="Rectángulo 19"/>
          <p:cNvSpPr/>
          <p:nvPr/>
        </p:nvSpPr>
        <p:spPr>
          <a:xfrm>
            <a:off x="2371618" y="3503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a:t>
            </a:r>
            <a:endParaRPr lang="es-ES" sz="4000" dirty="0"/>
          </a:p>
        </p:txBody>
      </p:sp>
      <p:sp>
        <p:nvSpPr>
          <p:cNvPr id="3" name="Flecha abajo 2"/>
          <p:cNvSpPr/>
          <p:nvPr/>
        </p:nvSpPr>
        <p:spPr>
          <a:xfrm>
            <a:off x="5996682" y="2569992"/>
            <a:ext cx="277402" cy="729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4148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Conjuntos de Datos: Acceso Indexado</a:t>
            </a:r>
            <a:endParaRPr lang="es-ES" dirty="0"/>
          </a:p>
        </p:txBody>
      </p:sp>
      <p:sp>
        <p:nvSpPr>
          <p:cNvPr id="6" name="Rectángulo 5"/>
          <p:cNvSpPr/>
          <p:nvPr/>
        </p:nvSpPr>
        <p:spPr>
          <a:xfrm>
            <a:off x="3493213" y="3780890"/>
            <a:ext cx="20240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2222333-5: José</a:t>
            </a:r>
            <a:endParaRPr lang="es-ES" dirty="0"/>
          </a:p>
        </p:txBody>
      </p:sp>
      <p:sp>
        <p:nvSpPr>
          <p:cNvPr id="18" name="Rectángulo 17"/>
          <p:cNvSpPr/>
          <p:nvPr/>
        </p:nvSpPr>
        <p:spPr>
          <a:xfrm>
            <a:off x="5281772" y="1655592"/>
            <a:ext cx="272436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L[1222333-9]</a:t>
            </a:r>
            <a:endParaRPr lang="es-ES" sz="2400" dirty="0"/>
          </a:p>
        </p:txBody>
      </p:sp>
      <p:sp>
        <p:nvSpPr>
          <p:cNvPr id="19" name="Rectángulo 18"/>
          <p:cNvSpPr/>
          <p:nvPr/>
        </p:nvSpPr>
        <p:spPr>
          <a:xfrm>
            <a:off x="1294544" y="37808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t>L</a:t>
            </a:r>
          </a:p>
        </p:txBody>
      </p:sp>
      <p:sp>
        <p:nvSpPr>
          <p:cNvPr id="20" name="Rectángulo 19"/>
          <p:cNvSpPr/>
          <p:nvPr/>
        </p:nvSpPr>
        <p:spPr>
          <a:xfrm>
            <a:off x="2402440" y="37808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a:t>
            </a:r>
            <a:endParaRPr lang="es-ES" sz="4000" dirty="0"/>
          </a:p>
        </p:txBody>
      </p:sp>
      <p:sp>
        <p:nvSpPr>
          <p:cNvPr id="11" name="Rectángulo 10"/>
          <p:cNvSpPr/>
          <p:nvPr/>
        </p:nvSpPr>
        <p:spPr>
          <a:xfrm>
            <a:off x="5693595" y="3780890"/>
            <a:ext cx="20240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1222333-9: Juan</a:t>
            </a:r>
            <a:endParaRPr lang="es-ES" dirty="0"/>
          </a:p>
        </p:txBody>
      </p:sp>
      <p:sp>
        <p:nvSpPr>
          <p:cNvPr id="12" name="Rectángulo 11"/>
          <p:cNvSpPr/>
          <p:nvPr/>
        </p:nvSpPr>
        <p:spPr>
          <a:xfrm>
            <a:off x="7893977" y="3780890"/>
            <a:ext cx="20240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3222333-7: María</a:t>
            </a:r>
            <a:endParaRPr lang="es-ES" dirty="0"/>
          </a:p>
        </p:txBody>
      </p:sp>
      <p:sp>
        <p:nvSpPr>
          <p:cNvPr id="13" name="Flecha abajo 12"/>
          <p:cNvSpPr/>
          <p:nvPr/>
        </p:nvSpPr>
        <p:spPr>
          <a:xfrm>
            <a:off x="6505252" y="2810708"/>
            <a:ext cx="277402" cy="729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8712485" y="1655592"/>
            <a:ext cx="2989781"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1222333-9: Clave de Búsqueda</a:t>
            </a:r>
            <a:endParaRPr lang="es-ES" sz="2400" dirty="0"/>
          </a:p>
        </p:txBody>
      </p:sp>
    </p:spTree>
    <p:extLst>
      <p:ext uri="{BB962C8B-B14F-4D97-AF65-F5344CB8AC3E}">
        <p14:creationId xmlns:p14="http://schemas.microsoft.com/office/powerpoint/2010/main" val="88184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Conjuntos de Datos: Acceso Indexado</a:t>
            </a:r>
            <a:endParaRPr lang="es-ES" dirty="0"/>
          </a:p>
        </p:txBody>
      </p:sp>
      <p:pic>
        <p:nvPicPr>
          <p:cNvPr id="3" name="Imagen 2"/>
          <p:cNvPicPr>
            <a:picLocks noChangeAspect="1"/>
          </p:cNvPicPr>
          <p:nvPr/>
        </p:nvPicPr>
        <p:blipFill>
          <a:blip r:embed="rId3"/>
          <a:stretch>
            <a:fillRect/>
          </a:stretch>
        </p:blipFill>
        <p:spPr>
          <a:xfrm>
            <a:off x="2559117" y="1686928"/>
            <a:ext cx="6477000" cy="1847850"/>
          </a:xfrm>
          <a:prstGeom prst="rect">
            <a:avLst/>
          </a:prstGeom>
        </p:spPr>
      </p:pic>
      <p:pic>
        <p:nvPicPr>
          <p:cNvPr id="4" name="Imagen 3"/>
          <p:cNvPicPr>
            <a:picLocks noChangeAspect="1"/>
          </p:cNvPicPr>
          <p:nvPr/>
        </p:nvPicPr>
        <p:blipFill>
          <a:blip r:embed="rId4"/>
          <a:stretch>
            <a:fillRect/>
          </a:stretch>
        </p:blipFill>
        <p:spPr>
          <a:xfrm>
            <a:off x="1620904" y="5049052"/>
            <a:ext cx="8353425" cy="571500"/>
          </a:xfrm>
          <a:prstGeom prst="rect">
            <a:avLst/>
          </a:prstGeom>
        </p:spPr>
      </p:pic>
      <p:sp>
        <p:nvSpPr>
          <p:cNvPr id="5" name="Flecha abajo 4"/>
          <p:cNvSpPr/>
          <p:nvPr/>
        </p:nvSpPr>
        <p:spPr>
          <a:xfrm>
            <a:off x="5467149" y="3667225"/>
            <a:ext cx="981777" cy="92402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1058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2256</Words>
  <Application>Microsoft Office PowerPoint</Application>
  <PresentationFormat>Panorámica</PresentationFormat>
  <Paragraphs>232</Paragraphs>
  <Slides>38</Slides>
  <Notes>28</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38</vt:i4>
      </vt:variant>
    </vt:vector>
  </HeadingPairs>
  <TitlesOfParts>
    <vt:vector size="44" baseType="lpstr">
      <vt:lpstr>Arial</vt:lpstr>
      <vt:lpstr>Calibri</vt:lpstr>
      <vt:lpstr>Segoe UI</vt:lpstr>
      <vt:lpstr>Segoe UI Light</vt:lpstr>
      <vt:lpstr>WelcomeDoc</vt:lpstr>
      <vt:lpstr>Image</vt:lpstr>
      <vt:lpstr>TDFI102 Introducción a la Programación</vt:lpstr>
      <vt:lpstr>Objetivos de esta Clase</vt:lpstr>
      <vt:lpstr>Las Listas como Conjuntos de Datos</vt:lpstr>
      <vt:lpstr>Tipos de Conjuntos de Datos: Modificabilidad</vt:lpstr>
      <vt:lpstr>Tipos de Conjuntos de Datos: Acceso</vt:lpstr>
      <vt:lpstr>Tipos de Conjuntos de Datos: Acceso Secuencial</vt:lpstr>
      <vt:lpstr>Tipos de Conjuntos de Datos: Acceso Aleatorio</vt:lpstr>
      <vt:lpstr>Tipos de Conjuntos de Datos: Acceso Indexado</vt:lpstr>
      <vt:lpstr>Tipos de Conjuntos de Datos: Acceso Indexado</vt:lpstr>
      <vt:lpstr>Listas como Conjuntos de Datos</vt:lpstr>
      <vt:lpstr>Las listas como secuencias</vt:lpstr>
      <vt:lpstr>La Clase Lista</vt:lpstr>
      <vt:lpstr>Las listas como Clases</vt:lpstr>
      <vt:lpstr>Las listas como Clases</vt:lpstr>
      <vt:lpstr>Las listas como Clases</vt:lpstr>
      <vt:lpstr>Las listas como Clases</vt:lpstr>
      <vt:lpstr>Las listas como Clases</vt:lpstr>
      <vt:lpstr>Usos de las Listas</vt:lpstr>
      <vt:lpstr>Uso de Listas para representar Stacks</vt:lpstr>
      <vt:lpstr>Uso de Listas para representar Stacks</vt:lpstr>
      <vt:lpstr>Uso de Listas para representar Colas</vt:lpstr>
      <vt:lpstr>Uso de Listas para representar Colas</vt:lpstr>
      <vt:lpstr>Listas Multidimensionales</vt:lpstr>
      <vt:lpstr>Listas Multidimensionales</vt:lpstr>
      <vt:lpstr>Listas Multidimensionales</vt:lpstr>
      <vt:lpstr>Uso de Listas para representar Matrices</vt:lpstr>
      <vt:lpstr>Uso de numpy para representar Matrices</vt:lpstr>
      <vt:lpstr>Uso de numpy para representar Matrices</vt:lpstr>
      <vt:lpstr>Uso de numpy para representar Matrices</vt:lpstr>
      <vt:lpstr>Ahora veámoslo en vivo</vt:lpstr>
      <vt:lpstr>Funciones especiales para Listas</vt:lpstr>
      <vt:lpstr>La función Map</vt:lpstr>
      <vt:lpstr>La función filter</vt:lpstr>
      <vt:lpstr>La función reduce</vt:lpstr>
      <vt:lpstr>Ahora veámoslo en vivo</vt:lpstr>
      <vt:lpstr>Objetivos de la próxima Clase</vt:lpstr>
      <vt:lpstr>Preguntas</vt:lpstr>
      <vt:lpstr>Ahora veámoslo en vivo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2014-07-14T23:40:50Z</dcterms:created>
  <dcterms:modified xsi:type="dcterms:W3CDTF">2020-03-21T15:18:44Z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