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8"/>
  </p:notesMasterIdLst>
  <p:sldIdLst>
    <p:sldId id="381" r:id="rId3"/>
    <p:sldId id="275" r:id="rId4"/>
    <p:sldId id="361" r:id="rId5"/>
    <p:sldId id="362" r:id="rId6"/>
    <p:sldId id="363" r:id="rId7"/>
    <p:sldId id="377" r:id="rId8"/>
    <p:sldId id="364" r:id="rId9"/>
    <p:sldId id="365" r:id="rId10"/>
    <p:sldId id="366" r:id="rId11"/>
    <p:sldId id="378" r:id="rId12"/>
    <p:sldId id="369" r:id="rId13"/>
    <p:sldId id="376" r:id="rId14"/>
    <p:sldId id="379" r:id="rId15"/>
    <p:sldId id="367" r:id="rId16"/>
    <p:sldId id="368" r:id="rId17"/>
    <p:sldId id="304" r:id="rId18"/>
    <p:sldId id="345" r:id="rId19"/>
    <p:sldId id="346" r:id="rId20"/>
    <p:sldId id="350" r:id="rId21"/>
    <p:sldId id="344" r:id="rId22"/>
    <p:sldId id="347" r:id="rId23"/>
    <p:sldId id="348" r:id="rId24"/>
    <p:sldId id="349" r:id="rId25"/>
    <p:sldId id="308" r:id="rId26"/>
    <p:sldId id="351" r:id="rId27"/>
    <p:sldId id="353" r:id="rId28"/>
    <p:sldId id="354" r:id="rId29"/>
    <p:sldId id="355" r:id="rId30"/>
    <p:sldId id="356" r:id="rId31"/>
    <p:sldId id="357" r:id="rId32"/>
    <p:sldId id="307" r:id="rId33"/>
    <p:sldId id="380" r:id="rId34"/>
    <p:sldId id="358" r:id="rId35"/>
    <p:sldId id="314" r:id="rId36"/>
    <p:sldId id="359" r:id="rId37"/>
    <p:sldId id="360" r:id="rId38"/>
    <p:sldId id="305" r:id="rId39"/>
    <p:sldId id="343" r:id="rId40"/>
    <p:sldId id="335" r:id="rId41"/>
    <p:sldId id="340" r:id="rId42"/>
    <p:sldId id="341" r:id="rId43"/>
    <p:sldId id="342" r:id="rId44"/>
    <p:sldId id="339" r:id="rId45"/>
    <p:sldId id="306" r:id="rId46"/>
    <p:sldId id="337" r:id="rId47"/>
    <p:sldId id="338" r:id="rId48"/>
    <p:sldId id="327" r:id="rId49"/>
    <p:sldId id="370" r:id="rId50"/>
    <p:sldId id="371" r:id="rId51"/>
    <p:sldId id="372" r:id="rId52"/>
    <p:sldId id="373" r:id="rId53"/>
    <p:sldId id="374" r:id="rId54"/>
    <p:sldId id="375" r:id="rId55"/>
    <p:sldId id="257" r:id="rId56"/>
    <p:sldId id="27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381"/>
            <p14:sldId id="275"/>
            <p14:sldId id="361"/>
            <p14:sldId id="362"/>
            <p14:sldId id="363"/>
            <p14:sldId id="377"/>
            <p14:sldId id="364"/>
            <p14:sldId id="365"/>
            <p14:sldId id="366"/>
            <p14:sldId id="378"/>
            <p14:sldId id="369"/>
            <p14:sldId id="376"/>
            <p14:sldId id="379"/>
            <p14:sldId id="367"/>
            <p14:sldId id="368"/>
            <p14:sldId id="304"/>
            <p14:sldId id="345"/>
            <p14:sldId id="346"/>
            <p14:sldId id="350"/>
            <p14:sldId id="344"/>
            <p14:sldId id="347"/>
            <p14:sldId id="348"/>
            <p14:sldId id="349"/>
            <p14:sldId id="308"/>
            <p14:sldId id="351"/>
            <p14:sldId id="353"/>
            <p14:sldId id="354"/>
            <p14:sldId id="355"/>
            <p14:sldId id="356"/>
            <p14:sldId id="357"/>
            <p14:sldId id="307"/>
            <p14:sldId id="380"/>
            <p14:sldId id="358"/>
            <p14:sldId id="314"/>
            <p14:sldId id="359"/>
            <p14:sldId id="360"/>
            <p14:sldId id="305"/>
            <p14:sldId id="343"/>
            <p14:sldId id="335"/>
            <p14:sldId id="340"/>
            <p14:sldId id="341"/>
            <p14:sldId id="342"/>
            <p14:sldId id="339"/>
            <p14:sldId id="306"/>
            <p14:sldId id="337"/>
            <p14:sldId id="338"/>
            <p14:sldId id="327"/>
            <p14:sldId id="370"/>
            <p14:sldId id="371"/>
            <p14:sldId id="372"/>
            <p14:sldId id="373"/>
            <p14:sldId id="374"/>
            <p14:sldId id="375"/>
            <p14:sldId id="257"/>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925" autoAdjust="0"/>
  </p:normalViewPr>
  <p:slideViewPr>
    <p:cSldViewPr snapToGrid="0">
      <p:cViewPr varScale="1">
        <p:scale>
          <a:sx n="105" d="100"/>
          <a:sy n="105" d="100"/>
        </p:scale>
        <p:origin x="69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2375311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1992872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37</a:t>
            </a:fld>
            <a:endParaRPr lang="en-US"/>
          </a:p>
        </p:txBody>
      </p:sp>
    </p:spTree>
    <p:extLst>
      <p:ext uri="{BB962C8B-B14F-4D97-AF65-F5344CB8AC3E}">
        <p14:creationId xmlns:p14="http://schemas.microsoft.com/office/powerpoint/2010/main" val="1158689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Puedo iterar también exclusivamente sobre los valores,</a:t>
            </a:r>
            <a:r>
              <a:rPr lang="es-ES" baseline="0" dirty="0" smtClean="0"/>
              <a:t> pero dado que para interpretar el valor necesitamos la clave, esta forma de recorrido no es tan comúnmente usada como las que vimos anteriormente.</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41</a:t>
            </a:fld>
            <a:endParaRPr lang="en-US"/>
          </a:p>
        </p:txBody>
      </p:sp>
    </p:spTree>
    <p:extLst>
      <p:ext uri="{BB962C8B-B14F-4D97-AF65-F5344CB8AC3E}">
        <p14:creationId xmlns:p14="http://schemas.microsoft.com/office/powerpoint/2010/main" val="138968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44</a:t>
            </a:fld>
            <a:endParaRPr lang="en-US"/>
          </a:p>
        </p:txBody>
      </p:sp>
    </p:spTree>
    <p:extLst>
      <p:ext uri="{BB962C8B-B14F-4D97-AF65-F5344CB8AC3E}">
        <p14:creationId xmlns:p14="http://schemas.microsoft.com/office/powerpoint/2010/main" val="33251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48</a:t>
            </a:fld>
            <a:endParaRPr lang="en-US"/>
          </a:p>
        </p:txBody>
      </p:sp>
    </p:spTree>
    <p:extLst>
      <p:ext uri="{BB962C8B-B14F-4D97-AF65-F5344CB8AC3E}">
        <p14:creationId xmlns:p14="http://schemas.microsoft.com/office/powerpoint/2010/main" val="4249668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Hola</a:t>
            </a:r>
          </a:p>
          <a:p>
            <a:r>
              <a:rPr lang="es-ES" dirty="0" smtClean="0"/>
              <a:t>La</a:t>
            </a:r>
            <a:r>
              <a:rPr lang="es-ES" baseline="0" dirty="0" smtClean="0"/>
              <a:t> semana pasada vimos como podemos usar las listas para almacenar conjuntos de datos. En la medida que la cantidad de elementos en la lista crece, la revisión de la lista para buscar un elemento, se vuelve una operación que cada vez puede consumir más tiempo en nuestro programa, por lo que esta semana veremos técnicas que se pueden usar para buscar información en forma eficiente en lista de cualquier tamaño.</a:t>
            </a:r>
            <a:endParaRPr lang="es-ES" dirty="0" smtClean="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154421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4177041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Al</a:t>
            </a:r>
            <a:r>
              <a:rPr lang="es-ES" baseline="0" dirty="0" smtClean="0"/>
              <a:t> contrario de la búsqueda secuencial simple, el método de bisección necesita una lista ordenada para funcionar</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2910066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2101939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973145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4144219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Ahora veremos una característica avanzada de Python, que nos permite generar rápidamente</a:t>
            </a:r>
            <a:r>
              <a:rPr lang="es-ES" baseline="0" dirty="0" smtClean="0"/>
              <a:t> una lista a partir de una fórmula o de la combinación de datos de varias listas. Esta característica se denomina Listas por Comprensión, su uso es opcional, pero puede resultar útil para hacer más cosas con menos líneas de código en nuestros programas, y por lo tanto disminuir la posibilidad de cometer errores.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31</a:t>
            </a:fld>
            <a:endParaRPr lang="en-US"/>
          </a:p>
        </p:txBody>
      </p:sp>
    </p:spTree>
    <p:extLst>
      <p:ext uri="{BB962C8B-B14F-4D97-AF65-F5344CB8AC3E}">
        <p14:creationId xmlns:p14="http://schemas.microsoft.com/office/powerpoint/2010/main" val="879803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Sabemos</a:t>
            </a:r>
            <a:r>
              <a:rPr lang="es-ES" baseline="0" dirty="0" smtClean="0"/>
              <a:t> que es posible expresar conjuntos por comprensión o por extensión. Tenemos, por ejemplo el conjunto de los enteros positivos, el cuál es un conjunto infinito. También podemos expresar por comprensión conjuntos finitos, como el de los cinco primeros números primos.</a:t>
            </a:r>
          </a:p>
          <a:p>
            <a:r>
              <a:rPr lang="es-ES" baseline="0" dirty="0" smtClean="0"/>
              <a:t>Ya hemos visto que una forma de representar conjuntos en Python son las listas. Python nos provee una forma de expresar listas por comprensión, en donde en lugar de declarar los elementos específicos que forma la lista (extensión), mediante instrucciones indicamos las reglas que deben usarse para generar los elementos que forman parte de una lista.</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32</a:t>
            </a:fld>
            <a:endParaRPr lang="en-US"/>
          </a:p>
        </p:txBody>
      </p:sp>
    </p:spTree>
    <p:extLst>
      <p:ext uri="{BB962C8B-B14F-4D97-AF65-F5344CB8AC3E}">
        <p14:creationId xmlns:p14="http://schemas.microsoft.com/office/powerpoint/2010/main" val="47818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3/21/2020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3/21/2020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7.wmf"/></Relationships>
</file>

<file path=ppt/slides/_rels/slide5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noProof="1" smtClean="0"/>
              <a:t>TDFI102 Introducción a la Programación</a:t>
            </a:r>
            <a:endParaRPr lang="es-ES" noProof="1"/>
          </a:p>
        </p:txBody>
      </p:sp>
      <p:sp>
        <p:nvSpPr>
          <p:cNvPr id="3" name="Subtítulo 2"/>
          <p:cNvSpPr>
            <a:spLocks noGrp="1"/>
          </p:cNvSpPr>
          <p:nvPr>
            <p:ph type="subTitle" idx="1"/>
          </p:nvPr>
        </p:nvSpPr>
        <p:spPr/>
        <p:txBody>
          <a:bodyPr vert="horz" lIns="91440" tIns="45720" rIns="91440" bIns="45720" rtlCol="0">
            <a:noAutofit/>
          </a:bodyPr>
          <a:lstStyle/>
          <a:p>
            <a:r>
              <a:rPr lang="es-ES" sz="2600" noProof="1" smtClean="0"/>
              <a:t>Primer Semestre 2020</a:t>
            </a:r>
            <a:endParaRPr lang="es-ES" sz="2600" noProof="1"/>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2300" y="358463"/>
            <a:ext cx="2862134" cy="2661882"/>
          </a:xfrm>
          <a:prstGeom prst="rect">
            <a:avLst/>
          </a:prstGeom>
        </p:spPr>
      </p:pic>
    </p:spTree>
    <p:extLst>
      <p:ext uri="{BB962C8B-B14F-4D97-AF65-F5344CB8AC3E}">
        <p14:creationId xmlns:p14="http://schemas.microsoft.com/office/powerpoint/2010/main" val="233603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Búsqueda con Método de Bisección</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2250714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 de Elementos: Método de Bisección</a:t>
            </a:r>
            <a:endParaRPr lang="es-ES" dirty="0"/>
          </a:p>
        </p:txBody>
      </p:sp>
      <p:sp>
        <p:nvSpPr>
          <p:cNvPr id="3" name="Rectángulo 2"/>
          <p:cNvSpPr/>
          <p:nvPr/>
        </p:nvSpPr>
        <p:spPr>
          <a:xfrm>
            <a:off x="23100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1</a:t>
            </a:r>
          </a:p>
        </p:txBody>
      </p:sp>
      <p:sp>
        <p:nvSpPr>
          <p:cNvPr id="17" name="Rectángulo 16"/>
          <p:cNvSpPr/>
          <p:nvPr/>
        </p:nvSpPr>
        <p:spPr>
          <a:xfrm>
            <a:off x="33768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2</a:t>
            </a:r>
          </a:p>
        </p:txBody>
      </p:sp>
      <p:sp>
        <p:nvSpPr>
          <p:cNvPr id="18" name="Rectángulo 17"/>
          <p:cNvSpPr/>
          <p:nvPr/>
        </p:nvSpPr>
        <p:spPr>
          <a:xfrm>
            <a:off x="44436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3</a:t>
            </a:r>
          </a:p>
        </p:txBody>
      </p:sp>
      <p:sp>
        <p:nvSpPr>
          <p:cNvPr id="19" name="Rectángulo 18"/>
          <p:cNvSpPr/>
          <p:nvPr/>
        </p:nvSpPr>
        <p:spPr>
          <a:xfrm>
            <a:off x="55104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6</a:t>
            </a:r>
            <a:endParaRPr lang="es-ES" sz="4000" dirty="0"/>
          </a:p>
        </p:txBody>
      </p:sp>
      <p:sp>
        <p:nvSpPr>
          <p:cNvPr id="20" name="Rectángulo 19"/>
          <p:cNvSpPr/>
          <p:nvPr/>
        </p:nvSpPr>
        <p:spPr>
          <a:xfrm>
            <a:off x="65772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9</a:t>
            </a:r>
            <a:endParaRPr lang="es-ES" sz="4000" dirty="0"/>
          </a:p>
        </p:txBody>
      </p:sp>
      <p:sp>
        <p:nvSpPr>
          <p:cNvPr id="21" name="Rectángulo 20"/>
          <p:cNvSpPr/>
          <p:nvPr/>
        </p:nvSpPr>
        <p:spPr>
          <a:xfrm>
            <a:off x="7644063" y="4071485"/>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10</a:t>
            </a:r>
            <a:endParaRPr lang="es-ES" sz="4000" dirty="0"/>
          </a:p>
        </p:txBody>
      </p:sp>
      <p:sp>
        <p:nvSpPr>
          <p:cNvPr id="22" name="Rectángulo 21"/>
          <p:cNvSpPr/>
          <p:nvPr/>
        </p:nvSpPr>
        <p:spPr>
          <a:xfrm>
            <a:off x="8702842" y="4071485"/>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20</a:t>
            </a:r>
            <a:endParaRPr lang="es-ES" sz="4000" dirty="0"/>
          </a:p>
        </p:txBody>
      </p:sp>
      <p:sp>
        <p:nvSpPr>
          <p:cNvPr id="23" name="Rectángulo 22"/>
          <p:cNvSpPr/>
          <p:nvPr/>
        </p:nvSpPr>
        <p:spPr>
          <a:xfrm>
            <a:off x="852638" y="4071484"/>
            <a:ext cx="924025" cy="8758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000" dirty="0"/>
              <a:t>L</a:t>
            </a:r>
          </a:p>
        </p:txBody>
      </p:sp>
      <p:sp>
        <p:nvSpPr>
          <p:cNvPr id="5" name="Rectángulo 4"/>
          <p:cNvSpPr/>
          <p:nvPr/>
        </p:nvSpPr>
        <p:spPr>
          <a:xfrm>
            <a:off x="4737458" y="1443789"/>
            <a:ext cx="1241659" cy="7796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9 in L</a:t>
            </a:r>
            <a:endParaRPr lang="es-ES" dirty="0"/>
          </a:p>
        </p:txBody>
      </p:sp>
      <p:sp>
        <p:nvSpPr>
          <p:cNvPr id="6" name="Rectángulo 5"/>
          <p:cNvSpPr/>
          <p:nvPr/>
        </p:nvSpPr>
        <p:spPr>
          <a:xfrm>
            <a:off x="6072798" y="1371947"/>
            <a:ext cx="521298" cy="1015663"/>
          </a:xfrm>
          <a:prstGeom prst="rect">
            <a:avLst/>
          </a:prstGeom>
          <a:noFill/>
        </p:spPr>
        <p:txBody>
          <a:bodyPr wrap="none" lIns="91440" tIns="45720" rIns="91440" bIns="45720">
            <a:spAutoFit/>
          </a:bodyPr>
          <a:lstStyle/>
          <a:p>
            <a:pPr algn="ctr"/>
            <a:r>
              <a:rPr lang="es-ES" sz="6000" b="1" cap="none" spc="0" dirty="0" smtClean="0">
                <a:ln w="22225">
                  <a:solidFill>
                    <a:schemeClr val="accent2"/>
                  </a:solidFill>
                  <a:prstDash val="solid"/>
                </a:ln>
                <a:solidFill>
                  <a:schemeClr val="accent2">
                    <a:lumMod val="40000"/>
                    <a:lumOff val="60000"/>
                  </a:schemeClr>
                </a:solidFill>
                <a:effectLst/>
              </a:rPr>
              <a:t>?</a:t>
            </a:r>
            <a:endParaRPr lang="es-ES" sz="6000" b="1" cap="none" spc="0" dirty="0">
              <a:ln w="22225">
                <a:solidFill>
                  <a:schemeClr val="accent2"/>
                </a:solidFill>
                <a:prstDash val="solid"/>
              </a:ln>
              <a:solidFill>
                <a:schemeClr val="accent2">
                  <a:lumMod val="40000"/>
                  <a:lumOff val="60000"/>
                </a:schemeClr>
              </a:solidFill>
              <a:effectLst/>
            </a:endParaRPr>
          </a:p>
        </p:txBody>
      </p:sp>
      <p:sp>
        <p:nvSpPr>
          <p:cNvPr id="24" name="Rectángulo 23"/>
          <p:cNvSpPr/>
          <p:nvPr/>
        </p:nvSpPr>
        <p:spPr>
          <a:xfrm>
            <a:off x="4122479" y="1371947"/>
            <a:ext cx="521298" cy="1015663"/>
          </a:xfrm>
          <a:prstGeom prst="rect">
            <a:avLst/>
          </a:prstGeom>
          <a:noFill/>
        </p:spPr>
        <p:txBody>
          <a:bodyPr wrap="none" lIns="91440" tIns="45720" rIns="91440" bIns="45720">
            <a:spAutoFit/>
          </a:bodyPr>
          <a:lstStyle/>
          <a:p>
            <a:pPr algn="ctr"/>
            <a:r>
              <a:rPr lang="es-ES" sz="6000" b="1" dirty="0">
                <a:ln w="22225">
                  <a:solidFill>
                    <a:schemeClr val="accent2"/>
                  </a:solidFill>
                  <a:prstDash val="solid"/>
                </a:ln>
                <a:solidFill>
                  <a:schemeClr val="accent2">
                    <a:lumMod val="40000"/>
                    <a:lumOff val="60000"/>
                  </a:schemeClr>
                </a:solidFill>
              </a:rPr>
              <a:t>¿</a:t>
            </a:r>
            <a:endParaRPr lang="es-ES" sz="6000" b="1" cap="none" spc="0" dirty="0">
              <a:ln w="22225">
                <a:solidFill>
                  <a:schemeClr val="accent2"/>
                </a:solidFill>
                <a:prstDash val="solid"/>
              </a:ln>
              <a:solidFill>
                <a:schemeClr val="accent2">
                  <a:lumMod val="40000"/>
                  <a:lumOff val="60000"/>
                </a:schemeClr>
              </a:solidFill>
              <a:effectLst/>
            </a:endParaRPr>
          </a:p>
        </p:txBody>
      </p:sp>
      <p:sp>
        <p:nvSpPr>
          <p:cNvPr id="7" name="Flecha abajo 6"/>
          <p:cNvSpPr/>
          <p:nvPr/>
        </p:nvSpPr>
        <p:spPr>
          <a:xfrm>
            <a:off x="5671108" y="2743745"/>
            <a:ext cx="616017" cy="71226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1</a:t>
            </a:r>
            <a:endParaRPr lang="es-ES" dirty="0"/>
          </a:p>
        </p:txBody>
      </p:sp>
      <p:sp>
        <p:nvSpPr>
          <p:cNvPr id="8" name="Rectángulo 7"/>
          <p:cNvSpPr/>
          <p:nvPr/>
        </p:nvSpPr>
        <p:spPr>
          <a:xfrm>
            <a:off x="6457749" y="3684871"/>
            <a:ext cx="3296652" cy="18288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sp>
        <p:nvSpPr>
          <p:cNvPr id="26" name="Flecha abajo 25"/>
          <p:cNvSpPr/>
          <p:nvPr/>
        </p:nvSpPr>
        <p:spPr>
          <a:xfrm>
            <a:off x="7798066" y="2743744"/>
            <a:ext cx="616017" cy="71226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2</a:t>
            </a:r>
          </a:p>
        </p:txBody>
      </p:sp>
    </p:spTree>
    <p:extLst>
      <p:ext uri="{BB962C8B-B14F-4D97-AF65-F5344CB8AC3E}">
        <p14:creationId xmlns:p14="http://schemas.microsoft.com/office/powerpoint/2010/main" val="244949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4" grpId="0"/>
      <p:bldP spid="7" grpId="0" animBg="1"/>
      <p:bldP spid="8"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 de Elementos: Método de Bisección</a:t>
            </a:r>
            <a:endParaRPr lang="es-ES" dirty="0"/>
          </a:p>
        </p:txBody>
      </p:sp>
      <p:sp>
        <p:nvSpPr>
          <p:cNvPr id="3" name="Rectángulo 2"/>
          <p:cNvSpPr/>
          <p:nvPr/>
        </p:nvSpPr>
        <p:spPr>
          <a:xfrm>
            <a:off x="23100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1</a:t>
            </a:r>
          </a:p>
        </p:txBody>
      </p:sp>
      <p:sp>
        <p:nvSpPr>
          <p:cNvPr id="17" name="Rectángulo 16"/>
          <p:cNvSpPr/>
          <p:nvPr/>
        </p:nvSpPr>
        <p:spPr>
          <a:xfrm>
            <a:off x="33768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2</a:t>
            </a:r>
          </a:p>
        </p:txBody>
      </p:sp>
      <p:sp>
        <p:nvSpPr>
          <p:cNvPr id="18" name="Rectángulo 17"/>
          <p:cNvSpPr/>
          <p:nvPr/>
        </p:nvSpPr>
        <p:spPr>
          <a:xfrm>
            <a:off x="44436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3</a:t>
            </a:r>
          </a:p>
        </p:txBody>
      </p:sp>
      <p:sp>
        <p:nvSpPr>
          <p:cNvPr id="19" name="Rectángulo 18"/>
          <p:cNvSpPr/>
          <p:nvPr/>
        </p:nvSpPr>
        <p:spPr>
          <a:xfrm>
            <a:off x="55104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6</a:t>
            </a:r>
            <a:endParaRPr lang="es-ES" sz="4000" dirty="0"/>
          </a:p>
        </p:txBody>
      </p:sp>
      <p:sp>
        <p:nvSpPr>
          <p:cNvPr id="20" name="Rectángulo 19"/>
          <p:cNvSpPr/>
          <p:nvPr/>
        </p:nvSpPr>
        <p:spPr>
          <a:xfrm>
            <a:off x="65772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9</a:t>
            </a:r>
            <a:endParaRPr lang="es-ES" sz="4000" dirty="0"/>
          </a:p>
        </p:txBody>
      </p:sp>
      <p:sp>
        <p:nvSpPr>
          <p:cNvPr id="21" name="Rectángulo 20"/>
          <p:cNvSpPr/>
          <p:nvPr/>
        </p:nvSpPr>
        <p:spPr>
          <a:xfrm>
            <a:off x="7644063" y="4071485"/>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10</a:t>
            </a:r>
            <a:endParaRPr lang="es-ES" sz="4000" dirty="0"/>
          </a:p>
        </p:txBody>
      </p:sp>
      <p:sp>
        <p:nvSpPr>
          <p:cNvPr id="22" name="Rectángulo 21"/>
          <p:cNvSpPr/>
          <p:nvPr/>
        </p:nvSpPr>
        <p:spPr>
          <a:xfrm>
            <a:off x="8702842" y="4071485"/>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20</a:t>
            </a:r>
            <a:endParaRPr lang="es-ES" sz="4000" dirty="0"/>
          </a:p>
        </p:txBody>
      </p:sp>
      <p:sp>
        <p:nvSpPr>
          <p:cNvPr id="23" name="Rectángulo 22"/>
          <p:cNvSpPr/>
          <p:nvPr/>
        </p:nvSpPr>
        <p:spPr>
          <a:xfrm>
            <a:off x="852638" y="4071484"/>
            <a:ext cx="924025" cy="8758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000" dirty="0"/>
              <a:t>L</a:t>
            </a:r>
          </a:p>
        </p:txBody>
      </p:sp>
      <p:sp>
        <p:nvSpPr>
          <p:cNvPr id="5" name="Rectángulo 4"/>
          <p:cNvSpPr/>
          <p:nvPr/>
        </p:nvSpPr>
        <p:spPr>
          <a:xfrm>
            <a:off x="4737458" y="1443789"/>
            <a:ext cx="1241659" cy="7796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9 in L</a:t>
            </a:r>
            <a:endParaRPr lang="es-ES" dirty="0"/>
          </a:p>
        </p:txBody>
      </p:sp>
      <p:sp>
        <p:nvSpPr>
          <p:cNvPr id="6" name="Rectángulo 5"/>
          <p:cNvSpPr/>
          <p:nvPr/>
        </p:nvSpPr>
        <p:spPr>
          <a:xfrm>
            <a:off x="6072798" y="1371947"/>
            <a:ext cx="521298" cy="1015663"/>
          </a:xfrm>
          <a:prstGeom prst="rect">
            <a:avLst/>
          </a:prstGeom>
          <a:noFill/>
        </p:spPr>
        <p:txBody>
          <a:bodyPr wrap="none" lIns="91440" tIns="45720" rIns="91440" bIns="45720">
            <a:spAutoFit/>
          </a:bodyPr>
          <a:lstStyle/>
          <a:p>
            <a:pPr algn="ctr"/>
            <a:r>
              <a:rPr lang="es-ES" sz="6000" b="1" cap="none" spc="0" dirty="0" smtClean="0">
                <a:ln w="22225">
                  <a:solidFill>
                    <a:schemeClr val="accent2"/>
                  </a:solidFill>
                  <a:prstDash val="solid"/>
                </a:ln>
                <a:solidFill>
                  <a:schemeClr val="accent2">
                    <a:lumMod val="40000"/>
                    <a:lumOff val="60000"/>
                  </a:schemeClr>
                </a:solidFill>
                <a:effectLst/>
              </a:rPr>
              <a:t>?</a:t>
            </a:r>
            <a:endParaRPr lang="es-ES" sz="6000" b="1" cap="none" spc="0" dirty="0">
              <a:ln w="22225">
                <a:solidFill>
                  <a:schemeClr val="accent2"/>
                </a:solidFill>
                <a:prstDash val="solid"/>
              </a:ln>
              <a:solidFill>
                <a:schemeClr val="accent2">
                  <a:lumMod val="40000"/>
                  <a:lumOff val="60000"/>
                </a:schemeClr>
              </a:solidFill>
              <a:effectLst/>
            </a:endParaRPr>
          </a:p>
        </p:txBody>
      </p:sp>
      <p:sp>
        <p:nvSpPr>
          <p:cNvPr id="24" name="Rectángulo 23"/>
          <p:cNvSpPr/>
          <p:nvPr/>
        </p:nvSpPr>
        <p:spPr>
          <a:xfrm>
            <a:off x="4122479" y="1371947"/>
            <a:ext cx="521298" cy="1015663"/>
          </a:xfrm>
          <a:prstGeom prst="rect">
            <a:avLst/>
          </a:prstGeom>
          <a:noFill/>
        </p:spPr>
        <p:txBody>
          <a:bodyPr wrap="none" lIns="91440" tIns="45720" rIns="91440" bIns="45720">
            <a:spAutoFit/>
          </a:bodyPr>
          <a:lstStyle/>
          <a:p>
            <a:pPr algn="ctr"/>
            <a:r>
              <a:rPr lang="es-ES" sz="6000" b="1" dirty="0">
                <a:ln w="22225">
                  <a:solidFill>
                    <a:schemeClr val="accent2"/>
                  </a:solidFill>
                  <a:prstDash val="solid"/>
                </a:ln>
                <a:solidFill>
                  <a:schemeClr val="accent2">
                    <a:lumMod val="40000"/>
                    <a:lumOff val="60000"/>
                  </a:schemeClr>
                </a:solidFill>
              </a:rPr>
              <a:t>¿</a:t>
            </a:r>
            <a:endParaRPr lang="es-ES" sz="6000" b="1" cap="none" spc="0" dirty="0">
              <a:ln w="22225">
                <a:solidFill>
                  <a:schemeClr val="accent2"/>
                </a:solidFill>
                <a:prstDash val="solid"/>
              </a:ln>
              <a:solidFill>
                <a:schemeClr val="accent2">
                  <a:lumMod val="40000"/>
                  <a:lumOff val="60000"/>
                </a:schemeClr>
              </a:solidFill>
              <a:effectLst/>
            </a:endParaRPr>
          </a:p>
        </p:txBody>
      </p:sp>
      <p:sp>
        <p:nvSpPr>
          <p:cNvPr id="7" name="Flecha abajo 6"/>
          <p:cNvSpPr/>
          <p:nvPr/>
        </p:nvSpPr>
        <p:spPr>
          <a:xfrm>
            <a:off x="5671108" y="2743745"/>
            <a:ext cx="616017" cy="71226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1</a:t>
            </a:r>
            <a:endParaRPr lang="es-ES" dirty="0"/>
          </a:p>
        </p:txBody>
      </p:sp>
      <p:sp>
        <p:nvSpPr>
          <p:cNvPr id="8" name="Rectángulo 7"/>
          <p:cNvSpPr/>
          <p:nvPr/>
        </p:nvSpPr>
        <p:spPr>
          <a:xfrm>
            <a:off x="6457749" y="3684871"/>
            <a:ext cx="1186314" cy="18288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sp>
        <p:nvSpPr>
          <p:cNvPr id="26" name="Flecha abajo 25"/>
          <p:cNvSpPr/>
          <p:nvPr/>
        </p:nvSpPr>
        <p:spPr>
          <a:xfrm>
            <a:off x="7798066" y="2743744"/>
            <a:ext cx="616017" cy="71226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2</a:t>
            </a:r>
          </a:p>
        </p:txBody>
      </p:sp>
      <p:sp>
        <p:nvSpPr>
          <p:cNvPr id="31" name="Rectángulo 30"/>
          <p:cNvSpPr/>
          <p:nvPr/>
        </p:nvSpPr>
        <p:spPr>
          <a:xfrm>
            <a:off x="5003834" y="5513671"/>
            <a:ext cx="1241659" cy="7796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3</a:t>
            </a:r>
          </a:p>
          <a:p>
            <a:pPr algn="ctr"/>
            <a:r>
              <a:rPr lang="es-ES" dirty="0" smtClean="0"/>
              <a:t>Preguntas</a:t>
            </a:r>
            <a:endParaRPr lang="es-ES" dirty="0"/>
          </a:p>
        </p:txBody>
      </p:sp>
      <p:sp>
        <p:nvSpPr>
          <p:cNvPr id="25" name="Flecha abajo 24"/>
          <p:cNvSpPr/>
          <p:nvPr/>
        </p:nvSpPr>
        <p:spPr>
          <a:xfrm>
            <a:off x="6742897" y="2743743"/>
            <a:ext cx="616017" cy="71226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3</a:t>
            </a:r>
            <a:endParaRPr lang="es-ES" dirty="0"/>
          </a:p>
        </p:txBody>
      </p:sp>
      <p:sp>
        <p:nvSpPr>
          <p:cNvPr id="27" name="Rectángulo 26"/>
          <p:cNvSpPr/>
          <p:nvPr/>
        </p:nvSpPr>
        <p:spPr>
          <a:xfrm>
            <a:off x="7923195" y="5513671"/>
            <a:ext cx="1241659" cy="7796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5</a:t>
            </a:r>
          </a:p>
          <a:p>
            <a:pPr algn="ctr"/>
            <a:r>
              <a:rPr lang="es-ES" dirty="0" smtClean="0"/>
              <a:t>Preguntas</a:t>
            </a:r>
            <a:endParaRPr lang="es-ES" dirty="0"/>
          </a:p>
        </p:txBody>
      </p:sp>
      <p:sp>
        <p:nvSpPr>
          <p:cNvPr id="28" name="Rectángulo 27"/>
          <p:cNvSpPr/>
          <p:nvPr/>
        </p:nvSpPr>
        <p:spPr>
          <a:xfrm>
            <a:off x="6647981" y="5258949"/>
            <a:ext cx="782587" cy="1107996"/>
          </a:xfrm>
          <a:prstGeom prst="rect">
            <a:avLst/>
          </a:prstGeom>
          <a:noFill/>
        </p:spPr>
        <p:txBody>
          <a:bodyPr wrap="none" lIns="91440" tIns="45720" rIns="91440" bIns="45720">
            <a:spAutoFit/>
          </a:bodyPr>
          <a:lstStyle/>
          <a:p>
            <a:pPr algn="ctr"/>
            <a:r>
              <a:rPr lang="es-ES" sz="6600" b="1" cap="none" spc="0" dirty="0" smtClean="0">
                <a:ln w="22225">
                  <a:solidFill>
                    <a:schemeClr val="accent2"/>
                  </a:solidFill>
                  <a:prstDash val="solid"/>
                </a:ln>
                <a:solidFill>
                  <a:schemeClr val="accent2">
                    <a:lumMod val="40000"/>
                    <a:lumOff val="60000"/>
                  </a:schemeClr>
                </a:solidFill>
                <a:effectLst/>
              </a:rPr>
              <a:t>&lt;</a:t>
            </a:r>
            <a:endParaRPr lang="es-ES" sz="66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97870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1" grpId="0" animBg="1"/>
      <p:bldP spid="25" grpId="0" animBg="1"/>
      <p:bldP spid="27" grpId="0" animBg="1"/>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Ordenamiento de Listas</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2378866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 de las Listas: Ordenamiento</a:t>
            </a:r>
            <a:endParaRPr lang="es-ES" dirty="0"/>
          </a:p>
        </p:txBody>
      </p:sp>
      <p:sp>
        <p:nvSpPr>
          <p:cNvPr id="4" name="Rectángulo 3"/>
          <p:cNvSpPr/>
          <p:nvPr/>
        </p:nvSpPr>
        <p:spPr>
          <a:xfrm>
            <a:off x="1809546" y="2684868"/>
            <a:ext cx="8325853" cy="7235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s-ES" dirty="0" smtClean="0"/>
              <a:t>Permite manejar en forma eficiente la búsqueda de elementos</a:t>
            </a:r>
            <a:endParaRPr lang="es-ES" dirty="0"/>
          </a:p>
        </p:txBody>
      </p:sp>
      <p:sp>
        <p:nvSpPr>
          <p:cNvPr id="5" name="Rectángulo 4"/>
          <p:cNvSpPr/>
          <p:nvPr/>
        </p:nvSpPr>
        <p:spPr>
          <a:xfrm>
            <a:off x="1818773" y="3784619"/>
            <a:ext cx="8325853" cy="7235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s-ES" dirty="0" smtClean="0"/>
              <a:t>Requiere que al agregar elementos, los agreguemos ordenadamente, no sirve simplemente al final o al comienzo, ni ordenar de nuevo la lista cada vez</a:t>
            </a:r>
            <a:endParaRPr lang="es-ES" dirty="0"/>
          </a:p>
        </p:txBody>
      </p:sp>
      <p:sp>
        <p:nvSpPr>
          <p:cNvPr id="6" name="Rectángulo 5"/>
          <p:cNvSpPr/>
          <p:nvPr/>
        </p:nvSpPr>
        <p:spPr>
          <a:xfrm>
            <a:off x="1809546" y="1585117"/>
            <a:ext cx="8325853" cy="7235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s-ES" dirty="0" smtClean="0"/>
              <a:t>Es útil cuando las listas se usan para representar conjuntos de datos con un orden distinto al orden en que se ingresan a la lista (al contrario de Colas, Stacks)</a:t>
            </a:r>
            <a:endParaRPr lang="es-ES" dirty="0"/>
          </a:p>
        </p:txBody>
      </p:sp>
      <p:sp>
        <p:nvSpPr>
          <p:cNvPr id="7" name="Rectángulo 6"/>
          <p:cNvSpPr/>
          <p:nvPr/>
        </p:nvSpPr>
        <p:spPr>
          <a:xfrm>
            <a:off x="1818773" y="4884371"/>
            <a:ext cx="8325853" cy="7235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s-ES" dirty="0" smtClean="0"/>
              <a:t>Requiere definir una forma de determinar cuando un elemento es mayor que otro: simple si son números o palabras, más elaborado si son clases (ej. Personas)</a:t>
            </a:r>
            <a:endParaRPr lang="es-ES" dirty="0"/>
          </a:p>
        </p:txBody>
      </p:sp>
    </p:spTree>
    <p:extLst>
      <p:ext uri="{BB962C8B-B14F-4D97-AF65-F5344CB8AC3E}">
        <p14:creationId xmlns:p14="http://schemas.microsoft.com/office/powerpoint/2010/main" val="20039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Ordenamiento: Ordenando una lista de Personas</a:t>
            </a:r>
            <a:endParaRPr lang="es-ES" dirty="0"/>
          </a:p>
        </p:txBody>
      </p:sp>
      <p:sp>
        <p:nvSpPr>
          <p:cNvPr id="3" name="Rectángulo 2"/>
          <p:cNvSpPr/>
          <p:nvPr/>
        </p:nvSpPr>
        <p:spPr>
          <a:xfrm>
            <a:off x="604434" y="2589196"/>
            <a:ext cx="2591153" cy="1655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t>Estudiante</a:t>
            </a:r>
          </a:p>
          <a:p>
            <a:pPr algn="ctr"/>
            <a:endParaRPr lang="es-ES" dirty="0" smtClean="0"/>
          </a:p>
          <a:p>
            <a:pPr algn="ctr"/>
            <a:r>
              <a:rPr lang="es-ES" sz="1400" dirty="0" smtClean="0"/>
              <a:t>Número de Estudiante</a:t>
            </a:r>
          </a:p>
          <a:p>
            <a:pPr algn="ctr"/>
            <a:r>
              <a:rPr lang="es-ES" sz="1400" dirty="0" smtClean="0"/>
              <a:t>Nombres</a:t>
            </a:r>
          </a:p>
          <a:p>
            <a:pPr algn="ctr"/>
            <a:r>
              <a:rPr lang="es-ES" sz="1400" dirty="0" smtClean="0"/>
              <a:t>Apellidos</a:t>
            </a:r>
          </a:p>
          <a:p>
            <a:pPr algn="ctr"/>
            <a:r>
              <a:rPr lang="es-ES" sz="1400" dirty="0" smtClean="0"/>
              <a:t>PPA</a:t>
            </a:r>
          </a:p>
          <a:p>
            <a:pPr algn="ctr"/>
            <a:endParaRPr lang="es-ES" dirty="0"/>
          </a:p>
        </p:txBody>
      </p:sp>
      <p:sp>
        <p:nvSpPr>
          <p:cNvPr id="8" name="Rectángulo 7"/>
          <p:cNvSpPr/>
          <p:nvPr/>
        </p:nvSpPr>
        <p:spPr>
          <a:xfrm>
            <a:off x="4475747" y="1405288"/>
            <a:ext cx="1992430" cy="1049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Número de Estudiante</a:t>
            </a:r>
            <a:endParaRPr lang="es-ES" dirty="0"/>
          </a:p>
        </p:txBody>
      </p:sp>
      <p:sp>
        <p:nvSpPr>
          <p:cNvPr id="9" name="Rectángulo 8"/>
          <p:cNvSpPr/>
          <p:nvPr/>
        </p:nvSpPr>
        <p:spPr>
          <a:xfrm>
            <a:off x="4475747" y="2892391"/>
            <a:ext cx="1992430" cy="1049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Apellido Paterno,</a:t>
            </a:r>
          </a:p>
          <a:p>
            <a:pPr algn="ctr"/>
            <a:r>
              <a:rPr lang="es-ES" dirty="0" smtClean="0"/>
              <a:t>Apellido Materno,</a:t>
            </a:r>
          </a:p>
          <a:p>
            <a:pPr algn="ctr"/>
            <a:r>
              <a:rPr lang="es-ES" dirty="0" smtClean="0"/>
              <a:t>Nombres</a:t>
            </a:r>
            <a:endParaRPr lang="es-ES" dirty="0"/>
          </a:p>
        </p:txBody>
      </p:sp>
      <p:sp>
        <p:nvSpPr>
          <p:cNvPr id="10" name="Rectángulo 9"/>
          <p:cNvSpPr/>
          <p:nvPr/>
        </p:nvSpPr>
        <p:spPr>
          <a:xfrm>
            <a:off x="4475747" y="4379494"/>
            <a:ext cx="1992430" cy="1049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PPA</a:t>
            </a:r>
            <a:endParaRPr lang="es-ES" dirty="0"/>
          </a:p>
        </p:txBody>
      </p:sp>
      <p:cxnSp>
        <p:nvCxnSpPr>
          <p:cNvPr id="12" name="Conector recto de flecha 11"/>
          <p:cNvCxnSpPr>
            <a:stCxn id="3" idx="3"/>
            <a:endCxn id="8" idx="1"/>
          </p:cNvCxnSpPr>
          <p:nvPr/>
        </p:nvCxnSpPr>
        <p:spPr>
          <a:xfrm flipV="1">
            <a:off x="3195587" y="1929865"/>
            <a:ext cx="1280160" cy="1487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a:stCxn id="3" idx="3"/>
            <a:endCxn id="9" idx="1"/>
          </p:cNvCxnSpPr>
          <p:nvPr/>
        </p:nvCxnSpPr>
        <p:spPr>
          <a:xfrm flipV="1">
            <a:off x="3195587" y="3416968"/>
            <a:ext cx="12801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3" idx="3"/>
            <a:endCxn id="10" idx="1"/>
          </p:cNvCxnSpPr>
          <p:nvPr/>
        </p:nvCxnSpPr>
        <p:spPr>
          <a:xfrm>
            <a:off x="3195587" y="3416969"/>
            <a:ext cx="1280160" cy="1487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ángulo 16"/>
          <p:cNvSpPr/>
          <p:nvPr/>
        </p:nvSpPr>
        <p:spPr>
          <a:xfrm>
            <a:off x="8128534" y="1405288"/>
            <a:ext cx="2959769" cy="10491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Lista en el Sistema</a:t>
            </a:r>
            <a:endParaRPr lang="es-ES" dirty="0"/>
          </a:p>
        </p:txBody>
      </p:sp>
      <p:sp>
        <p:nvSpPr>
          <p:cNvPr id="18" name="Rectángulo 17"/>
          <p:cNvSpPr/>
          <p:nvPr/>
        </p:nvSpPr>
        <p:spPr>
          <a:xfrm>
            <a:off x="8128534" y="2892391"/>
            <a:ext cx="2959769" cy="10491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Lista de Curso</a:t>
            </a:r>
            <a:endParaRPr lang="es-ES" dirty="0"/>
          </a:p>
        </p:txBody>
      </p:sp>
      <p:sp>
        <p:nvSpPr>
          <p:cNvPr id="19" name="Rectángulo 18"/>
          <p:cNvSpPr/>
          <p:nvPr/>
        </p:nvSpPr>
        <p:spPr>
          <a:xfrm>
            <a:off x="8128533" y="4379494"/>
            <a:ext cx="2959769" cy="10491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Asignación de Cupos y Beneficios</a:t>
            </a:r>
            <a:endParaRPr lang="es-ES" dirty="0"/>
          </a:p>
        </p:txBody>
      </p:sp>
      <p:sp>
        <p:nvSpPr>
          <p:cNvPr id="20" name="Rectángulo redondeado 19"/>
          <p:cNvSpPr/>
          <p:nvPr/>
        </p:nvSpPr>
        <p:spPr>
          <a:xfrm>
            <a:off x="4475747" y="5773361"/>
            <a:ext cx="6612555" cy="10404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3200" dirty="0" smtClean="0"/>
              <a:t>El orden apropiado depende del problema a resolver</a:t>
            </a:r>
            <a:endParaRPr lang="es-ES" sz="3200" dirty="0"/>
          </a:p>
        </p:txBody>
      </p:sp>
    </p:spTree>
    <p:extLst>
      <p:ext uri="{BB962C8B-B14F-4D97-AF65-F5344CB8AC3E}">
        <p14:creationId xmlns:p14="http://schemas.microsoft.com/office/powerpoint/2010/main" val="305553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7" grpId="0" animBg="1"/>
      <p:bldP spid="18"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Ordenamiento por Selección</a:t>
            </a:r>
            <a:endParaRPr lang="es-ES" dirty="0"/>
          </a:p>
        </p:txBody>
      </p:sp>
    </p:spTree>
    <p:extLst>
      <p:ext uri="{BB962C8B-B14F-4D97-AF65-F5344CB8AC3E}">
        <p14:creationId xmlns:p14="http://schemas.microsoft.com/office/powerpoint/2010/main" val="1274720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Pasos del Algoritmo</a:t>
            </a:r>
            <a:endParaRPr lang="es-ES" dirty="0"/>
          </a:p>
        </p:txBody>
      </p:sp>
      <p:sp>
        <p:nvSpPr>
          <p:cNvPr id="3" name="Rectángulo 2"/>
          <p:cNvSpPr/>
          <p:nvPr/>
        </p:nvSpPr>
        <p:spPr>
          <a:xfrm>
            <a:off x="1953929" y="1732547"/>
            <a:ext cx="6699182" cy="519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Buscar el mínimo de la lista L (la lista completa)</a:t>
            </a:r>
            <a:endParaRPr lang="es-ES" dirty="0"/>
          </a:p>
        </p:txBody>
      </p:sp>
      <p:sp>
        <p:nvSpPr>
          <p:cNvPr id="4" name="Rectángulo 3"/>
          <p:cNvSpPr/>
          <p:nvPr/>
        </p:nvSpPr>
        <p:spPr>
          <a:xfrm>
            <a:off x="1953929" y="2395086"/>
            <a:ext cx="6699182" cy="519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Intercambiar el mínimo de L y el primer elemento de la lista L</a:t>
            </a:r>
            <a:endParaRPr lang="es-ES" dirty="0"/>
          </a:p>
        </p:txBody>
      </p:sp>
      <p:sp>
        <p:nvSpPr>
          <p:cNvPr id="5" name="Rectángulo 4"/>
          <p:cNvSpPr/>
          <p:nvPr/>
        </p:nvSpPr>
        <p:spPr>
          <a:xfrm>
            <a:off x="1953929" y="3057625"/>
            <a:ext cx="6699182" cy="6673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r>
              <a:rPr lang="es-ES" dirty="0" smtClean="0"/>
              <a:t>Buscar el mínimo de la lista L2, formada por todos los elementos de L, excepto el primero (ya está ordenado)</a:t>
            </a:r>
            <a:endParaRPr lang="es-ES" dirty="0"/>
          </a:p>
        </p:txBody>
      </p:sp>
      <p:sp>
        <p:nvSpPr>
          <p:cNvPr id="6" name="Rectángulo 5"/>
          <p:cNvSpPr/>
          <p:nvPr/>
        </p:nvSpPr>
        <p:spPr>
          <a:xfrm>
            <a:off x="1953928" y="3867752"/>
            <a:ext cx="6699183" cy="5197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r>
              <a:rPr lang="es-ES" dirty="0" smtClean="0"/>
              <a:t>Intercambiar el mínimo de L2 y el segundo elemento de la lista L</a:t>
            </a:r>
            <a:endParaRPr lang="es-ES" dirty="0"/>
          </a:p>
        </p:txBody>
      </p:sp>
      <p:sp>
        <p:nvSpPr>
          <p:cNvPr id="7" name="Rectángulo 6"/>
          <p:cNvSpPr/>
          <p:nvPr/>
        </p:nvSpPr>
        <p:spPr>
          <a:xfrm>
            <a:off x="1953928" y="4528687"/>
            <a:ext cx="6699182" cy="6673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s-ES" dirty="0" smtClean="0"/>
              <a:t>Buscar el mínimo de la lista L3, formada por todos los elementos de L2, excepto el primero (ya está ordenado)</a:t>
            </a:r>
            <a:endParaRPr lang="es-ES" dirty="0"/>
          </a:p>
        </p:txBody>
      </p:sp>
      <p:sp>
        <p:nvSpPr>
          <p:cNvPr id="8" name="Rectángulo 7"/>
          <p:cNvSpPr/>
          <p:nvPr/>
        </p:nvSpPr>
        <p:spPr>
          <a:xfrm>
            <a:off x="1953928" y="5337210"/>
            <a:ext cx="6699182" cy="6673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s-ES" dirty="0" smtClean="0"/>
              <a:t>…</a:t>
            </a:r>
            <a:endParaRPr lang="es-ES" dirty="0"/>
          </a:p>
        </p:txBody>
      </p:sp>
    </p:spTree>
    <p:extLst>
      <p:ext uri="{BB962C8B-B14F-4D97-AF65-F5344CB8AC3E}">
        <p14:creationId xmlns:p14="http://schemas.microsoft.com/office/powerpoint/2010/main" val="252832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Pasos del Algoritmo</a:t>
            </a:r>
            <a:endParaRPr lang="es-ES" dirty="0"/>
          </a:p>
        </p:txBody>
      </p:sp>
      <p:sp>
        <p:nvSpPr>
          <p:cNvPr id="3" name="Rectángulo 2"/>
          <p:cNvSpPr/>
          <p:nvPr/>
        </p:nvSpPr>
        <p:spPr>
          <a:xfrm>
            <a:off x="1790299" y="3176336"/>
            <a:ext cx="6699182" cy="519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Buscar el mínimo entre una posición i y el final de la lista L</a:t>
            </a:r>
            <a:endParaRPr lang="es-ES" dirty="0"/>
          </a:p>
        </p:txBody>
      </p:sp>
      <p:sp>
        <p:nvSpPr>
          <p:cNvPr id="4" name="Rectángulo 3"/>
          <p:cNvSpPr/>
          <p:nvPr/>
        </p:nvSpPr>
        <p:spPr>
          <a:xfrm>
            <a:off x="1790299" y="3838875"/>
            <a:ext cx="6699182" cy="519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Intercambiar el mínimo y el elemento i de la lista L</a:t>
            </a:r>
            <a:endParaRPr lang="es-ES" dirty="0"/>
          </a:p>
        </p:txBody>
      </p:sp>
      <p:sp>
        <p:nvSpPr>
          <p:cNvPr id="9" name="Flecha curvada hacia la derecha 8"/>
          <p:cNvSpPr/>
          <p:nvPr/>
        </p:nvSpPr>
        <p:spPr>
          <a:xfrm rot="10800000">
            <a:off x="8787865" y="3077678"/>
            <a:ext cx="779646" cy="1280961"/>
          </a:xfrm>
          <a:prstGeom prst="curv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8238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Ejecución del Algoritmo</a:t>
            </a:r>
            <a:endParaRPr lang="es-ES" dirty="0"/>
          </a:p>
        </p:txBody>
      </p:sp>
      <p:sp>
        <p:nvSpPr>
          <p:cNvPr id="6" name="Rectángulo 5"/>
          <p:cNvSpPr/>
          <p:nvPr/>
        </p:nvSpPr>
        <p:spPr>
          <a:xfrm>
            <a:off x="3385842"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4</a:t>
            </a:r>
          </a:p>
        </p:txBody>
      </p:sp>
      <p:sp>
        <p:nvSpPr>
          <p:cNvPr id="8" name="Rectángulo 7"/>
          <p:cNvSpPr/>
          <p:nvPr/>
        </p:nvSpPr>
        <p:spPr>
          <a:xfrm>
            <a:off x="5629427"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1</a:t>
            </a:r>
          </a:p>
        </p:txBody>
      </p:sp>
      <p:sp>
        <p:nvSpPr>
          <p:cNvPr id="9" name="Rectángulo 8"/>
          <p:cNvSpPr/>
          <p:nvPr/>
        </p:nvSpPr>
        <p:spPr>
          <a:xfrm>
            <a:off x="2277946"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2</a:t>
            </a:r>
          </a:p>
        </p:txBody>
      </p:sp>
      <p:sp>
        <p:nvSpPr>
          <p:cNvPr id="10" name="Rectángulo 9"/>
          <p:cNvSpPr/>
          <p:nvPr/>
        </p:nvSpPr>
        <p:spPr>
          <a:xfrm>
            <a:off x="4521531"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6</a:t>
            </a:r>
            <a:endParaRPr lang="es-ES" sz="4000" dirty="0"/>
          </a:p>
        </p:txBody>
      </p:sp>
      <p:sp>
        <p:nvSpPr>
          <p:cNvPr id="12" name="Rectángulo redondeado 11"/>
          <p:cNvSpPr/>
          <p:nvPr/>
        </p:nvSpPr>
        <p:spPr>
          <a:xfrm>
            <a:off x="7960092" y="2998162"/>
            <a:ext cx="2877954" cy="182409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smtClean="0"/>
              <a:t>Lista Original</a:t>
            </a:r>
            <a:endParaRPr lang="es-ES" sz="4400" dirty="0"/>
          </a:p>
        </p:txBody>
      </p:sp>
    </p:spTree>
    <p:extLst>
      <p:ext uri="{BB962C8B-B14F-4D97-AF65-F5344CB8AC3E}">
        <p14:creationId xmlns:p14="http://schemas.microsoft.com/office/powerpoint/2010/main" val="3393494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 esta Clase</a:t>
            </a:r>
            <a:endParaRPr lang="es-ES" dirty="0"/>
          </a:p>
        </p:txBody>
      </p:sp>
      <p:sp>
        <p:nvSpPr>
          <p:cNvPr id="3" name="Marcador de contenido 2"/>
          <p:cNvSpPr>
            <a:spLocks noGrp="1"/>
          </p:cNvSpPr>
          <p:nvPr>
            <p:ph idx="1"/>
          </p:nvPr>
        </p:nvSpPr>
        <p:spPr>
          <a:xfrm>
            <a:off x="5675870" y="1759723"/>
            <a:ext cx="5677931" cy="4351338"/>
          </a:xfrm>
        </p:spPr>
        <p:txBody>
          <a:bodyPr/>
          <a:lstStyle/>
          <a:p>
            <a:pPr marL="285750" indent="-285750">
              <a:buFont typeface="Arial" panose="020B0604020202020204" pitchFamily="34" charset="0"/>
              <a:buChar char="•"/>
            </a:pPr>
            <a:r>
              <a:rPr lang="es-ES" dirty="0" smtClean="0"/>
              <a:t>Búsqueda y Ordenamiento en Listas.</a:t>
            </a:r>
          </a:p>
        </p:txBody>
      </p:sp>
      <p:graphicFrame>
        <p:nvGraphicFramePr>
          <p:cNvPr id="5" name="Objeto 4"/>
          <p:cNvGraphicFramePr>
            <a:graphicFrameLocks noChangeAspect="1"/>
          </p:cNvGraphicFramePr>
          <p:nvPr>
            <p:extLst>
              <p:ext uri="{D42A27DB-BD31-4B8C-83A1-F6EECF244321}">
                <p14:modId xmlns:p14="http://schemas.microsoft.com/office/powerpoint/2010/main" val="4265894418"/>
              </p:ext>
            </p:extLst>
          </p:nvPr>
        </p:nvGraphicFramePr>
        <p:xfrm>
          <a:off x="604434" y="1841916"/>
          <a:ext cx="4908908" cy="3947581"/>
        </p:xfrm>
        <a:graphic>
          <a:graphicData uri="http://schemas.openxmlformats.org/presentationml/2006/ole">
            <mc:AlternateContent xmlns:mc="http://schemas.openxmlformats.org/markup-compatibility/2006">
              <mc:Choice xmlns:v="urn:schemas-microsoft-com:vml" Requires="v">
                <p:oleObj spid="_x0000_s10594" name="Image" r:id="rId3" imgW="5714280" imgH="4596480" progId="Photoshop.Image.13">
                  <p:embed/>
                </p:oleObj>
              </mc:Choice>
              <mc:Fallback>
                <p:oleObj name="Image" r:id="rId3" imgW="5714280" imgH="4596480" progId="Photoshop.Image.13">
                  <p:embed/>
                  <p:pic>
                    <p:nvPicPr>
                      <p:cNvPr id="0" name=""/>
                      <p:cNvPicPr/>
                      <p:nvPr/>
                    </p:nvPicPr>
                    <p:blipFill>
                      <a:blip r:embed="rId4"/>
                      <a:stretch>
                        <a:fillRect/>
                      </a:stretch>
                    </p:blipFill>
                    <p:spPr>
                      <a:xfrm>
                        <a:off x="604434" y="1841916"/>
                        <a:ext cx="4908908" cy="3947581"/>
                      </a:xfrm>
                      <a:prstGeom prst="rect">
                        <a:avLst/>
                      </a:prstGeom>
                    </p:spPr>
                  </p:pic>
                </p:oleObj>
              </mc:Fallback>
            </mc:AlternateContent>
          </a:graphicData>
        </a:graphic>
      </p:graphicFrame>
    </p:spTree>
    <p:extLst>
      <p:ext uri="{BB962C8B-B14F-4D97-AF65-F5344CB8AC3E}">
        <p14:creationId xmlns:p14="http://schemas.microsoft.com/office/powerpoint/2010/main" val="274841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Ejecución del Algoritmo</a:t>
            </a:r>
            <a:endParaRPr lang="es-ES" dirty="0"/>
          </a:p>
        </p:txBody>
      </p:sp>
      <p:sp>
        <p:nvSpPr>
          <p:cNvPr id="6" name="Rectángulo 5"/>
          <p:cNvSpPr/>
          <p:nvPr/>
        </p:nvSpPr>
        <p:spPr>
          <a:xfrm>
            <a:off x="3385842"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4</a:t>
            </a:r>
          </a:p>
        </p:txBody>
      </p:sp>
      <p:sp>
        <p:nvSpPr>
          <p:cNvPr id="8" name="Rectángulo 7"/>
          <p:cNvSpPr/>
          <p:nvPr/>
        </p:nvSpPr>
        <p:spPr>
          <a:xfrm>
            <a:off x="5629427"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1</a:t>
            </a:r>
          </a:p>
        </p:txBody>
      </p:sp>
      <p:sp>
        <p:nvSpPr>
          <p:cNvPr id="9" name="Rectángulo 8"/>
          <p:cNvSpPr/>
          <p:nvPr/>
        </p:nvSpPr>
        <p:spPr>
          <a:xfrm>
            <a:off x="2277946"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2</a:t>
            </a:r>
          </a:p>
        </p:txBody>
      </p:sp>
      <p:sp>
        <p:nvSpPr>
          <p:cNvPr id="10" name="Rectángulo 9"/>
          <p:cNvSpPr/>
          <p:nvPr/>
        </p:nvSpPr>
        <p:spPr>
          <a:xfrm>
            <a:off x="4521531"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6</a:t>
            </a:r>
            <a:endParaRPr lang="es-ES" sz="4000" dirty="0"/>
          </a:p>
        </p:txBody>
      </p:sp>
      <p:sp>
        <p:nvSpPr>
          <p:cNvPr id="12" name="Rectángulo redondeado 11"/>
          <p:cNvSpPr/>
          <p:nvPr/>
        </p:nvSpPr>
        <p:spPr>
          <a:xfrm>
            <a:off x="7960092" y="2998162"/>
            <a:ext cx="2877954" cy="182409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smtClean="0"/>
              <a:t>Paso 1</a:t>
            </a:r>
            <a:endParaRPr lang="es-ES" sz="4400" dirty="0"/>
          </a:p>
        </p:txBody>
      </p:sp>
    </p:spTree>
    <p:extLst>
      <p:ext uri="{BB962C8B-B14F-4D97-AF65-F5344CB8AC3E}">
        <p14:creationId xmlns:p14="http://schemas.microsoft.com/office/powerpoint/2010/main" val="412315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078 -3.33333E-6 L 0.00143 -0.30116 " pathEditMode="fixed" rAng="0" ptsTypes="AA">
                                      <p:cBhvr>
                                        <p:cTn id="6" dur="2000" fill="hold"/>
                                        <p:tgtEl>
                                          <p:spTgt spid="9"/>
                                        </p:tgtEl>
                                        <p:attrNameLst>
                                          <p:attrName>ppt_x</p:attrName>
                                          <p:attrName>ppt_y</p:attrName>
                                        </p:attrNameLst>
                                      </p:cBhvr>
                                      <p:rCtr x="26" y="-15069"/>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grpId="0" nodeType="clickEffect">
                                  <p:stCondLst>
                                    <p:cond delay="0"/>
                                  </p:stCondLst>
                                  <p:childTnLst>
                                    <p:animMotion origin="layout" path="M 0.00091 -1.85185E-6 L -0.07292 0.16227 C -0.08828 0.19884 -0.11133 0.21875 -0.13555 0.21875 C -0.16302 0.21875 -0.18503 0.19884 -0.20039 0.16227 L -0.27409 -1.85185E-6 " pathEditMode="relative" rAng="0" ptsTypes="AAAAA">
                                      <p:cBhvr>
                                        <p:cTn id="10" dur="2000" fill="hold"/>
                                        <p:tgtEl>
                                          <p:spTgt spid="8"/>
                                        </p:tgtEl>
                                        <p:attrNameLst>
                                          <p:attrName>ppt_x</p:attrName>
                                          <p:attrName>ppt_y</p:attrName>
                                        </p:attrNameLst>
                                      </p:cBhvr>
                                      <p:rCtr x="-13750" y="10926"/>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00143 -0.30116 L 0.26966 -0.30208 L 0.27539 -0.00069 " pathEditMode="relative" rAng="0" ptsTypes="AAA">
                                      <p:cBhvr>
                                        <p:cTn id="14" dur="2000" fill="hold"/>
                                        <p:tgtEl>
                                          <p:spTgt spid="9"/>
                                        </p:tgtEl>
                                        <p:attrNameLst>
                                          <p:attrName>ppt_x</p:attrName>
                                          <p:attrName>ppt_y</p:attrName>
                                        </p:attrNameLst>
                                      </p:cBhvr>
                                      <p:rCtr x="13698" y="149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Ejecución del Algoritmo</a:t>
            </a:r>
            <a:endParaRPr lang="es-ES" dirty="0"/>
          </a:p>
        </p:txBody>
      </p:sp>
      <p:sp>
        <p:nvSpPr>
          <p:cNvPr id="6" name="Rectángulo 5"/>
          <p:cNvSpPr/>
          <p:nvPr/>
        </p:nvSpPr>
        <p:spPr>
          <a:xfrm>
            <a:off x="3385842"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4</a:t>
            </a:r>
          </a:p>
        </p:txBody>
      </p:sp>
      <p:sp>
        <p:nvSpPr>
          <p:cNvPr id="8" name="Rectángulo 7"/>
          <p:cNvSpPr/>
          <p:nvPr/>
        </p:nvSpPr>
        <p:spPr>
          <a:xfrm>
            <a:off x="5629427"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2</a:t>
            </a:r>
          </a:p>
        </p:txBody>
      </p:sp>
      <p:sp>
        <p:nvSpPr>
          <p:cNvPr id="9" name="Rectángulo 8"/>
          <p:cNvSpPr/>
          <p:nvPr/>
        </p:nvSpPr>
        <p:spPr>
          <a:xfrm>
            <a:off x="2277946"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1</a:t>
            </a:r>
            <a:endParaRPr lang="es-ES" sz="4000" dirty="0"/>
          </a:p>
        </p:txBody>
      </p:sp>
      <p:sp>
        <p:nvSpPr>
          <p:cNvPr id="10" name="Rectángulo 9"/>
          <p:cNvSpPr/>
          <p:nvPr/>
        </p:nvSpPr>
        <p:spPr>
          <a:xfrm>
            <a:off x="4521531"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6</a:t>
            </a:r>
            <a:endParaRPr lang="es-ES" sz="4000" dirty="0"/>
          </a:p>
        </p:txBody>
      </p:sp>
      <p:sp>
        <p:nvSpPr>
          <p:cNvPr id="3" name="Rectángulo 2"/>
          <p:cNvSpPr/>
          <p:nvPr/>
        </p:nvSpPr>
        <p:spPr>
          <a:xfrm>
            <a:off x="3301465" y="2964581"/>
            <a:ext cx="3416969" cy="18961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redondeado 10"/>
          <p:cNvSpPr/>
          <p:nvPr/>
        </p:nvSpPr>
        <p:spPr>
          <a:xfrm>
            <a:off x="7960092" y="2998162"/>
            <a:ext cx="2877954" cy="182409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smtClean="0"/>
              <a:t>Paso 2</a:t>
            </a:r>
            <a:endParaRPr lang="es-ES" sz="4400" dirty="0"/>
          </a:p>
        </p:txBody>
      </p:sp>
    </p:spTree>
    <p:extLst>
      <p:ext uri="{BB962C8B-B14F-4D97-AF65-F5344CB8AC3E}">
        <p14:creationId xmlns:p14="http://schemas.microsoft.com/office/powerpoint/2010/main" val="351662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375E-6 -1.85185E-6 L -0.00104 -0.30254 " pathEditMode="relative" rAng="0" ptsTypes="AA">
                                      <p:cBhvr>
                                        <p:cTn id="10" dur="2000" fill="hold"/>
                                        <p:tgtEl>
                                          <p:spTgt spid="6"/>
                                        </p:tgtEl>
                                        <p:attrNameLst>
                                          <p:attrName>ppt_x</p:attrName>
                                          <p:attrName>ppt_y</p:attrName>
                                        </p:attrNameLst>
                                      </p:cBhvr>
                                      <p:rCtr x="-52" y="-15139"/>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grpId="0" nodeType="clickEffect">
                                  <p:stCondLst>
                                    <p:cond delay="0"/>
                                  </p:stCondLst>
                                  <p:childTnLst>
                                    <p:animMotion origin="layout" path="M -0.00052 -1.85185E-6 L -0.04974 -0.17546 C -0.06003 -0.21458 -0.07539 -0.23657 -0.09154 -0.23657 C -0.1099 -0.23657 -0.12461 -0.21458 -0.1349 -0.17546 L -0.18399 -1.85185E-6 " pathEditMode="relative" rAng="0" ptsTypes="AAAAA">
                                      <p:cBhvr>
                                        <p:cTn id="14" dur="2000" fill="hold"/>
                                        <p:tgtEl>
                                          <p:spTgt spid="8"/>
                                        </p:tgtEl>
                                        <p:attrNameLst>
                                          <p:attrName>ppt_x</p:attrName>
                                          <p:attrName>ppt_y</p:attrName>
                                        </p:attrNameLst>
                                      </p:cBhvr>
                                      <p:rCtr x="-9180" y="-11829"/>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0.01915 -0.25417 L 0.18568 -0.25417 L 0.18347 2.59259E-6 " pathEditMode="relative" rAng="0" ptsTypes="AAA">
                                      <p:cBhvr>
                                        <p:cTn id="18" dur="2000" fill="hold"/>
                                        <p:tgtEl>
                                          <p:spTgt spid="6"/>
                                        </p:tgtEl>
                                        <p:attrNameLst>
                                          <p:attrName>ppt_x</p:attrName>
                                          <p:attrName>ppt_y</p:attrName>
                                        </p:attrNameLst>
                                      </p:cBhvr>
                                      <p:rCtr x="8320" y="1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Ejecución del Algoritmo</a:t>
            </a:r>
            <a:endParaRPr lang="es-ES" dirty="0"/>
          </a:p>
        </p:txBody>
      </p:sp>
      <p:sp>
        <p:nvSpPr>
          <p:cNvPr id="6" name="Rectángulo 5"/>
          <p:cNvSpPr/>
          <p:nvPr/>
        </p:nvSpPr>
        <p:spPr>
          <a:xfrm>
            <a:off x="3385842"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2</a:t>
            </a:r>
            <a:endParaRPr lang="es-ES" sz="4000" dirty="0"/>
          </a:p>
        </p:txBody>
      </p:sp>
      <p:sp>
        <p:nvSpPr>
          <p:cNvPr id="8" name="Rectángulo 7"/>
          <p:cNvSpPr/>
          <p:nvPr/>
        </p:nvSpPr>
        <p:spPr>
          <a:xfrm>
            <a:off x="5629427"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4</a:t>
            </a:r>
          </a:p>
        </p:txBody>
      </p:sp>
      <p:sp>
        <p:nvSpPr>
          <p:cNvPr id="9" name="Rectángulo 8"/>
          <p:cNvSpPr/>
          <p:nvPr/>
        </p:nvSpPr>
        <p:spPr>
          <a:xfrm>
            <a:off x="2277946"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1</a:t>
            </a:r>
            <a:endParaRPr lang="es-ES" sz="4000" dirty="0"/>
          </a:p>
        </p:txBody>
      </p:sp>
      <p:sp>
        <p:nvSpPr>
          <p:cNvPr id="10" name="Rectángulo 9"/>
          <p:cNvSpPr/>
          <p:nvPr/>
        </p:nvSpPr>
        <p:spPr>
          <a:xfrm>
            <a:off x="4521531"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6</a:t>
            </a:r>
            <a:endParaRPr lang="es-ES" sz="4000" dirty="0"/>
          </a:p>
        </p:txBody>
      </p:sp>
      <p:sp>
        <p:nvSpPr>
          <p:cNvPr id="3" name="Rectángulo 2"/>
          <p:cNvSpPr/>
          <p:nvPr/>
        </p:nvSpPr>
        <p:spPr>
          <a:xfrm>
            <a:off x="4389120" y="2964581"/>
            <a:ext cx="2300438" cy="18961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redondeado 10"/>
          <p:cNvSpPr/>
          <p:nvPr/>
        </p:nvSpPr>
        <p:spPr>
          <a:xfrm>
            <a:off x="7960092" y="2998162"/>
            <a:ext cx="2877954" cy="182409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smtClean="0"/>
              <a:t>Paso 3</a:t>
            </a:r>
            <a:endParaRPr lang="es-ES" sz="4400" dirty="0"/>
          </a:p>
        </p:txBody>
      </p:sp>
    </p:spTree>
    <p:extLst>
      <p:ext uri="{BB962C8B-B14F-4D97-AF65-F5344CB8AC3E}">
        <p14:creationId xmlns:p14="http://schemas.microsoft.com/office/powerpoint/2010/main" val="362423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25 E" pathEditMode="relative" ptsTypes="">
                                      <p:cBhvr>
                                        <p:cTn id="6" dur="2000" fill="hold"/>
                                        <p:tgtEl>
                                          <p:spTgt spid="10"/>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1.25E-6 -1.85185E-6 L 0.0013 -0.28287 " pathEditMode="relative" rAng="0" ptsTypes="AA">
                                      <p:cBhvr>
                                        <p:cTn id="10" dur="2000" fill="hold"/>
                                        <p:tgtEl>
                                          <p:spTgt spid="8"/>
                                        </p:tgtEl>
                                        <p:attrNameLst>
                                          <p:attrName>ppt_x</p:attrName>
                                          <p:attrName>ppt_y</p:attrName>
                                        </p:attrNameLst>
                                      </p:cBhvr>
                                      <p:rCtr x="65" y="-14144"/>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00065 0.25185 L 0.09141 -0.00208 " pathEditMode="relative" ptsTypes="AA">
                                      <p:cBhvr>
                                        <p:cTn id="14" dur="2000" fill="hold"/>
                                        <p:tgtEl>
                                          <p:spTgt spid="10"/>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0.00208 -0.28426 L -0.09089 2.59259E-6 " pathEditMode="relative" rAng="0" ptsTypes="AA">
                                      <p:cBhvr>
                                        <p:cTn id="18" dur="2000" fill="hold"/>
                                        <p:tgtEl>
                                          <p:spTgt spid="8"/>
                                        </p:tgtEl>
                                        <p:attrNameLst>
                                          <p:attrName>ppt_x</p:attrName>
                                          <p:attrName>ppt_y</p:attrName>
                                        </p:attrNameLst>
                                      </p:cBhvr>
                                      <p:rCtr x="-4622" y="14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Ejecución del Algoritmo</a:t>
            </a:r>
            <a:endParaRPr lang="es-ES" dirty="0"/>
          </a:p>
        </p:txBody>
      </p:sp>
      <p:sp>
        <p:nvSpPr>
          <p:cNvPr id="6" name="Rectángulo 5"/>
          <p:cNvSpPr/>
          <p:nvPr/>
        </p:nvSpPr>
        <p:spPr>
          <a:xfrm>
            <a:off x="3385842"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2</a:t>
            </a:r>
            <a:endParaRPr lang="es-ES" sz="4000" dirty="0"/>
          </a:p>
        </p:txBody>
      </p:sp>
      <p:sp>
        <p:nvSpPr>
          <p:cNvPr id="8" name="Rectángulo 7"/>
          <p:cNvSpPr/>
          <p:nvPr/>
        </p:nvSpPr>
        <p:spPr>
          <a:xfrm>
            <a:off x="5629427"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6</a:t>
            </a:r>
          </a:p>
        </p:txBody>
      </p:sp>
      <p:sp>
        <p:nvSpPr>
          <p:cNvPr id="9" name="Rectángulo 8"/>
          <p:cNvSpPr/>
          <p:nvPr/>
        </p:nvSpPr>
        <p:spPr>
          <a:xfrm>
            <a:off x="2277946"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1</a:t>
            </a:r>
            <a:endParaRPr lang="es-ES" sz="4000" dirty="0"/>
          </a:p>
        </p:txBody>
      </p:sp>
      <p:sp>
        <p:nvSpPr>
          <p:cNvPr id="10" name="Rectángulo 9"/>
          <p:cNvSpPr/>
          <p:nvPr/>
        </p:nvSpPr>
        <p:spPr>
          <a:xfrm>
            <a:off x="4521531"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4</a:t>
            </a:r>
          </a:p>
        </p:txBody>
      </p:sp>
      <p:sp>
        <p:nvSpPr>
          <p:cNvPr id="11" name="Rectángulo redondeado 10"/>
          <p:cNvSpPr/>
          <p:nvPr/>
        </p:nvSpPr>
        <p:spPr>
          <a:xfrm>
            <a:off x="7960092" y="2998162"/>
            <a:ext cx="2877954" cy="182409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smtClean="0"/>
              <a:t>Lista Ordenada</a:t>
            </a:r>
            <a:endParaRPr lang="es-ES" sz="4400" dirty="0"/>
          </a:p>
        </p:txBody>
      </p:sp>
    </p:spTree>
    <p:extLst>
      <p:ext uri="{BB962C8B-B14F-4D97-AF65-F5344CB8AC3E}">
        <p14:creationId xmlns:p14="http://schemas.microsoft.com/office/powerpoint/2010/main" val="1101532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Ordenamiento por Inserción</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29536090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Pasos del Algoritmo</a:t>
            </a:r>
            <a:endParaRPr lang="es-ES" dirty="0"/>
          </a:p>
        </p:txBody>
      </p:sp>
      <p:sp>
        <p:nvSpPr>
          <p:cNvPr id="3" name="Rectángulo 2"/>
          <p:cNvSpPr/>
          <p:nvPr/>
        </p:nvSpPr>
        <p:spPr>
          <a:xfrm>
            <a:off x="1953929" y="1732546"/>
            <a:ext cx="6699182" cy="702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Dividir la lista L en dos partes: LO (Elementos ordenados) y LD (Elementos desordenados). </a:t>
            </a:r>
            <a:endParaRPr lang="es-ES" dirty="0"/>
          </a:p>
        </p:txBody>
      </p:sp>
      <p:sp>
        <p:nvSpPr>
          <p:cNvPr id="4" name="Rectángulo 3"/>
          <p:cNvSpPr/>
          <p:nvPr/>
        </p:nvSpPr>
        <p:spPr>
          <a:xfrm>
            <a:off x="1953929" y="2606841"/>
            <a:ext cx="6699182" cy="675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Inicializar LO únicamente con el primer elemento de la Lista.</a:t>
            </a:r>
            <a:endParaRPr lang="es-ES" dirty="0"/>
          </a:p>
        </p:txBody>
      </p:sp>
      <p:sp>
        <p:nvSpPr>
          <p:cNvPr id="9" name="Rectángulo 8"/>
          <p:cNvSpPr/>
          <p:nvPr/>
        </p:nvSpPr>
        <p:spPr>
          <a:xfrm>
            <a:off x="1953929" y="3453864"/>
            <a:ext cx="6699182" cy="675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Comparar LD0, el primer elemento de LD, con los elementos en LO.</a:t>
            </a:r>
            <a:endParaRPr lang="es-ES" dirty="0"/>
          </a:p>
        </p:txBody>
      </p:sp>
      <p:sp>
        <p:nvSpPr>
          <p:cNvPr id="10" name="Rectángulo 9"/>
          <p:cNvSpPr/>
          <p:nvPr/>
        </p:nvSpPr>
        <p:spPr>
          <a:xfrm>
            <a:off x="1953929" y="4300887"/>
            <a:ext cx="6699182" cy="1387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Cuando LD0 sea menor que un elemento en LO, insertar el elemento LD0 </a:t>
            </a:r>
            <a:r>
              <a:rPr lang="es-ES" b="1" dirty="0" smtClean="0"/>
              <a:t>antes</a:t>
            </a:r>
            <a:r>
              <a:rPr lang="es-ES" dirty="0" smtClean="0"/>
              <a:t> del elemento de LO que es mayor que él. Si ningún elemento en LO es mayor que LD0, agregar LD0 al final de LO. </a:t>
            </a:r>
            <a:endParaRPr lang="es-ES" dirty="0"/>
          </a:p>
        </p:txBody>
      </p:sp>
      <p:sp>
        <p:nvSpPr>
          <p:cNvPr id="11" name="Rectángulo 10"/>
          <p:cNvSpPr/>
          <p:nvPr/>
        </p:nvSpPr>
        <p:spPr>
          <a:xfrm>
            <a:off x="1953929" y="5858575"/>
            <a:ext cx="6699182" cy="675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Aumentó el tamaño de LO, ahora reducir el tamaño de LD. </a:t>
            </a:r>
            <a:endParaRPr lang="es-ES" dirty="0"/>
          </a:p>
        </p:txBody>
      </p:sp>
      <p:sp>
        <p:nvSpPr>
          <p:cNvPr id="12" name="Flecha curvada hacia la derecha 11"/>
          <p:cNvSpPr/>
          <p:nvPr/>
        </p:nvSpPr>
        <p:spPr>
          <a:xfrm rot="10800000">
            <a:off x="8855242" y="3590221"/>
            <a:ext cx="779646" cy="2646949"/>
          </a:xfrm>
          <a:prstGeom prst="curv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63912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Ejecución del Algoritmo</a:t>
            </a:r>
            <a:endParaRPr lang="es-ES" dirty="0"/>
          </a:p>
        </p:txBody>
      </p:sp>
      <p:sp>
        <p:nvSpPr>
          <p:cNvPr id="6" name="Rectángulo 5"/>
          <p:cNvSpPr/>
          <p:nvPr/>
        </p:nvSpPr>
        <p:spPr>
          <a:xfrm>
            <a:off x="3385842"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4</a:t>
            </a:r>
            <a:endParaRPr lang="es-ES" sz="4000" dirty="0"/>
          </a:p>
        </p:txBody>
      </p:sp>
      <p:sp>
        <p:nvSpPr>
          <p:cNvPr id="8" name="Rectángulo 7"/>
          <p:cNvSpPr/>
          <p:nvPr/>
        </p:nvSpPr>
        <p:spPr>
          <a:xfrm>
            <a:off x="5629427"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1</a:t>
            </a:r>
            <a:endParaRPr lang="es-ES" sz="4000" dirty="0"/>
          </a:p>
        </p:txBody>
      </p:sp>
      <p:sp>
        <p:nvSpPr>
          <p:cNvPr id="9" name="Rectángulo 8"/>
          <p:cNvSpPr/>
          <p:nvPr/>
        </p:nvSpPr>
        <p:spPr>
          <a:xfrm>
            <a:off x="2277946"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2</a:t>
            </a:r>
          </a:p>
        </p:txBody>
      </p:sp>
      <p:sp>
        <p:nvSpPr>
          <p:cNvPr id="10" name="Rectángulo 9"/>
          <p:cNvSpPr/>
          <p:nvPr/>
        </p:nvSpPr>
        <p:spPr>
          <a:xfrm>
            <a:off x="4521531"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6</a:t>
            </a:r>
            <a:endParaRPr lang="es-ES" sz="4000" dirty="0"/>
          </a:p>
        </p:txBody>
      </p:sp>
      <p:sp>
        <p:nvSpPr>
          <p:cNvPr id="12" name="Rectángulo redondeado 11"/>
          <p:cNvSpPr/>
          <p:nvPr/>
        </p:nvSpPr>
        <p:spPr>
          <a:xfrm>
            <a:off x="7960092" y="2998162"/>
            <a:ext cx="2877954" cy="182409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smtClean="0"/>
              <a:t>Lista Original</a:t>
            </a:r>
            <a:endParaRPr lang="es-ES" sz="4400" dirty="0"/>
          </a:p>
        </p:txBody>
      </p:sp>
    </p:spTree>
    <p:extLst>
      <p:ext uri="{BB962C8B-B14F-4D97-AF65-F5344CB8AC3E}">
        <p14:creationId xmlns:p14="http://schemas.microsoft.com/office/powerpoint/2010/main" val="1176802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Ejecución del Algoritmo</a:t>
            </a:r>
            <a:endParaRPr lang="es-ES" dirty="0"/>
          </a:p>
        </p:txBody>
      </p:sp>
      <p:sp>
        <p:nvSpPr>
          <p:cNvPr id="6" name="Rectángulo 5"/>
          <p:cNvSpPr/>
          <p:nvPr/>
        </p:nvSpPr>
        <p:spPr>
          <a:xfrm>
            <a:off x="3385842"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4</a:t>
            </a:r>
            <a:endParaRPr lang="es-ES" sz="4000" dirty="0"/>
          </a:p>
        </p:txBody>
      </p:sp>
      <p:sp>
        <p:nvSpPr>
          <p:cNvPr id="8" name="Rectángulo 7"/>
          <p:cNvSpPr/>
          <p:nvPr/>
        </p:nvSpPr>
        <p:spPr>
          <a:xfrm>
            <a:off x="5629427"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1</a:t>
            </a:r>
            <a:endParaRPr lang="es-ES" sz="4000" dirty="0"/>
          </a:p>
        </p:txBody>
      </p:sp>
      <p:sp>
        <p:nvSpPr>
          <p:cNvPr id="9" name="Rectángulo 8"/>
          <p:cNvSpPr/>
          <p:nvPr/>
        </p:nvSpPr>
        <p:spPr>
          <a:xfrm>
            <a:off x="2277946"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2</a:t>
            </a:r>
          </a:p>
        </p:txBody>
      </p:sp>
      <p:sp>
        <p:nvSpPr>
          <p:cNvPr id="10" name="Rectángulo 9"/>
          <p:cNvSpPr/>
          <p:nvPr/>
        </p:nvSpPr>
        <p:spPr>
          <a:xfrm>
            <a:off x="4521531"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6</a:t>
            </a:r>
            <a:endParaRPr lang="es-ES" sz="4000" dirty="0"/>
          </a:p>
        </p:txBody>
      </p:sp>
      <p:sp>
        <p:nvSpPr>
          <p:cNvPr id="12" name="Rectángulo redondeado 11"/>
          <p:cNvSpPr/>
          <p:nvPr/>
        </p:nvSpPr>
        <p:spPr>
          <a:xfrm>
            <a:off x="7960092" y="2998162"/>
            <a:ext cx="2877954" cy="182409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smtClean="0"/>
              <a:t>Paso 1</a:t>
            </a:r>
            <a:endParaRPr lang="es-ES" sz="4400" dirty="0"/>
          </a:p>
        </p:txBody>
      </p:sp>
      <p:sp>
        <p:nvSpPr>
          <p:cNvPr id="11" name="Rectángulo 10"/>
          <p:cNvSpPr/>
          <p:nvPr/>
        </p:nvSpPr>
        <p:spPr>
          <a:xfrm>
            <a:off x="3301465" y="2964581"/>
            <a:ext cx="3416969" cy="18961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2117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Ejecución del Algoritmo</a:t>
            </a:r>
            <a:endParaRPr lang="es-ES" dirty="0"/>
          </a:p>
        </p:txBody>
      </p:sp>
      <p:sp>
        <p:nvSpPr>
          <p:cNvPr id="6" name="Rectángulo 5"/>
          <p:cNvSpPr/>
          <p:nvPr/>
        </p:nvSpPr>
        <p:spPr>
          <a:xfrm>
            <a:off x="3385842"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4</a:t>
            </a:r>
          </a:p>
        </p:txBody>
      </p:sp>
      <p:sp>
        <p:nvSpPr>
          <p:cNvPr id="8" name="Rectángulo 7"/>
          <p:cNvSpPr/>
          <p:nvPr/>
        </p:nvSpPr>
        <p:spPr>
          <a:xfrm>
            <a:off x="5629427"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1</a:t>
            </a:r>
          </a:p>
        </p:txBody>
      </p:sp>
      <p:sp>
        <p:nvSpPr>
          <p:cNvPr id="9" name="Rectángulo 8"/>
          <p:cNvSpPr/>
          <p:nvPr/>
        </p:nvSpPr>
        <p:spPr>
          <a:xfrm>
            <a:off x="2277946"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2</a:t>
            </a:r>
          </a:p>
        </p:txBody>
      </p:sp>
      <p:sp>
        <p:nvSpPr>
          <p:cNvPr id="10" name="Rectángulo 9"/>
          <p:cNvSpPr/>
          <p:nvPr/>
        </p:nvSpPr>
        <p:spPr>
          <a:xfrm>
            <a:off x="4521531"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6</a:t>
            </a:r>
            <a:endParaRPr lang="es-ES" sz="4000" dirty="0"/>
          </a:p>
        </p:txBody>
      </p:sp>
      <p:sp>
        <p:nvSpPr>
          <p:cNvPr id="3" name="Rectángulo 2"/>
          <p:cNvSpPr/>
          <p:nvPr/>
        </p:nvSpPr>
        <p:spPr>
          <a:xfrm>
            <a:off x="4398745" y="2964581"/>
            <a:ext cx="2319689" cy="18961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redondeado 10"/>
          <p:cNvSpPr/>
          <p:nvPr/>
        </p:nvSpPr>
        <p:spPr>
          <a:xfrm>
            <a:off x="7960092" y="2998162"/>
            <a:ext cx="2877954" cy="182409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smtClean="0"/>
              <a:t>Paso 2</a:t>
            </a:r>
            <a:endParaRPr lang="es-ES" sz="4400" dirty="0"/>
          </a:p>
        </p:txBody>
      </p:sp>
    </p:spTree>
    <p:extLst>
      <p:ext uri="{BB962C8B-B14F-4D97-AF65-F5344CB8AC3E}">
        <p14:creationId xmlns:p14="http://schemas.microsoft.com/office/powerpoint/2010/main" val="137377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Ejecución del Algoritmo</a:t>
            </a:r>
            <a:endParaRPr lang="es-ES" dirty="0"/>
          </a:p>
        </p:txBody>
      </p:sp>
      <p:sp>
        <p:nvSpPr>
          <p:cNvPr id="6" name="Rectángulo 5"/>
          <p:cNvSpPr/>
          <p:nvPr/>
        </p:nvSpPr>
        <p:spPr>
          <a:xfrm>
            <a:off x="3385842"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4</a:t>
            </a:r>
          </a:p>
        </p:txBody>
      </p:sp>
      <p:sp>
        <p:nvSpPr>
          <p:cNvPr id="8" name="Rectángulo 7"/>
          <p:cNvSpPr/>
          <p:nvPr/>
        </p:nvSpPr>
        <p:spPr>
          <a:xfrm>
            <a:off x="5629427"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1</a:t>
            </a:r>
          </a:p>
        </p:txBody>
      </p:sp>
      <p:sp>
        <p:nvSpPr>
          <p:cNvPr id="9" name="Rectángulo 8"/>
          <p:cNvSpPr/>
          <p:nvPr/>
        </p:nvSpPr>
        <p:spPr>
          <a:xfrm>
            <a:off x="2277946"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2</a:t>
            </a:r>
          </a:p>
        </p:txBody>
      </p:sp>
      <p:sp>
        <p:nvSpPr>
          <p:cNvPr id="10" name="Rectángulo 9"/>
          <p:cNvSpPr/>
          <p:nvPr/>
        </p:nvSpPr>
        <p:spPr>
          <a:xfrm>
            <a:off x="4521531"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6</a:t>
            </a:r>
            <a:endParaRPr lang="es-ES" sz="4000" dirty="0"/>
          </a:p>
        </p:txBody>
      </p:sp>
      <p:sp>
        <p:nvSpPr>
          <p:cNvPr id="3" name="Rectángulo 2"/>
          <p:cNvSpPr/>
          <p:nvPr/>
        </p:nvSpPr>
        <p:spPr>
          <a:xfrm>
            <a:off x="5534526" y="2964581"/>
            <a:ext cx="1155032" cy="18961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redondeado 10"/>
          <p:cNvSpPr/>
          <p:nvPr/>
        </p:nvSpPr>
        <p:spPr>
          <a:xfrm>
            <a:off x="7960092" y="2998162"/>
            <a:ext cx="2877954" cy="182409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smtClean="0"/>
              <a:t>Paso 3</a:t>
            </a:r>
            <a:endParaRPr lang="es-ES" sz="4400" dirty="0"/>
          </a:p>
        </p:txBody>
      </p:sp>
    </p:spTree>
    <p:extLst>
      <p:ext uri="{BB962C8B-B14F-4D97-AF65-F5344CB8AC3E}">
        <p14:creationId xmlns:p14="http://schemas.microsoft.com/office/powerpoint/2010/main" val="8946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0 0 L 0 0.25 E" pathEditMode="relative" ptsTypes="">
                                      <p:cBhvr>
                                        <p:cTn id="11" dur="2000" fill="hold"/>
                                        <p:tgtEl>
                                          <p:spTgt spid="8"/>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3.33333E-6 -1.85185E-6 L 0.09089 2.59259E-6 " pathEditMode="relative" rAng="0" ptsTypes="AA">
                                      <p:cBhvr>
                                        <p:cTn id="15" dur="2000" fill="hold"/>
                                        <p:tgtEl>
                                          <p:spTgt spid="10"/>
                                        </p:tgtEl>
                                        <p:attrNameLst>
                                          <p:attrName>ppt_x</p:attrName>
                                          <p:attrName>ppt_y</p:attrName>
                                        </p:attrNameLst>
                                      </p:cBhvr>
                                      <p:rCtr x="4570" y="-46"/>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0" nodeType="clickEffect">
                                  <p:stCondLst>
                                    <p:cond delay="0"/>
                                  </p:stCondLst>
                                  <p:childTnLst>
                                    <p:animMotion origin="layout" path="M -4.375E-6 -1.85185E-6 L 0.0931 2.59259E-6 " pathEditMode="relative" rAng="0" ptsTypes="AA">
                                      <p:cBhvr>
                                        <p:cTn id="19" dur="2000" fill="hold"/>
                                        <p:tgtEl>
                                          <p:spTgt spid="6"/>
                                        </p:tgtEl>
                                        <p:attrNameLst>
                                          <p:attrName>ppt_x</p:attrName>
                                          <p:attrName>ppt_y</p:attrName>
                                        </p:attrNameLst>
                                      </p:cBhvr>
                                      <p:rCtr x="4648" y="-46"/>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0" nodeType="clickEffect">
                                  <p:stCondLst>
                                    <p:cond delay="0"/>
                                  </p:stCondLst>
                                  <p:childTnLst>
                                    <p:animMotion origin="layout" path="M 1.04167E-6 -1.85185E-6 L 0.09089 2.59259E-6 " pathEditMode="relative" rAng="0" ptsTypes="AA">
                                      <p:cBhvr>
                                        <p:cTn id="23" dur="2000" fill="hold"/>
                                        <p:tgtEl>
                                          <p:spTgt spid="9"/>
                                        </p:tgtEl>
                                        <p:attrNameLst>
                                          <p:attrName>ppt_x</p:attrName>
                                          <p:attrName>ppt_y</p:attrName>
                                        </p:attrNameLst>
                                      </p:cBhvr>
                                      <p:rCtr x="4570" y="-46"/>
                                    </p:animMotion>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2" nodeType="clickEffect">
                                  <p:stCondLst>
                                    <p:cond delay="0"/>
                                  </p:stCondLst>
                                  <p:childTnLst>
                                    <p:animMotion origin="layout" path="M 0.00052 0.25046 L -0.27487 2.59259E-6 " pathEditMode="relative" rAng="0" ptsTypes="AA">
                                      <p:cBhvr>
                                        <p:cTn id="27" dur="2000" fill="hold"/>
                                        <p:tgtEl>
                                          <p:spTgt spid="8"/>
                                        </p:tgtEl>
                                        <p:attrNameLst>
                                          <p:attrName>ppt_x</p:attrName>
                                          <p:attrName>ppt_y</p:attrName>
                                        </p:attrNameLst>
                                      </p:cBhvr>
                                      <p:rCtr x="-13776" y="-1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P spid="8" grpId="2"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Búsqueda de Elementos en Listas</a:t>
            </a:r>
            <a:endParaRPr lang="es-ES" dirty="0"/>
          </a:p>
        </p:txBody>
      </p:sp>
    </p:spTree>
    <p:extLst>
      <p:ext uri="{BB962C8B-B14F-4D97-AF65-F5344CB8AC3E}">
        <p14:creationId xmlns:p14="http://schemas.microsoft.com/office/powerpoint/2010/main" val="32793617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Ejecución del Algoritmo</a:t>
            </a:r>
            <a:endParaRPr lang="es-ES" dirty="0"/>
          </a:p>
        </p:txBody>
      </p:sp>
      <p:sp>
        <p:nvSpPr>
          <p:cNvPr id="6" name="Rectángulo 5"/>
          <p:cNvSpPr/>
          <p:nvPr/>
        </p:nvSpPr>
        <p:spPr>
          <a:xfrm>
            <a:off x="3385842"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2</a:t>
            </a:r>
            <a:endParaRPr lang="es-ES" sz="4000" dirty="0"/>
          </a:p>
        </p:txBody>
      </p:sp>
      <p:sp>
        <p:nvSpPr>
          <p:cNvPr id="8" name="Rectángulo 7"/>
          <p:cNvSpPr/>
          <p:nvPr/>
        </p:nvSpPr>
        <p:spPr>
          <a:xfrm>
            <a:off x="5629427"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6</a:t>
            </a:r>
          </a:p>
        </p:txBody>
      </p:sp>
      <p:sp>
        <p:nvSpPr>
          <p:cNvPr id="9" name="Rectángulo 8"/>
          <p:cNvSpPr/>
          <p:nvPr/>
        </p:nvSpPr>
        <p:spPr>
          <a:xfrm>
            <a:off x="2277946"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1</a:t>
            </a:r>
            <a:endParaRPr lang="es-ES" sz="4000" dirty="0"/>
          </a:p>
        </p:txBody>
      </p:sp>
      <p:sp>
        <p:nvSpPr>
          <p:cNvPr id="10" name="Rectángulo 9"/>
          <p:cNvSpPr/>
          <p:nvPr/>
        </p:nvSpPr>
        <p:spPr>
          <a:xfrm>
            <a:off x="4521531" y="34553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4</a:t>
            </a:r>
          </a:p>
        </p:txBody>
      </p:sp>
      <p:sp>
        <p:nvSpPr>
          <p:cNvPr id="11" name="Rectángulo redondeado 10"/>
          <p:cNvSpPr/>
          <p:nvPr/>
        </p:nvSpPr>
        <p:spPr>
          <a:xfrm>
            <a:off x="7960092" y="2998162"/>
            <a:ext cx="2877954" cy="182409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smtClean="0"/>
              <a:t>Lista Ordenada</a:t>
            </a:r>
            <a:endParaRPr lang="es-ES" sz="4400" dirty="0"/>
          </a:p>
        </p:txBody>
      </p:sp>
    </p:spTree>
    <p:extLst>
      <p:ext uri="{BB962C8B-B14F-4D97-AF65-F5344CB8AC3E}">
        <p14:creationId xmlns:p14="http://schemas.microsoft.com/office/powerpoint/2010/main" val="36657246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Generación Avanzada de Listas</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33424634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Conjuntos por Comprensión</a:t>
            </a:r>
            <a:endParaRPr lang="es-ES" dirty="0"/>
          </a:p>
        </p:txBody>
      </p:sp>
      <p:sp>
        <p:nvSpPr>
          <p:cNvPr id="4" name="Rectángulo 3"/>
          <p:cNvSpPr/>
          <p:nvPr/>
        </p:nvSpPr>
        <p:spPr>
          <a:xfrm>
            <a:off x="510139" y="2184935"/>
            <a:ext cx="4562374" cy="83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El conjunto de los enteros positivos</a:t>
            </a:r>
            <a:endParaRPr lang="es-ES" dirty="0"/>
          </a:p>
        </p:txBody>
      </p:sp>
      <p:sp>
        <p:nvSpPr>
          <p:cNvPr id="5" name="Rectángulo 4"/>
          <p:cNvSpPr/>
          <p:nvPr/>
        </p:nvSpPr>
        <p:spPr>
          <a:xfrm>
            <a:off x="5979117" y="2184935"/>
            <a:ext cx="895149" cy="8373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smtClean="0"/>
              <a:t>1</a:t>
            </a:r>
            <a:endParaRPr lang="es-ES" sz="4400" dirty="0"/>
          </a:p>
        </p:txBody>
      </p:sp>
      <p:sp>
        <p:nvSpPr>
          <p:cNvPr id="6" name="Rectángulo 5"/>
          <p:cNvSpPr/>
          <p:nvPr/>
        </p:nvSpPr>
        <p:spPr>
          <a:xfrm>
            <a:off x="7007416" y="2184935"/>
            <a:ext cx="895149" cy="8373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a:t>2</a:t>
            </a:r>
          </a:p>
        </p:txBody>
      </p:sp>
      <p:sp>
        <p:nvSpPr>
          <p:cNvPr id="7" name="Rectángulo 6"/>
          <p:cNvSpPr/>
          <p:nvPr/>
        </p:nvSpPr>
        <p:spPr>
          <a:xfrm>
            <a:off x="8035715" y="2184935"/>
            <a:ext cx="895149" cy="8373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smtClean="0"/>
              <a:t>3</a:t>
            </a:r>
            <a:endParaRPr lang="es-ES" sz="4400" dirty="0"/>
          </a:p>
        </p:txBody>
      </p:sp>
      <p:sp>
        <p:nvSpPr>
          <p:cNvPr id="8" name="Rectángulo 7"/>
          <p:cNvSpPr/>
          <p:nvPr/>
        </p:nvSpPr>
        <p:spPr>
          <a:xfrm>
            <a:off x="9088077" y="2184935"/>
            <a:ext cx="895149" cy="8373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smtClean="0"/>
              <a:t>…</a:t>
            </a:r>
            <a:endParaRPr lang="es-ES" sz="4400" dirty="0"/>
          </a:p>
        </p:txBody>
      </p:sp>
      <p:sp>
        <p:nvSpPr>
          <p:cNvPr id="9" name="Rectángulo 8"/>
          <p:cNvSpPr/>
          <p:nvPr/>
        </p:nvSpPr>
        <p:spPr>
          <a:xfrm>
            <a:off x="10140439" y="2184935"/>
            <a:ext cx="895149" cy="8373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a:t>∞</a:t>
            </a:r>
          </a:p>
        </p:txBody>
      </p:sp>
      <p:sp>
        <p:nvSpPr>
          <p:cNvPr id="10" name="Rectángulo 9"/>
          <p:cNvSpPr/>
          <p:nvPr/>
        </p:nvSpPr>
        <p:spPr>
          <a:xfrm>
            <a:off x="510139" y="4349015"/>
            <a:ext cx="4562374" cy="83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Los 5 primeros números primos</a:t>
            </a:r>
            <a:endParaRPr lang="es-ES" dirty="0"/>
          </a:p>
        </p:txBody>
      </p:sp>
      <p:sp>
        <p:nvSpPr>
          <p:cNvPr id="11" name="Rectángulo 10"/>
          <p:cNvSpPr/>
          <p:nvPr/>
        </p:nvSpPr>
        <p:spPr>
          <a:xfrm>
            <a:off x="5979117" y="4349015"/>
            <a:ext cx="895149" cy="8373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smtClean="0"/>
              <a:t>1</a:t>
            </a:r>
            <a:endParaRPr lang="es-ES" sz="4400" dirty="0"/>
          </a:p>
        </p:txBody>
      </p:sp>
      <p:sp>
        <p:nvSpPr>
          <p:cNvPr id="12" name="Rectángulo 11"/>
          <p:cNvSpPr/>
          <p:nvPr/>
        </p:nvSpPr>
        <p:spPr>
          <a:xfrm>
            <a:off x="7007416" y="4349015"/>
            <a:ext cx="895149" cy="8373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smtClean="0"/>
              <a:t>3</a:t>
            </a:r>
            <a:endParaRPr lang="es-ES" sz="4400" dirty="0"/>
          </a:p>
        </p:txBody>
      </p:sp>
      <p:sp>
        <p:nvSpPr>
          <p:cNvPr id="13" name="Rectángulo 12"/>
          <p:cNvSpPr/>
          <p:nvPr/>
        </p:nvSpPr>
        <p:spPr>
          <a:xfrm>
            <a:off x="8035715" y="4349015"/>
            <a:ext cx="895149" cy="8373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smtClean="0"/>
              <a:t>5</a:t>
            </a:r>
            <a:endParaRPr lang="es-ES" sz="4400" dirty="0"/>
          </a:p>
        </p:txBody>
      </p:sp>
      <p:sp>
        <p:nvSpPr>
          <p:cNvPr id="14" name="Rectángulo 13"/>
          <p:cNvSpPr/>
          <p:nvPr/>
        </p:nvSpPr>
        <p:spPr>
          <a:xfrm>
            <a:off x="9088077" y="4349015"/>
            <a:ext cx="895149" cy="8373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a:t>7</a:t>
            </a:r>
          </a:p>
        </p:txBody>
      </p:sp>
      <p:sp>
        <p:nvSpPr>
          <p:cNvPr id="15" name="Rectángulo 14"/>
          <p:cNvSpPr/>
          <p:nvPr/>
        </p:nvSpPr>
        <p:spPr>
          <a:xfrm>
            <a:off x="10140439" y="4349015"/>
            <a:ext cx="895149" cy="8373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400" dirty="0" smtClean="0"/>
              <a:t>11</a:t>
            </a:r>
            <a:endParaRPr lang="es-ES" sz="4400" dirty="0"/>
          </a:p>
        </p:txBody>
      </p:sp>
    </p:spTree>
    <p:extLst>
      <p:ext uri="{BB962C8B-B14F-4D97-AF65-F5344CB8AC3E}">
        <p14:creationId xmlns:p14="http://schemas.microsoft.com/office/powerpoint/2010/main" val="161615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Expresar listas por Comprensión</a:t>
            </a:r>
            <a:endParaRPr lang="es-ES" dirty="0"/>
          </a:p>
        </p:txBody>
      </p:sp>
      <p:pic>
        <p:nvPicPr>
          <p:cNvPr id="3" name="Imagen 2"/>
          <p:cNvPicPr>
            <a:picLocks noChangeAspect="1"/>
          </p:cNvPicPr>
          <p:nvPr/>
        </p:nvPicPr>
        <p:blipFill>
          <a:blip r:embed="rId2"/>
          <a:stretch>
            <a:fillRect/>
          </a:stretch>
        </p:blipFill>
        <p:spPr>
          <a:xfrm>
            <a:off x="1899033" y="1900036"/>
            <a:ext cx="6334125" cy="1190625"/>
          </a:xfrm>
          <a:prstGeom prst="rect">
            <a:avLst/>
          </a:prstGeom>
        </p:spPr>
      </p:pic>
      <p:pic>
        <p:nvPicPr>
          <p:cNvPr id="4" name="Imagen 3"/>
          <p:cNvPicPr>
            <a:picLocks noChangeAspect="1"/>
          </p:cNvPicPr>
          <p:nvPr/>
        </p:nvPicPr>
        <p:blipFill>
          <a:blip r:embed="rId3"/>
          <a:stretch>
            <a:fillRect/>
          </a:stretch>
        </p:blipFill>
        <p:spPr>
          <a:xfrm>
            <a:off x="1899033" y="3160796"/>
            <a:ext cx="7124700" cy="247650"/>
          </a:xfrm>
          <a:prstGeom prst="rect">
            <a:avLst/>
          </a:prstGeom>
        </p:spPr>
      </p:pic>
      <p:pic>
        <p:nvPicPr>
          <p:cNvPr id="6" name="Imagen 5"/>
          <p:cNvPicPr>
            <a:picLocks noChangeAspect="1"/>
          </p:cNvPicPr>
          <p:nvPr/>
        </p:nvPicPr>
        <p:blipFill>
          <a:blip r:embed="rId4"/>
          <a:stretch>
            <a:fillRect/>
          </a:stretch>
        </p:blipFill>
        <p:spPr>
          <a:xfrm>
            <a:off x="1899033" y="5783568"/>
            <a:ext cx="10020300" cy="247650"/>
          </a:xfrm>
          <a:prstGeom prst="rect">
            <a:avLst/>
          </a:prstGeom>
        </p:spPr>
      </p:pic>
      <p:sp>
        <p:nvSpPr>
          <p:cNvPr id="7" name="Flecha abajo 6"/>
          <p:cNvSpPr/>
          <p:nvPr/>
        </p:nvSpPr>
        <p:spPr>
          <a:xfrm>
            <a:off x="4774131" y="3712192"/>
            <a:ext cx="1299411" cy="8662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p:nvPicPr>
        <p:blipFill>
          <a:blip r:embed="rId5"/>
          <a:stretch>
            <a:fillRect/>
          </a:stretch>
        </p:blipFill>
        <p:spPr>
          <a:xfrm>
            <a:off x="1899033" y="4882212"/>
            <a:ext cx="7210425" cy="857250"/>
          </a:xfrm>
          <a:prstGeom prst="rect">
            <a:avLst/>
          </a:prstGeom>
        </p:spPr>
      </p:pic>
    </p:spTree>
    <p:extLst>
      <p:ext uri="{BB962C8B-B14F-4D97-AF65-F5344CB8AC3E}">
        <p14:creationId xmlns:p14="http://schemas.microsoft.com/office/powerpoint/2010/main" val="46646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Expresar listas por Comprensión</a:t>
            </a:r>
            <a:endParaRPr lang="es-ES" dirty="0"/>
          </a:p>
        </p:txBody>
      </p:sp>
      <p:sp>
        <p:nvSpPr>
          <p:cNvPr id="3" name="Rectángulo 2"/>
          <p:cNvSpPr/>
          <p:nvPr/>
        </p:nvSpPr>
        <p:spPr>
          <a:xfrm>
            <a:off x="4270409" y="6349549"/>
            <a:ext cx="8030678" cy="369332"/>
          </a:xfrm>
          <a:prstGeom prst="rect">
            <a:avLst/>
          </a:prstGeom>
        </p:spPr>
        <p:txBody>
          <a:bodyPr wrap="square">
            <a:spAutoFit/>
          </a:bodyPr>
          <a:lstStyle/>
          <a:p>
            <a:r>
              <a:rPr lang="es-ES" dirty="0"/>
              <a:t>https://docs.python.org/3.4/tutorial/datastructures.html#list-comprehensions</a:t>
            </a:r>
          </a:p>
        </p:txBody>
      </p:sp>
      <p:sp>
        <p:nvSpPr>
          <p:cNvPr id="13" name="Rectángulo 12"/>
          <p:cNvSpPr/>
          <p:nvPr/>
        </p:nvSpPr>
        <p:spPr>
          <a:xfrm>
            <a:off x="1883543" y="2883411"/>
            <a:ext cx="2120566" cy="9047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Expresión</a:t>
            </a:r>
          </a:p>
          <a:p>
            <a:pPr algn="ctr"/>
            <a:r>
              <a:rPr lang="es-ES" dirty="0" smtClean="0"/>
              <a:t>Incluyendo</a:t>
            </a:r>
          </a:p>
          <a:p>
            <a:pPr algn="ctr"/>
            <a:r>
              <a:rPr lang="es-ES" dirty="0" smtClean="0"/>
              <a:t>Variable en el FOR</a:t>
            </a:r>
            <a:endParaRPr lang="es-ES" dirty="0"/>
          </a:p>
        </p:txBody>
      </p:sp>
      <p:sp>
        <p:nvSpPr>
          <p:cNvPr id="14" name="Rectángulo 13"/>
          <p:cNvSpPr/>
          <p:nvPr/>
        </p:nvSpPr>
        <p:spPr>
          <a:xfrm>
            <a:off x="4170547" y="2883411"/>
            <a:ext cx="1959142" cy="90477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FOR</a:t>
            </a:r>
            <a:endParaRPr lang="es-ES" dirty="0"/>
          </a:p>
        </p:txBody>
      </p:sp>
      <p:sp>
        <p:nvSpPr>
          <p:cNvPr id="23" name="Rectángulo 22"/>
          <p:cNvSpPr/>
          <p:nvPr/>
        </p:nvSpPr>
        <p:spPr>
          <a:xfrm>
            <a:off x="873793" y="2883411"/>
            <a:ext cx="938262" cy="90477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800" dirty="0"/>
              <a:t>[</a:t>
            </a:r>
          </a:p>
        </p:txBody>
      </p:sp>
      <p:sp>
        <p:nvSpPr>
          <p:cNvPr id="25" name="Rectángulo 24"/>
          <p:cNvSpPr/>
          <p:nvPr/>
        </p:nvSpPr>
        <p:spPr>
          <a:xfrm>
            <a:off x="9805543" y="2898492"/>
            <a:ext cx="938262" cy="90477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800" dirty="0"/>
              <a:t>]</a:t>
            </a:r>
          </a:p>
        </p:txBody>
      </p:sp>
      <p:sp>
        <p:nvSpPr>
          <p:cNvPr id="26" name="Rectángulo 25"/>
          <p:cNvSpPr/>
          <p:nvPr/>
        </p:nvSpPr>
        <p:spPr>
          <a:xfrm>
            <a:off x="6387517" y="2317136"/>
            <a:ext cx="1959142" cy="90477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IF usando</a:t>
            </a:r>
          </a:p>
          <a:p>
            <a:pPr algn="ctr"/>
            <a:r>
              <a:rPr lang="es-ES" dirty="0" smtClean="0"/>
              <a:t>Variable en el FOR</a:t>
            </a:r>
            <a:endParaRPr lang="es-ES" dirty="0"/>
          </a:p>
        </p:txBody>
      </p:sp>
      <p:sp>
        <p:nvSpPr>
          <p:cNvPr id="27" name="Rectángulo 26"/>
          <p:cNvSpPr/>
          <p:nvPr/>
        </p:nvSpPr>
        <p:spPr>
          <a:xfrm>
            <a:off x="6387517" y="3451300"/>
            <a:ext cx="1959142" cy="90477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FOR</a:t>
            </a:r>
            <a:endParaRPr lang="es-ES" dirty="0"/>
          </a:p>
        </p:txBody>
      </p:sp>
      <p:sp>
        <p:nvSpPr>
          <p:cNvPr id="28" name="Rectángulo 27"/>
          <p:cNvSpPr/>
          <p:nvPr/>
        </p:nvSpPr>
        <p:spPr>
          <a:xfrm>
            <a:off x="8604487" y="2903949"/>
            <a:ext cx="938262" cy="90477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800" dirty="0" smtClean="0"/>
              <a:t>…</a:t>
            </a:r>
            <a:endParaRPr lang="es-ES" sz="4800" dirty="0"/>
          </a:p>
        </p:txBody>
      </p:sp>
    </p:spTree>
    <p:extLst>
      <p:ext uri="{BB962C8B-B14F-4D97-AF65-F5344CB8AC3E}">
        <p14:creationId xmlns:p14="http://schemas.microsoft.com/office/powerpoint/2010/main" val="32839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27"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Expresar listas por Comprensión</a:t>
            </a:r>
            <a:endParaRPr lang="es-ES" dirty="0"/>
          </a:p>
        </p:txBody>
      </p:sp>
      <p:pic>
        <p:nvPicPr>
          <p:cNvPr id="5" name="Imagen 4"/>
          <p:cNvPicPr>
            <a:picLocks noChangeAspect="1"/>
          </p:cNvPicPr>
          <p:nvPr/>
        </p:nvPicPr>
        <p:blipFill>
          <a:blip r:embed="rId2"/>
          <a:stretch>
            <a:fillRect/>
          </a:stretch>
        </p:blipFill>
        <p:spPr>
          <a:xfrm>
            <a:off x="151297" y="1624664"/>
            <a:ext cx="4362450" cy="990600"/>
          </a:xfrm>
          <a:prstGeom prst="rect">
            <a:avLst/>
          </a:prstGeom>
        </p:spPr>
      </p:pic>
      <p:pic>
        <p:nvPicPr>
          <p:cNvPr id="6" name="Imagen 5"/>
          <p:cNvPicPr>
            <a:picLocks noChangeAspect="1"/>
          </p:cNvPicPr>
          <p:nvPr/>
        </p:nvPicPr>
        <p:blipFill>
          <a:blip r:embed="rId3"/>
          <a:stretch>
            <a:fillRect/>
          </a:stretch>
        </p:blipFill>
        <p:spPr>
          <a:xfrm>
            <a:off x="151297" y="3497881"/>
            <a:ext cx="3457575" cy="285750"/>
          </a:xfrm>
          <a:prstGeom prst="rect">
            <a:avLst/>
          </a:prstGeom>
        </p:spPr>
      </p:pic>
      <p:pic>
        <p:nvPicPr>
          <p:cNvPr id="7" name="Imagen 6"/>
          <p:cNvPicPr>
            <a:picLocks noChangeAspect="1"/>
          </p:cNvPicPr>
          <p:nvPr/>
        </p:nvPicPr>
        <p:blipFill>
          <a:blip r:embed="rId4"/>
          <a:stretch>
            <a:fillRect/>
          </a:stretch>
        </p:blipFill>
        <p:spPr>
          <a:xfrm>
            <a:off x="5783228" y="1848501"/>
            <a:ext cx="5495925" cy="542925"/>
          </a:xfrm>
          <a:prstGeom prst="rect">
            <a:avLst/>
          </a:prstGeom>
        </p:spPr>
      </p:pic>
      <p:pic>
        <p:nvPicPr>
          <p:cNvPr id="8" name="Imagen 7"/>
          <p:cNvPicPr>
            <a:picLocks noChangeAspect="1"/>
          </p:cNvPicPr>
          <p:nvPr/>
        </p:nvPicPr>
        <p:blipFill>
          <a:blip r:embed="rId5"/>
          <a:stretch>
            <a:fillRect/>
          </a:stretch>
        </p:blipFill>
        <p:spPr>
          <a:xfrm>
            <a:off x="5783228" y="3507406"/>
            <a:ext cx="3562350" cy="266700"/>
          </a:xfrm>
          <a:prstGeom prst="rect">
            <a:avLst/>
          </a:prstGeom>
        </p:spPr>
      </p:pic>
      <p:pic>
        <p:nvPicPr>
          <p:cNvPr id="9" name="Imagen 8"/>
          <p:cNvPicPr>
            <a:picLocks noChangeAspect="1"/>
          </p:cNvPicPr>
          <p:nvPr/>
        </p:nvPicPr>
        <p:blipFill>
          <a:blip r:embed="rId6"/>
          <a:stretch>
            <a:fillRect/>
          </a:stretch>
        </p:blipFill>
        <p:spPr>
          <a:xfrm>
            <a:off x="5783228" y="4784959"/>
            <a:ext cx="3228975" cy="1600200"/>
          </a:xfrm>
          <a:prstGeom prst="rect">
            <a:avLst/>
          </a:prstGeom>
        </p:spPr>
      </p:pic>
      <p:pic>
        <p:nvPicPr>
          <p:cNvPr id="10" name="Imagen 9"/>
          <p:cNvPicPr>
            <a:picLocks noChangeAspect="1"/>
          </p:cNvPicPr>
          <p:nvPr/>
        </p:nvPicPr>
        <p:blipFill>
          <a:blip r:embed="rId7"/>
          <a:stretch>
            <a:fillRect/>
          </a:stretch>
        </p:blipFill>
        <p:spPr>
          <a:xfrm>
            <a:off x="151297" y="4980221"/>
            <a:ext cx="3343275" cy="1209675"/>
          </a:xfrm>
          <a:prstGeom prst="rect">
            <a:avLst/>
          </a:prstGeom>
        </p:spPr>
      </p:pic>
      <p:sp>
        <p:nvSpPr>
          <p:cNvPr id="11" name="Flecha arriba 10"/>
          <p:cNvSpPr/>
          <p:nvPr/>
        </p:nvSpPr>
        <p:spPr>
          <a:xfrm>
            <a:off x="1482291" y="4138863"/>
            <a:ext cx="712269" cy="646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arriba 11"/>
          <p:cNvSpPr/>
          <p:nvPr/>
        </p:nvSpPr>
        <p:spPr>
          <a:xfrm>
            <a:off x="7397715" y="4138863"/>
            <a:ext cx="712269" cy="646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Flecha abajo 12"/>
          <p:cNvSpPr/>
          <p:nvPr/>
        </p:nvSpPr>
        <p:spPr>
          <a:xfrm>
            <a:off x="1482291" y="2723949"/>
            <a:ext cx="712269" cy="616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Flecha abajo 13"/>
          <p:cNvSpPr/>
          <p:nvPr/>
        </p:nvSpPr>
        <p:spPr>
          <a:xfrm>
            <a:off x="7388090" y="2641407"/>
            <a:ext cx="712269" cy="616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6740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Expresar listas por Comprensión: Usos</a:t>
            </a:r>
            <a:endParaRPr lang="es-ES" dirty="0"/>
          </a:p>
        </p:txBody>
      </p:sp>
      <p:sp>
        <p:nvSpPr>
          <p:cNvPr id="15" name="Rectángulo 14"/>
          <p:cNvSpPr/>
          <p:nvPr/>
        </p:nvSpPr>
        <p:spPr>
          <a:xfrm>
            <a:off x="1809548" y="2135201"/>
            <a:ext cx="8325853" cy="72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Construcción rápida de listas a partir de fórmulas simples</a:t>
            </a:r>
            <a:endParaRPr lang="es-ES" dirty="0"/>
          </a:p>
        </p:txBody>
      </p:sp>
      <p:sp>
        <p:nvSpPr>
          <p:cNvPr id="16" name="Rectángulo 15"/>
          <p:cNvSpPr/>
          <p:nvPr/>
        </p:nvSpPr>
        <p:spPr>
          <a:xfrm>
            <a:off x="1809548" y="3051591"/>
            <a:ext cx="8325853" cy="72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Generación de una lista a partir de datos de otra lista, o de la combinación de varias listas mediante una expresión simple</a:t>
            </a:r>
            <a:endParaRPr lang="es-ES" dirty="0"/>
          </a:p>
        </p:txBody>
      </p:sp>
      <p:sp>
        <p:nvSpPr>
          <p:cNvPr id="18" name="Rectángulo 17"/>
          <p:cNvSpPr/>
          <p:nvPr/>
        </p:nvSpPr>
        <p:spPr>
          <a:xfrm>
            <a:off x="1818773" y="3967981"/>
            <a:ext cx="8325853" cy="72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Construir una lista aplicando una función a los datos de otra lista (equivalente a map)</a:t>
            </a:r>
            <a:endParaRPr lang="es-ES" dirty="0"/>
          </a:p>
        </p:txBody>
      </p:sp>
    </p:spTree>
    <p:extLst>
      <p:ext uri="{BB962C8B-B14F-4D97-AF65-F5344CB8AC3E}">
        <p14:creationId xmlns:p14="http://schemas.microsoft.com/office/powerpoint/2010/main" val="229327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Diccionarios</a:t>
            </a:r>
            <a:endParaRPr lang="es-ES" dirty="0"/>
          </a:p>
        </p:txBody>
      </p:sp>
    </p:spTree>
    <p:extLst>
      <p:ext uri="{BB962C8B-B14F-4D97-AF65-F5344CB8AC3E}">
        <p14:creationId xmlns:p14="http://schemas.microsoft.com/office/powerpoint/2010/main" val="28019743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Definición</a:t>
            </a:r>
            <a:endParaRPr lang="es-ES" dirty="0"/>
          </a:p>
        </p:txBody>
      </p:sp>
      <p:sp>
        <p:nvSpPr>
          <p:cNvPr id="3" name="Rectángulo 2"/>
          <p:cNvSpPr/>
          <p:nvPr/>
        </p:nvSpPr>
        <p:spPr>
          <a:xfrm>
            <a:off x="38501" y="3742620"/>
            <a:ext cx="3137836" cy="90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Conjunto de Valores que permite asociar pares de objetos</a:t>
            </a:r>
            <a:endParaRPr lang="es-ES" dirty="0"/>
          </a:p>
        </p:txBody>
      </p:sp>
      <p:sp>
        <p:nvSpPr>
          <p:cNvPr id="4" name="Rectángulo 3"/>
          <p:cNvSpPr/>
          <p:nvPr/>
        </p:nvSpPr>
        <p:spPr>
          <a:xfrm>
            <a:off x="5069505" y="3741006"/>
            <a:ext cx="1959142" cy="9047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Clave</a:t>
            </a:r>
            <a:endParaRPr lang="es-ES" dirty="0"/>
          </a:p>
        </p:txBody>
      </p:sp>
      <p:sp>
        <p:nvSpPr>
          <p:cNvPr id="5" name="Rectángulo 4"/>
          <p:cNvSpPr/>
          <p:nvPr/>
        </p:nvSpPr>
        <p:spPr>
          <a:xfrm>
            <a:off x="8088029" y="3742618"/>
            <a:ext cx="1959142" cy="90477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Valor</a:t>
            </a:r>
            <a:endParaRPr lang="es-ES" dirty="0"/>
          </a:p>
        </p:txBody>
      </p:sp>
      <p:sp>
        <p:nvSpPr>
          <p:cNvPr id="6" name="Rectángulo 5"/>
          <p:cNvSpPr/>
          <p:nvPr/>
        </p:nvSpPr>
        <p:spPr>
          <a:xfrm>
            <a:off x="7089207" y="3741006"/>
            <a:ext cx="938262" cy="90477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800" dirty="0"/>
              <a:t>:</a:t>
            </a:r>
          </a:p>
        </p:txBody>
      </p:sp>
      <p:sp>
        <p:nvSpPr>
          <p:cNvPr id="7" name="Rectángulo 6"/>
          <p:cNvSpPr/>
          <p:nvPr/>
        </p:nvSpPr>
        <p:spPr>
          <a:xfrm>
            <a:off x="4059755" y="3741006"/>
            <a:ext cx="938262" cy="90477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800" dirty="0" smtClean="0"/>
              <a:t>{</a:t>
            </a:r>
            <a:endParaRPr lang="es-ES" sz="4800" dirty="0"/>
          </a:p>
        </p:txBody>
      </p:sp>
      <p:sp>
        <p:nvSpPr>
          <p:cNvPr id="8" name="Rectángulo 7"/>
          <p:cNvSpPr/>
          <p:nvPr/>
        </p:nvSpPr>
        <p:spPr>
          <a:xfrm>
            <a:off x="10116555" y="3741007"/>
            <a:ext cx="938262" cy="90477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800" dirty="0" smtClean="0"/>
              <a:t>, …</a:t>
            </a:r>
            <a:endParaRPr lang="es-ES" sz="4800" dirty="0"/>
          </a:p>
        </p:txBody>
      </p:sp>
      <p:sp>
        <p:nvSpPr>
          <p:cNvPr id="9" name="Rectángulo 8"/>
          <p:cNvSpPr/>
          <p:nvPr/>
        </p:nvSpPr>
        <p:spPr>
          <a:xfrm>
            <a:off x="11126305" y="3741006"/>
            <a:ext cx="938262" cy="90477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800" dirty="0" smtClean="0"/>
              <a:t>}</a:t>
            </a:r>
            <a:endParaRPr lang="es-ES" sz="4800" dirty="0"/>
          </a:p>
        </p:txBody>
      </p:sp>
      <p:sp>
        <p:nvSpPr>
          <p:cNvPr id="10" name="Flecha arriba 9"/>
          <p:cNvSpPr/>
          <p:nvPr/>
        </p:nvSpPr>
        <p:spPr>
          <a:xfrm>
            <a:off x="4801100" y="5062888"/>
            <a:ext cx="2495952" cy="12416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Objeto</a:t>
            </a:r>
          </a:p>
          <a:p>
            <a:pPr algn="ctr"/>
            <a:r>
              <a:rPr lang="es-ES" dirty="0" smtClean="0"/>
              <a:t>Inmutable</a:t>
            </a:r>
            <a:endParaRPr lang="es-ES" dirty="0"/>
          </a:p>
        </p:txBody>
      </p:sp>
      <p:sp>
        <p:nvSpPr>
          <p:cNvPr id="11" name="Flecha arriba 10"/>
          <p:cNvSpPr/>
          <p:nvPr/>
        </p:nvSpPr>
        <p:spPr>
          <a:xfrm>
            <a:off x="7819624" y="4993907"/>
            <a:ext cx="2495952" cy="12416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Cualquier</a:t>
            </a:r>
          </a:p>
          <a:p>
            <a:pPr algn="ctr"/>
            <a:r>
              <a:rPr lang="es-ES" dirty="0" smtClean="0"/>
              <a:t>Objeto</a:t>
            </a:r>
            <a:endParaRPr lang="es-ES" dirty="0"/>
          </a:p>
        </p:txBody>
      </p:sp>
    </p:spTree>
    <p:extLst>
      <p:ext uri="{BB962C8B-B14F-4D97-AF65-F5344CB8AC3E}">
        <p14:creationId xmlns:p14="http://schemas.microsoft.com/office/powerpoint/2010/main" val="420105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Definición</a:t>
            </a:r>
            <a:endParaRPr lang="es-ES" dirty="0"/>
          </a:p>
        </p:txBody>
      </p:sp>
      <p:sp>
        <p:nvSpPr>
          <p:cNvPr id="3" name="Rectángulo 2"/>
          <p:cNvSpPr/>
          <p:nvPr/>
        </p:nvSpPr>
        <p:spPr>
          <a:xfrm>
            <a:off x="38501" y="3742620"/>
            <a:ext cx="3137836" cy="90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Conjunto de Valores que permite asociar pares de objetos</a:t>
            </a:r>
            <a:endParaRPr lang="es-ES" dirty="0"/>
          </a:p>
        </p:txBody>
      </p:sp>
      <p:sp>
        <p:nvSpPr>
          <p:cNvPr id="4" name="Rectángulo 3"/>
          <p:cNvSpPr/>
          <p:nvPr/>
        </p:nvSpPr>
        <p:spPr>
          <a:xfrm>
            <a:off x="3542098" y="1780674"/>
            <a:ext cx="6092792" cy="83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 clientes = { “12345678-8”: [“Pedro”, “Martínez”],</a:t>
            </a:r>
          </a:p>
          <a:p>
            <a:r>
              <a:rPr lang="es-ES" dirty="0"/>
              <a:t> </a:t>
            </a:r>
            <a:r>
              <a:rPr lang="es-ES" dirty="0" smtClean="0"/>
              <a:t>                   “17666777-9”: [“María”, “Díaz”] }</a:t>
            </a:r>
            <a:endParaRPr lang="es-ES" dirty="0"/>
          </a:p>
        </p:txBody>
      </p:sp>
      <p:sp>
        <p:nvSpPr>
          <p:cNvPr id="5" name="Rectángulo 4"/>
          <p:cNvSpPr/>
          <p:nvPr/>
        </p:nvSpPr>
        <p:spPr>
          <a:xfrm>
            <a:off x="3542098" y="2828223"/>
            <a:ext cx="6092792" cy="83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 clientes[0]</a:t>
            </a:r>
          </a:p>
          <a:p>
            <a:r>
              <a:rPr lang="es-ES" dirty="0" smtClean="0"/>
              <a:t> </a:t>
            </a:r>
            <a:r>
              <a:rPr lang="es-ES" dirty="0" smtClean="0">
                <a:solidFill>
                  <a:schemeClr val="accent2">
                    <a:lumMod val="60000"/>
                    <a:lumOff val="40000"/>
                  </a:schemeClr>
                </a:solidFill>
              </a:rPr>
              <a:t>KeyError</a:t>
            </a:r>
            <a:r>
              <a:rPr lang="es-ES" dirty="0">
                <a:solidFill>
                  <a:schemeClr val="accent2">
                    <a:lumMod val="60000"/>
                    <a:lumOff val="40000"/>
                  </a:schemeClr>
                </a:solidFill>
              </a:rPr>
              <a:t>: 0</a:t>
            </a:r>
          </a:p>
        </p:txBody>
      </p:sp>
      <p:sp>
        <p:nvSpPr>
          <p:cNvPr id="6" name="Flecha izquierda 5"/>
          <p:cNvSpPr/>
          <p:nvPr/>
        </p:nvSpPr>
        <p:spPr>
          <a:xfrm>
            <a:off x="9779268" y="2862713"/>
            <a:ext cx="2300438" cy="768417"/>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No Enumerables</a:t>
            </a:r>
            <a:endParaRPr lang="es-ES" dirty="0"/>
          </a:p>
        </p:txBody>
      </p:sp>
      <p:sp>
        <p:nvSpPr>
          <p:cNvPr id="7" name="Rectángulo 6"/>
          <p:cNvSpPr/>
          <p:nvPr/>
        </p:nvSpPr>
        <p:spPr>
          <a:xfrm>
            <a:off x="3542098" y="3833649"/>
            <a:ext cx="6092792" cy="83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 clientes[“12345678-8”]</a:t>
            </a:r>
            <a:endParaRPr lang="es-ES" dirty="0" smtClean="0">
              <a:solidFill>
                <a:schemeClr val="accent2">
                  <a:lumMod val="60000"/>
                  <a:lumOff val="40000"/>
                </a:schemeClr>
              </a:solidFill>
            </a:endParaRPr>
          </a:p>
          <a:p>
            <a:r>
              <a:rPr lang="es-ES" dirty="0" smtClean="0">
                <a:solidFill>
                  <a:schemeClr val="bg1"/>
                </a:solidFill>
              </a:rPr>
              <a:t> [“Pedro”, “Martínez”]</a:t>
            </a:r>
          </a:p>
        </p:txBody>
      </p:sp>
      <p:sp>
        <p:nvSpPr>
          <p:cNvPr id="8" name="Flecha izquierda 7"/>
          <p:cNvSpPr/>
          <p:nvPr/>
        </p:nvSpPr>
        <p:spPr>
          <a:xfrm>
            <a:off x="9779268" y="3833649"/>
            <a:ext cx="2300438" cy="768417"/>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Indexables</a:t>
            </a:r>
            <a:endParaRPr lang="es-ES" dirty="0"/>
          </a:p>
        </p:txBody>
      </p:sp>
      <p:sp>
        <p:nvSpPr>
          <p:cNvPr id="9" name="Rectángulo 8"/>
          <p:cNvSpPr/>
          <p:nvPr/>
        </p:nvSpPr>
        <p:spPr>
          <a:xfrm>
            <a:off x="3542098" y="4881197"/>
            <a:ext cx="6092792" cy="1538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 clientes[“12345678-8”]=[“Juan”, “Díaz”]</a:t>
            </a:r>
            <a:endParaRPr lang="es-ES" dirty="0" smtClean="0">
              <a:solidFill>
                <a:schemeClr val="accent2">
                  <a:lumMod val="60000"/>
                  <a:lumOff val="40000"/>
                </a:schemeClr>
              </a:solidFill>
            </a:endParaRPr>
          </a:p>
          <a:p>
            <a:r>
              <a:rPr lang="es-ES" dirty="0" smtClean="0">
                <a:solidFill>
                  <a:schemeClr val="bg1"/>
                </a:solidFill>
              </a:rPr>
              <a:t> [“Juan”, “Díaz”]</a:t>
            </a:r>
          </a:p>
          <a:p>
            <a:r>
              <a:rPr lang="es-ES" dirty="0" smtClean="0">
                <a:solidFill>
                  <a:schemeClr val="bg1"/>
                </a:solidFill>
              </a:rPr>
              <a:t> clientes[“13456678-9”]=[“Patricia”, “García”]</a:t>
            </a:r>
          </a:p>
          <a:p>
            <a:r>
              <a:rPr lang="es-ES" dirty="0" smtClean="0">
                <a:solidFill>
                  <a:schemeClr val="bg1"/>
                </a:solidFill>
              </a:rPr>
              <a:t> </a:t>
            </a:r>
            <a:r>
              <a:rPr lang="es-ES" dirty="0" err="1" smtClean="0">
                <a:solidFill>
                  <a:schemeClr val="bg1"/>
                </a:solidFill>
              </a:rPr>
              <a:t>len</a:t>
            </a:r>
            <a:r>
              <a:rPr lang="es-ES" dirty="0" smtClean="0">
                <a:solidFill>
                  <a:schemeClr val="bg1"/>
                </a:solidFill>
              </a:rPr>
              <a:t>(accionistas)</a:t>
            </a:r>
          </a:p>
          <a:p>
            <a:r>
              <a:rPr lang="es-ES" dirty="0" smtClean="0">
                <a:solidFill>
                  <a:schemeClr val="bg1"/>
                </a:solidFill>
              </a:rPr>
              <a:t> 3</a:t>
            </a:r>
          </a:p>
          <a:p>
            <a:endParaRPr lang="es-ES" dirty="0" smtClean="0">
              <a:solidFill>
                <a:schemeClr val="bg1"/>
              </a:solidFill>
            </a:endParaRPr>
          </a:p>
        </p:txBody>
      </p:sp>
      <p:sp>
        <p:nvSpPr>
          <p:cNvPr id="10" name="Flecha izquierda 9"/>
          <p:cNvSpPr/>
          <p:nvPr/>
        </p:nvSpPr>
        <p:spPr>
          <a:xfrm>
            <a:off x="9779268" y="5265406"/>
            <a:ext cx="2300438" cy="768417"/>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Mutable</a:t>
            </a:r>
            <a:endParaRPr lang="es-ES" dirty="0"/>
          </a:p>
        </p:txBody>
      </p:sp>
    </p:spTree>
    <p:extLst>
      <p:ext uri="{BB962C8B-B14F-4D97-AF65-F5344CB8AC3E}">
        <p14:creationId xmlns:p14="http://schemas.microsoft.com/office/powerpoint/2010/main" val="411692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Usos de las Listas</a:t>
            </a:r>
            <a:endParaRPr lang="es-ES" dirty="0"/>
          </a:p>
        </p:txBody>
      </p:sp>
      <p:sp>
        <p:nvSpPr>
          <p:cNvPr id="4" name="Rectángulo 3"/>
          <p:cNvSpPr/>
          <p:nvPr/>
        </p:nvSpPr>
        <p:spPr>
          <a:xfrm>
            <a:off x="1809548" y="2135201"/>
            <a:ext cx="8325853" cy="7235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s-ES" dirty="0" smtClean="0"/>
              <a:t>Almacenamiento de Conjuntos de Datos Relacionados entre sí</a:t>
            </a:r>
            <a:endParaRPr lang="es-ES" dirty="0"/>
          </a:p>
        </p:txBody>
      </p:sp>
      <p:sp>
        <p:nvSpPr>
          <p:cNvPr id="5" name="Rectángulo 4"/>
          <p:cNvSpPr/>
          <p:nvPr/>
        </p:nvSpPr>
        <p:spPr>
          <a:xfrm>
            <a:off x="1809548" y="3051591"/>
            <a:ext cx="8325853" cy="7235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s-ES" dirty="0" smtClean="0"/>
              <a:t>Representación de Estructuras de Datos como Stacks y Colas</a:t>
            </a:r>
            <a:endParaRPr lang="es-ES" dirty="0"/>
          </a:p>
        </p:txBody>
      </p:sp>
      <p:sp>
        <p:nvSpPr>
          <p:cNvPr id="6" name="Rectángulo 5"/>
          <p:cNvSpPr/>
          <p:nvPr/>
        </p:nvSpPr>
        <p:spPr>
          <a:xfrm>
            <a:off x="1818773" y="3967981"/>
            <a:ext cx="8325853" cy="72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Representación de Vectores y Matrices para Cálculos Matemáticos</a:t>
            </a:r>
            <a:endParaRPr lang="es-ES" dirty="0"/>
          </a:p>
        </p:txBody>
      </p:sp>
    </p:spTree>
    <p:extLst>
      <p:ext uri="{BB962C8B-B14F-4D97-AF65-F5344CB8AC3E}">
        <p14:creationId xmlns:p14="http://schemas.microsoft.com/office/powerpoint/2010/main" val="420415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Iteración sobre los elementos</a:t>
            </a:r>
            <a:endParaRPr lang="es-ES" dirty="0"/>
          </a:p>
        </p:txBody>
      </p:sp>
      <p:pic>
        <p:nvPicPr>
          <p:cNvPr id="5" name="Imagen 4"/>
          <p:cNvPicPr>
            <a:picLocks noChangeAspect="1"/>
          </p:cNvPicPr>
          <p:nvPr/>
        </p:nvPicPr>
        <p:blipFill>
          <a:blip r:embed="rId2"/>
          <a:stretch>
            <a:fillRect/>
          </a:stretch>
        </p:blipFill>
        <p:spPr>
          <a:xfrm>
            <a:off x="8020051" y="2056598"/>
            <a:ext cx="4019550" cy="762000"/>
          </a:xfrm>
          <a:prstGeom prst="rect">
            <a:avLst/>
          </a:prstGeom>
        </p:spPr>
      </p:pic>
      <p:pic>
        <p:nvPicPr>
          <p:cNvPr id="6" name="Imagen 5"/>
          <p:cNvPicPr>
            <a:picLocks noChangeAspect="1"/>
          </p:cNvPicPr>
          <p:nvPr/>
        </p:nvPicPr>
        <p:blipFill>
          <a:blip r:embed="rId3"/>
          <a:stretch>
            <a:fillRect/>
          </a:stretch>
        </p:blipFill>
        <p:spPr>
          <a:xfrm>
            <a:off x="8020051" y="4227144"/>
            <a:ext cx="3238500" cy="771525"/>
          </a:xfrm>
          <a:prstGeom prst="rect">
            <a:avLst/>
          </a:prstGeom>
        </p:spPr>
      </p:pic>
      <p:pic>
        <p:nvPicPr>
          <p:cNvPr id="7" name="Imagen 6"/>
          <p:cNvPicPr>
            <a:picLocks noChangeAspect="1"/>
          </p:cNvPicPr>
          <p:nvPr/>
        </p:nvPicPr>
        <p:blipFill>
          <a:blip r:embed="rId4"/>
          <a:stretch>
            <a:fillRect/>
          </a:stretch>
        </p:blipFill>
        <p:spPr>
          <a:xfrm>
            <a:off x="8020051" y="2984505"/>
            <a:ext cx="3333750" cy="990600"/>
          </a:xfrm>
          <a:prstGeom prst="rect">
            <a:avLst/>
          </a:prstGeom>
        </p:spPr>
      </p:pic>
      <p:pic>
        <p:nvPicPr>
          <p:cNvPr id="8" name="Imagen 7"/>
          <p:cNvPicPr>
            <a:picLocks noChangeAspect="1"/>
          </p:cNvPicPr>
          <p:nvPr/>
        </p:nvPicPr>
        <p:blipFill>
          <a:blip r:embed="rId5"/>
          <a:stretch>
            <a:fillRect/>
          </a:stretch>
        </p:blipFill>
        <p:spPr>
          <a:xfrm>
            <a:off x="8020051" y="5243092"/>
            <a:ext cx="4124325" cy="1028700"/>
          </a:xfrm>
          <a:prstGeom prst="rect">
            <a:avLst/>
          </a:prstGeom>
        </p:spPr>
      </p:pic>
      <p:sp>
        <p:nvSpPr>
          <p:cNvPr id="9" name="Rectángulo redondeado 8"/>
          <p:cNvSpPr/>
          <p:nvPr/>
        </p:nvSpPr>
        <p:spPr>
          <a:xfrm>
            <a:off x="5979117" y="2818598"/>
            <a:ext cx="1634466" cy="66120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Claves</a:t>
            </a:r>
            <a:endParaRPr lang="es-ES" dirty="0"/>
          </a:p>
        </p:txBody>
      </p:sp>
      <p:sp>
        <p:nvSpPr>
          <p:cNvPr id="10" name="Rectángulo redondeado 9"/>
          <p:cNvSpPr/>
          <p:nvPr/>
        </p:nvSpPr>
        <p:spPr>
          <a:xfrm>
            <a:off x="5979117" y="4838299"/>
            <a:ext cx="1634466" cy="66120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Datos</a:t>
            </a:r>
            <a:endParaRPr lang="es-ES" dirty="0"/>
          </a:p>
        </p:txBody>
      </p:sp>
      <p:cxnSp>
        <p:nvCxnSpPr>
          <p:cNvPr id="12" name="Conector recto de flecha 11"/>
          <p:cNvCxnSpPr>
            <a:endCxn id="9" idx="1"/>
          </p:cNvCxnSpPr>
          <p:nvPr/>
        </p:nvCxnSpPr>
        <p:spPr>
          <a:xfrm flipV="1">
            <a:off x="5365783" y="3149202"/>
            <a:ext cx="613334" cy="990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a:endCxn id="10" idx="1"/>
          </p:cNvCxnSpPr>
          <p:nvPr/>
        </p:nvCxnSpPr>
        <p:spPr>
          <a:xfrm>
            <a:off x="5365783" y="4139966"/>
            <a:ext cx="613334" cy="102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Imagen 14"/>
          <p:cNvPicPr>
            <a:picLocks noChangeAspect="1"/>
          </p:cNvPicPr>
          <p:nvPr/>
        </p:nvPicPr>
        <p:blipFill>
          <a:blip r:embed="rId6"/>
          <a:stretch>
            <a:fillRect/>
          </a:stretch>
        </p:blipFill>
        <p:spPr>
          <a:xfrm>
            <a:off x="69883" y="3456014"/>
            <a:ext cx="5295900" cy="1276350"/>
          </a:xfrm>
          <a:prstGeom prst="rect">
            <a:avLst/>
          </a:prstGeom>
        </p:spPr>
      </p:pic>
    </p:spTree>
    <p:extLst>
      <p:ext uri="{BB962C8B-B14F-4D97-AF65-F5344CB8AC3E}">
        <p14:creationId xmlns:p14="http://schemas.microsoft.com/office/powerpoint/2010/main" val="114587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Iteración sobre los elementos</a:t>
            </a:r>
            <a:endParaRPr lang="es-ES" dirty="0"/>
          </a:p>
        </p:txBody>
      </p:sp>
      <p:sp>
        <p:nvSpPr>
          <p:cNvPr id="9" name="Rectángulo redondeado 8"/>
          <p:cNvSpPr/>
          <p:nvPr/>
        </p:nvSpPr>
        <p:spPr>
          <a:xfrm>
            <a:off x="5622982" y="3896540"/>
            <a:ext cx="1634466" cy="66120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Valores</a:t>
            </a:r>
            <a:endParaRPr lang="es-ES" dirty="0"/>
          </a:p>
        </p:txBody>
      </p:sp>
      <p:pic>
        <p:nvPicPr>
          <p:cNvPr id="3" name="Imagen 2"/>
          <p:cNvPicPr>
            <a:picLocks noChangeAspect="1"/>
          </p:cNvPicPr>
          <p:nvPr/>
        </p:nvPicPr>
        <p:blipFill>
          <a:blip r:embed="rId3"/>
          <a:stretch>
            <a:fillRect/>
          </a:stretch>
        </p:blipFill>
        <p:spPr>
          <a:xfrm>
            <a:off x="7541594" y="2870082"/>
            <a:ext cx="4000500" cy="790575"/>
          </a:xfrm>
          <a:prstGeom prst="rect">
            <a:avLst/>
          </a:prstGeom>
        </p:spPr>
      </p:pic>
      <p:pic>
        <p:nvPicPr>
          <p:cNvPr id="11" name="Imagen 10"/>
          <p:cNvPicPr>
            <a:picLocks noChangeAspect="1"/>
          </p:cNvPicPr>
          <p:nvPr/>
        </p:nvPicPr>
        <p:blipFill>
          <a:blip r:embed="rId4"/>
          <a:stretch>
            <a:fillRect/>
          </a:stretch>
        </p:blipFill>
        <p:spPr>
          <a:xfrm>
            <a:off x="7541594" y="4793233"/>
            <a:ext cx="3343275" cy="1057275"/>
          </a:xfrm>
          <a:prstGeom prst="rect">
            <a:avLst/>
          </a:prstGeom>
        </p:spPr>
      </p:pic>
      <p:sp>
        <p:nvSpPr>
          <p:cNvPr id="13" name="Rectángulo 12"/>
          <p:cNvSpPr/>
          <p:nvPr/>
        </p:nvSpPr>
        <p:spPr>
          <a:xfrm>
            <a:off x="10684857" y="4598595"/>
            <a:ext cx="933628" cy="1446550"/>
          </a:xfrm>
          <a:prstGeom prst="rect">
            <a:avLst/>
          </a:prstGeom>
          <a:noFill/>
        </p:spPr>
        <p:txBody>
          <a:bodyPr wrap="square" lIns="91440" tIns="45720" rIns="91440" bIns="45720">
            <a:spAutoFit/>
          </a:bodyPr>
          <a:lstStyle/>
          <a:p>
            <a:pPr algn="ctr"/>
            <a:r>
              <a:rPr lang="es-ES" sz="8800" b="1" cap="none" spc="0" dirty="0" smtClean="0">
                <a:ln w="22225">
                  <a:solidFill>
                    <a:schemeClr val="accent2"/>
                  </a:solidFill>
                  <a:prstDash val="solid"/>
                </a:ln>
                <a:solidFill>
                  <a:schemeClr val="accent2">
                    <a:lumMod val="40000"/>
                    <a:lumOff val="60000"/>
                  </a:schemeClr>
                </a:solidFill>
                <a:effectLst/>
              </a:rPr>
              <a:t>?</a:t>
            </a:r>
            <a:endParaRPr lang="es-ES" sz="8800" b="1" cap="none" spc="0" dirty="0">
              <a:ln w="22225">
                <a:solidFill>
                  <a:schemeClr val="accent2"/>
                </a:solidFill>
                <a:prstDash val="solid"/>
              </a:ln>
              <a:solidFill>
                <a:schemeClr val="accent2">
                  <a:lumMod val="40000"/>
                  <a:lumOff val="60000"/>
                </a:schemeClr>
              </a:solidFill>
              <a:effectLst/>
            </a:endParaRPr>
          </a:p>
        </p:txBody>
      </p:sp>
      <p:sp>
        <p:nvSpPr>
          <p:cNvPr id="15" name="Rectángulo 14"/>
          <p:cNvSpPr/>
          <p:nvPr/>
        </p:nvSpPr>
        <p:spPr>
          <a:xfrm>
            <a:off x="6564408" y="4557747"/>
            <a:ext cx="933628" cy="1446550"/>
          </a:xfrm>
          <a:prstGeom prst="rect">
            <a:avLst/>
          </a:prstGeom>
          <a:noFill/>
        </p:spPr>
        <p:txBody>
          <a:bodyPr wrap="square" lIns="91440" tIns="45720" rIns="91440" bIns="45720">
            <a:spAutoFit/>
          </a:bodyPr>
          <a:lstStyle/>
          <a:p>
            <a:pPr algn="ctr"/>
            <a:r>
              <a:rPr lang="es-ES" sz="8800" b="1" dirty="0">
                <a:ln w="22225">
                  <a:solidFill>
                    <a:schemeClr val="accent2"/>
                  </a:solidFill>
                  <a:prstDash val="solid"/>
                </a:ln>
                <a:solidFill>
                  <a:schemeClr val="accent2">
                    <a:lumMod val="40000"/>
                    <a:lumOff val="60000"/>
                  </a:schemeClr>
                </a:solidFill>
              </a:rPr>
              <a:t>¿</a:t>
            </a:r>
            <a:endParaRPr lang="es-ES" sz="8800" b="1" cap="none" spc="0" dirty="0">
              <a:ln w="22225">
                <a:solidFill>
                  <a:schemeClr val="accent2"/>
                </a:solidFill>
                <a:prstDash val="solid"/>
              </a:ln>
              <a:solidFill>
                <a:schemeClr val="accent2">
                  <a:lumMod val="40000"/>
                  <a:lumOff val="60000"/>
                </a:schemeClr>
              </a:solidFill>
              <a:effectLst/>
            </a:endParaRPr>
          </a:p>
        </p:txBody>
      </p:sp>
      <p:pic>
        <p:nvPicPr>
          <p:cNvPr id="17" name="Imagen 16"/>
          <p:cNvPicPr>
            <a:picLocks noChangeAspect="1"/>
          </p:cNvPicPr>
          <p:nvPr/>
        </p:nvPicPr>
        <p:blipFill>
          <a:blip r:embed="rId5"/>
          <a:stretch>
            <a:fillRect/>
          </a:stretch>
        </p:blipFill>
        <p:spPr>
          <a:xfrm>
            <a:off x="86494" y="3588968"/>
            <a:ext cx="5295900" cy="1276350"/>
          </a:xfrm>
          <a:prstGeom prst="rect">
            <a:avLst/>
          </a:prstGeom>
        </p:spPr>
      </p:pic>
    </p:spTree>
    <p:extLst>
      <p:ext uri="{BB962C8B-B14F-4D97-AF65-F5344CB8AC3E}">
        <p14:creationId xmlns:p14="http://schemas.microsoft.com/office/powerpoint/2010/main" val="189419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Interracción con los elementos</a:t>
            </a:r>
            <a:endParaRPr lang="es-ES" dirty="0"/>
          </a:p>
        </p:txBody>
      </p:sp>
      <p:pic>
        <p:nvPicPr>
          <p:cNvPr id="3" name="Imagen 2"/>
          <p:cNvPicPr>
            <a:picLocks noChangeAspect="1"/>
          </p:cNvPicPr>
          <p:nvPr/>
        </p:nvPicPr>
        <p:blipFill>
          <a:blip r:embed="rId2"/>
          <a:stretch>
            <a:fillRect/>
          </a:stretch>
        </p:blipFill>
        <p:spPr>
          <a:xfrm>
            <a:off x="243840" y="2343250"/>
            <a:ext cx="2981325" cy="523875"/>
          </a:xfrm>
          <a:prstGeom prst="rect">
            <a:avLst/>
          </a:prstGeom>
        </p:spPr>
      </p:pic>
      <p:pic>
        <p:nvPicPr>
          <p:cNvPr id="4" name="Imagen 3"/>
          <p:cNvPicPr>
            <a:picLocks noChangeAspect="1"/>
          </p:cNvPicPr>
          <p:nvPr/>
        </p:nvPicPr>
        <p:blipFill>
          <a:blip r:embed="rId3"/>
          <a:stretch>
            <a:fillRect/>
          </a:stretch>
        </p:blipFill>
        <p:spPr>
          <a:xfrm>
            <a:off x="3891764" y="2424213"/>
            <a:ext cx="8220075" cy="361950"/>
          </a:xfrm>
          <a:prstGeom prst="rect">
            <a:avLst/>
          </a:prstGeom>
        </p:spPr>
      </p:pic>
      <p:sp>
        <p:nvSpPr>
          <p:cNvPr id="5" name="Rectángulo 4"/>
          <p:cNvSpPr/>
          <p:nvPr/>
        </p:nvSpPr>
        <p:spPr>
          <a:xfrm>
            <a:off x="2444816" y="1722923"/>
            <a:ext cx="2618072" cy="4523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Borrado de Elementos</a:t>
            </a:r>
            <a:endParaRPr lang="es-ES" dirty="0"/>
          </a:p>
        </p:txBody>
      </p:sp>
      <p:sp>
        <p:nvSpPr>
          <p:cNvPr id="6" name="Rectángulo 5"/>
          <p:cNvSpPr/>
          <p:nvPr/>
        </p:nvSpPr>
        <p:spPr>
          <a:xfrm>
            <a:off x="2444816" y="3529551"/>
            <a:ext cx="2618072" cy="4523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Presencia de Elementos</a:t>
            </a:r>
            <a:endParaRPr lang="es-ES" dirty="0"/>
          </a:p>
        </p:txBody>
      </p:sp>
      <p:pic>
        <p:nvPicPr>
          <p:cNvPr id="7" name="Imagen 6"/>
          <p:cNvPicPr>
            <a:picLocks noChangeAspect="1"/>
          </p:cNvPicPr>
          <p:nvPr/>
        </p:nvPicPr>
        <p:blipFill>
          <a:blip r:embed="rId4"/>
          <a:stretch>
            <a:fillRect/>
          </a:stretch>
        </p:blipFill>
        <p:spPr>
          <a:xfrm>
            <a:off x="229602" y="4494497"/>
            <a:ext cx="3524250" cy="1276350"/>
          </a:xfrm>
          <a:prstGeom prst="rect">
            <a:avLst/>
          </a:prstGeom>
        </p:spPr>
      </p:pic>
      <p:pic>
        <p:nvPicPr>
          <p:cNvPr id="8" name="Imagen 7"/>
          <p:cNvPicPr>
            <a:picLocks noChangeAspect="1"/>
          </p:cNvPicPr>
          <p:nvPr/>
        </p:nvPicPr>
        <p:blipFill>
          <a:blip r:embed="rId5"/>
          <a:stretch>
            <a:fillRect/>
          </a:stretch>
        </p:blipFill>
        <p:spPr>
          <a:xfrm>
            <a:off x="6834988" y="4875497"/>
            <a:ext cx="2333625" cy="514350"/>
          </a:xfrm>
          <a:prstGeom prst="rect">
            <a:avLst/>
          </a:prstGeom>
        </p:spPr>
      </p:pic>
    </p:spTree>
    <p:extLst>
      <p:ext uri="{BB962C8B-B14F-4D97-AF65-F5344CB8AC3E}">
        <p14:creationId xmlns:p14="http://schemas.microsoft.com/office/powerpoint/2010/main" val="293928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Usos más comunes</a:t>
            </a:r>
            <a:endParaRPr lang="es-ES" dirty="0"/>
          </a:p>
        </p:txBody>
      </p:sp>
      <p:sp>
        <p:nvSpPr>
          <p:cNvPr id="3" name="Rectángulo 2"/>
          <p:cNvSpPr/>
          <p:nvPr/>
        </p:nvSpPr>
        <p:spPr>
          <a:xfrm>
            <a:off x="1818773" y="2031314"/>
            <a:ext cx="8325853" cy="72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Simulación de una base de datos, en donde la información se puede acceder conociendo un valor único que llamaremos “clave”</a:t>
            </a:r>
            <a:endParaRPr lang="es-ES" dirty="0"/>
          </a:p>
        </p:txBody>
      </p:sp>
      <p:sp>
        <p:nvSpPr>
          <p:cNvPr id="4" name="Rectángulo 3"/>
          <p:cNvSpPr/>
          <p:nvPr/>
        </p:nvSpPr>
        <p:spPr>
          <a:xfrm>
            <a:off x="3821229" y="2982611"/>
            <a:ext cx="6323397" cy="72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Base de Usuarios de un Sistema: Ej. Facebook</a:t>
            </a:r>
          </a:p>
          <a:p>
            <a:r>
              <a:rPr lang="es-ES" dirty="0" smtClean="0"/>
              <a:t>Clave: el nombre de usuario (e-mail generalmente)</a:t>
            </a:r>
            <a:endParaRPr lang="es-ES" dirty="0"/>
          </a:p>
        </p:txBody>
      </p:sp>
      <p:sp>
        <p:nvSpPr>
          <p:cNvPr id="5" name="Rectángulo 4"/>
          <p:cNvSpPr/>
          <p:nvPr/>
        </p:nvSpPr>
        <p:spPr>
          <a:xfrm>
            <a:off x="3821228" y="3933908"/>
            <a:ext cx="6323397" cy="72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Base de Clientes de un Banco</a:t>
            </a:r>
          </a:p>
          <a:p>
            <a:r>
              <a:rPr lang="es-ES" dirty="0" smtClean="0"/>
              <a:t>Clave: el rut del cliente</a:t>
            </a:r>
            <a:endParaRPr lang="es-ES" dirty="0"/>
          </a:p>
        </p:txBody>
      </p:sp>
    </p:spTree>
    <p:extLst>
      <p:ext uri="{BB962C8B-B14F-4D97-AF65-F5344CB8AC3E}">
        <p14:creationId xmlns:p14="http://schemas.microsoft.com/office/powerpoint/2010/main" val="26064852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Tuplas</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1428197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Definición</a:t>
            </a:r>
            <a:endParaRPr lang="es-ES" dirty="0"/>
          </a:p>
        </p:txBody>
      </p:sp>
      <p:sp>
        <p:nvSpPr>
          <p:cNvPr id="3" name="Rectángulo 2"/>
          <p:cNvSpPr/>
          <p:nvPr/>
        </p:nvSpPr>
        <p:spPr>
          <a:xfrm>
            <a:off x="38501" y="3742620"/>
            <a:ext cx="3137836" cy="90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Conjunto de Valores Agrupados porque tienen relación entre sí</a:t>
            </a:r>
            <a:endParaRPr lang="es-ES" dirty="0"/>
          </a:p>
        </p:txBody>
      </p:sp>
      <p:sp>
        <p:nvSpPr>
          <p:cNvPr id="4" name="Rectángulo 3"/>
          <p:cNvSpPr/>
          <p:nvPr/>
        </p:nvSpPr>
        <p:spPr>
          <a:xfrm>
            <a:off x="3542098" y="1780674"/>
            <a:ext cx="6092792" cy="519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a:t>n</a:t>
            </a:r>
            <a:r>
              <a:rPr lang="es-ES" dirty="0" smtClean="0"/>
              <a:t>ombre = (“Pablo”, “Schwarzenberg”)</a:t>
            </a:r>
            <a:endParaRPr lang="es-ES" dirty="0"/>
          </a:p>
        </p:txBody>
      </p:sp>
      <p:sp>
        <p:nvSpPr>
          <p:cNvPr id="5" name="Rectángulo 4"/>
          <p:cNvSpPr/>
          <p:nvPr/>
        </p:nvSpPr>
        <p:spPr>
          <a:xfrm>
            <a:off x="3542097" y="2631293"/>
            <a:ext cx="6092792" cy="1565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err="1"/>
              <a:t>d</a:t>
            </a:r>
            <a:r>
              <a:rPr lang="es-ES" dirty="0" err="1" smtClean="0"/>
              <a:t>ef</a:t>
            </a:r>
            <a:r>
              <a:rPr lang="es-ES" dirty="0" smtClean="0"/>
              <a:t>  ecuacion2(</a:t>
            </a:r>
            <a:r>
              <a:rPr lang="es-ES" dirty="0" err="1" smtClean="0"/>
              <a:t>a,b,c</a:t>
            </a:r>
            <a:r>
              <a:rPr lang="es-ES" dirty="0" smtClean="0"/>
              <a:t>):</a:t>
            </a:r>
          </a:p>
          <a:p>
            <a:r>
              <a:rPr lang="es-ES" dirty="0"/>
              <a:t>	</a:t>
            </a:r>
            <a:r>
              <a:rPr lang="es-ES" dirty="0" smtClean="0"/>
              <a:t>…</a:t>
            </a:r>
          </a:p>
          <a:p>
            <a:r>
              <a:rPr lang="es-ES" dirty="0"/>
              <a:t>	</a:t>
            </a:r>
            <a:r>
              <a:rPr lang="es-ES" dirty="0" err="1" smtClean="0"/>
              <a:t>return</a:t>
            </a:r>
            <a:r>
              <a:rPr lang="es-ES" dirty="0" smtClean="0"/>
              <a:t> raiz1,raiz2</a:t>
            </a:r>
          </a:p>
          <a:p>
            <a:endParaRPr lang="es-ES" dirty="0"/>
          </a:p>
          <a:p>
            <a:r>
              <a:rPr lang="es-ES" dirty="0" smtClean="0"/>
              <a:t>soluciones=ecuacion2(1,10,4)</a:t>
            </a:r>
          </a:p>
          <a:p>
            <a:endParaRPr lang="es-ES" dirty="0"/>
          </a:p>
        </p:txBody>
      </p:sp>
      <p:sp>
        <p:nvSpPr>
          <p:cNvPr id="7" name="Rectángulo 6"/>
          <p:cNvSpPr/>
          <p:nvPr/>
        </p:nvSpPr>
        <p:spPr>
          <a:xfrm>
            <a:off x="3542097" y="5212880"/>
            <a:ext cx="6092792" cy="61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x1,x2 = soluciones</a:t>
            </a:r>
            <a:endParaRPr lang="es-ES" dirty="0"/>
          </a:p>
        </p:txBody>
      </p:sp>
      <p:sp>
        <p:nvSpPr>
          <p:cNvPr id="8" name="Flecha izquierda 7"/>
          <p:cNvSpPr/>
          <p:nvPr/>
        </p:nvSpPr>
        <p:spPr>
          <a:xfrm>
            <a:off x="9808143" y="5139087"/>
            <a:ext cx="2300439" cy="768417"/>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Desempaquetables</a:t>
            </a:r>
            <a:endParaRPr lang="es-ES" dirty="0"/>
          </a:p>
        </p:txBody>
      </p:sp>
      <p:sp>
        <p:nvSpPr>
          <p:cNvPr id="9" name="Rectángulo 8"/>
          <p:cNvSpPr/>
          <p:nvPr/>
        </p:nvSpPr>
        <p:spPr>
          <a:xfrm>
            <a:off x="3542097" y="4388317"/>
            <a:ext cx="6092792" cy="61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err="1" smtClean="0"/>
              <a:t>print</a:t>
            </a:r>
            <a:r>
              <a:rPr lang="es-ES" dirty="0" smtClean="0"/>
              <a:t>(soluciones[0],soluciones[1])</a:t>
            </a:r>
            <a:endParaRPr lang="es-ES" dirty="0"/>
          </a:p>
        </p:txBody>
      </p:sp>
      <p:sp>
        <p:nvSpPr>
          <p:cNvPr id="10" name="Flecha izquierda 9"/>
          <p:cNvSpPr/>
          <p:nvPr/>
        </p:nvSpPr>
        <p:spPr>
          <a:xfrm>
            <a:off x="9808144" y="4263187"/>
            <a:ext cx="2300438" cy="768417"/>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Enumerables</a:t>
            </a:r>
            <a:endParaRPr lang="es-ES" dirty="0"/>
          </a:p>
        </p:txBody>
      </p:sp>
      <p:sp>
        <p:nvSpPr>
          <p:cNvPr id="11" name="Rectángulo 10"/>
          <p:cNvSpPr/>
          <p:nvPr/>
        </p:nvSpPr>
        <p:spPr>
          <a:xfrm>
            <a:off x="3542097" y="6037443"/>
            <a:ext cx="6092792" cy="61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a:t>s</a:t>
            </a:r>
            <a:r>
              <a:rPr lang="es-ES" dirty="0" smtClean="0"/>
              <a:t>oluciones[0]=1</a:t>
            </a:r>
          </a:p>
          <a:p>
            <a:r>
              <a:rPr lang="en-US" dirty="0" err="1">
                <a:solidFill>
                  <a:schemeClr val="accent2">
                    <a:lumMod val="60000"/>
                    <a:lumOff val="40000"/>
                  </a:schemeClr>
                </a:solidFill>
              </a:rPr>
              <a:t>TypeError</a:t>
            </a:r>
            <a:r>
              <a:rPr lang="en-US" dirty="0">
                <a:solidFill>
                  <a:schemeClr val="accent2">
                    <a:lumMod val="60000"/>
                    <a:lumOff val="40000"/>
                  </a:schemeClr>
                </a:solidFill>
              </a:rPr>
              <a:t>: 'tuple' object does not support item assignment</a:t>
            </a:r>
            <a:endParaRPr lang="es-ES" dirty="0">
              <a:solidFill>
                <a:schemeClr val="accent2">
                  <a:lumMod val="60000"/>
                  <a:lumOff val="40000"/>
                </a:schemeClr>
              </a:solidFill>
            </a:endParaRPr>
          </a:p>
        </p:txBody>
      </p:sp>
      <p:sp>
        <p:nvSpPr>
          <p:cNvPr id="12" name="Flecha izquierda 11"/>
          <p:cNvSpPr/>
          <p:nvPr/>
        </p:nvSpPr>
        <p:spPr>
          <a:xfrm>
            <a:off x="9808143" y="5980493"/>
            <a:ext cx="2300439" cy="768417"/>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Inmutables</a:t>
            </a:r>
            <a:endParaRPr lang="es-ES" dirty="0"/>
          </a:p>
        </p:txBody>
      </p:sp>
    </p:spTree>
    <p:extLst>
      <p:ext uri="{BB962C8B-B14F-4D97-AF65-F5344CB8AC3E}">
        <p14:creationId xmlns:p14="http://schemas.microsoft.com/office/powerpoint/2010/main" val="307388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Usos más comunes</a:t>
            </a:r>
            <a:endParaRPr lang="es-ES" dirty="0"/>
          </a:p>
        </p:txBody>
      </p:sp>
      <p:sp>
        <p:nvSpPr>
          <p:cNvPr id="3" name="Rectángulo 2"/>
          <p:cNvSpPr/>
          <p:nvPr/>
        </p:nvSpPr>
        <p:spPr>
          <a:xfrm>
            <a:off x="1915426" y="2144827"/>
            <a:ext cx="8325853" cy="72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Funciones que retornan múltiples argumentos</a:t>
            </a:r>
            <a:endParaRPr lang="es-ES" dirty="0"/>
          </a:p>
        </p:txBody>
      </p:sp>
      <p:sp>
        <p:nvSpPr>
          <p:cNvPr id="4" name="Rectángulo 3"/>
          <p:cNvSpPr/>
          <p:nvPr/>
        </p:nvSpPr>
        <p:spPr>
          <a:xfrm>
            <a:off x="1915426" y="3061217"/>
            <a:ext cx="8325853" cy="72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Definición de conjuntos de datos con valores de referencia que no serán modificados en el programa (Listas de constantes)</a:t>
            </a:r>
            <a:endParaRPr lang="es-ES" dirty="0"/>
          </a:p>
        </p:txBody>
      </p:sp>
      <p:sp>
        <p:nvSpPr>
          <p:cNvPr id="6" name="Rectángulo 5"/>
          <p:cNvSpPr/>
          <p:nvPr/>
        </p:nvSpPr>
        <p:spPr>
          <a:xfrm>
            <a:off x="1915426" y="3977607"/>
            <a:ext cx="8325853" cy="72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Como claves compuestas en un diccionario, pues al contrario de las listas, las tuplas son inmutables</a:t>
            </a:r>
            <a:endParaRPr lang="es-ES" dirty="0"/>
          </a:p>
        </p:txBody>
      </p:sp>
      <p:sp>
        <p:nvSpPr>
          <p:cNvPr id="7" name="Rectángulo 6"/>
          <p:cNvSpPr/>
          <p:nvPr/>
        </p:nvSpPr>
        <p:spPr>
          <a:xfrm>
            <a:off x="6575659" y="4893997"/>
            <a:ext cx="3665620" cy="94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L = [1, 2, 3]</a:t>
            </a:r>
          </a:p>
          <a:p>
            <a:r>
              <a:rPr lang="es-ES" dirty="0" smtClean="0"/>
              <a:t>T = </a:t>
            </a:r>
            <a:r>
              <a:rPr lang="es-ES" b="1" dirty="0" smtClean="0"/>
              <a:t>tuple(</a:t>
            </a:r>
            <a:r>
              <a:rPr lang="es-ES" dirty="0" smtClean="0"/>
              <a:t>l</a:t>
            </a:r>
            <a:r>
              <a:rPr lang="es-ES" b="1" dirty="0" smtClean="0"/>
              <a:t>)</a:t>
            </a:r>
          </a:p>
          <a:p>
            <a:r>
              <a:rPr lang="es-ES" dirty="0" smtClean="0"/>
              <a:t>(1,2,3)</a:t>
            </a:r>
            <a:endParaRPr lang="es-ES" dirty="0"/>
          </a:p>
        </p:txBody>
      </p:sp>
    </p:spTree>
    <p:extLst>
      <p:ext uri="{BB962C8B-B14F-4D97-AF65-F5344CB8AC3E}">
        <p14:creationId xmlns:p14="http://schemas.microsoft.com/office/powerpoint/2010/main" val="40217391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Ahora veámoslo en vivo</a:t>
            </a:r>
            <a:endParaRPr lang="es-ES" dirty="0"/>
          </a:p>
        </p:txBody>
      </p:sp>
      <p:sp>
        <p:nvSpPr>
          <p:cNvPr id="3" name="Subtítulo 2"/>
          <p:cNvSpPr>
            <a:spLocks noGrp="1"/>
          </p:cNvSpPr>
          <p:nvPr>
            <p:ph type="subTitle" idx="1"/>
          </p:nvPr>
        </p:nvSpPr>
        <p:spPr/>
        <p:txBody>
          <a:bodyPr>
            <a:normAutofit/>
          </a:bodyPr>
          <a:lstStyle/>
          <a:p>
            <a:r>
              <a:rPr lang="es-ES" dirty="0" smtClean="0"/>
              <a:t>Ordenamiento</a:t>
            </a:r>
            <a:endParaRPr lang="es-ES" dirty="0"/>
          </a:p>
        </p:txBody>
      </p:sp>
      <p:pic>
        <p:nvPicPr>
          <p:cNvPr id="16386" name="Picture 2" descr="http://www.cafex.com/wp-content/uploads/2012/09/demo_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973" y="750409"/>
            <a:ext cx="5567138" cy="262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480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dirty="0" smtClean="0"/>
              <a:t>Apéndice:</a:t>
            </a:r>
            <a:br>
              <a:rPr lang="es-ES" dirty="0" smtClean="0"/>
            </a:br>
            <a:r>
              <a:rPr lang="es-ES" dirty="0" smtClean="0"/>
              <a:t>Funciones de Python aplicadas en Listas</a:t>
            </a:r>
            <a:endParaRPr lang="es-ES" dirty="0"/>
          </a:p>
        </p:txBody>
      </p:sp>
    </p:spTree>
    <p:extLst>
      <p:ext uri="{BB962C8B-B14F-4D97-AF65-F5344CB8AC3E}">
        <p14:creationId xmlns:p14="http://schemas.microsoft.com/office/powerpoint/2010/main" val="12414466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Comparación de Listas Completas</a:t>
            </a:r>
            <a:endParaRPr lang="es-ES" dirty="0"/>
          </a:p>
        </p:txBody>
      </p:sp>
      <p:sp>
        <p:nvSpPr>
          <p:cNvPr id="9" name="Rectángulo 8"/>
          <p:cNvSpPr/>
          <p:nvPr/>
        </p:nvSpPr>
        <p:spPr>
          <a:xfrm>
            <a:off x="609600" y="145467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&gt;</a:t>
            </a:r>
          </a:p>
        </p:txBody>
      </p:sp>
      <p:sp>
        <p:nvSpPr>
          <p:cNvPr id="10" name="Rectángulo 9"/>
          <p:cNvSpPr/>
          <p:nvPr/>
        </p:nvSpPr>
        <p:spPr>
          <a:xfrm>
            <a:off x="609600" y="270591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&lt;</a:t>
            </a:r>
          </a:p>
        </p:txBody>
      </p:sp>
      <p:sp>
        <p:nvSpPr>
          <p:cNvPr id="11" name="Rectángulo 10"/>
          <p:cNvSpPr/>
          <p:nvPr/>
        </p:nvSpPr>
        <p:spPr>
          <a:xfrm>
            <a:off x="7120868" y="6361628"/>
            <a:ext cx="5071132" cy="369332"/>
          </a:xfrm>
          <a:prstGeom prst="rect">
            <a:avLst/>
          </a:prstGeom>
        </p:spPr>
        <p:txBody>
          <a:bodyPr wrap="none">
            <a:spAutoFit/>
          </a:bodyPr>
          <a:lstStyle/>
          <a:p>
            <a:r>
              <a:rPr lang="es-ES" dirty="0"/>
              <a:t>https://docs.python.org/3/library/functions.html</a:t>
            </a:r>
          </a:p>
        </p:txBody>
      </p:sp>
      <p:sp>
        <p:nvSpPr>
          <p:cNvPr id="12" name="Rectángulo 11"/>
          <p:cNvSpPr/>
          <p:nvPr/>
        </p:nvSpPr>
        <p:spPr>
          <a:xfrm>
            <a:off x="609600" y="452503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t>
            </a:r>
            <a:endParaRPr lang="es-ES" dirty="0"/>
          </a:p>
        </p:txBody>
      </p:sp>
      <p:pic>
        <p:nvPicPr>
          <p:cNvPr id="3" name="Imagen 2"/>
          <p:cNvPicPr>
            <a:picLocks noChangeAspect="1"/>
          </p:cNvPicPr>
          <p:nvPr/>
        </p:nvPicPr>
        <p:blipFill>
          <a:blip r:embed="rId2"/>
          <a:stretch>
            <a:fillRect/>
          </a:stretch>
        </p:blipFill>
        <p:spPr>
          <a:xfrm>
            <a:off x="3479232" y="2886176"/>
            <a:ext cx="2076450" cy="1104900"/>
          </a:xfrm>
          <a:prstGeom prst="rect">
            <a:avLst/>
          </a:prstGeom>
        </p:spPr>
      </p:pic>
      <p:pic>
        <p:nvPicPr>
          <p:cNvPr id="4" name="Imagen 3"/>
          <p:cNvPicPr>
            <a:picLocks noChangeAspect="1"/>
          </p:cNvPicPr>
          <p:nvPr/>
        </p:nvPicPr>
        <p:blipFill>
          <a:blip r:embed="rId3"/>
          <a:stretch>
            <a:fillRect/>
          </a:stretch>
        </p:blipFill>
        <p:spPr>
          <a:xfrm>
            <a:off x="7510914" y="3043338"/>
            <a:ext cx="895350" cy="790575"/>
          </a:xfrm>
          <a:prstGeom prst="rect">
            <a:avLst/>
          </a:prstGeom>
        </p:spPr>
      </p:pic>
      <p:sp>
        <p:nvSpPr>
          <p:cNvPr id="5" name="Flecha derecha 4"/>
          <p:cNvSpPr/>
          <p:nvPr/>
        </p:nvSpPr>
        <p:spPr>
          <a:xfrm>
            <a:off x="5832910" y="3038044"/>
            <a:ext cx="779646" cy="7569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pic>
        <p:nvPicPr>
          <p:cNvPr id="15" name="Imagen 14"/>
          <p:cNvPicPr>
            <a:picLocks noChangeAspect="1"/>
          </p:cNvPicPr>
          <p:nvPr/>
        </p:nvPicPr>
        <p:blipFill>
          <a:blip r:embed="rId4"/>
          <a:stretch>
            <a:fillRect/>
          </a:stretch>
        </p:blipFill>
        <p:spPr>
          <a:xfrm>
            <a:off x="8591550" y="1380445"/>
            <a:ext cx="3600450" cy="1609725"/>
          </a:xfrm>
          <a:prstGeom prst="rect">
            <a:avLst/>
          </a:prstGeom>
        </p:spPr>
      </p:pic>
    </p:spTree>
    <p:extLst>
      <p:ext uri="{BB962C8B-B14F-4D97-AF65-F5344CB8AC3E}">
        <p14:creationId xmlns:p14="http://schemas.microsoft.com/office/powerpoint/2010/main" val="303331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Usos de las Listas: Búsqueda de Elementos</a:t>
            </a:r>
            <a:endParaRPr lang="es-ES" dirty="0"/>
          </a:p>
        </p:txBody>
      </p:sp>
      <p:sp>
        <p:nvSpPr>
          <p:cNvPr id="4" name="Rectángulo 3"/>
          <p:cNvSpPr/>
          <p:nvPr/>
        </p:nvSpPr>
        <p:spPr>
          <a:xfrm>
            <a:off x="1145405" y="2202392"/>
            <a:ext cx="8325853" cy="7235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s-ES" dirty="0" smtClean="0"/>
              <a:t>Conjuntos de Datos en la lista</a:t>
            </a:r>
            <a:endParaRPr lang="es-ES" dirty="0"/>
          </a:p>
        </p:txBody>
      </p:sp>
      <p:sp>
        <p:nvSpPr>
          <p:cNvPr id="8" name="Rectángulo 7"/>
          <p:cNvSpPr/>
          <p:nvPr/>
        </p:nvSpPr>
        <p:spPr>
          <a:xfrm>
            <a:off x="1145405" y="3322525"/>
            <a:ext cx="2261938" cy="539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1…100</a:t>
            </a:r>
            <a:endParaRPr lang="es-ES" dirty="0"/>
          </a:p>
        </p:txBody>
      </p:sp>
      <p:sp>
        <p:nvSpPr>
          <p:cNvPr id="9" name="Rectángulo 8"/>
          <p:cNvSpPr/>
          <p:nvPr/>
        </p:nvSpPr>
        <p:spPr>
          <a:xfrm>
            <a:off x="1145405" y="4258172"/>
            <a:ext cx="5736658" cy="539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1000…?</a:t>
            </a:r>
            <a:endParaRPr lang="es-ES" dirty="0"/>
          </a:p>
        </p:txBody>
      </p:sp>
      <p:sp>
        <p:nvSpPr>
          <p:cNvPr id="10" name="Flecha curvada hacia la izquierda 9"/>
          <p:cNvSpPr/>
          <p:nvPr/>
        </p:nvSpPr>
        <p:spPr>
          <a:xfrm>
            <a:off x="4466121" y="3209203"/>
            <a:ext cx="423511" cy="6737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1" name="Rectángulo 10"/>
          <p:cNvSpPr/>
          <p:nvPr/>
        </p:nvSpPr>
        <p:spPr>
          <a:xfrm>
            <a:off x="4958810" y="3238762"/>
            <a:ext cx="946092" cy="584775"/>
          </a:xfrm>
          <a:prstGeom prst="rect">
            <a:avLst/>
          </a:prstGeom>
          <a:noFill/>
        </p:spPr>
        <p:txBody>
          <a:bodyPr wrap="none" lIns="91440" tIns="45720" rIns="91440" bIns="45720">
            <a:spAutoFit/>
          </a:bodyPr>
          <a:lstStyle/>
          <a:p>
            <a:pPr algn="ctr"/>
            <a:r>
              <a:rPr lang="es-ES" sz="3200" b="1" cap="none" spc="0" dirty="0" smtClean="0">
                <a:ln w="22225">
                  <a:solidFill>
                    <a:schemeClr val="accent2"/>
                  </a:solidFill>
                  <a:prstDash val="solid"/>
                </a:ln>
                <a:solidFill>
                  <a:schemeClr val="accent2">
                    <a:lumMod val="40000"/>
                    <a:lumOff val="60000"/>
                  </a:schemeClr>
                </a:solidFill>
                <a:effectLst/>
              </a:rPr>
              <a:t>&lt;10</a:t>
            </a:r>
            <a:endParaRPr lang="es-ES" sz="3200" b="1" cap="none" spc="0" dirty="0">
              <a:ln w="22225">
                <a:solidFill>
                  <a:schemeClr val="accent2"/>
                </a:solidFill>
                <a:prstDash val="solid"/>
              </a:ln>
              <a:solidFill>
                <a:schemeClr val="accent2">
                  <a:lumMod val="40000"/>
                  <a:lumOff val="60000"/>
                </a:schemeClr>
              </a:solidFill>
              <a:effectLst/>
            </a:endParaRPr>
          </a:p>
        </p:txBody>
      </p:sp>
      <p:sp>
        <p:nvSpPr>
          <p:cNvPr id="12" name="Flecha curvada hacia la izquierda 11"/>
          <p:cNvSpPr/>
          <p:nvPr/>
        </p:nvSpPr>
        <p:spPr>
          <a:xfrm>
            <a:off x="7814108" y="4161422"/>
            <a:ext cx="423511" cy="6737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3" name="Rectángulo 12"/>
          <p:cNvSpPr/>
          <p:nvPr/>
        </p:nvSpPr>
        <p:spPr>
          <a:xfrm>
            <a:off x="8188975" y="4190981"/>
            <a:ext cx="1181735" cy="584775"/>
          </a:xfrm>
          <a:prstGeom prst="rect">
            <a:avLst/>
          </a:prstGeom>
          <a:noFill/>
        </p:spPr>
        <p:txBody>
          <a:bodyPr wrap="none" lIns="91440" tIns="45720" rIns="91440" bIns="45720">
            <a:spAutoFit/>
          </a:bodyPr>
          <a:lstStyle/>
          <a:p>
            <a:pPr algn="ctr"/>
            <a:r>
              <a:rPr lang="es-ES" sz="3200" b="1" dirty="0">
                <a:ln w="22225">
                  <a:solidFill>
                    <a:schemeClr val="accent2"/>
                  </a:solidFill>
                  <a:prstDash val="solid"/>
                </a:ln>
                <a:solidFill>
                  <a:schemeClr val="accent2">
                    <a:lumMod val="40000"/>
                    <a:lumOff val="60000"/>
                  </a:schemeClr>
                </a:solidFill>
              </a:rPr>
              <a:t>&gt;</a:t>
            </a:r>
            <a:r>
              <a:rPr lang="es-ES" sz="3200" b="1" cap="none" spc="0" dirty="0" smtClean="0">
                <a:ln w="22225">
                  <a:solidFill>
                    <a:schemeClr val="accent2"/>
                  </a:solidFill>
                  <a:prstDash val="solid"/>
                </a:ln>
                <a:solidFill>
                  <a:schemeClr val="accent2">
                    <a:lumMod val="40000"/>
                    <a:lumOff val="60000"/>
                  </a:schemeClr>
                </a:solidFill>
                <a:effectLst/>
              </a:rPr>
              <a:t>100</a:t>
            </a:r>
            <a:endParaRPr lang="es-ES" sz="3200" b="1" cap="none" spc="0" dirty="0">
              <a:ln w="22225">
                <a:solidFill>
                  <a:schemeClr val="accent2"/>
                </a:solidFill>
                <a:prstDash val="solid"/>
              </a:ln>
              <a:solidFill>
                <a:schemeClr val="accent2">
                  <a:lumMod val="40000"/>
                  <a:lumOff val="60000"/>
                </a:schemeClr>
              </a:solidFill>
              <a:effectLst/>
            </a:endParaRPr>
          </a:p>
        </p:txBody>
      </p:sp>
      <p:sp>
        <p:nvSpPr>
          <p:cNvPr id="14" name="Rectángulo 13"/>
          <p:cNvSpPr/>
          <p:nvPr/>
        </p:nvSpPr>
        <p:spPr>
          <a:xfrm>
            <a:off x="9885145" y="3255334"/>
            <a:ext cx="1102896" cy="6276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1000</a:t>
            </a:r>
            <a:endParaRPr lang="es-ES" dirty="0"/>
          </a:p>
        </p:txBody>
      </p:sp>
      <p:sp>
        <p:nvSpPr>
          <p:cNvPr id="15" name="Rectángulo 14"/>
          <p:cNvSpPr/>
          <p:nvPr/>
        </p:nvSpPr>
        <p:spPr>
          <a:xfrm>
            <a:off x="9885145" y="4169549"/>
            <a:ext cx="1102896" cy="6276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100000</a:t>
            </a:r>
            <a:endParaRPr lang="es-ES" dirty="0"/>
          </a:p>
        </p:txBody>
      </p:sp>
      <p:sp>
        <p:nvSpPr>
          <p:cNvPr id="16" name="Flecha abajo 15"/>
          <p:cNvSpPr/>
          <p:nvPr/>
        </p:nvSpPr>
        <p:spPr>
          <a:xfrm>
            <a:off x="9018871" y="5212355"/>
            <a:ext cx="2829828" cy="143416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Cada vez</a:t>
            </a:r>
          </a:p>
          <a:p>
            <a:pPr algn="ctr"/>
            <a:r>
              <a:rPr lang="es-ES" dirty="0" smtClean="0"/>
              <a:t>Más</a:t>
            </a:r>
          </a:p>
          <a:p>
            <a:pPr algn="ctr"/>
            <a:r>
              <a:rPr lang="es-ES" dirty="0"/>
              <a:t>C</a:t>
            </a:r>
            <a:r>
              <a:rPr lang="es-ES" dirty="0" smtClean="0"/>
              <a:t>ostoso</a:t>
            </a:r>
            <a:endParaRPr lang="es-ES" dirty="0"/>
          </a:p>
        </p:txBody>
      </p:sp>
    </p:spTree>
    <p:extLst>
      <p:ext uri="{BB962C8B-B14F-4D97-AF65-F5344CB8AC3E}">
        <p14:creationId xmlns:p14="http://schemas.microsoft.com/office/powerpoint/2010/main" val="151767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Operaciones Lógicas</a:t>
            </a:r>
            <a:endParaRPr lang="es-ES" dirty="0"/>
          </a:p>
        </p:txBody>
      </p:sp>
      <p:sp>
        <p:nvSpPr>
          <p:cNvPr id="9" name="Rectángulo 8"/>
          <p:cNvSpPr/>
          <p:nvPr/>
        </p:nvSpPr>
        <p:spPr>
          <a:xfrm>
            <a:off x="609600" y="145467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all</a:t>
            </a:r>
            <a:endParaRPr lang="es-ES" dirty="0"/>
          </a:p>
        </p:txBody>
      </p:sp>
      <p:sp>
        <p:nvSpPr>
          <p:cNvPr id="10" name="Rectángulo 9"/>
          <p:cNvSpPr/>
          <p:nvPr/>
        </p:nvSpPr>
        <p:spPr>
          <a:xfrm>
            <a:off x="609600" y="306207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any</a:t>
            </a:r>
            <a:endParaRPr lang="es-ES" dirty="0"/>
          </a:p>
        </p:txBody>
      </p:sp>
      <p:sp>
        <p:nvSpPr>
          <p:cNvPr id="11" name="Rectángulo 10"/>
          <p:cNvSpPr/>
          <p:nvPr/>
        </p:nvSpPr>
        <p:spPr>
          <a:xfrm>
            <a:off x="7120868" y="6361628"/>
            <a:ext cx="5071132" cy="369332"/>
          </a:xfrm>
          <a:prstGeom prst="rect">
            <a:avLst/>
          </a:prstGeom>
        </p:spPr>
        <p:txBody>
          <a:bodyPr wrap="none">
            <a:spAutoFit/>
          </a:bodyPr>
          <a:lstStyle/>
          <a:p>
            <a:r>
              <a:rPr lang="es-ES" dirty="0"/>
              <a:t>https://docs.python.org/3/library/functions.html</a:t>
            </a:r>
          </a:p>
        </p:txBody>
      </p:sp>
      <p:sp>
        <p:nvSpPr>
          <p:cNvPr id="12" name="Rectángulo 11"/>
          <p:cNvSpPr/>
          <p:nvPr/>
        </p:nvSpPr>
        <p:spPr>
          <a:xfrm>
            <a:off x="609600" y="546890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bool</a:t>
            </a:r>
            <a:endParaRPr lang="es-ES" dirty="0"/>
          </a:p>
        </p:txBody>
      </p:sp>
      <p:sp>
        <p:nvSpPr>
          <p:cNvPr id="13" name="Rectángulo 12"/>
          <p:cNvSpPr/>
          <p:nvPr/>
        </p:nvSpPr>
        <p:spPr>
          <a:xfrm>
            <a:off x="609600" y="426549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a:t>
            </a:r>
            <a:endParaRPr lang="es-ES" dirty="0"/>
          </a:p>
        </p:txBody>
      </p:sp>
      <p:sp>
        <p:nvSpPr>
          <p:cNvPr id="17" name="Flecha derecha 16"/>
          <p:cNvSpPr/>
          <p:nvPr/>
        </p:nvSpPr>
        <p:spPr>
          <a:xfrm>
            <a:off x="6972564" y="3976473"/>
            <a:ext cx="779646" cy="7569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pic>
        <p:nvPicPr>
          <p:cNvPr id="21" name="Imagen 20"/>
          <p:cNvPicPr>
            <a:picLocks noChangeAspect="1"/>
          </p:cNvPicPr>
          <p:nvPr/>
        </p:nvPicPr>
        <p:blipFill>
          <a:blip r:embed="rId2"/>
          <a:stretch>
            <a:fillRect/>
          </a:stretch>
        </p:blipFill>
        <p:spPr>
          <a:xfrm>
            <a:off x="8174856" y="3519273"/>
            <a:ext cx="3619500" cy="2009775"/>
          </a:xfrm>
          <a:prstGeom prst="rect">
            <a:avLst/>
          </a:prstGeom>
        </p:spPr>
      </p:pic>
      <p:pic>
        <p:nvPicPr>
          <p:cNvPr id="22" name="Imagen 21"/>
          <p:cNvPicPr>
            <a:picLocks noChangeAspect="1"/>
          </p:cNvPicPr>
          <p:nvPr/>
        </p:nvPicPr>
        <p:blipFill>
          <a:blip r:embed="rId3"/>
          <a:stretch>
            <a:fillRect/>
          </a:stretch>
        </p:blipFill>
        <p:spPr>
          <a:xfrm>
            <a:off x="2103516" y="3122490"/>
            <a:ext cx="4657725" cy="2057400"/>
          </a:xfrm>
          <a:prstGeom prst="rect">
            <a:avLst/>
          </a:prstGeom>
        </p:spPr>
      </p:pic>
      <p:pic>
        <p:nvPicPr>
          <p:cNvPr id="23" name="Imagen 22"/>
          <p:cNvPicPr>
            <a:picLocks noChangeAspect="1"/>
          </p:cNvPicPr>
          <p:nvPr/>
        </p:nvPicPr>
        <p:blipFill>
          <a:blip r:embed="rId4"/>
          <a:stretch>
            <a:fillRect/>
          </a:stretch>
        </p:blipFill>
        <p:spPr>
          <a:xfrm>
            <a:off x="8562975" y="1359669"/>
            <a:ext cx="3629025" cy="1847850"/>
          </a:xfrm>
          <a:prstGeom prst="rect">
            <a:avLst/>
          </a:prstGeom>
        </p:spPr>
      </p:pic>
    </p:spTree>
    <p:extLst>
      <p:ext uri="{BB962C8B-B14F-4D97-AF65-F5344CB8AC3E}">
        <p14:creationId xmlns:p14="http://schemas.microsoft.com/office/powerpoint/2010/main" val="407411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Combinación, Suma, Máximos y Mínimos</a:t>
            </a:r>
            <a:endParaRPr lang="es-ES" dirty="0"/>
          </a:p>
        </p:txBody>
      </p:sp>
      <p:sp>
        <p:nvSpPr>
          <p:cNvPr id="7" name="Rectángulo 6"/>
          <p:cNvSpPr/>
          <p:nvPr/>
        </p:nvSpPr>
        <p:spPr>
          <a:xfrm>
            <a:off x="7120868" y="6361628"/>
            <a:ext cx="5071132" cy="369332"/>
          </a:xfrm>
          <a:prstGeom prst="rect">
            <a:avLst/>
          </a:prstGeom>
        </p:spPr>
        <p:txBody>
          <a:bodyPr wrap="none">
            <a:spAutoFit/>
          </a:bodyPr>
          <a:lstStyle/>
          <a:p>
            <a:r>
              <a:rPr lang="es-ES" dirty="0"/>
              <a:t>https://docs.python.org/3/library/functions.html</a:t>
            </a:r>
          </a:p>
        </p:txBody>
      </p:sp>
      <p:sp>
        <p:nvSpPr>
          <p:cNvPr id="10" name="Rectángulo 9"/>
          <p:cNvSpPr/>
          <p:nvPr/>
        </p:nvSpPr>
        <p:spPr>
          <a:xfrm>
            <a:off x="609600" y="330456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sum</a:t>
            </a:r>
            <a:endParaRPr lang="es-ES" dirty="0"/>
          </a:p>
        </p:txBody>
      </p:sp>
      <p:sp>
        <p:nvSpPr>
          <p:cNvPr id="11" name="Rectángulo 10"/>
          <p:cNvSpPr/>
          <p:nvPr/>
        </p:nvSpPr>
        <p:spPr>
          <a:xfrm>
            <a:off x="609600" y="439028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max</a:t>
            </a:r>
            <a:endParaRPr lang="es-ES" dirty="0"/>
          </a:p>
        </p:txBody>
      </p:sp>
      <p:sp>
        <p:nvSpPr>
          <p:cNvPr id="12" name="Rectángulo 11"/>
          <p:cNvSpPr/>
          <p:nvPr/>
        </p:nvSpPr>
        <p:spPr>
          <a:xfrm>
            <a:off x="609600" y="544353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min</a:t>
            </a:r>
            <a:endParaRPr lang="es-ES" dirty="0"/>
          </a:p>
        </p:txBody>
      </p:sp>
      <p:sp>
        <p:nvSpPr>
          <p:cNvPr id="13" name="Rectángulo 12"/>
          <p:cNvSpPr/>
          <p:nvPr/>
        </p:nvSpPr>
        <p:spPr>
          <a:xfrm>
            <a:off x="609600" y="144840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zip</a:t>
            </a:r>
            <a:endParaRPr lang="es-ES" dirty="0"/>
          </a:p>
        </p:txBody>
      </p:sp>
      <p:pic>
        <p:nvPicPr>
          <p:cNvPr id="6" name="Imagen 5"/>
          <p:cNvPicPr>
            <a:picLocks noChangeAspect="1"/>
          </p:cNvPicPr>
          <p:nvPr/>
        </p:nvPicPr>
        <p:blipFill>
          <a:blip r:embed="rId2"/>
          <a:stretch>
            <a:fillRect/>
          </a:stretch>
        </p:blipFill>
        <p:spPr>
          <a:xfrm>
            <a:off x="2215415" y="2588271"/>
            <a:ext cx="7010400" cy="1495425"/>
          </a:xfrm>
          <a:prstGeom prst="rect">
            <a:avLst/>
          </a:prstGeom>
        </p:spPr>
      </p:pic>
      <p:pic>
        <p:nvPicPr>
          <p:cNvPr id="15" name="Imagen 14"/>
          <p:cNvPicPr>
            <a:picLocks noChangeAspect="1"/>
          </p:cNvPicPr>
          <p:nvPr/>
        </p:nvPicPr>
        <p:blipFill>
          <a:blip r:embed="rId3"/>
          <a:stretch>
            <a:fillRect/>
          </a:stretch>
        </p:blipFill>
        <p:spPr>
          <a:xfrm>
            <a:off x="2215415" y="4805355"/>
            <a:ext cx="5591175" cy="1276350"/>
          </a:xfrm>
          <a:prstGeom prst="rect">
            <a:avLst/>
          </a:prstGeom>
        </p:spPr>
      </p:pic>
      <p:sp>
        <p:nvSpPr>
          <p:cNvPr id="16" name="Flecha abajo 15"/>
          <p:cNvSpPr/>
          <p:nvPr/>
        </p:nvSpPr>
        <p:spPr>
          <a:xfrm>
            <a:off x="4149942" y="4218966"/>
            <a:ext cx="1457826" cy="47816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pic>
        <p:nvPicPr>
          <p:cNvPr id="19" name="Imagen 18"/>
          <p:cNvPicPr>
            <a:picLocks noChangeAspect="1"/>
          </p:cNvPicPr>
          <p:nvPr/>
        </p:nvPicPr>
        <p:blipFill>
          <a:blip r:embed="rId4"/>
          <a:stretch>
            <a:fillRect/>
          </a:stretch>
        </p:blipFill>
        <p:spPr>
          <a:xfrm>
            <a:off x="8591550" y="1380445"/>
            <a:ext cx="3600450" cy="1609725"/>
          </a:xfrm>
          <a:prstGeom prst="rect">
            <a:avLst/>
          </a:prstGeom>
        </p:spPr>
      </p:pic>
    </p:spTree>
    <p:extLst>
      <p:ext uri="{BB962C8B-B14F-4D97-AF65-F5344CB8AC3E}">
        <p14:creationId xmlns:p14="http://schemas.microsoft.com/office/powerpoint/2010/main" val="339320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Cambios de Base Numérica</a:t>
            </a:r>
            <a:endParaRPr lang="es-ES" dirty="0"/>
          </a:p>
        </p:txBody>
      </p:sp>
      <p:sp>
        <p:nvSpPr>
          <p:cNvPr id="4" name="Rectángulo 3"/>
          <p:cNvSpPr/>
          <p:nvPr/>
        </p:nvSpPr>
        <p:spPr>
          <a:xfrm>
            <a:off x="282341" y="356484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oct</a:t>
            </a:r>
            <a:endParaRPr lang="es-ES" dirty="0"/>
          </a:p>
        </p:txBody>
      </p:sp>
      <p:sp>
        <p:nvSpPr>
          <p:cNvPr id="5" name="Rectángulo 4"/>
          <p:cNvSpPr/>
          <p:nvPr/>
        </p:nvSpPr>
        <p:spPr>
          <a:xfrm>
            <a:off x="282341" y="146293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hex</a:t>
            </a:r>
            <a:endParaRPr lang="es-ES" dirty="0"/>
          </a:p>
        </p:txBody>
      </p:sp>
      <p:sp>
        <p:nvSpPr>
          <p:cNvPr id="9" name="Rectángulo 8"/>
          <p:cNvSpPr/>
          <p:nvPr/>
        </p:nvSpPr>
        <p:spPr>
          <a:xfrm>
            <a:off x="282341" y="251389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bin</a:t>
            </a:r>
            <a:endParaRPr lang="es-ES" dirty="0"/>
          </a:p>
        </p:txBody>
      </p:sp>
      <p:sp>
        <p:nvSpPr>
          <p:cNvPr id="7" name="Rectángulo 6"/>
          <p:cNvSpPr/>
          <p:nvPr/>
        </p:nvSpPr>
        <p:spPr>
          <a:xfrm>
            <a:off x="7120868" y="6361628"/>
            <a:ext cx="5071132" cy="369332"/>
          </a:xfrm>
          <a:prstGeom prst="rect">
            <a:avLst/>
          </a:prstGeom>
        </p:spPr>
        <p:txBody>
          <a:bodyPr wrap="none">
            <a:spAutoFit/>
          </a:bodyPr>
          <a:lstStyle/>
          <a:p>
            <a:r>
              <a:rPr lang="es-ES" dirty="0"/>
              <a:t>https://docs.python.org/3/library/functions.html</a:t>
            </a:r>
          </a:p>
        </p:txBody>
      </p:sp>
      <p:sp>
        <p:nvSpPr>
          <p:cNvPr id="8" name="Rectángulo 7"/>
          <p:cNvSpPr/>
          <p:nvPr/>
        </p:nvSpPr>
        <p:spPr>
          <a:xfrm>
            <a:off x="282341" y="523963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int</a:t>
            </a:r>
            <a:endParaRPr lang="es-ES" dirty="0"/>
          </a:p>
        </p:txBody>
      </p:sp>
      <p:pic>
        <p:nvPicPr>
          <p:cNvPr id="12" name="Imagen 11"/>
          <p:cNvPicPr>
            <a:picLocks noChangeAspect="1"/>
          </p:cNvPicPr>
          <p:nvPr/>
        </p:nvPicPr>
        <p:blipFill>
          <a:blip r:embed="rId2"/>
          <a:stretch>
            <a:fillRect/>
          </a:stretch>
        </p:blipFill>
        <p:spPr>
          <a:xfrm>
            <a:off x="2472339" y="2087774"/>
            <a:ext cx="5534025" cy="1647825"/>
          </a:xfrm>
          <a:prstGeom prst="rect">
            <a:avLst/>
          </a:prstGeom>
        </p:spPr>
      </p:pic>
      <p:pic>
        <p:nvPicPr>
          <p:cNvPr id="13" name="Imagen 12"/>
          <p:cNvPicPr>
            <a:picLocks noChangeAspect="1"/>
          </p:cNvPicPr>
          <p:nvPr/>
        </p:nvPicPr>
        <p:blipFill>
          <a:blip r:embed="rId3"/>
          <a:stretch>
            <a:fillRect/>
          </a:stretch>
        </p:blipFill>
        <p:spPr>
          <a:xfrm>
            <a:off x="2472339" y="4730960"/>
            <a:ext cx="7505700" cy="1304925"/>
          </a:xfrm>
          <a:prstGeom prst="rect">
            <a:avLst/>
          </a:prstGeom>
        </p:spPr>
      </p:pic>
      <p:sp>
        <p:nvSpPr>
          <p:cNvPr id="14" name="Flecha abajo 13"/>
          <p:cNvSpPr/>
          <p:nvPr/>
        </p:nvSpPr>
        <p:spPr>
          <a:xfrm>
            <a:off x="4878855" y="4022043"/>
            <a:ext cx="1457826" cy="47816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pic>
        <p:nvPicPr>
          <p:cNvPr id="15" name="Imagen 14"/>
          <p:cNvPicPr>
            <a:picLocks noChangeAspect="1"/>
          </p:cNvPicPr>
          <p:nvPr/>
        </p:nvPicPr>
        <p:blipFill>
          <a:blip r:embed="rId4"/>
          <a:stretch>
            <a:fillRect/>
          </a:stretch>
        </p:blipFill>
        <p:spPr>
          <a:xfrm>
            <a:off x="8591550" y="1380445"/>
            <a:ext cx="3600450" cy="1609725"/>
          </a:xfrm>
          <a:prstGeom prst="rect">
            <a:avLst/>
          </a:prstGeom>
        </p:spPr>
      </p:pic>
    </p:spTree>
    <p:extLst>
      <p:ext uri="{BB962C8B-B14F-4D97-AF65-F5344CB8AC3E}">
        <p14:creationId xmlns:p14="http://schemas.microsoft.com/office/powerpoint/2010/main" val="22375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Conversiones String – Código ASCII</a:t>
            </a:r>
            <a:endParaRPr lang="es-ES" dirty="0"/>
          </a:p>
        </p:txBody>
      </p:sp>
      <p:sp>
        <p:nvSpPr>
          <p:cNvPr id="7" name="Rectángulo 6"/>
          <p:cNvSpPr/>
          <p:nvPr/>
        </p:nvSpPr>
        <p:spPr>
          <a:xfrm>
            <a:off x="7245996" y="6488668"/>
            <a:ext cx="5071132" cy="369332"/>
          </a:xfrm>
          <a:prstGeom prst="rect">
            <a:avLst/>
          </a:prstGeom>
        </p:spPr>
        <p:txBody>
          <a:bodyPr wrap="none">
            <a:spAutoFit/>
          </a:bodyPr>
          <a:lstStyle/>
          <a:p>
            <a:r>
              <a:rPr lang="es-ES" dirty="0"/>
              <a:t>https://docs.python.org/3/library/functions.html</a:t>
            </a:r>
          </a:p>
        </p:txBody>
      </p:sp>
      <p:sp>
        <p:nvSpPr>
          <p:cNvPr id="6" name="Rectángulo 5"/>
          <p:cNvSpPr/>
          <p:nvPr/>
        </p:nvSpPr>
        <p:spPr>
          <a:xfrm>
            <a:off x="609600" y="179992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str</a:t>
            </a:r>
            <a:endParaRPr lang="es-ES" dirty="0"/>
          </a:p>
        </p:txBody>
      </p:sp>
      <p:sp>
        <p:nvSpPr>
          <p:cNvPr id="9" name="Rectángulo 8"/>
          <p:cNvSpPr/>
          <p:nvPr/>
        </p:nvSpPr>
        <p:spPr>
          <a:xfrm>
            <a:off x="628851" y="58165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chr</a:t>
            </a:r>
            <a:endParaRPr lang="es-ES" dirty="0"/>
          </a:p>
        </p:txBody>
      </p:sp>
      <p:sp>
        <p:nvSpPr>
          <p:cNvPr id="10" name="Rectángulo 9"/>
          <p:cNvSpPr/>
          <p:nvPr/>
        </p:nvSpPr>
        <p:spPr>
          <a:xfrm>
            <a:off x="628851" y="478423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ord</a:t>
            </a:r>
            <a:endParaRPr lang="es-ES" dirty="0"/>
          </a:p>
        </p:txBody>
      </p:sp>
      <p:sp>
        <p:nvSpPr>
          <p:cNvPr id="11" name="Rectángulo 10"/>
          <p:cNvSpPr/>
          <p:nvPr/>
        </p:nvSpPr>
        <p:spPr>
          <a:xfrm>
            <a:off x="628851" y="37519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bytes</a:t>
            </a:r>
            <a:endParaRPr lang="es-ES" dirty="0"/>
          </a:p>
        </p:txBody>
      </p:sp>
      <p:pic>
        <p:nvPicPr>
          <p:cNvPr id="13" name="Imagen 12"/>
          <p:cNvPicPr>
            <a:picLocks noChangeAspect="1"/>
          </p:cNvPicPr>
          <p:nvPr/>
        </p:nvPicPr>
        <p:blipFill>
          <a:blip r:embed="rId2"/>
          <a:stretch>
            <a:fillRect/>
          </a:stretch>
        </p:blipFill>
        <p:spPr>
          <a:xfrm>
            <a:off x="8591550" y="1380445"/>
            <a:ext cx="3600450" cy="1609725"/>
          </a:xfrm>
          <a:prstGeom prst="rect">
            <a:avLst/>
          </a:prstGeom>
        </p:spPr>
      </p:pic>
      <p:pic>
        <p:nvPicPr>
          <p:cNvPr id="5" name="Imagen 4"/>
          <p:cNvPicPr>
            <a:picLocks noChangeAspect="1"/>
          </p:cNvPicPr>
          <p:nvPr/>
        </p:nvPicPr>
        <p:blipFill>
          <a:blip r:embed="rId3"/>
          <a:stretch>
            <a:fillRect/>
          </a:stretch>
        </p:blipFill>
        <p:spPr>
          <a:xfrm>
            <a:off x="2187340" y="1380445"/>
            <a:ext cx="5334000" cy="2524125"/>
          </a:xfrm>
          <a:prstGeom prst="rect">
            <a:avLst/>
          </a:prstGeom>
        </p:spPr>
      </p:pic>
      <p:sp>
        <p:nvSpPr>
          <p:cNvPr id="15" name="Flecha abajo 14"/>
          <p:cNvSpPr/>
          <p:nvPr/>
        </p:nvSpPr>
        <p:spPr>
          <a:xfrm>
            <a:off x="4125427" y="3970027"/>
            <a:ext cx="1457826" cy="47816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pic>
        <p:nvPicPr>
          <p:cNvPr id="16" name="Imagen 15"/>
          <p:cNvPicPr>
            <a:picLocks noChangeAspect="1"/>
          </p:cNvPicPr>
          <p:nvPr/>
        </p:nvPicPr>
        <p:blipFill>
          <a:blip r:embed="rId4"/>
          <a:stretch>
            <a:fillRect/>
          </a:stretch>
        </p:blipFill>
        <p:spPr>
          <a:xfrm>
            <a:off x="2115000" y="4526994"/>
            <a:ext cx="5305425" cy="2019300"/>
          </a:xfrm>
          <a:prstGeom prst="rect">
            <a:avLst/>
          </a:prstGeom>
        </p:spPr>
      </p:pic>
    </p:spTree>
    <p:extLst>
      <p:ext uri="{BB962C8B-B14F-4D97-AF65-F5344CB8AC3E}">
        <p14:creationId xmlns:p14="http://schemas.microsoft.com/office/powerpoint/2010/main" val="28647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 la próxima Clase</a:t>
            </a:r>
            <a:endParaRPr lang="es-ES" dirty="0"/>
          </a:p>
        </p:txBody>
      </p:sp>
      <p:sp>
        <p:nvSpPr>
          <p:cNvPr id="3" name="Marcador de contenido 2"/>
          <p:cNvSpPr>
            <a:spLocks noGrp="1"/>
          </p:cNvSpPr>
          <p:nvPr>
            <p:ph idx="1"/>
          </p:nvPr>
        </p:nvSpPr>
        <p:spPr>
          <a:xfrm>
            <a:off x="5675870" y="1759723"/>
            <a:ext cx="5677931" cy="4351338"/>
          </a:xfrm>
        </p:spPr>
        <p:txBody>
          <a:bodyPr/>
          <a:lstStyle/>
          <a:p>
            <a:pPr marL="285750" indent="-285750">
              <a:buFont typeface="Arial" panose="020B0604020202020204" pitchFamily="34" charset="0"/>
              <a:buChar char="•"/>
            </a:pPr>
            <a:r>
              <a:rPr lang="es-ES" dirty="0" smtClean="0"/>
              <a:t>Repaso </a:t>
            </a:r>
            <a:r>
              <a:rPr lang="es-ES" dirty="0" err="1" smtClean="0"/>
              <a:t>Midterm</a:t>
            </a:r>
            <a:endParaRPr lang="es-ES" dirty="0" smtClean="0"/>
          </a:p>
        </p:txBody>
      </p:sp>
      <p:graphicFrame>
        <p:nvGraphicFramePr>
          <p:cNvPr id="4" name="Objeto 3"/>
          <p:cNvGraphicFramePr>
            <a:graphicFrameLocks noChangeAspect="1"/>
          </p:cNvGraphicFramePr>
          <p:nvPr>
            <p:extLst>
              <p:ext uri="{D42A27DB-BD31-4B8C-83A1-F6EECF244321}">
                <p14:modId xmlns:p14="http://schemas.microsoft.com/office/powerpoint/2010/main" val="3637180225"/>
              </p:ext>
            </p:extLst>
          </p:nvPr>
        </p:nvGraphicFramePr>
        <p:xfrm>
          <a:off x="191047" y="1843409"/>
          <a:ext cx="5340985" cy="3786829"/>
        </p:xfrm>
        <a:graphic>
          <a:graphicData uri="http://schemas.openxmlformats.org/presentationml/2006/ole">
            <mc:AlternateContent xmlns:mc="http://schemas.openxmlformats.org/markup-compatibility/2006">
              <mc:Choice xmlns:v="urn:schemas-microsoft-com:vml" Requires="v">
                <p:oleObj spid="_x0000_s2429" name="Image" r:id="rId3" imgW="6323760" imgH="4482360" progId="Photoshop.Image.13">
                  <p:embed/>
                </p:oleObj>
              </mc:Choice>
              <mc:Fallback>
                <p:oleObj name="Image" r:id="rId3" imgW="6323760" imgH="4482360" progId="Photoshop.Image.13">
                  <p:embed/>
                  <p:pic>
                    <p:nvPicPr>
                      <p:cNvPr id="0" name=""/>
                      <p:cNvPicPr/>
                      <p:nvPr/>
                    </p:nvPicPr>
                    <p:blipFill>
                      <a:blip r:embed="rId4"/>
                      <a:stretch>
                        <a:fillRect/>
                      </a:stretch>
                    </p:blipFill>
                    <p:spPr>
                      <a:xfrm>
                        <a:off x="191047" y="1843409"/>
                        <a:ext cx="5340985" cy="3786829"/>
                      </a:xfrm>
                      <a:prstGeom prst="rect">
                        <a:avLst/>
                      </a:prstGeom>
                    </p:spPr>
                  </p:pic>
                </p:oleObj>
              </mc:Fallback>
            </mc:AlternateContent>
          </a:graphicData>
        </a:graphic>
      </p:graphicFrame>
    </p:spTree>
    <p:extLst>
      <p:ext uri="{BB962C8B-B14F-4D97-AF65-F5344CB8AC3E}">
        <p14:creationId xmlns:p14="http://schemas.microsoft.com/office/powerpoint/2010/main" val="26374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Preguntas</a:t>
            </a:r>
            <a:endParaRPr lang="es-ES" dirty="0"/>
          </a:p>
        </p:txBody>
      </p:sp>
      <p:sp>
        <p:nvSpPr>
          <p:cNvPr id="3" name="Marcador de texto 2"/>
          <p:cNvSpPr>
            <a:spLocks noGrp="1"/>
          </p:cNvSpPr>
          <p:nvPr>
            <p:ph type="subTitle" idx="1"/>
          </p:nvPr>
        </p:nvSpPr>
        <p:spPr/>
        <p:txBody>
          <a:bodyPr/>
          <a:lstStyle/>
          <a:p>
            <a:r>
              <a:rPr lang="es-ES" dirty="0" smtClean="0"/>
              <a:t>¡Muchas Gracias!</a:t>
            </a:r>
            <a:endParaRPr lang="es-ES" dirty="0"/>
          </a:p>
        </p:txBody>
      </p:sp>
      <p:pic>
        <p:nvPicPr>
          <p:cNvPr id="6148" name="Picture 4" descr="questions or decision making conce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6955" y="295384"/>
            <a:ext cx="6259286" cy="415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471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Búsqueda Secuencial Simple</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2091693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 de Elementos: Lista Desordenada</a:t>
            </a:r>
            <a:endParaRPr lang="es-ES" dirty="0"/>
          </a:p>
        </p:txBody>
      </p:sp>
      <p:sp>
        <p:nvSpPr>
          <p:cNvPr id="3" name="Rectángulo 2"/>
          <p:cNvSpPr/>
          <p:nvPr/>
        </p:nvSpPr>
        <p:spPr>
          <a:xfrm>
            <a:off x="23100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3</a:t>
            </a:r>
            <a:endParaRPr lang="es-ES" sz="4000" dirty="0"/>
          </a:p>
        </p:txBody>
      </p:sp>
      <p:sp>
        <p:nvSpPr>
          <p:cNvPr id="17" name="Rectángulo 16"/>
          <p:cNvSpPr/>
          <p:nvPr/>
        </p:nvSpPr>
        <p:spPr>
          <a:xfrm>
            <a:off x="33768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2</a:t>
            </a:r>
          </a:p>
        </p:txBody>
      </p:sp>
      <p:sp>
        <p:nvSpPr>
          <p:cNvPr id="18" name="Rectángulo 17"/>
          <p:cNvSpPr/>
          <p:nvPr/>
        </p:nvSpPr>
        <p:spPr>
          <a:xfrm>
            <a:off x="44436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9</a:t>
            </a:r>
            <a:endParaRPr lang="es-ES" sz="4000" dirty="0"/>
          </a:p>
        </p:txBody>
      </p:sp>
      <p:sp>
        <p:nvSpPr>
          <p:cNvPr id="19" name="Rectángulo 18"/>
          <p:cNvSpPr/>
          <p:nvPr/>
        </p:nvSpPr>
        <p:spPr>
          <a:xfrm>
            <a:off x="55104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6</a:t>
            </a:r>
            <a:endParaRPr lang="es-ES" sz="4000" dirty="0"/>
          </a:p>
        </p:txBody>
      </p:sp>
      <p:sp>
        <p:nvSpPr>
          <p:cNvPr id="20" name="Rectángulo 19"/>
          <p:cNvSpPr/>
          <p:nvPr/>
        </p:nvSpPr>
        <p:spPr>
          <a:xfrm>
            <a:off x="65772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10</a:t>
            </a:r>
            <a:endParaRPr lang="es-ES" sz="4000" dirty="0"/>
          </a:p>
        </p:txBody>
      </p:sp>
      <p:sp>
        <p:nvSpPr>
          <p:cNvPr id="21" name="Rectángulo 20"/>
          <p:cNvSpPr/>
          <p:nvPr/>
        </p:nvSpPr>
        <p:spPr>
          <a:xfrm>
            <a:off x="7644063" y="4071485"/>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1</a:t>
            </a:r>
            <a:endParaRPr lang="es-ES" sz="4000" dirty="0"/>
          </a:p>
        </p:txBody>
      </p:sp>
      <p:sp>
        <p:nvSpPr>
          <p:cNvPr id="22" name="Rectángulo 21"/>
          <p:cNvSpPr/>
          <p:nvPr/>
        </p:nvSpPr>
        <p:spPr>
          <a:xfrm>
            <a:off x="8702842" y="4071485"/>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20</a:t>
            </a:r>
            <a:endParaRPr lang="es-ES" sz="4000" dirty="0"/>
          </a:p>
        </p:txBody>
      </p:sp>
      <p:sp>
        <p:nvSpPr>
          <p:cNvPr id="23" name="Rectángulo 22"/>
          <p:cNvSpPr/>
          <p:nvPr/>
        </p:nvSpPr>
        <p:spPr>
          <a:xfrm>
            <a:off x="852638" y="4071484"/>
            <a:ext cx="924025" cy="8758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000" dirty="0"/>
              <a:t>L</a:t>
            </a:r>
          </a:p>
        </p:txBody>
      </p:sp>
      <p:sp>
        <p:nvSpPr>
          <p:cNvPr id="5" name="Rectángulo 4"/>
          <p:cNvSpPr/>
          <p:nvPr/>
        </p:nvSpPr>
        <p:spPr>
          <a:xfrm>
            <a:off x="4737458" y="1443789"/>
            <a:ext cx="1241659" cy="7796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1 in L</a:t>
            </a:r>
            <a:endParaRPr lang="es-ES" dirty="0"/>
          </a:p>
        </p:txBody>
      </p:sp>
      <p:sp>
        <p:nvSpPr>
          <p:cNvPr id="6" name="Rectángulo 5"/>
          <p:cNvSpPr/>
          <p:nvPr/>
        </p:nvSpPr>
        <p:spPr>
          <a:xfrm>
            <a:off x="6072798" y="1371947"/>
            <a:ext cx="521298" cy="1015663"/>
          </a:xfrm>
          <a:prstGeom prst="rect">
            <a:avLst/>
          </a:prstGeom>
          <a:noFill/>
        </p:spPr>
        <p:txBody>
          <a:bodyPr wrap="none" lIns="91440" tIns="45720" rIns="91440" bIns="45720">
            <a:spAutoFit/>
          </a:bodyPr>
          <a:lstStyle/>
          <a:p>
            <a:pPr algn="ctr"/>
            <a:r>
              <a:rPr lang="es-ES" sz="6000" b="1" cap="none" spc="0" dirty="0" smtClean="0">
                <a:ln w="22225">
                  <a:solidFill>
                    <a:schemeClr val="accent2"/>
                  </a:solidFill>
                  <a:prstDash val="solid"/>
                </a:ln>
                <a:solidFill>
                  <a:schemeClr val="accent2">
                    <a:lumMod val="40000"/>
                    <a:lumOff val="60000"/>
                  </a:schemeClr>
                </a:solidFill>
                <a:effectLst/>
              </a:rPr>
              <a:t>?</a:t>
            </a:r>
            <a:endParaRPr lang="es-ES" sz="6000" b="1" cap="none" spc="0" dirty="0">
              <a:ln w="22225">
                <a:solidFill>
                  <a:schemeClr val="accent2"/>
                </a:solidFill>
                <a:prstDash val="solid"/>
              </a:ln>
              <a:solidFill>
                <a:schemeClr val="accent2">
                  <a:lumMod val="40000"/>
                  <a:lumOff val="60000"/>
                </a:schemeClr>
              </a:solidFill>
              <a:effectLst/>
            </a:endParaRPr>
          </a:p>
        </p:txBody>
      </p:sp>
      <p:sp>
        <p:nvSpPr>
          <p:cNvPr id="24" name="Rectángulo 23"/>
          <p:cNvSpPr/>
          <p:nvPr/>
        </p:nvSpPr>
        <p:spPr>
          <a:xfrm>
            <a:off x="4122479" y="1371947"/>
            <a:ext cx="521298" cy="1015663"/>
          </a:xfrm>
          <a:prstGeom prst="rect">
            <a:avLst/>
          </a:prstGeom>
          <a:noFill/>
        </p:spPr>
        <p:txBody>
          <a:bodyPr wrap="none" lIns="91440" tIns="45720" rIns="91440" bIns="45720">
            <a:spAutoFit/>
          </a:bodyPr>
          <a:lstStyle/>
          <a:p>
            <a:pPr algn="ctr"/>
            <a:r>
              <a:rPr lang="es-ES" sz="6000" b="1" dirty="0">
                <a:ln w="22225">
                  <a:solidFill>
                    <a:schemeClr val="accent2"/>
                  </a:solidFill>
                  <a:prstDash val="solid"/>
                </a:ln>
                <a:solidFill>
                  <a:schemeClr val="accent2">
                    <a:lumMod val="40000"/>
                    <a:lumOff val="60000"/>
                  </a:schemeClr>
                </a:solidFill>
              </a:rPr>
              <a:t>¿</a:t>
            </a:r>
            <a:endParaRPr lang="es-ES" sz="6000" b="1" cap="none" spc="0" dirty="0">
              <a:ln w="22225">
                <a:solidFill>
                  <a:schemeClr val="accent2"/>
                </a:solidFill>
                <a:prstDash val="solid"/>
              </a:ln>
              <a:solidFill>
                <a:schemeClr val="accent2">
                  <a:lumMod val="40000"/>
                  <a:lumOff val="60000"/>
                </a:schemeClr>
              </a:solidFill>
              <a:effectLst/>
            </a:endParaRPr>
          </a:p>
        </p:txBody>
      </p:sp>
      <p:sp>
        <p:nvSpPr>
          <p:cNvPr id="7" name="Flecha curvada hacia abajo 6"/>
          <p:cNvSpPr/>
          <p:nvPr/>
        </p:nvSpPr>
        <p:spPr>
          <a:xfrm>
            <a:off x="7369741" y="3426590"/>
            <a:ext cx="999422" cy="43313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b="1">
              <a:ln w="22225">
                <a:solidFill>
                  <a:schemeClr val="accent2"/>
                </a:solidFill>
                <a:prstDash val="solid"/>
              </a:ln>
              <a:solidFill>
                <a:schemeClr val="accent2">
                  <a:lumMod val="40000"/>
                  <a:lumOff val="60000"/>
                </a:schemeClr>
              </a:solidFill>
            </a:endParaRPr>
          </a:p>
        </p:txBody>
      </p:sp>
      <p:sp>
        <p:nvSpPr>
          <p:cNvPr id="25" name="Flecha curvada hacia abajo 24"/>
          <p:cNvSpPr/>
          <p:nvPr/>
        </p:nvSpPr>
        <p:spPr>
          <a:xfrm>
            <a:off x="3972025" y="3426594"/>
            <a:ext cx="999422" cy="43313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6" name="Flecha curvada hacia abajo 25"/>
          <p:cNvSpPr/>
          <p:nvPr/>
        </p:nvSpPr>
        <p:spPr>
          <a:xfrm>
            <a:off x="5104597" y="3426593"/>
            <a:ext cx="999422" cy="43313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7" name="Flecha curvada hacia abajo 26"/>
          <p:cNvSpPr/>
          <p:nvPr/>
        </p:nvSpPr>
        <p:spPr>
          <a:xfrm>
            <a:off x="6237169" y="3426592"/>
            <a:ext cx="999422" cy="43313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8" name="Flecha curvada hacia abajo 27"/>
          <p:cNvSpPr/>
          <p:nvPr/>
        </p:nvSpPr>
        <p:spPr>
          <a:xfrm>
            <a:off x="2839453" y="3426590"/>
            <a:ext cx="999422" cy="43313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9" name="Rectángulo 28"/>
          <p:cNvSpPr/>
          <p:nvPr/>
        </p:nvSpPr>
        <p:spPr>
          <a:xfrm>
            <a:off x="7059628" y="2780259"/>
            <a:ext cx="1619647" cy="646331"/>
          </a:xfrm>
          <a:prstGeom prst="rect">
            <a:avLst/>
          </a:prstGeom>
          <a:noFill/>
        </p:spPr>
        <p:txBody>
          <a:bodyPr wrap="square" lIns="91440" tIns="45720" rIns="91440" bIns="45720">
            <a:spAutoFit/>
          </a:bodyPr>
          <a:lstStyle/>
          <a:p>
            <a:pPr algn="ctr"/>
            <a:r>
              <a:rPr lang="es-ES" sz="3600" b="1" cap="none" spc="0" dirty="0" smtClean="0">
                <a:ln w="22225">
                  <a:solidFill>
                    <a:schemeClr val="accent2"/>
                  </a:solidFill>
                  <a:prstDash val="solid"/>
                </a:ln>
                <a:solidFill>
                  <a:schemeClr val="accent2">
                    <a:lumMod val="40000"/>
                    <a:lumOff val="60000"/>
                  </a:schemeClr>
                </a:solidFill>
                <a:effectLst/>
              </a:rPr>
              <a:t>True</a:t>
            </a:r>
            <a:endParaRPr lang="es-ES" sz="3600" b="1" cap="none" spc="0" dirty="0">
              <a:ln w="22225">
                <a:solidFill>
                  <a:schemeClr val="accent2"/>
                </a:solidFill>
                <a:prstDash val="solid"/>
              </a:ln>
              <a:solidFill>
                <a:schemeClr val="accent2">
                  <a:lumMod val="40000"/>
                  <a:lumOff val="60000"/>
                </a:schemeClr>
              </a:solidFill>
              <a:effectLst/>
            </a:endParaRPr>
          </a:p>
        </p:txBody>
      </p:sp>
      <p:sp>
        <p:nvSpPr>
          <p:cNvPr id="30" name="Rectángulo 29"/>
          <p:cNvSpPr/>
          <p:nvPr/>
        </p:nvSpPr>
        <p:spPr>
          <a:xfrm>
            <a:off x="7248621" y="5513671"/>
            <a:ext cx="1241659" cy="7796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6</a:t>
            </a:r>
          </a:p>
          <a:p>
            <a:pPr algn="ctr"/>
            <a:r>
              <a:rPr lang="es-ES" dirty="0" smtClean="0"/>
              <a:t>Preguntas</a:t>
            </a:r>
            <a:endParaRPr lang="es-ES" dirty="0"/>
          </a:p>
        </p:txBody>
      </p:sp>
    </p:spTree>
    <p:extLst>
      <p:ext uri="{BB962C8B-B14F-4D97-AF65-F5344CB8AC3E}">
        <p14:creationId xmlns:p14="http://schemas.microsoft.com/office/powerpoint/2010/main" val="211114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4" grpId="0"/>
      <p:bldP spid="7" grpId="0" animBg="1"/>
      <p:bldP spid="25" grpId="0" animBg="1"/>
      <p:bldP spid="26" grpId="0" animBg="1"/>
      <p:bldP spid="27" grpId="0" animBg="1"/>
      <p:bldP spid="28" grpId="0" animBg="1"/>
      <p:bldP spid="29" grpId="0"/>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 de Elementos: Lista Ordenada</a:t>
            </a:r>
            <a:endParaRPr lang="es-ES" dirty="0"/>
          </a:p>
        </p:txBody>
      </p:sp>
      <p:sp>
        <p:nvSpPr>
          <p:cNvPr id="3" name="Rectángulo 2"/>
          <p:cNvSpPr/>
          <p:nvPr/>
        </p:nvSpPr>
        <p:spPr>
          <a:xfrm>
            <a:off x="23100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1</a:t>
            </a:r>
          </a:p>
        </p:txBody>
      </p:sp>
      <p:sp>
        <p:nvSpPr>
          <p:cNvPr id="17" name="Rectángulo 16"/>
          <p:cNvSpPr/>
          <p:nvPr/>
        </p:nvSpPr>
        <p:spPr>
          <a:xfrm>
            <a:off x="33768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2</a:t>
            </a:r>
          </a:p>
        </p:txBody>
      </p:sp>
      <p:sp>
        <p:nvSpPr>
          <p:cNvPr id="18" name="Rectángulo 17"/>
          <p:cNvSpPr/>
          <p:nvPr/>
        </p:nvSpPr>
        <p:spPr>
          <a:xfrm>
            <a:off x="44436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3</a:t>
            </a:r>
          </a:p>
        </p:txBody>
      </p:sp>
      <p:sp>
        <p:nvSpPr>
          <p:cNvPr id="19" name="Rectángulo 18"/>
          <p:cNvSpPr/>
          <p:nvPr/>
        </p:nvSpPr>
        <p:spPr>
          <a:xfrm>
            <a:off x="55104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6</a:t>
            </a:r>
            <a:endParaRPr lang="es-ES" sz="4000" dirty="0"/>
          </a:p>
        </p:txBody>
      </p:sp>
      <p:sp>
        <p:nvSpPr>
          <p:cNvPr id="20" name="Rectángulo 19"/>
          <p:cNvSpPr/>
          <p:nvPr/>
        </p:nvSpPr>
        <p:spPr>
          <a:xfrm>
            <a:off x="65772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9</a:t>
            </a:r>
            <a:endParaRPr lang="es-ES" sz="4000" dirty="0"/>
          </a:p>
        </p:txBody>
      </p:sp>
      <p:sp>
        <p:nvSpPr>
          <p:cNvPr id="21" name="Rectángulo 20"/>
          <p:cNvSpPr/>
          <p:nvPr/>
        </p:nvSpPr>
        <p:spPr>
          <a:xfrm>
            <a:off x="7644063" y="4071485"/>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10</a:t>
            </a:r>
            <a:endParaRPr lang="es-ES" sz="4000" dirty="0"/>
          </a:p>
        </p:txBody>
      </p:sp>
      <p:sp>
        <p:nvSpPr>
          <p:cNvPr id="22" name="Rectángulo 21"/>
          <p:cNvSpPr/>
          <p:nvPr/>
        </p:nvSpPr>
        <p:spPr>
          <a:xfrm>
            <a:off x="8702842" y="4071485"/>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20</a:t>
            </a:r>
            <a:endParaRPr lang="es-ES" sz="4000" dirty="0"/>
          </a:p>
        </p:txBody>
      </p:sp>
      <p:sp>
        <p:nvSpPr>
          <p:cNvPr id="23" name="Rectángulo 22"/>
          <p:cNvSpPr/>
          <p:nvPr/>
        </p:nvSpPr>
        <p:spPr>
          <a:xfrm>
            <a:off x="852638" y="4071484"/>
            <a:ext cx="924025" cy="8758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000" dirty="0"/>
              <a:t>L</a:t>
            </a:r>
          </a:p>
        </p:txBody>
      </p:sp>
      <p:sp>
        <p:nvSpPr>
          <p:cNvPr id="5" name="Rectángulo 4"/>
          <p:cNvSpPr/>
          <p:nvPr/>
        </p:nvSpPr>
        <p:spPr>
          <a:xfrm>
            <a:off x="4737458" y="1443789"/>
            <a:ext cx="1241659" cy="7796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1</a:t>
            </a:r>
            <a:r>
              <a:rPr lang="es-ES" dirty="0" smtClean="0"/>
              <a:t> in L</a:t>
            </a:r>
            <a:endParaRPr lang="es-ES" dirty="0"/>
          </a:p>
        </p:txBody>
      </p:sp>
      <p:sp>
        <p:nvSpPr>
          <p:cNvPr id="6" name="Rectángulo 5"/>
          <p:cNvSpPr/>
          <p:nvPr/>
        </p:nvSpPr>
        <p:spPr>
          <a:xfrm>
            <a:off x="6072798" y="1371947"/>
            <a:ext cx="521298" cy="1015663"/>
          </a:xfrm>
          <a:prstGeom prst="rect">
            <a:avLst/>
          </a:prstGeom>
          <a:noFill/>
        </p:spPr>
        <p:txBody>
          <a:bodyPr wrap="none" lIns="91440" tIns="45720" rIns="91440" bIns="45720">
            <a:spAutoFit/>
          </a:bodyPr>
          <a:lstStyle/>
          <a:p>
            <a:pPr algn="ctr"/>
            <a:r>
              <a:rPr lang="es-ES" sz="6000" b="1" cap="none" spc="0" dirty="0" smtClean="0">
                <a:ln w="22225">
                  <a:solidFill>
                    <a:schemeClr val="accent2"/>
                  </a:solidFill>
                  <a:prstDash val="solid"/>
                </a:ln>
                <a:solidFill>
                  <a:schemeClr val="accent2">
                    <a:lumMod val="40000"/>
                    <a:lumOff val="60000"/>
                  </a:schemeClr>
                </a:solidFill>
                <a:effectLst/>
              </a:rPr>
              <a:t>?</a:t>
            </a:r>
            <a:endParaRPr lang="es-ES" sz="6000" b="1" cap="none" spc="0" dirty="0">
              <a:ln w="22225">
                <a:solidFill>
                  <a:schemeClr val="accent2"/>
                </a:solidFill>
                <a:prstDash val="solid"/>
              </a:ln>
              <a:solidFill>
                <a:schemeClr val="accent2">
                  <a:lumMod val="40000"/>
                  <a:lumOff val="60000"/>
                </a:schemeClr>
              </a:solidFill>
              <a:effectLst/>
            </a:endParaRPr>
          </a:p>
        </p:txBody>
      </p:sp>
      <p:sp>
        <p:nvSpPr>
          <p:cNvPr id="24" name="Rectángulo 23"/>
          <p:cNvSpPr/>
          <p:nvPr/>
        </p:nvSpPr>
        <p:spPr>
          <a:xfrm>
            <a:off x="4122479" y="1371947"/>
            <a:ext cx="521298" cy="1015663"/>
          </a:xfrm>
          <a:prstGeom prst="rect">
            <a:avLst/>
          </a:prstGeom>
          <a:noFill/>
        </p:spPr>
        <p:txBody>
          <a:bodyPr wrap="none" lIns="91440" tIns="45720" rIns="91440" bIns="45720">
            <a:spAutoFit/>
          </a:bodyPr>
          <a:lstStyle/>
          <a:p>
            <a:pPr algn="ctr"/>
            <a:r>
              <a:rPr lang="es-ES" sz="6000" b="1" dirty="0">
                <a:ln w="22225">
                  <a:solidFill>
                    <a:schemeClr val="accent2"/>
                  </a:solidFill>
                  <a:prstDash val="solid"/>
                </a:ln>
                <a:solidFill>
                  <a:schemeClr val="accent2">
                    <a:lumMod val="40000"/>
                    <a:lumOff val="60000"/>
                  </a:schemeClr>
                </a:solidFill>
              </a:rPr>
              <a:t>¿</a:t>
            </a:r>
            <a:endParaRPr lang="es-ES" sz="6000" b="1" cap="none" spc="0" dirty="0">
              <a:ln w="22225">
                <a:solidFill>
                  <a:schemeClr val="accent2"/>
                </a:solidFill>
                <a:prstDash val="solid"/>
              </a:ln>
              <a:solidFill>
                <a:schemeClr val="accent2">
                  <a:lumMod val="40000"/>
                  <a:lumOff val="60000"/>
                </a:schemeClr>
              </a:solidFill>
              <a:effectLst/>
            </a:endParaRPr>
          </a:p>
        </p:txBody>
      </p:sp>
      <p:sp>
        <p:nvSpPr>
          <p:cNvPr id="29" name="Rectángulo 28"/>
          <p:cNvSpPr/>
          <p:nvPr/>
        </p:nvSpPr>
        <p:spPr>
          <a:xfrm>
            <a:off x="1962252" y="2818760"/>
            <a:ext cx="1619647" cy="646331"/>
          </a:xfrm>
          <a:prstGeom prst="rect">
            <a:avLst/>
          </a:prstGeom>
          <a:noFill/>
        </p:spPr>
        <p:txBody>
          <a:bodyPr wrap="square" lIns="91440" tIns="45720" rIns="91440" bIns="45720">
            <a:spAutoFit/>
          </a:bodyPr>
          <a:lstStyle/>
          <a:p>
            <a:pPr algn="ctr"/>
            <a:r>
              <a:rPr lang="es-ES" sz="3600" b="1" cap="none" spc="0" dirty="0" smtClean="0">
                <a:ln w="22225">
                  <a:solidFill>
                    <a:schemeClr val="accent2"/>
                  </a:solidFill>
                  <a:prstDash val="solid"/>
                </a:ln>
                <a:solidFill>
                  <a:schemeClr val="accent2">
                    <a:lumMod val="40000"/>
                    <a:lumOff val="60000"/>
                  </a:schemeClr>
                </a:solidFill>
                <a:effectLst/>
              </a:rPr>
              <a:t>True</a:t>
            </a:r>
            <a:endParaRPr lang="es-ES" sz="3600" b="1" cap="none" spc="0" dirty="0">
              <a:ln w="22225">
                <a:solidFill>
                  <a:schemeClr val="accent2"/>
                </a:solidFill>
                <a:prstDash val="solid"/>
              </a:ln>
              <a:solidFill>
                <a:schemeClr val="accent2">
                  <a:lumMod val="40000"/>
                  <a:lumOff val="60000"/>
                </a:schemeClr>
              </a:solidFill>
              <a:effectLst/>
            </a:endParaRPr>
          </a:p>
        </p:txBody>
      </p:sp>
      <p:sp>
        <p:nvSpPr>
          <p:cNvPr id="30" name="Rectángulo 29"/>
          <p:cNvSpPr/>
          <p:nvPr/>
        </p:nvSpPr>
        <p:spPr>
          <a:xfrm>
            <a:off x="2151245" y="5552172"/>
            <a:ext cx="1241659" cy="7796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1</a:t>
            </a:r>
            <a:endParaRPr lang="es-ES" dirty="0" smtClean="0"/>
          </a:p>
          <a:p>
            <a:pPr algn="ctr"/>
            <a:r>
              <a:rPr lang="es-ES" dirty="0" smtClean="0"/>
              <a:t>Pregunta</a:t>
            </a:r>
            <a:endParaRPr lang="es-ES" dirty="0"/>
          </a:p>
        </p:txBody>
      </p:sp>
    </p:spTree>
    <p:extLst>
      <p:ext uri="{BB962C8B-B14F-4D97-AF65-F5344CB8AC3E}">
        <p14:creationId xmlns:p14="http://schemas.microsoft.com/office/powerpoint/2010/main" val="136253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4" grpId="0"/>
      <p:bldP spid="29" grpId="0"/>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 de Elementos: Lista Ordenada</a:t>
            </a:r>
            <a:endParaRPr lang="es-ES" dirty="0"/>
          </a:p>
        </p:txBody>
      </p:sp>
      <p:sp>
        <p:nvSpPr>
          <p:cNvPr id="3" name="Rectángulo 2"/>
          <p:cNvSpPr/>
          <p:nvPr/>
        </p:nvSpPr>
        <p:spPr>
          <a:xfrm>
            <a:off x="23100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1</a:t>
            </a:r>
          </a:p>
        </p:txBody>
      </p:sp>
      <p:sp>
        <p:nvSpPr>
          <p:cNvPr id="17" name="Rectángulo 16"/>
          <p:cNvSpPr/>
          <p:nvPr/>
        </p:nvSpPr>
        <p:spPr>
          <a:xfrm>
            <a:off x="33768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2</a:t>
            </a:r>
          </a:p>
        </p:txBody>
      </p:sp>
      <p:sp>
        <p:nvSpPr>
          <p:cNvPr id="18" name="Rectángulo 17"/>
          <p:cNvSpPr/>
          <p:nvPr/>
        </p:nvSpPr>
        <p:spPr>
          <a:xfrm>
            <a:off x="44436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3</a:t>
            </a:r>
          </a:p>
        </p:txBody>
      </p:sp>
      <p:sp>
        <p:nvSpPr>
          <p:cNvPr id="19" name="Rectángulo 18"/>
          <p:cNvSpPr/>
          <p:nvPr/>
        </p:nvSpPr>
        <p:spPr>
          <a:xfrm>
            <a:off x="55104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6</a:t>
            </a:r>
            <a:endParaRPr lang="es-ES" sz="4000" dirty="0"/>
          </a:p>
        </p:txBody>
      </p:sp>
      <p:sp>
        <p:nvSpPr>
          <p:cNvPr id="20" name="Rectángulo 19"/>
          <p:cNvSpPr/>
          <p:nvPr/>
        </p:nvSpPr>
        <p:spPr>
          <a:xfrm>
            <a:off x="6577263" y="4071486"/>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9</a:t>
            </a:r>
            <a:endParaRPr lang="es-ES" sz="4000" dirty="0"/>
          </a:p>
        </p:txBody>
      </p:sp>
      <p:sp>
        <p:nvSpPr>
          <p:cNvPr id="21" name="Rectángulo 20"/>
          <p:cNvSpPr/>
          <p:nvPr/>
        </p:nvSpPr>
        <p:spPr>
          <a:xfrm>
            <a:off x="7644063" y="4071485"/>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10</a:t>
            </a:r>
            <a:endParaRPr lang="es-ES" sz="4000" dirty="0"/>
          </a:p>
        </p:txBody>
      </p:sp>
      <p:sp>
        <p:nvSpPr>
          <p:cNvPr id="22" name="Rectángulo 21"/>
          <p:cNvSpPr/>
          <p:nvPr/>
        </p:nvSpPr>
        <p:spPr>
          <a:xfrm>
            <a:off x="8702842" y="4071485"/>
            <a:ext cx="924025" cy="8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20</a:t>
            </a:r>
            <a:endParaRPr lang="es-ES" sz="4000" dirty="0"/>
          </a:p>
        </p:txBody>
      </p:sp>
      <p:sp>
        <p:nvSpPr>
          <p:cNvPr id="23" name="Rectángulo 22"/>
          <p:cNvSpPr/>
          <p:nvPr/>
        </p:nvSpPr>
        <p:spPr>
          <a:xfrm>
            <a:off x="852638" y="4071484"/>
            <a:ext cx="924025" cy="8758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4000" dirty="0"/>
              <a:t>L</a:t>
            </a:r>
          </a:p>
        </p:txBody>
      </p:sp>
      <p:sp>
        <p:nvSpPr>
          <p:cNvPr id="5" name="Rectángulo 4"/>
          <p:cNvSpPr/>
          <p:nvPr/>
        </p:nvSpPr>
        <p:spPr>
          <a:xfrm>
            <a:off x="4737458" y="1443789"/>
            <a:ext cx="1241659" cy="7796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4 in L</a:t>
            </a:r>
            <a:endParaRPr lang="es-ES" dirty="0"/>
          </a:p>
        </p:txBody>
      </p:sp>
      <p:sp>
        <p:nvSpPr>
          <p:cNvPr id="6" name="Rectángulo 5"/>
          <p:cNvSpPr/>
          <p:nvPr/>
        </p:nvSpPr>
        <p:spPr>
          <a:xfrm>
            <a:off x="6072798" y="1371947"/>
            <a:ext cx="521298" cy="1015663"/>
          </a:xfrm>
          <a:prstGeom prst="rect">
            <a:avLst/>
          </a:prstGeom>
          <a:noFill/>
        </p:spPr>
        <p:txBody>
          <a:bodyPr wrap="none" lIns="91440" tIns="45720" rIns="91440" bIns="45720">
            <a:spAutoFit/>
          </a:bodyPr>
          <a:lstStyle/>
          <a:p>
            <a:pPr algn="ctr"/>
            <a:r>
              <a:rPr lang="es-ES" sz="6000" b="1" cap="none" spc="0" dirty="0" smtClean="0">
                <a:ln w="22225">
                  <a:solidFill>
                    <a:schemeClr val="accent2"/>
                  </a:solidFill>
                  <a:prstDash val="solid"/>
                </a:ln>
                <a:solidFill>
                  <a:schemeClr val="accent2">
                    <a:lumMod val="40000"/>
                    <a:lumOff val="60000"/>
                  </a:schemeClr>
                </a:solidFill>
                <a:effectLst/>
              </a:rPr>
              <a:t>?</a:t>
            </a:r>
            <a:endParaRPr lang="es-ES" sz="6000" b="1" cap="none" spc="0" dirty="0">
              <a:ln w="22225">
                <a:solidFill>
                  <a:schemeClr val="accent2"/>
                </a:solidFill>
                <a:prstDash val="solid"/>
              </a:ln>
              <a:solidFill>
                <a:schemeClr val="accent2">
                  <a:lumMod val="40000"/>
                  <a:lumOff val="60000"/>
                </a:schemeClr>
              </a:solidFill>
              <a:effectLst/>
            </a:endParaRPr>
          </a:p>
        </p:txBody>
      </p:sp>
      <p:sp>
        <p:nvSpPr>
          <p:cNvPr id="24" name="Rectángulo 23"/>
          <p:cNvSpPr/>
          <p:nvPr/>
        </p:nvSpPr>
        <p:spPr>
          <a:xfrm>
            <a:off x="4122479" y="1371947"/>
            <a:ext cx="521298" cy="1015663"/>
          </a:xfrm>
          <a:prstGeom prst="rect">
            <a:avLst/>
          </a:prstGeom>
          <a:noFill/>
        </p:spPr>
        <p:txBody>
          <a:bodyPr wrap="none" lIns="91440" tIns="45720" rIns="91440" bIns="45720">
            <a:spAutoFit/>
          </a:bodyPr>
          <a:lstStyle/>
          <a:p>
            <a:pPr algn="ctr"/>
            <a:r>
              <a:rPr lang="es-ES" sz="6000" b="1" dirty="0">
                <a:ln w="22225">
                  <a:solidFill>
                    <a:schemeClr val="accent2"/>
                  </a:solidFill>
                  <a:prstDash val="solid"/>
                </a:ln>
                <a:solidFill>
                  <a:schemeClr val="accent2">
                    <a:lumMod val="40000"/>
                    <a:lumOff val="60000"/>
                  </a:schemeClr>
                </a:solidFill>
              </a:rPr>
              <a:t>¿</a:t>
            </a:r>
            <a:endParaRPr lang="es-ES" sz="6000" b="1" cap="none" spc="0" dirty="0">
              <a:ln w="22225">
                <a:solidFill>
                  <a:schemeClr val="accent2"/>
                </a:solidFill>
                <a:prstDash val="solid"/>
              </a:ln>
              <a:solidFill>
                <a:schemeClr val="accent2">
                  <a:lumMod val="40000"/>
                  <a:lumOff val="60000"/>
                </a:schemeClr>
              </a:solidFill>
              <a:effectLst/>
            </a:endParaRPr>
          </a:p>
        </p:txBody>
      </p:sp>
      <p:sp>
        <p:nvSpPr>
          <p:cNvPr id="29" name="Rectángulo 28"/>
          <p:cNvSpPr/>
          <p:nvPr/>
        </p:nvSpPr>
        <p:spPr>
          <a:xfrm>
            <a:off x="4814841" y="2665303"/>
            <a:ext cx="2829222" cy="646331"/>
          </a:xfrm>
          <a:prstGeom prst="rect">
            <a:avLst/>
          </a:prstGeom>
          <a:noFill/>
        </p:spPr>
        <p:txBody>
          <a:bodyPr wrap="square" lIns="91440" tIns="45720" rIns="91440" bIns="45720">
            <a:spAutoFit/>
          </a:bodyPr>
          <a:lstStyle/>
          <a:p>
            <a:pPr algn="ctr"/>
            <a:r>
              <a:rPr lang="es-ES" sz="3600" b="1" dirty="0" smtClean="0">
                <a:ln w="22225">
                  <a:solidFill>
                    <a:schemeClr val="accent2"/>
                  </a:solidFill>
                  <a:prstDash val="solid"/>
                </a:ln>
                <a:solidFill>
                  <a:schemeClr val="accent2">
                    <a:lumMod val="40000"/>
                    <a:lumOff val="60000"/>
                  </a:schemeClr>
                </a:solidFill>
              </a:rPr>
              <a:t>False: 6 &gt; 4</a:t>
            </a:r>
            <a:endParaRPr lang="es-ES" sz="3600" b="1" cap="none" spc="0" dirty="0">
              <a:ln w="22225">
                <a:solidFill>
                  <a:schemeClr val="accent2"/>
                </a:solidFill>
                <a:prstDash val="solid"/>
              </a:ln>
              <a:solidFill>
                <a:schemeClr val="accent2">
                  <a:lumMod val="40000"/>
                  <a:lumOff val="60000"/>
                </a:schemeClr>
              </a:solidFill>
              <a:effectLst/>
            </a:endParaRPr>
          </a:p>
        </p:txBody>
      </p:sp>
      <p:sp>
        <p:nvSpPr>
          <p:cNvPr id="30" name="Rectángulo 29"/>
          <p:cNvSpPr/>
          <p:nvPr/>
        </p:nvSpPr>
        <p:spPr>
          <a:xfrm>
            <a:off x="5003834" y="5513671"/>
            <a:ext cx="1241659" cy="7796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4</a:t>
            </a:r>
          </a:p>
          <a:p>
            <a:pPr algn="ctr"/>
            <a:r>
              <a:rPr lang="es-ES" dirty="0" smtClean="0"/>
              <a:t>Preguntas</a:t>
            </a:r>
            <a:endParaRPr lang="es-ES" dirty="0"/>
          </a:p>
        </p:txBody>
      </p:sp>
      <p:sp>
        <p:nvSpPr>
          <p:cNvPr id="16" name="Flecha curvada hacia abajo 15"/>
          <p:cNvSpPr/>
          <p:nvPr/>
        </p:nvSpPr>
        <p:spPr>
          <a:xfrm>
            <a:off x="3972025" y="3426594"/>
            <a:ext cx="999422" cy="43313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5" name="Flecha curvada hacia abajo 24"/>
          <p:cNvSpPr/>
          <p:nvPr/>
        </p:nvSpPr>
        <p:spPr>
          <a:xfrm>
            <a:off x="5104597" y="3426593"/>
            <a:ext cx="999422" cy="43313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7" name="Flecha curvada hacia abajo 26"/>
          <p:cNvSpPr/>
          <p:nvPr/>
        </p:nvSpPr>
        <p:spPr>
          <a:xfrm>
            <a:off x="2839453" y="3426590"/>
            <a:ext cx="999422" cy="43313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8" name="Rectángulo 27"/>
          <p:cNvSpPr/>
          <p:nvPr/>
        </p:nvSpPr>
        <p:spPr>
          <a:xfrm>
            <a:off x="7923195" y="5513671"/>
            <a:ext cx="1241659" cy="7796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7</a:t>
            </a:r>
            <a:endParaRPr lang="es-ES" dirty="0" smtClean="0"/>
          </a:p>
          <a:p>
            <a:pPr algn="ctr"/>
            <a:r>
              <a:rPr lang="es-ES" dirty="0" smtClean="0"/>
              <a:t>Preguntas</a:t>
            </a:r>
            <a:endParaRPr lang="es-ES" dirty="0"/>
          </a:p>
        </p:txBody>
      </p:sp>
      <p:sp>
        <p:nvSpPr>
          <p:cNvPr id="4" name="Rectángulo 3"/>
          <p:cNvSpPr/>
          <p:nvPr/>
        </p:nvSpPr>
        <p:spPr>
          <a:xfrm>
            <a:off x="6647981" y="5258949"/>
            <a:ext cx="782587" cy="1107996"/>
          </a:xfrm>
          <a:prstGeom prst="rect">
            <a:avLst/>
          </a:prstGeom>
          <a:noFill/>
        </p:spPr>
        <p:txBody>
          <a:bodyPr wrap="none" lIns="91440" tIns="45720" rIns="91440" bIns="45720">
            <a:spAutoFit/>
          </a:bodyPr>
          <a:lstStyle/>
          <a:p>
            <a:pPr algn="ctr"/>
            <a:r>
              <a:rPr lang="es-ES" sz="6600" b="1" cap="none" spc="0" dirty="0" smtClean="0">
                <a:ln w="22225">
                  <a:solidFill>
                    <a:schemeClr val="accent2"/>
                  </a:solidFill>
                  <a:prstDash val="solid"/>
                </a:ln>
                <a:solidFill>
                  <a:schemeClr val="accent2">
                    <a:lumMod val="40000"/>
                    <a:lumOff val="60000"/>
                  </a:schemeClr>
                </a:solidFill>
                <a:effectLst/>
              </a:rPr>
              <a:t>&lt;</a:t>
            </a:r>
            <a:endParaRPr lang="es-ES" sz="66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16875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4" grpId="0"/>
      <p:bldP spid="29" grpId="0"/>
      <p:bldP spid="30" grpId="0" animBg="1"/>
      <p:bldP spid="16" grpId="0" animBg="1"/>
      <p:bldP spid="25" grpId="0" animBg="1"/>
      <p:bldP spid="27" grpId="0" animBg="1"/>
      <p:bldP spid="28" grpId="0" animBg="1"/>
      <p:bldP spid="4" grpId="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1493</Words>
  <Application>Microsoft Office PowerPoint</Application>
  <PresentationFormat>Panorámica</PresentationFormat>
  <Paragraphs>361</Paragraphs>
  <Slides>55</Slides>
  <Notes>14</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55</vt:i4>
      </vt:variant>
    </vt:vector>
  </HeadingPairs>
  <TitlesOfParts>
    <vt:vector size="61" baseType="lpstr">
      <vt:lpstr>Arial</vt:lpstr>
      <vt:lpstr>Calibri</vt:lpstr>
      <vt:lpstr>Segoe UI</vt:lpstr>
      <vt:lpstr>Segoe UI Light</vt:lpstr>
      <vt:lpstr>WelcomeDoc</vt:lpstr>
      <vt:lpstr>Image</vt:lpstr>
      <vt:lpstr>TDFI102 Introducción a la Programación</vt:lpstr>
      <vt:lpstr>Objetivos de esta Clase</vt:lpstr>
      <vt:lpstr>Búsqueda de Elementos en Listas</vt:lpstr>
      <vt:lpstr>Usos de las Listas</vt:lpstr>
      <vt:lpstr>Usos de las Listas: Búsqueda de Elementos</vt:lpstr>
      <vt:lpstr>Búsqueda Secuencial Simple</vt:lpstr>
      <vt:lpstr>Búsqueda de Elementos: Lista Desordenada</vt:lpstr>
      <vt:lpstr>Búsqueda de Elementos: Lista Ordenada</vt:lpstr>
      <vt:lpstr>Búsqueda de Elementos: Lista Ordenada</vt:lpstr>
      <vt:lpstr>Búsqueda con Método de Bisección</vt:lpstr>
      <vt:lpstr>Búsqueda de Elementos: Método de Bisección</vt:lpstr>
      <vt:lpstr>Búsqueda de Elementos: Método de Bisección</vt:lpstr>
      <vt:lpstr>Ordenamiento de Listas</vt:lpstr>
      <vt:lpstr>Uso de las Listas: Ordenamiento</vt:lpstr>
      <vt:lpstr>Ordenamiento: Ordenando una lista de Personas</vt:lpstr>
      <vt:lpstr>Ordenamiento por Selección</vt:lpstr>
      <vt:lpstr>Pasos del Algoritmo</vt:lpstr>
      <vt:lpstr>Pasos del Algoritmo</vt:lpstr>
      <vt:lpstr>Ejecución del Algoritmo</vt:lpstr>
      <vt:lpstr>Ejecución del Algoritmo</vt:lpstr>
      <vt:lpstr>Ejecución del Algoritmo</vt:lpstr>
      <vt:lpstr>Ejecución del Algoritmo</vt:lpstr>
      <vt:lpstr>Ejecución del Algoritmo</vt:lpstr>
      <vt:lpstr>Ordenamiento por Inserción</vt:lpstr>
      <vt:lpstr>Pasos del Algoritmo</vt:lpstr>
      <vt:lpstr>Ejecución del Algoritmo</vt:lpstr>
      <vt:lpstr>Ejecución del Algoritmo</vt:lpstr>
      <vt:lpstr>Ejecución del Algoritmo</vt:lpstr>
      <vt:lpstr>Ejecución del Algoritmo</vt:lpstr>
      <vt:lpstr>Ejecución del Algoritmo</vt:lpstr>
      <vt:lpstr>Generación Avanzada de Listas</vt:lpstr>
      <vt:lpstr>Conjuntos por Comprensión</vt:lpstr>
      <vt:lpstr>Expresar listas por Comprensión</vt:lpstr>
      <vt:lpstr>Expresar listas por Comprensión</vt:lpstr>
      <vt:lpstr>Expresar listas por Comprensión</vt:lpstr>
      <vt:lpstr>Expresar listas por Comprensión: Usos</vt:lpstr>
      <vt:lpstr>Diccionarios</vt:lpstr>
      <vt:lpstr>Definición</vt:lpstr>
      <vt:lpstr>Definición</vt:lpstr>
      <vt:lpstr>Iteración sobre los elementos</vt:lpstr>
      <vt:lpstr>Iteración sobre los elementos</vt:lpstr>
      <vt:lpstr>Interracción con los elementos</vt:lpstr>
      <vt:lpstr>Usos más comunes</vt:lpstr>
      <vt:lpstr>Tuplas</vt:lpstr>
      <vt:lpstr>Definición</vt:lpstr>
      <vt:lpstr>Usos más comunes</vt:lpstr>
      <vt:lpstr>Ahora veámoslo en vivo</vt:lpstr>
      <vt:lpstr>Apéndice: Funciones de Python aplicadas en Listas</vt:lpstr>
      <vt:lpstr>Comparación de Listas Completas</vt:lpstr>
      <vt:lpstr>Operaciones Lógicas</vt:lpstr>
      <vt:lpstr>Combinación, Suma, Máximos y Mínimos</vt:lpstr>
      <vt:lpstr>Cambios de Base Numérica</vt:lpstr>
      <vt:lpstr>Conversiones String – Código ASCII</vt:lpstr>
      <vt:lpstr>Objetivos de la próxima Clase</vt:lpstr>
      <vt:lpstr>Preguntas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2014-07-14T23:40:50Z</dcterms:created>
  <dcterms:modified xsi:type="dcterms:W3CDTF">2020-03-21T15:19:10Z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