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Mokoto" charset="1" panose="00000000000000000000"/>
      <p:regular r:id="rId15"/>
    </p:embeddedFont>
    <p:embeddedFont>
      <p:font typeface="Canva Sans Bold" charset="1" panose="020B0803030501040103"/>
      <p:regular r:id="rId16"/>
    </p:embeddedFont>
    <p:embeddedFont>
      <p:font typeface="Canva Sans" charset="1" panose="020B0503030501040103"/>
      <p:regular r:id="rId17"/>
    </p:embeddedFont>
    <p:embeddedFont>
      <p:font typeface="Canva Sans Bold Italics" charset="1" panose="020B0803030501040103"/>
      <p:regular r:id="rId18"/>
    </p:embeddedFont>
    <p:embeddedFont>
      <p:font typeface="Open Sans Bold" charset="1" panose="020B0806030504020204"/>
      <p:regular r:id="rId19"/>
    </p:embeddedFont>
    <p:embeddedFont>
      <p:font typeface="Sniglet" charset="1" panose="0407050503010002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43.png" Type="http://schemas.openxmlformats.org/officeDocument/2006/relationships/image"/><Relationship Id="rId7" Target="../media/image4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2" Target="../media/image45.png" Type="http://schemas.openxmlformats.org/officeDocument/2006/relationships/image"/><Relationship Id="rId3" Target="../media/image4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0F6F5"/>
        </a:solidFill>
      </p:bgPr>
    </p:bg>
    <p:spTree>
      <p:nvGrpSpPr>
        <p:cNvPr id="1" name=""/>
        <p:cNvGrpSpPr/>
        <p:nvPr/>
      </p:nvGrpSpPr>
      <p:grpSpPr>
        <a:xfrm>
          <a:off x="0" y="0"/>
          <a:ext cx="0" cy="0"/>
          <a:chOff x="0" y="0"/>
          <a:chExt cx="0" cy="0"/>
        </a:xfrm>
      </p:grpSpPr>
      <p:sp>
        <p:nvSpPr>
          <p:cNvPr name="TextBox 2" id="2"/>
          <p:cNvSpPr txBox="true"/>
          <p:nvPr/>
        </p:nvSpPr>
        <p:spPr>
          <a:xfrm rot="0">
            <a:off x="826087" y="2968379"/>
            <a:ext cx="15254863" cy="3760351"/>
          </a:xfrm>
          <a:prstGeom prst="rect">
            <a:avLst/>
          </a:prstGeom>
        </p:spPr>
        <p:txBody>
          <a:bodyPr anchor="t" rtlCol="false" tIns="0" lIns="0" bIns="0" rIns="0">
            <a:spAutoFit/>
          </a:bodyPr>
          <a:lstStyle/>
          <a:p>
            <a:pPr algn="l" marL="0" indent="0" lvl="0">
              <a:lnSpc>
                <a:spcPts val="14934"/>
              </a:lnSpc>
            </a:pPr>
            <a:r>
              <a:rPr lang="en-US" sz="11667" spc="-1446">
                <a:solidFill>
                  <a:srgbClr val="05061C"/>
                </a:solidFill>
                <a:latin typeface="Mokoto"/>
                <a:ea typeface="Mokoto"/>
                <a:cs typeface="Mokoto"/>
                <a:sym typeface="Mokoto"/>
              </a:rPr>
              <a:t>METODOLOGÍAS ÁGILES: SCRUM</a:t>
            </a:r>
          </a:p>
        </p:txBody>
      </p:sp>
      <p:sp>
        <p:nvSpPr>
          <p:cNvPr name="TextBox 3" id="3"/>
          <p:cNvSpPr txBox="true"/>
          <p:nvPr/>
        </p:nvSpPr>
        <p:spPr>
          <a:xfrm rot="0">
            <a:off x="1028700" y="990600"/>
            <a:ext cx="6650456" cy="967740"/>
          </a:xfrm>
          <a:prstGeom prst="rect">
            <a:avLst/>
          </a:prstGeom>
        </p:spPr>
        <p:txBody>
          <a:bodyPr anchor="t" rtlCol="false" tIns="0" lIns="0" bIns="0" rIns="0">
            <a:spAutoFit/>
          </a:bodyPr>
          <a:lstStyle/>
          <a:p>
            <a:pPr algn="l" marL="0" indent="0" lvl="0">
              <a:lnSpc>
                <a:spcPts val="3913"/>
              </a:lnSpc>
            </a:pPr>
            <a:r>
              <a:rPr lang="en-US" b="true" sz="2942">
                <a:solidFill>
                  <a:srgbClr val="FBFEFE"/>
                </a:solidFill>
                <a:latin typeface="Canva Sans Bold"/>
                <a:ea typeface="Canva Sans Bold"/>
                <a:cs typeface="Canva Sans Bold"/>
                <a:sym typeface="Canva Sans Bold"/>
              </a:rPr>
              <a:t>Proyecto Realizado por Pablo Sierra Garrido y Antonio Casado Vico           </a:t>
            </a:r>
          </a:p>
        </p:txBody>
      </p:sp>
      <p:sp>
        <p:nvSpPr>
          <p:cNvPr name="Freeform 4" id="4"/>
          <p:cNvSpPr/>
          <p:nvPr/>
        </p:nvSpPr>
        <p:spPr>
          <a:xfrm flipH="false" flipV="false" rot="5400000">
            <a:off x="11284087" y="-1406260"/>
            <a:ext cx="2525072" cy="3773885"/>
          </a:xfrm>
          <a:custGeom>
            <a:avLst/>
            <a:gdLst/>
            <a:ahLst/>
            <a:cxnLst/>
            <a:rect r="r" b="b" t="t" l="l"/>
            <a:pathLst>
              <a:path h="3773885" w="2525072">
                <a:moveTo>
                  <a:pt x="0" y="0"/>
                </a:moveTo>
                <a:lnTo>
                  <a:pt x="2525072" y="0"/>
                </a:lnTo>
                <a:lnTo>
                  <a:pt x="2525072" y="3773885"/>
                </a:lnTo>
                <a:lnTo>
                  <a:pt x="0" y="37738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49992" y="7364372"/>
            <a:ext cx="9453842" cy="3919047"/>
          </a:xfrm>
          <a:custGeom>
            <a:avLst/>
            <a:gdLst/>
            <a:ahLst/>
            <a:cxnLst/>
            <a:rect r="r" b="b" t="t" l="l"/>
            <a:pathLst>
              <a:path h="3919047" w="9453842">
                <a:moveTo>
                  <a:pt x="0" y="0"/>
                </a:moveTo>
                <a:lnTo>
                  <a:pt x="9453842" y="0"/>
                </a:lnTo>
                <a:lnTo>
                  <a:pt x="9453842" y="3919048"/>
                </a:lnTo>
                <a:lnTo>
                  <a:pt x="0" y="39190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8592438" y="1427933"/>
            <a:ext cx="956758" cy="5979735"/>
          </a:xfrm>
          <a:custGeom>
            <a:avLst/>
            <a:gdLst/>
            <a:ahLst/>
            <a:cxnLst/>
            <a:rect r="r" b="b" t="t" l="l"/>
            <a:pathLst>
              <a:path h="5979735" w="956758">
                <a:moveTo>
                  <a:pt x="0" y="0"/>
                </a:moveTo>
                <a:lnTo>
                  <a:pt x="956758" y="0"/>
                </a:lnTo>
                <a:lnTo>
                  <a:pt x="956758" y="5979735"/>
                </a:lnTo>
                <a:lnTo>
                  <a:pt x="0" y="59797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5139840" y="-873347"/>
            <a:ext cx="4133590" cy="4133590"/>
          </a:xfrm>
          <a:custGeom>
            <a:avLst/>
            <a:gdLst/>
            <a:ahLst/>
            <a:cxnLst/>
            <a:rect r="r" b="b" t="t" l="l"/>
            <a:pathLst>
              <a:path h="4133590" w="4133590">
                <a:moveTo>
                  <a:pt x="0" y="0"/>
                </a:moveTo>
                <a:lnTo>
                  <a:pt x="4133590" y="0"/>
                </a:lnTo>
                <a:lnTo>
                  <a:pt x="4133590" y="4133590"/>
                </a:lnTo>
                <a:lnTo>
                  <a:pt x="0" y="413359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5400000">
            <a:off x="18843977" y="3014944"/>
            <a:ext cx="858907" cy="5979735"/>
          </a:xfrm>
          <a:custGeom>
            <a:avLst/>
            <a:gdLst/>
            <a:ahLst/>
            <a:cxnLst/>
            <a:rect r="r" b="b" t="t" l="l"/>
            <a:pathLst>
              <a:path h="5979735" w="858907">
                <a:moveTo>
                  <a:pt x="0" y="0"/>
                </a:moveTo>
                <a:lnTo>
                  <a:pt x="858907" y="0"/>
                </a:lnTo>
                <a:lnTo>
                  <a:pt x="858907" y="5979736"/>
                </a:lnTo>
                <a:lnTo>
                  <a:pt x="0" y="597973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5278832" y="7229853"/>
            <a:ext cx="2487716" cy="5105388"/>
          </a:xfrm>
          <a:custGeom>
            <a:avLst/>
            <a:gdLst/>
            <a:ahLst/>
            <a:cxnLst/>
            <a:rect r="r" b="b" t="t" l="l"/>
            <a:pathLst>
              <a:path h="5105388" w="2487716">
                <a:moveTo>
                  <a:pt x="0" y="0"/>
                </a:moveTo>
                <a:lnTo>
                  <a:pt x="2487716" y="0"/>
                </a:lnTo>
                <a:lnTo>
                  <a:pt x="2487716" y="5105388"/>
                </a:lnTo>
                <a:lnTo>
                  <a:pt x="0" y="510538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9022975" y="7229853"/>
            <a:ext cx="2633170" cy="3368008"/>
          </a:xfrm>
          <a:custGeom>
            <a:avLst/>
            <a:gdLst/>
            <a:ahLst/>
            <a:cxnLst/>
            <a:rect r="r" b="b" t="t" l="l"/>
            <a:pathLst>
              <a:path h="3368008" w="2633170">
                <a:moveTo>
                  <a:pt x="0" y="0"/>
                </a:moveTo>
                <a:lnTo>
                  <a:pt x="2633171" y="0"/>
                </a:lnTo>
                <a:lnTo>
                  <a:pt x="2633171" y="3368009"/>
                </a:lnTo>
                <a:lnTo>
                  <a:pt x="0" y="336800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2051031" y="7364372"/>
            <a:ext cx="2608676" cy="3368008"/>
          </a:xfrm>
          <a:custGeom>
            <a:avLst/>
            <a:gdLst/>
            <a:ahLst/>
            <a:cxnLst/>
            <a:rect r="r" b="b" t="t" l="l"/>
            <a:pathLst>
              <a:path h="3368008" w="2608676">
                <a:moveTo>
                  <a:pt x="0" y="0"/>
                </a:moveTo>
                <a:lnTo>
                  <a:pt x="2608676" y="0"/>
                </a:lnTo>
                <a:lnTo>
                  <a:pt x="2608676" y="3368009"/>
                </a:lnTo>
                <a:lnTo>
                  <a:pt x="0" y="336800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0F6F5"/>
        </a:solidFill>
      </p:bgPr>
    </p:bg>
    <p:spTree>
      <p:nvGrpSpPr>
        <p:cNvPr id="1" name=""/>
        <p:cNvGrpSpPr/>
        <p:nvPr/>
      </p:nvGrpSpPr>
      <p:grpSpPr>
        <a:xfrm>
          <a:off x="0" y="0"/>
          <a:ext cx="0" cy="0"/>
          <a:chOff x="0" y="0"/>
          <a:chExt cx="0" cy="0"/>
        </a:xfrm>
      </p:grpSpPr>
      <p:sp>
        <p:nvSpPr>
          <p:cNvPr name="AutoShape 2" id="2"/>
          <p:cNvSpPr/>
          <p:nvPr/>
        </p:nvSpPr>
        <p:spPr>
          <a:xfrm>
            <a:off x="9539694" y="2311154"/>
            <a:ext cx="7389970" cy="0"/>
          </a:xfrm>
          <a:prstGeom prst="line">
            <a:avLst/>
          </a:prstGeom>
          <a:ln cap="flat" w="38100">
            <a:solidFill>
              <a:srgbClr val="000000"/>
            </a:solidFill>
            <a:prstDash val="solid"/>
            <a:headEnd type="none" len="sm" w="sm"/>
            <a:tailEnd type="none" len="sm" w="sm"/>
          </a:ln>
        </p:spPr>
      </p:sp>
      <p:sp>
        <p:nvSpPr>
          <p:cNvPr name="AutoShape 3" id="3"/>
          <p:cNvSpPr/>
          <p:nvPr/>
        </p:nvSpPr>
        <p:spPr>
          <a:xfrm>
            <a:off x="9539694" y="3247563"/>
            <a:ext cx="7389970" cy="0"/>
          </a:xfrm>
          <a:prstGeom prst="line">
            <a:avLst/>
          </a:prstGeom>
          <a:ln cap="flat" w="38100">
            <a:solidFill>
              <a:srgbClr val="000000"/>
            </a:solidFill>
            <a:prstDash val="solid"/>
            <a:headEnd type="none" len="sm" w="sm"/>
            <a:tailEnd type="none" len="sm" w="sm"/>
          </a:ln>
        </p:spPr>
      </p:sp>
      <p:sp>
        <p:nvSpPr>
          <p:cNvPr name="AutoShape 4" id="4"/>
          <p:cNvSpPr/>
          <p:nvPr/>
        </p:nvSpPr>
        <p:spPr>
          <a:xfrm>
            <a:off x="9539694" y="4183972"/>
            <a:ext cx="7389970" cy="0"/>
          </a:xfrm>
          <a:prstGeom prst="line">
            <a:avLst/>
          </a:prstGeom>
          <a:ln cap="flat" w="38100">
            <a:solidFill>
              <a:srgbClr val="000000"/>
            </a:solidFill>
            <a:prstDash val="solid"/>
            <a:headEnd type="none" len="sm" w="sm"/>
            <a:tailEnd type="none" len="sm" w="sm"/>
          </a:ln>
        </p:spPr>
      </p:sp>
      <p:sp>
        <p:nvSpPr>
          <p:cNvPr name="AutoShape 5" id="5"/>
          <p:cNvSpPr/>
          <p:nvPr/>
        </p:nvSpPr>
        <p:spPr>
          <a:xfrm>
            <a:off x="9539694" y="5120381"/>
            <a:ext cx="7389970" cy="0"/>
          </a:xfrm>
          <a:prstGeom prst="line">
            <a:avLst/>
          </a:prstGeom>
          <a:ln cap="flat" w="38100">
            <a:solidFill>
              <a:srgbClr val="000000"/>
            </a:solidFill>
            <a:prstDash val="solid"/>
            <a:headEnd type="none" len="sm" w="sm"/>
            <a:tailEnd type="none" len="sm" w="sm"/>
          </a:ln>
        </p:spPr>
      </p:sp>
      <p:sp>
        <p:nvSpPr>
          <p:cNvPr name="AutoShape 6" id="6"/>
          <p:cNvSpPr/>
          <p:nvPr/>
        </p:nvSpPr>
        <p:spPr>
          <a:xfrm>
            <a:off x="9539694" y="6056791"/>
            <a:ext cx="7389970" cy="0"/>
          </a:xfrm>
          <a:prstGeom prst="line">
            <a:avLst/>
          </a:prstGeom>
          <a:ln cap="flat" w="38100">
            <a:solidFill>
              <a:srgbClr val="000000"/>
            </a:solidFill>
            <a:prstDash val="solid"/>
            <a:headEnd type="none" len="sm" w="sm"/>
            <a:tailEnd type="none" len="sm" w="sm"/>
          </a:ln>
        </p:spPr>
      </p:sp>
      <p:sp>
        <p:nvSpPr>
          <p:cNvPr name="AutoShape 7" id="7"/>
          <p:cNvSpPr/>
          <p:nvPr/>
        </p:nvSpPr>
        <p:spPr>
          <a:xfrm flipV="true">
            <a:off x="9539694" y="1374245"/>
            <a:ext cx="7389970" cy="0"/>
          </a:xfrm>
          <a:prstGeom prst="line">
            <a:avLst/>
          </a:prstGeom>
          <a:ln cap="flat" w="38100">
            <a:solidFill>
              <a:srgbClr val="000000"/>
            </a:solidFill>
            <a:prstDash val="solid"/>
            <a:headEnd type="none" len="sm" w="sm"/>
            <a:tailEnd type="none" len="sm" w="sm"/>
          </a:ln>
        </p:spPr>
      </p:sp>
      <p:sp>
        <p:nvSpPr>
          <p:cNvPr name="TextBox 8" id="8"/>
          <p:cNvSpPr txBox="true"/>
          <p:nvPr/>
        </p:nvSpPr>
        <p:spPr>
          <a:xfrm rot="0">
            <a:off x="9539694" y="1518546"/>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01. Origen y evolución</a:t>
            </a:r>
          </a:p>
        </p:txBody>
      </p:sp>
      <p:sp>
        <p:nvSpPr>
          <p:cNvPr name="TextBox 9" id="9"/>
          <p:cNvSpPr txBox="true"/>
          <p:nvPr/>
        </p:nvSpPr>
        <p:spPr>
          <a:xfrm rot="0">
            <a:off x="9539694" y="2449202"/>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02. Características principales</a:t>
            </a:r>
          </a:p>
        </p:txBody>
      </p:sp>
      <p:sp>
        <p:nvSpPr>
          <p:cNvPr name="TextBox 10" id="10"/>
          <p:cNvSpPr txBox="true"/>
          <p:nvPr/>
        </p:nvSpPr>
        <p:spPr>
          <a:xfrm rot="0">
            <a:off x="9539694" y="3396908"/>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03. Fases o iteraciones que definen</a:t>
            </a:r>
          </a:p>
        </p:txBody>
      </p:sp>
      <p:sp>
        <p:nvSpPr>
          <p:cNvPr name="TextBox 11" id="11"/>
          <p:cNvSpPr txBox="true"/>
          <p:nvPr/>
        </p:nvSpPr>
        <p:spPr>
          <a:xfrm rot="0">
            <a:off x="9539694" y="4331081"/>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04. Roles o perfiles que participan</a:t>
            </a:r>
          </a:p>
        </p:txBody>
      </p:sp>
      <p:sp>
        <p:nvSpPr>
          <p:cNvPr name="TextBox 12" id="12"/>
          <p:cNvSpPr txBox="true"/>
          <p:nvPr/>
        </p:nvSpPr>
        <p:spPr>
          <a:xfrm rot="0">
            <a:off x="9539694" y="5267490"/>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05. Ventajas e inconvenientes</a:t>
            </a:r>
          </a:p>
        </p:txBody>
      </p:sp>
      <p:sp>
        <p:nvSpPr>
          <p:cNvPr name="AutoShape 13" id="13"/>
          <p:cNvSpPr/>
          <p:nvPr/>
        </p:nvSpPr>
        <p:spPr>
          <a:xfrm>
            <a:off x="9539694" y="7039936"/>
            <a:ext cx="7389970" cy="0"/>
          </a:xfrm>
          <a:prstGeom prst="line">
            <a:avLst/>
          </a:prstGeom>
          <a:ln cap="flat" w="38100">
            <a:solidFill>
              <a:srgbClr val="000000"/>
            </a:solidFill>
            <a:prstDash val="solid"/>
            <a:headEnd type="none" len="sm" w="sm"/>
            <a:tailEnd type="none" len="sm" w="sm"/>
          </a:ln>
        </p:spPr>
      </p:sp>
      <p:sp>
        <p:nvSpPr>
          <p:cNvPr name="AutoShape 14" id="14"/>
          <p:cNvSpPr/>
          <p:nvPr/>
        </p:nvSpPr>
        <p:spPr>
          <a:xfrm>
            <a:off x="9539694" y="7976346"/>
            <a:ext cx="7389970" cy="0"/>
          </a:xfrm>
          <a:prstGeom prst="line">
            <a:avLst/>
          </a:prstGeom>
          <a:ln cap="flat" w="38100">
            <a:solidFill>
              <a:srgbClr val="000000"/>
            </a:solidFill>
            <a:prstDash val="solid"/>
            <a:headEnd type="none" len="sm" w="sm"/>
            <a:tailEnd type="none" len="sm" w="sm"/>
          </a:ln>
        </p:spPr>
      </p:sp>
      <p:sp>
        <p:nvSpPr>
          <p:cNvPr name="AutoShape 15" id="15"/>
          <p:cNvSpPr/>
          <p:nvPr/>
        </p:nvSpPr>
        <p:spPr>
          <a:xfrm>
            <a:off x="9539694" y="8912755"/>
            <a:ext cx="7389970" cy="0"/>
          </a:xfrm>
          <a:prstGeom prst="line">
            <a:avLst/>
          </a:prstGeom>
          <a:ln cap="flat" w="38100">
            <a:solidFill>
              <a:srgbClr val="000000"/>
            </a:solidFill>
            <a:prstDash val="solid"/>
            <a:headEnd type="none" len="sm" w="sm"/>
            <a:tailEnd type="none" len="sm" w="sm"/>
          </a:ln>
        </p:spPr>
      </p:sp>
      <p:sp>
        <p:nvSpPr>
          <p:cNvPr name="TextBox 16" id="16"/>
          <p:cNvSpPr txBox="true"/>
          <p:nvPr/>
        </p:nvSpPr>
        <p:spPr>
          <a:xfrm rot="0">
            <a:off x="9539694" y="6252872"/>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06. Ejemplos de herramientas</a:t>
            </a:r>
          </a:p>
        </p:txBody>
      </p:sp>
      <p:sp>
        <p:nvSpPr>
          <p:cNvPr name="TextBox 17" id="17"/>
          <p:cNvSpPr txBox="true"/>
          <p:nvPr/>
        </p:nvSpPr>
        <p:spPr>
          <a:xfrm rot="0">
            <a:off x="9539694" y="7187045"/>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07. Bibliografía</a:t>
            </a:r>
          </a:p>
        </p:txBody>
      </p:sp>
      <p:sp>
        <p:nvSpPr>
          <p:cNvPr name="TextBox 18" id="18"/>
          <p:cNvSpPr txBox="true"/>
          <p:nvPr/>
        </p:nvSpPr>
        <p:spPr>
          <a:xfrm rot="0">
            <a:off x="9539694" y="8123455"/>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08. Reparto de tareas</a:t>
            </a:r>
          </a:p>
        </p:txBody>
      </p:sp>
      <p:sp>
        <p:nvSpPr>
          <p:cNvPr name="TextBox 19" id="19"/>
          <p:cNvSpPr txBox="true"/>
          <p:nvPr/>
        </p:nvSpPr>
        <p:spPr>
          <a:xfrm rot="0">
            <a:off x="1281867" y="1939095"/>
            <a:ext cx="7862133" cy="2005785"/>
          </a:xfrm>
          <a:prstGeom prst="rect">
            <a:avLst/>
          </a:prstGeom>
        </p:spPr>
        <p:txBody>
          <a:bodyPr anchor="t" rtlCol="false" tIns="0" lIns="0" bIns="0" rIns="0">
            <a:spAutoFit/>
          </a:bodyPr>
          <a:lstStyle/>
          <a:p>
            <a:pPr algn="just" marL="0" indent="0" lvl="0">
              <a:lnSpc>
                <a:spcPts val="15488"/>
              </a:lnSpc>
              <a:spcBef>
                <a:spcPct val="0"/>
              </a:spcBef>
            </a:pPr>
            <a:r>
              <a:rPr lang="en-US" sz="14080" spc="-1182">
                <a:solidFill>
                  <a:srgbClr val="05061C"/>
                </a:solidFill>
                <a:latin typeface="Mokoto"/>
                <a:ea typeface="Mokoto"/>
                <a:cs typeface="Mokoto"/>
                <a:sym typeface="Mokoto"/>
              </a:rPr>
              <a:t>ÍNDICE</a:t>
            </a:r>
          </a:p>
        </p:txBody>
      </p:sp>
      <p:sp>
        <p:nvSpPr>
          <p:cNvPr name="Freeform 20" id="20"/>
          <p:cNvSpPr/>
          <p:nvPr/>
        </p:nvSpPr>
        <p:spPr>
          <a:xfrm flipH="false" flipV="false" rot="0">
            <a:off x="1281867" y="4183972"/>
            <a:ext cx="3457161" cy="4080340"/>
          </a:xfrm>
          <a:custGeom>
            <a:avLst/>
            <a:gdLst/>
            <a:ahLst/>
            <a:cxnLst/>
            <a:rect r="r" b="b" t="t" l="l"/>
            <a:pathLst>
              <a:path h="4080340" w="3457161">
                <a:moveTo>
                  <a:pt x="0" y="0"/>
                </a:moveTo>
                <a:lnTo>
                  <a:pt x="3457161" y="0"/>
                </a:lnTo>
                <a:lnTo>
                  <a:pt x="3457161" y="4080340"/>
                </a:lnTo>
                <a:lnTo>
                  <a:pt x="0" y="4080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2697006" y="5334165"/>
            <a:ext cx="5600124" cy="7404010"/>
          </a:xfrm>
          <a:custGeom>
            <a:avLst/>
            <a:gdLst/>
            <a:ahLst/>
            <a:cxnLst/>
            <a:rect r="r" b="b" t="t" l="l"/>
            <a:pathLst>
              <a:path h="7404010" w="5600124">
                <a:moveTo>
                  <a:pt x="0" y="0"/>
                </a:moveTo>
                <a:lnTo>
                  <a:pt x="5600124" y="0"/>
                </a:lnTo>
                <a:lnTo>
                  <a:pt x="5600124" y="7404010"/>
                </a:lnTo>
                <a:lnTo>
                  <a:pt x="0" y="7404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transition spd="slow">
    <p:cover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0F6F5"/>
        </a:solidFill>
      </p:bgPr>
    </p:bg>
    <p:spTree>
      <p:nvGrpSpPr>
        <p:cNvPr id="1" name=""/>
        <p:cNvGrpSpPr/>
        <p:nvPr/>
      </p:nvGrpSpPr>
      <p:grpSpPr>
        <a:xfrm>
          <a:off x="0" y="0"/>
          <a:ext cx="0" cy="0"/>
          <a:chOff x="0" y="0"/>
          <a:chExt cx="0" cy="0"/>
        </a:xfrm>
      </p:grpSpPr>
      <p:grpSp>
        <p:nvGrpSpPr>
          <p:cNvPr name="Group 2" id="2"/>
          <p:cNvGrpSpPr/>
          <p:nvPr/>
        </p:nvGrpSpPr>
        <p:grpSpPr>
          <a:xfrm rot="0">
            <a:off x="-696440" y="1689003"/>
            <a:ext cx="20835606" cy="2604951"/>
            <a:chOff x="0" y="0"/>
            <a:chExt cx="5487567" cy="686078"/>
          </a:xfrm>
        </p:grpSpPr>
        <p:sp>
          <p:nvSpPr>
            <p:cNvPr name="Freeform 3" id="3"/>
            <p:cNvSpPr/>
            <p:nvPr/>
          </p:nvSpPr>
          <p:spPr>
            <a:xfrm flipH="false" flipV="false" rot="0">
              <a:off x="0" y="0"/>
              <a:ext cx="5487567" cy="686078"/>
            </a:xfrm>
            <a:custGeom>
              <a:avLst/>
              <a:gdLst/>
              <a:ahLst/>
              <a:cxnLst/>
              <a:rect r="r" b="b" t="t" l="l"/>
              <a:pathLst>
                <a:path h="686078" w="5487567">
                  <a:moveTo>
                    <a:pt x="0" y="0"/>
                  </a:moveTo>
                  <a:lnTo>
                    <a:pt x="5487567" y="0"/>
                  </a:lnTo>
                  <a:lnTo>
                    <a:pt x="5487567" y="686078"/>
                  </a:lnTo>
                  <a:lnTo>
                    <a:pt x="0" y="686078"/>
                  </a:lnTo>
                  <a:close/>
                </a:path>
              </a:pathLst>
            </a:custGeom>
            <a:solidFill>
              <a:srgbClr val="4E767D"/>
            </a:solidFill>
          </p:spPr>
        </p:sp>
        <p:sp>
          <p:nvSpPr>
            <p:cNvPr name="TextBox 4" id="4"/>
            <p:cNvSpPr txBox="true"/>
            <p:nvPr/>
          </p:nvSpPr>
          <p:spPr>
            <a:xfrm>
              <a:off x="0" y="-47625"/>
              <a:ext cx="5487567" cy="733703"/>
            </a:xfrm>
            <a:prstGeom prst="rect">
              <a:avLst/>
            </a:prstGeom>
          </p:spPr>
          <p:txBody>
            <a:bodyPr anchor="ctr" rtlCol="false" tIns="50800" lIns="50800" bIns="50800" rIns="50800"/>
            <a:lstStyle/>
            <a:p>
              <a:pPr algn="ctr">
                <a:lnSpc>
                  <a:spcPts val="3174"/>
                </a:lnSpc>
              </a:pPr>
            </a:p>
          </p:txBody>
        </p:sp>
      </p:grpSp>
      <p:sp>
        <p:nvSpPr>
          <p:cNvPr name="Freeform 5" id="5"/>
          <p:cNvSpPr/>
          <p:nvPr/>
        </p:nvSpPr>
        <p:spPr>
          <a:xfrm flipH="false" flipV="false" rot="0">
            <a:off x="14390847" y="4477294"/>
            <a:ext cx="3357828" cy="5231743"/>
          </a:xfrm>
          <a:custGeom>
            <a:avLst/>
            <a:gdLst/>
            <a:ahLst/>
            <a:cxnLst/>
            <a:rect r="r" b="b" t="t" l="l"/>
            <a:pathLst>
              <a:path h="5231743" w="3357828">
                <a:moveTo>
                  <a:pt x="0" y="0"/>
                </a:moveTo>
                <a:lnTo>
                  <a:pt x="3357828" y="0"/>
                </a:lnTo>
                <a:lnTo>
                  <a:pt x="3357828" y="5231743"/>
                </a:lnTo>
                <a:lnTo>
                  <a:pt x="0" y="52317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3508757" y="-1064553"/>
            <a:ext cx="9751946" cy="2563471"/>
          </a:xfrm>
          <a:custGeom>
            <a:avLst/>
            <a:gdLst/>
            <a:ahLst/>
            <a:cxnLst/>
            <a:rect r="r" b="b" t="t" l="l"/>
            <a:pathLst>
              <a:path h="2563471" w="9751946">
                <a:moveTo>
                  <a:pt x="9751946" y="0"/>
                </a:moveTo>
                <a:lnTo>
                  <a:pt x="0" y="0"/>
                </a:lnTo>
                <a:lnTo>
                  <a:pt x="0" y="2563471"/>
                </a:lnTo>
                <a:lnTo>
                  <a:pt x="9751946" y="2563471"/>
                </a:lnTo>
                <a:lnTo>
                  <a:pt x="9751946" y="0"/>
                </a:lnTo>
                <a:close/>
              </a:path>
            </a:pathLst>
          </a:custGeom>
          <a:blipFill>
            <a:blip r:embed="rId4">
              <a:alphaModFix amt="38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14994293" y="8520479"/>
            <a:ext cx="9751946" cy="2563471"/>
          </a:xfrm>
          <a:custGeom>
            <a:avLst/>
            <a:gdLst/>
            <a:ahLst/>
            <a:cxnLst/>
            <a:rect r="r" b="b" t="t" l="l"/>
            <a:pathLst>
              <a:path h="2563471" w="9751946">
                <a:moveTo>
                  <a:pt x="9751945" y="0"/>
                </a:moveTo>
                <a:lnTo>
                  <a:pt x="0" y="0"/>
                </a:lnTo>
                <a:lnTo>
                  <a:pt x="0" y="2563471"/>
                </a:lnTo>
                <a:lnTo>
                  <a:pt x="9751945" y="2563471"/>
                </a:lnTo>
                <a:lnTo>
                  <a:pt x="9751945" y="0"/>
                </a:lnTo>
                <a:close/>
              </a:path>
            </a:pathLst>
          </a:custGeom>
          <a:blipFill>
            <a:blip r:embed="rId4">
              <a:alphaModFix amt="38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492652" y="2483417"/>
            <a:ext cx="19273304" cy="1543050"/>
          </a:xfrm>
          <a:prstGeom prst="rect">
            <a:avLst/>
          </a:prstGeom>
        </p:spPr>
        <p:txBody>
          <a:bodyPr anchor="t" rtlCol="false" tIns="0" lIns="0" bIns="0" rIns="0">
            <a:spAutoFit/>
          </a:bodyPr>
          <a:lstStyle/>
          <a:p>
            <a:pPr algn="ctr" marL="0" indent="0" lvl="0">
              <a:lnSpc>
                <a:spcPts val="12120"/>
              </a:lnSpc>
              <a:spcBef>
                <a:spcPct val="0"/>
              </a:spcBef>
            </a:pPr>
            <a:r>
              <a:rPr lang="en-US" sz="10100" spc="-606">
                <a:solidFill>
                  <a:srgbClr val="F0F6F5"/>
                </a:solidFill>
                <a:latin typeface="Mokoto"/>
                <a:ea typeface="Mokoto"/>
                <a:cs typeface="Mokoto"/>
                <a:sym typeface="Mokoto"/>
              </a:rPr>
              <a:t>origen y evolución</a:t>
            </a:r>
          </a:p>
        </p:txBody>
      </p:sp>
      <p:sp>
        <p:nvSpPr>
          <p:cNvPr name="TextBox 10" id="10"/>
          <p:cNvSpPr txBox="true"/>
          <p:nvPr/>
        </p:nvSpPr>
        <p:spPr>
          <a:xfrm rot="0">
            <a:off x="1187136" y="5212047"/>
            <a:ext cx="12028864" cy="4046253"/>
          </a:xfrm>
          <a:prstGeom prst="rect">
            <a:avLst/>
          </a:prstGeom>
        </p:spPr>
        <p:txBody>
          <a:bodyPr anchor="t" rtlCol="false" tIns="0" lIns="0" bIns="0" rIns="0">
            <a:spAutoFit/>
          </a:bodyPr>
          <a:lstStyle/>
          <a:p>
            <a:pPr algn="l">
              <a:lnSpc>
                <a:spcPts val="2919"/>
              </a:lnSpc>
            </a:pPr>
            <a:r>
              <a:rPr lang="en-US" sz="2085">
                <a:solidFill>
                  <a:srgbClr val="000000"/>
                </a:solidFill>
                <a:latin typeface="Canva Sans"/>
                <a:ea typeface="Canva Sans"/>
                <a:cs typeface="Canva Sans"/>
                <a:sym typeface="Canva Sans"/>
              </a:rPr>
              <a:t>En 1980, Ikujiro Nonaka y Hirotaka Takeuchi introducen practicas iterativas, en las que se inspiran en el scrum del rugby como analogía para equipos alineados hacia una meta.</a:t>
            </a:r>
          </a:p>
          <a:p>
            <a:pPr algn="l">
              <a:lnSpc>
                <a:spcPts val="2919"/>
              </a:lnSpc>
            </a:pPr>
            <a:r>
              <a:rPr lang="en-US" sz="2085">
                <a:solidFill>
                  <a:srgbClr val="000000"/>
                </a:solidFill>
                <a:latin typeface="Canva Sans"/>
                <a:ea typeface="Canva Sans"/>
                <a:cs typeface="Canva Sans"/>
                <a:sym typeface="Canva Sans"/>
              </a:rPr>
              <a:t> </a:t>
            </a:r>
          </a:p>
          <a:p>
            <a:pPr algn="l">
              <a:lnSpc>
                <a:spcPts val="2919"/>
              </a:lnSpc>
            </a:pPr>
            <a:r>
              <a:rPr lang="en-US" sz="2085">
                <a:solidFill>
                  <a:srgbClr val="000000"/>
                </a:solidFill>
                <a:latin typeface="Canva Sans"/>
                <a:ea typeface="Canva Sans"/>
                <a:cs typeface="Canva Sans"/>
                <a:sym typeface="Canva Sans"/>
              </a:rPr>
              <a:t>En la década de 1990, Ken Schwaber y Jeff Sutherland formalizaron Scrum que fue presentado oficialmente en 1995. En 2001 colaboran en el Manifiesto Ágil, posicionando a Scrum en el.</a:t>
            </a:r>
          </a:p>
          <a:p>
            <a:pPr algn="l">
              <a:lnSpc>
                <a:spcPts val="2919"/>
              </a:lnSpc>
            </a:pPr>
          </a:p>
          <a:p>
            <a:pPr algn="l">
              <a:lnSpc>
                <a:spcPts val="2919"/>
              </a:lnSpc>
            </a:pPr>
            <a:r>
              <a:rPr lang="en-US" sz="2085">
                <a:solidFill>
                  <a:srgbClr val="000000"/>
                </a:solidFill>
                <a:latin typeface="Canva Sans"/>
                <a:ea typeface="Canva Sans"/>
                <a:cs typeface="Canva Sans"/>
                <a:sym typeface="Canva Sans"/>
              </a:rPr>
              <a:t>Scrum se ha convertido en uno de los marcos agiles mas renombrados, la Guía Scrum se actualiza con regularidad. Se han incluido métodos como la integración de técnicas de estimación, revisiones periódicas, refinamiento del Product Backlog y sprints mas breves. Se ha empleado también en áreas como recursos humanos, educación y marketing.</a:t>
            </a:r>
          </a:p>
        </p:txBody>
      </p:sp>
    </p:spTree>
  </p:cSld>
  <p:clrMapOvr>
    <a:masterClrMapping/>
  </p:clrMapOvr>
  <p:transition spd="slow">
    <p:cover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E767D"/>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12461598" y="-60753"/>
            <a:ext cx="8288984" cy="2178906"/>
          </a:xfrm>
          <a:custGeom>
            <a:avLst/>
            <a:gdLst/>
            <a:ahLst/>
            <a:cxnLst/>
            <a:rect r="r" b="b" t="t" l="l"/>
            <a:pathLst>
              <a:path h="2178906" w="8288984">
                <a:moveTo>
                  <a:pt x="8288984" y="0"/>
                </a:moveTo>
                <a:lnTo>
                  <a:pt x="0" y="0"/>
                </a:lnTo>
                <a:lnTo>
                  <a:pt x="0" y="2178906"/>
                </a:lnTo>
                <a:lnTo>
                  <a:pt x="8288984" y="2178906"/>
                </a:lnTo>
                <a:lnTo>
                  <a:pt x="8288984" y="0"/>
                </a:lnTo>
                <a:close/>
              </a:path>
            </a:pathLst>
          </a:custGeom>
          <a:blipFill>
            <a:blip r:embed="rId2">
              <a:alphaModFix amt="38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00420" y="702020"/>
            <a:ext cx="16302320" cy="8732583"/>
            <a:chOff x="0" y="0"/>
            <a:chExt cx="4293615" cy="2299940"/>
          </a:xfrm>
        </p:grpSpPr>
        <p:sp>
          <p:nvSpPr>
            <p:cNvPr name="Freeform 4" id="4"/>
            <p:cNvSpPr/>
            <p:nvPr/>
          </p:nvSpPr>
          <p:spPr>
            <a:xfrm flipH="false" flipV="false" rot="0">
              <a:off x="0" y="0"/>
              <a:ext cx="4293615" cy="2299940"/>
            </a:xfrm>
            <a:custGeom>
              <a:avLst/>
              <a:gdLst/>
              <a:ahLst/>
              <a:cxnLst/>
              <a:rect r="r" b="b" t="t" l="l"/>
              <a:pathLst>
                <a:path h="2299940" w="4293615">
                  <a:moveTo>
                    <a:pt x="0" y="0"/>
                  </a:moveTo>
                  <a:lnTo>
                    <a:pt x="4293615" y="0"/>
                  </a:lnTo>
                  <a:lnTo>
                    <a:pt x="4293615" y="2299940"/>
                  </a:lnTo>
                  <a:lnTo>
                    <a:pt x="0" y="2299940"/>
                  </a:lnTo>
                  <a:close/>
                </a:path>
              </a:pathLst>
            </a:custGeom>
            <a:solidFill>
              <a:srgbClr val="F0F6F5"/>
            </a:solidFill>
          </p:spPr>
        </p:sp>
        <p:sp>
          <p:nvSpPr>
            <p:cNvPr name="TextBox 5" id="5"/>
            <p:cNvSpPr txBox="true"/>
            <p:nvPr/>
          </p:nvSpPr>
          <p:spPr>
            <a:xfrm>
              <a:off x="0" y="-47625"/>
              <a:ext cx="4293615" cy="2347565"/>
            </a:xfrm>
            <a:prstGeom prst="rect">
              <a:avLst/>
            </a:prstGeom>
          </p:spPr>
          <p:txBody>
            <a:bodyPr anchor="ctr" rtlCol="false" tIns="50800" lIns="50800" bIns="50800" rIns="50800"/>
            <a:lstStyle/>
            <a:p>
              <a:pPr algn="ctr">
                <a:lnSpc>
                  <a:spcPts val="3174"/>
                </a:lnSpc>
              </a:pPr>
            </a:p>
          </p:txBody>
        </p:sp>
      </p:grpSp>
      <p:sp>
        <p:nvSpPr>
          <p:cNvPr name="TextBox 6" id="6"/>
          <p:cNvSpPr txBox="true"/>
          <p:nvPr/>
        </p:nvSpPr>
        <p:spPr>
          <a:xfrm rot="0">
            <a:off x="4479619" y="1152859"/>
            <a:ext cx="12126471" cy="1062763"/>
          </a:xfrm>
          <a:prstGeom prst="rect">
            <a:avLst/>
          </a:prstGeom>
        </p:spPr>
        <p:txBody>
          <a:bodyPr anchor="t" rtlCol="false" tIns="0" lIns="0" bIns="0" rIns="0">
            <a:spAutoFit/>
          </a:bodyPr>
          <a:lstStyle/>
          <a:p>
            <a:pPr algn="ctr" marL="0" indent="0" lvl="0">
              <a:lnSpc>
                <a:spcPts val="8347"/>
              </a:lnSpc>
            </a:pPr>
            <a:r>
              <a:rPr lang="en-US" sz="6955" spc="-306">
                <a:solidFill>
                  <a:srgbClr val="000000"/>
                </a:solidFill>
                <a:latin typeface="Mokoto"/>
                <a:ea typeface="Mokoto"/>
                <a:cs typeface="Mokoto"/>
                <a:sym typeface="Mokoto"/>
              </a:rPr>
              <a:t>CARACTERITICAS</a:t>
            </a:r>
          </a:p>
        </p:txBody>
      </p:sp>
      <p:sp>
        <p:nvSpPr>
          <p:cNvPr name="TextBox 7" id="7"/>
          <p:cNvSpPr txBox="true"/>
          <p:nvPr/>
        </p:nvSpPr>
        <p:spPr>
          <a:xfrm rot="0">
            <a:off x="3323926" y="2785397"/>
            <a:ext cx="11855308" cy="4971351"/>
          </a:xfrm>
          <a:prstGeom prst="rect">
            <a:avLst/>
          </a:prstGeom>
        </p:spPr>
        <p:txBody>
          <a:bodyPr anchor="t" rtlCol="false" tIns="0" lIns="0" bIns="0" rIns="0">
            <a:spAutoFit/>
          </a:bodyPr>
          <a:lstStyle/>
          <a:p>
            <a:pPr algn="ctr">
              <a:lnSpc>
                <a:spcPts val="3324"/>
              </a:lnSpc>
            </a:pPr>
            <a:r>
              <a:rPr lang="en-US" b="true" sz="2499" i="true">
                <a:solidFill>
                  <a:srgbClr val="000000"/>
                </a:solidFill>
                <a:latin typeface="Canva Sans Bold Italics"/>
                <a:ea typeface="Canva Sans Bold Italics"/>
                <a:cs typeface="Canva Sans Bold Italics"/>
                <a:sym typeface="Canva Sans Bold Italics"/>
              </a:rPr>
              <a:t>Método Ágil e iterativo:</a:t>
            </a:r>
          </a:p>
          <a:p>
            <a:pPr algn="ctr">
              <a:lnSpc>
                <a:spcPts val="2926"/>
              </a:lnSpc>
            </a:pPr>
            <a:r>
              <a:rPr lang="en-US" sz="2200">
                <a:solidFill>
                  <a:srgbClr val="000000"/>
                </a:solidFill>
                <a:latin typeface="Canva Sans"/>
                <a:ea typeface="Canva Sans"/>
                <a:cs typeface="Canva Sans"/>
                <a:sym typeface="Canva Sans"/>
              </a:rPr>
              <a:t>-Trabajo en </a:t>
            </a:r>
            <a:r>
              <a:rPr lang="en-US" sz="2200" b="true">
                <a:solidFill>
                  <a:srgbClr val="000000"/>
                </a:solidFill>
                <a:latin typeface="Canva Sans Bold"/>
                <a:ea typeface="Canva Sans Bold"/>
                <a:cs typeface="Canva Sans Bold"/>
                <a:sym typeface="Canva Sans Bold"/>
              </a:rPr>
              <a:t>Sprints.</a:t>
            </a:r>
          </a:p>
          <a:p>
            <a:pPr algn="ctr">
              <a:lnSpc>
                <a:spcPts val="2926"/>
              </a:lnSpc>
            </a:pPr>
          </a:p>
          <a:p>
            <a:pPr algn="ctr">
              <a:lnSpc>
                <a:spcPts val="3324"/>
              </a:lnSpc>
            </a:pPr>
            <a:r>
              <a:rPr lang="en-US" b="true" sz="2499" i="true">
                <a:solidFill>
                  <a:srgbClr val="000000"/>
                </a:solidFill>
                <a:latin typeface="Canva Sans Bold Italics"/>
                <a:ea typeface="Canva Sans Bold Italics"/>
                <a:cs typeface="Canva Sans Bold Italics"/>
                <a:sym typeface="Canva Sans Bold Italics"/>
              </a:rPr>
              <a:t>Basado en tres pilares:</a:t>
            </a:r>
          </a:p>
          <a:p>
            <a:pPr algn="ctr">
              <a:lnSpc>
                <a:spcPts val="2926"/>
              </a:lnSpc>
            </a:pPr>
            <a:r>
              <a:rPr lang="en-US" sz="2200">
                <a:solidFill>
                  <a:srgbClr val="000000"/>
                </a:solidFill>
                <a:latin typeface="Canva Sans"/>
                <a:ea typeface="Canva Sans"/>
                <a:cs typeface="Canva Sans"/>
                <a:sym typeface="Canva Sans"/>
              </a:rPr>
              <a:t>-Transparencia, todo el trabajo es visible</a:t>
            </a:r>
          </a:p>
          <a:p>
            <a:pPr algn="ctr">
              <a:lnSpc>
                <a:spcPts val="2926"/>
              </a:lnSpc>
            </a:pPr>
            <a:r>
              <a:rPr lang="en-US" sz="2200">
                <a:solidFill>
                  <a:srgbClr val="000000"/>
                </a:solidFill>
                <a:latin typeface="Canva Sans"/>
                <a:ea typeface="Canva Sans"/>
                <a:cs typeface="Canva Sans"/>
                <a:sym typeface="Canva Sans"/>
              </a:rPr>
              <a:t>-Inspección, revisión continua del trabajo</a:t>
            </a:r>
          </a:p>
          <a:p>
            <a:pPr algn="ctr">
              <a:lnSpc>
                <a:spcPts val="2926"/>
              </a:lnSpc>
            </a:pPr>
            <a:r>
              <a:rPr lang="en-US" sz="2200">
                <a:solidFill>
                  <a:srgbClr val="000000"/>
                </a:solidFill>
                <a:latin typeface="Canva Sans"/>
                <a:ea typeface="Canva Sans"/>
                <a:cs typeface="Canva Sans"/>
                <a:sym typeface="Canva Sans"/>
              </a:rPr>
              <a:t>-Adaptación, ajustes inmediatos si hay desvíos</a:t>
            </a:r>
          </a:p>
          <a:p>
            <a:pPr algn="ctr">
              <a:lnSpc>
                <a:spcPts val="2926"/>
              </a:lnSpc>
            </a:pPr>
          </a:p>
          <a:p>
            <a:pPr algn="ctr">
              <a:lnSpc>
                <a:spcPts val="3324"/>
              </a:lnSpc>
            </a:pPr>
            <a:r>
              <a:rPr lang="en-US" b="true" sz="2499" i="true">
                <a:solidFill>
                  <a:srgbClr val="000000"/>
                </a:solidFill>
                <a:latin typeface="Canva Sans Bold Italics"/>
                <a:ea typeface="Canva Sans Bold Italics"/>
                <a:cs typeface="Canva Sans Bold Italics"/>
                <a:sym typeface="Canva Sans Bold Italics"/>
              </a:rPr>
              <a:t>Equipos autoorganizados</a:t>
            </a:r>
            <a:r>
              <a:rPr lang="en-US" b="true" sz="2499" i="true">
                <a:solidFill>
                  <a:srgbClr val="000000"/>
                </a:solidFill>
                <a:latin typeface="Canva Sans Bold Italics"/>
                <a:ea typeface="Canva Sans Bold Italics"/>
                <a:cs typeface="Canva Sans Bold Italics"/>
                <a:sym typeface="Canva Sans Bold Italics"/>
              </a:rPr>
              <a:t>:</a:t>
            </a:r>
          </a:p>
          <a:p>
            <a:pPr algn="ctr">
              <a:lnSpc>
                <a:spcPts val="2926"/>
              </a:lnSpc>
            </a:pPr>
            <a:r>
              <a:rPr lang="en-US" sz="2200">
                <a:solidFill>
                  <a:srgbClr val="000000"/>
                </a:solidFill>
                <a:latin typeface="Canva Sans"/>
                <a:ea typeface="Canva Sans"/>
                <a:cs typeface="Canva Sans"/>
                <a:sym typeface="Canva Sans"/>
              </a:rPr>
              <a:t>En el que hay roles establecidos como el Product Owner, Scrum Master y developers</a:t>
            </a:r>
          </a:p>
          <a:p>
            <a:pPr algn="ctr">
              <a:lnSpc>
                <a:spcPts val="2926"/>
              </a:lnSpc>
            </a:pPr>
          </a:p>
          <a:p>
            <a:pPr algn="ctr">
              <a:lnSpc>
                <a:spcPts val="2926"/>
              </a:lnSpc>
            </a:pPr>
            <a:r>
              <a:rPr lang="en-US" b="true" sz="2200" i="true">
                <a:solidFill>
                  <a:srgbClr val="000000"/>
                </a:solidFill>
                <a:latin typeface="Canva Sans Bold Italics"/>
                <a:ea typeface="Canva Sans Bold Italics"/>
                <a:cs typeface="Canva Sans Bold Italics"/>
                <a:sym typeface="Canva Sans Bold Italics"/>
              </a:rPr>
              <a:t>Adaptabilidad al cambio: </a:t>
            </a:r>
          </a:p>
          <a:p>
            <a:pPr algn="ctr">
              <a:lnSpc>
                <a:spcPts val="2926"/>
              </a:lnSpc>
            </a:pPr>
            <a:r>
              <a:rPr lang="en-US" sz="2200">
                <a:solidFill>
                  <a:srgbClr val="000000"/>
                </a:solidFill>
                <a:latin typeface="Canva Sans"/>
                <a:ea typeface="Canva Sans"/>
                <a:cs typeface="Canva Sans"/>
                <a:sym typeface="Canva Sans"/>
              </a:rPr>
              <a:t>Prioriza la adaptación sobre el cumplimiento de un plan estricto</a:t>
            </a:r>
          </a:p>
        </p:txBody>
      </p:sp>
      <p:sp>
        <p:nvSpPr>
          <p:cNvPr name="Freeform 8" id="8"/>
          <p:cNvSpPr/>
          <p:nvPr/>
        </p:nvSpPr>
        <p:spPr>
          <a:xfrm flipH="false" flipV="false" rot="0">
            <a:off x="-815158" y="7217020"/>
            <a:ext cx="3824759" cy="3859848"/>
          </a:xfrm>
          <a:custGeom>
            <a:avLst/>
            <a:gdLst/>
            <a:ahLst/>
            <a:cxnLst/>
            <a:rect r="r" b="b" t="t" l="l"/>
            <a:pathLst>
              <a:path h="3859848" w="3824759">
                <a:moveTo>
                  <a:pt x="0" y="0"/>
                </a:moveTo>
                <a:lnTo>
                  <a:pt x="3824759" y="0"/>
                </a:lnTo>
                <a:lnTo>
                  <a:pt x="3824759" y="3859848"/>
                </a:lnTo>
                <a:lnTo>
                  <a:pt x="0" y="38598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5790644" y="-279825"/>
            <a:ext cx="3080752" cy="3103322"/>
          </a:xfrm>
          <a:custGeom>
            <a:avLst/>
            <a:gdLst/>
            <a:ahLst/>
            <a:cxnLst/>
            <a:rect r="r" b="b" t="t" l="l"/>
            <a:pathLst>
              <a:path h="3103322" w="3080752">
                <a:moveTo>
                  <a:pt x="0" y="0"/>
                </a:moveTo>
                <a:lnTo>
                  <a:pt x="3080752" y="0"/>
                </a:lnTo>
                <a:lnTo>
                  <a:pt x="3080752" y="3103322"/>
                </a:lnTo>
                <a:lnTo>
                  <a:pt x="0" y="31033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970515" y="-714114"/>
            <a:ext cx="6832222" cy="2832266"/>
          </a:xfrm>
          <a:custGeom>
            <a:avLst/>
            <a:gdLst/>
            <a:ahLst/>
            <a:cxnLst/>
            <a:rect r="r" b="b" t="t" l="l"/>
            <a:pathLst>
              <a:path h="2832266" w="6832222">
                <a:moveTo>
                  <a:pt x="0" y="0"/>
                </a:moveTo>
                <a:lnTo>
                  <a:pt x="6832221" y="0"/>
                </a:lnTo>
                <a:lnTo>
                  <a:pt x="6832221" y="2832267"/>
                </a:lnTo>
                <a:lnTo>
                  <a:pt x="0" y="28322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6606090" y="7217020"/>
            <a:ext cx="653210" cy="4082561"/>
          </a:xfrm>
          <a:custGeom>
            <a:avLst/>
            <a:gdLst/>
            <a:ahLst/>
            <a:cxnLst/>
            <a:rect r="r" b="b" t="t" l="l"/>
            <a:pathLst>
              <a:path h="4082561" w="653210">
                <a:moveTo>
                  <a:pt x="0" y="0"/>
                </a:moveTo>
                <a:lnTo>
                  <a:pt x="653210" y="0"/>
                </a:lnTo>
                <a:lnTo>
                  <a:pt x="653210" y="4082560"/>
                </a:lnTo>
                <a:lnTo>
                  <a:pt x="0" y="408256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5496804" y="7217020"/>
            <a:ext cx="586404" cy="4082561"/>
          </a:xfrm>
          <a:custGeom>
            <a:avLst/>
            <a:gdLst/>
            <a:ahLst/>
            <a:cxnLst/>
            <a:rect r="r" b="b" t="t" l="l"/>
            <a:pathLst>
              <a:path h="4082561" w="586404">
                <a:moveTo>
                  <a:pt x="0" y="0"/>
                </a:moveTo>
                <a:lnTo>
                  <a:pt x="586404" y="0"/>
                </a:lnTo>
                <a:lnTo>
                  <a:pt x="586404" y="4082560"/>
                </a:lnTo>
                <a:lnTo>
                  <a:pt x="0" y="408256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true" flipV="false" rot="0">
            <a:off x="-3730202" y="2620803"/>
            <a:ext cx="8288984" cy="2178906"/>
          </a:xfrm>
          <a:custGeom>
            <a:avLst/>
            <a:gdLst/>
            <a:ahLst/>
            <a:cxnLst/>
            <a:rect r="r" b="b" t="t" l="l"/>
            <a:pathLst>
              <a:path h="2178906" w="8288984">
                <a:moveTo>
                  <a:pt x="8288984" y="0"/>
                </a:moveTo>
                <a:lnTo>
                  <a:pt x="0" y="0"/>
                </a:lnTo>
                <a:lnTo>
                  <a:pt x="0" y="2178906"/>
                </a:lnTo>
                <a:lnTo>
                  <a:pt x="8288984" y="2178906"/>
                </a:lnTo>
                <a:lnTo>
                  <a:pt x="8288984" y="0"/>
                </a:lnTo>
                <a:close/>
              </a:path>
            </a:pathLst>
          </a:custGeom>
          <a:blipFill>
            <a:blip r:embed="rId2">
              <a:alphaModFix amt="38000"/>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true" flipV="false" rot="0">
            <a:off x="7207820" y="9120674"/>
            <a:ext cx="8288984" cy="2178906"/>
          </a:xfrm>
          <a:custGeom>
            <a:avLst/>
            <a:gdLst/>
            <a:ahLst/>
            <a:cxnLst/>
            <a:rect r="r" b="b" t="t" l="l"/>
            <a:pathLst>
              <a:path h="2178906" w="8288984">
                <a:moveTo>
                  <a:pt x="8288984" y="0"/>
                </a:moveTo>
                <a:lnTo>
                  <a:pt x="0" y="0"/>
                </a:lnTo>
                <a:lnTo>
                  <a:pt x="0" y="2178906"/>
                </a:lnTo>
                <a:lnTo>
                  <a:pt x="8288984" y="2178906"/>
                </a:lnTo>
                <a:lnTo>
                  <a:pt x="8288984" y="0"/>
                </a:lnTo>
                <a:close/>
              </a:path>
            </a:pathLst>
          </a:custGeom>
          <a:blipFill>
            <a:blip r:embed="rId2">
              <a:alphaModFix amt="38000"/>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true" flipV="false" rot="0">
            <a:off x="14124868" y="3898121"/>
            <a:ext cx="6859634" cy="1803176"/>
          </a:xfrm>
          <a:custGeom>
            <a:avLst/>
            <a:gdLst/>
            <a:ahLst/>
            <a:cxnLst/>
            <a:rect r="r" b="b" t="t" l="l"/>
            <a:pathLst>
              <a:path h="1803176" w="6859634">
                <a:moveTo>
                  <a:pt x="6859634" y="0"/>
                </a:moveTo>
                <a:lnTo>
                  <a:pt x="0" y="0"/>
                </a:lnTo>
                <a:lnTo>
                  <a:pt x="0" y="1803176"/>
                </a:lnTo>
                <a:lnTo>
                  <a:pt x="6859634" y="1803176"/>
                </a:lnTo>
                <a:lnTo>
                  <a:pt x="6859634" y="0"/>
                </a:lnTo>
                <a:close/>
              </a:path>
            </a:pathLst>
          </a:custGeom>
          <a:blipFill>
            <a:blip r:embed="rId2">
              <a:alphaModFix amt="38000"/>
              <a:extLst>
                <a:ext uri="{96DAC541-7B7A-43D3-8B79-37D633B846F1}">
                  <asvg:svgBlip xmlns:asvg="http://schemas.microsoft.com/office/drawing/2016/SVG/main" r:embed="rId3"/>
                </a:ext>
              </a:extLst>
            </a:blip>
            <a:stretch>
              <a:fillRect l="0" t="0" r="0" b="0"/>
            </a:stretch>
          </a:blipFill>
        </p:spPr>
      </p:sp>
    </p:spTree>
  </p:cSld>
  <p:clrMapOvr>
    <a:masterClrMapping/>
  </p:clrMapOvr>
  <p:transition spd="slow">
    <p:cover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0F6F5"/>
        </a:solidFill>
      </p:bgPr>
    </p:bg>
    <p:spTree>
      <p:nvGrpSpPr>
        <p:cNvPr id="1" name=""/>
        <p:cNvGrpSpPr/>
        <p:nvPr/>
      </p:nvGrpSpPr>
      <p:grpSpPr>
        <a:xfrm>
          <a:off x="0" y="0"/>
          <a:ext cx="0" cy="0"/>
          <a:chOff x="0" y="0"/>
          <a:chExt cx="0" cy="0"/>
        </a:xfrm>
      </p:grpSpPr>
      <p:sp>
        <p:nvSpPr>
          <p:cNvPr name="TextBox 2" id="2"/>
          <p:cNvSpPr txBox="true"/>
          <p:nvPr/>
        </p:nvSpPr>
        <p:spPr>
          <a:xfrm rot="0">
            <a:off x="671268" y="1386663"/>
            <a:ext cx="16945463" cy="1283685"/>
          </a:xfrm>
          <a:prstGeom prst="rect">
            <a:avLst/>
          </a:prstGeom>
        </p:spPr>
        <p:txBody>
          <a:bodyPr anchor="t" rtlCol="false" tIns="0" lIns="0" bIns="0" rIns="0">
            <a:spAutoFit/>
          </a:bodyPr>
          <a:lstStyle/>
          <a:p>
            <a:pPr algn="ctr">
              <a:lnSpc>
                <a:spcPts val="9953"/>
              </a:lnSpc>
            </a:pPr>
            <a:r>
              <a:rPr lang="en-US" sz="8655">
                <a:solidFill>
                  <a:srgbClr val="000000"/>
                </a:solidFill>
                <a:latin typeface="Mokoto"/>
                <a:ea typeface="Mokoto"/>
                <a:cs typeface="Mokoto"/>
                <a:sym typeface="Mokoto"/>
              </a:rPr>
              <a:t>FASES O ITERACIONES</a:t>
            </a:r>
          </a:p>
        </p:txBody>
      </p:sp>
      <p:sp>
        <p:nvSpPr>
          <p:cNvPr name="Freeform 3" id="3"/>
          <p:cNvSpPr/>
          <p:nvPr/>
        </p:nvSpPr>
        <p:spPr>
          <a:xfrm flipH="false" flipV="false" rot="-10800000">
            <a:off x="-5603399" y="1553416"/>
            <a:ext cx="8288984" cy="2178906"/>
          </a:xfrm>
          <a:custGeom>
            <a:avLst/>
            <a:gdLst/>
            <a:ahLst/>
            <a:cxnLst/>
            <a:rect r="r" b="b" t="t" l="l"/>
            <a:pathLst>
              <a:path h="2178906" w="8288984">
                <a:moveTo>
                  <a:pt x="0" y="0"/>
                </a:moveTo>
                <a:lnTo>
                  <a:pt x="8288985" y="0"/>
                </a:lnTo>
                <a:lnTo>
                  <a:pt x="8288985" y="2178905"/>
                </a:lnTo>
                <a:lnTo>
                  <a:pt x="0" y="21789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4879630" y="-1089453"/>
            <a:ext cx="8288984" cy="2178906"/>
          </a:xfrm>
          <a:custGeom>
            <a:avLst/>
            <a:gdLst/>
            <a:ahLst/>
            <a:cxnLst/>
            <a:rect r="r" b="b" t="t" l="l"/>
            <a:pathLst>
              <a:path h="2178906" w="8288984">
                <a:moveTo>
                  <a:pt x="0" y="0"/>
                </a:moveTo>
                <a:lnTo>
                  <a:pt x="8288984" y="0"/>
                </a:lnTo>
                <a:lnTo>
                  <a:pt x="8288984" y="2178906"/>
                </a:lnTo>
                <a:lnTo>
                  <a:pt x="0" y="21789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505827" y="3492414"/>
            <a:ext cx="5753473" cy="5765886"/>
          </a:xfrm>
          <a:custGeom>
            <a:avLst/>
            <a:gdLst/>
            <a:ahLst/>
            <a:cxnLst/>
            <a:rect r="r" b="b" t="t" l="l"/>
            <a:pathLst>
              <a:path h="5765886" w="5753473">
                <a:moveTo>
                  <a:pt x="0" y="0"/>
                </a:moveTo>
                <a:lnTo>
                  <a:pt x="5753473" y="0"/>
                </a:lnTo>
                <a:lnTo>
                  <a:pt x="5753473" y="5765886"/>
                </a:lnTo>
                <a:lnTo>
                  <a:pt x="0" y="57658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283093" y="4142126"/>
            <a:ext cx="8885034" cy="4012523"/>
          </a:xfrm>
          <a:prstGeom prst="rect">
            <a:avLst/>
          </a:prstGeom>
        </p:spPr>
        <p:txBody>
          <a:bodyPr anchor="t" rtlCol="false" tIns="0" lIns="0" bIns="0" rIns="0">
            <a:spAutoFit/>
          </a:bodyPr>
          <a:lstStyle/>
          <a:p>
            <a:pPr algn="l" marL="545506" indent="-272753" lvl="1">
              <a:lnSpc>
                <a:spcPts val="3537"/>
              </a:lnSpc>
              <a:buFont typeface="Arial"/>
              <a:buChar char="•"/>
            </a:pPr>
            <a:r>
              <a:rPr lang="en-US" sz="2526">
                <a:solidFill>
                  <a:srgbClr val="000000"/>
                </a:solidFill>
                <a:latin typeface="Canva Sans"/>
                <a:ea typeface="Canva Sans"/>
                <a:cs typeface="Canva Sans"/>
                <a:sym typeface="Canva Sans"/>
              </a:rPr>
              <a:t>Planificación del Sprint, el equipo determina que trabajos es capaz de realizar durante el Sprint.</a:t>
            </a:r>
          </a:p>
          <a:p>
            <a:pPr algn="l" marL="545506" indent="-272753" lvl="1">
              <a:lnSpc>
                <a:spcPts val="3537"/>
              </a:lnSpc>
              <a:buFont typeface="Arial"/>
              <a:buChar char="•"/>
            </a:pPr>
            <a:r>
              <a:rPr lang="en-US" sz="2526">
                <a:solidFill>
                  <a:srgbClr val="000000"/>
                </a:solidFill>
                <a:latin typeface="Canva Sans"/>
                <a:ea typeface="Canva Sans"/>
                <a:cs typeface="Canva Sans"/>
                <a:sym typeface="Canva Sans"/>
              </a:rPr>
              <a:t>El Sprint, es el ciclo de trabajo en el que el equipo lleva a cabo las tareas.</a:t>
            </a:r>
          </a:p>
          <a:p>
            <a:pPr algn="l" marL="545506" indent="-272753" lvl="1">
              <a:lnSpc>
                <a:spcPts val="3537"/>
              </a:lnSpc>
              <a:buFont typeface="Arial"/>
              <a:buChar char="•"/>
            </a:pPr>
            <a:r>
              <a:rPr lang="en-US" sz="2526">
                <a:solidFill>
                  <a:srgbClr val="000000"/>
                </a:solidFill>
                <a:latin typeface="Canva Sans"/>
                <a:ea typeface="Canva Sans"/>
                <a:cs typeface="Canva Sans"/>
                <a:sym typeface="Canva Sans"/>
              </a:rPr>
              <a:t>Revisión del Sprint, el equipo presenta a las partes interesadas del incremento del producto terminado</a:t>
            </a:r>
          </a:p>
          <a:p>
            <a:pPr algn="l" marL="545506" indent="-272753" lvl="1">
              <a:lnSpc>
                <a:spcPts val="3537"/>
              </a:lnSpc>
              <a:buFont typeface="Arial"/>
              <a:buChar char="•"/>
            </a:pPr>
            <a:r>
              <a:rPr lang="en-US" sz="2526">
                <a:solidFill>
                  <a:srgbClr val="000000"/>
                </a:solidFill>
                <a:latin typeface="Canva Sans"/>
                <a:ea typeface="Canva Sans"/>
                <a:cs typeface="Canva Sans"/>
                <a:sym typeface="Canva Sans"/>
              </a:rPr>
              <a:t>Retrospectiva del Sprint, el equipo inspecciona como fue el Sprint para identificar mejoras para el próximo Sprint.</a:t>
            </a:r>
          </a:p>
        </p:txBody>
      </p:sp>
    </p:spTree>
  </p:cSld>
  <p:clrMapOvr>
    <a:masterClrMapping/>
  </p:clrMapOvr>
  <p:transition spd="slow">
    <p:cover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0F6F5"/>
        </a:solidFill>
      </p:bgPr>
    </p:bg>
    <p:spTree>
      <p:nvGrpSpPr>
        <p:cNvPr id="1" name=""/>
        <p:cNvGrpSpPr/>
        <p:nvPr/>
      </p:nvGrpSpPr>
      <p:grpSpPr>
        <a:xfrm>
          <a:off x="0" y="0"/>
          <a:ext cx="0" cy="0"/>
          <a:chOff x="0" y="0"/>
          <a:chExt cx="0" cy="0"/>
        </a:xfrm>
      </p:grpSpPr>
      <p:sp>
        <p:nvSpPr>
          <p:cNvPr name="Freeform 2" id="2"/>
          <p:cNvSpPr/>
          <p:nvPr/>
        </p:nvSpPr>
        <p:spPr>
          <a:xfrm flipH="false" flipV="false" rot="0">
            <a:off x="7090238" y="5497130"/>
            <a:ext cx="4751233" cy="3646572"/>
          </a:xfrm>
          <a:custGeom>
            <a:avLst/>
            <a:gdLst/>
            <a:ahLst/>
            <a:cxnLst/>
            <a:rect r="r" b="b" t="t" l="l"/>
            <a:pathLst>
              <a:path h="3646572" w="4751233">
                <a:moveTo>
                  <a:pt x="0" y="0"/>
                </a:moveTo>
                <a:lnTo>
                  <a:pt x="4751233" y="0"/>
                </a:lnTo>
                <a:lnTo>
                  <a:pt x="4751233" y="3646572"/>
                </a:lnTo>
                <a:lnTo>
                  <a:pt x="0" y="3646572"/>
                </a:lnTo>
                <a:lnTo>
                  <a:pt x="0" y="0"/>
                </a:lnTo>
                <a:close/>
              </a:path>
            </a:pathLst>
          </a:custGeom>
          <a:blipFill>
            <a:blip r:embed="rId2"/>
            <a:stretch>
              <a:fillRect l="0" t="0" r="0" b="0"/>
            </a:stretch>
          </a:blipFill>
        </p:spPr>
      </p:sp>
      <p:sp>
        <p:nvSpPr>
          <p:cNvPr name="TextBox 3" id="3"/>
          <p:cNvSpPr txBox="true"/>
          <p:nvPr/>
        </p:nvSpPr>
        <p:spPr>
          <a:xfrm rot="0">
            <a:off x="750560" y="1274790"/>
            <a:ext cx="7895965" cy="2190750"/>
          </a:xfrm>
          <a:prstGeom prst="rect">
            <a:avLst/>
          </a:prstGeom>
        </p:spPr>
        <p:txBody>
          <a:bodyPr anchor="t" rtlCol="false" tIns="0" lIns="0" bIns="0" rIns="0">
            <a:spAutoFit/>
          </a:bodyPr>
          <a:lstStyle/>
          <a:p>
            <a:pPr algn="ctr" marL="0" indent="0" lvl="0">
              <a:lnSpc>
                <a:spcPts val="8672"/>
              </a:lnSpc>
              <a:spcBef>
                <a:spcPct val="0"/>
              </a:spcBef>
            </a:pPr>
            <a:r>
              <a:rPr lang="en-US" sz="7227">
                <a:solidFill>
                  <a:srgbClr val="05061C"/>
                </a:solidFill>
                <a:latin typeface="Mokoto"/>
                <a:ea typeface="Mokoto"/>
                <a:cs typeface="Mokoto"/>
                <a:sym typeface="Mokoto"/>
              </a:rPr>
              <a:t>Roles de Scrum</a:t>
            </a:r>
          </a:p>
        </p:txBody>
      </p:sp>
      <p:sp>
        <p:nvSpPr>
          <p:cNvPr name="TextBox 4" id="4"/>
          <p:cNvSpPr txBox="true"/>
          <p:nvPr/>
        </p:nvSpPr>
        <p:spPr>
          <a:xfrm rot="0">
            <a:off x="10984862" y="5261859"/>
            <a:ext cx="5819315" cy="503035"/>
          </a:xfrm>
          <a:prstGeom prst="rect">
            <a:avLst/>
          </a:prstGeom>
        </p:spPr>
        <p:txBody>
          <a:bodyPr anchor="t" rtlCol="false" tIns="0" lIns="0" bIns="0" rIns="0">
            <a:spAutoFit/>
          </a:bodyPr>
          <a:lstStyle/>
          <a:p>
            <a:pPr algn="l" marL="0" indent="0" lvl="0">
              <a:lnSpc>
                <a:spcPts val="4083"/>
              </a:lnSpc>
              <a:spcBef>
                <a:spcPct val="0"/>
              </a:spcBef>
            </a:pPr>
            <a:r>
              <a:rPr lang="en-US" b="true" sz="3140" spc="166">
                <a:solidFill>
                  <a:srgbClr val="FFFFFF"/>
                </a:solidFill>
                <a:latin typeface="Canva Sans Bold"/>
                <a:ea typeface="Canva Sans Bold"/>
                <a:cs typeface="Canva Sans Bold"/>
                <a:sym typeface="Canva Sans Bold"/>
              </a:rPr>
              <a:t>SCRUM MASTER</a:t>
            </a:r>
          </a:p>
        </p:txBody>
      </p:sp>
      <p:sp>
        <p:nvSpPr>
          <p:cNvPr name="TextBox 5" id="5"/>
          <p:cNvSpPr txBox="true"/>
          <p:nvPr/>
        </p:nvSpPr>
        <p:spPr>
          <a:xfrm rot="0">
            <a:off x="10984862" y="6032658"/>
            <a:ext cx="5062246" cy="790161"/>
          </a:xfrm>
          <a:prstGeom prst="rect">
            <a:avLst/>
          </a:prstGeom>
        </p:spPr>
        <p:txBody>
          <a:bodyPr anchor="t" rtlCol="false" tIns="0" lIns="0" bIns="0" rIns="0">
            <a:spAutoFit/>
          </a:bodyPr>
          <a:lstStyle/>
          <a:p>
            <a:pPr algn="l" marL="0" indent="0" lvl="0">
              <a:lnSpc>
                <a:spcPts val="2171"/>
              </a:lnSpc>
            </a:pPr>
            <a:r>
              <a:rPr lang="en-US" b="true" sz="1723">
                <a:solidFill>
                  <a:srgbClr val="05061C"/>
                </a:solidFill>
                <a:latin typeface="Canva Sans Bold"/>
                <a:ea typeface="Canva Sans Bold"/>
                <a:cs typeface="Canva Sans Bold"/>
                <a:sym typeface="Canva Sans Bold"/>
              </a:rPr>
              <a:t>Lidera los equipos de un proyecto, facilita la comunicación y colaboración entre los miembros y los lideres del equipo.</a:t>
            </a:r>
          </a:p>
        </p:txBody>
      </p:sp>
      <p:sp>
        <p:nvSpPr>
          <p:cNvPr name="TextBox 6" id="6"/>
          <p:cNvSpPr txBox="true"/>
          <p:nvPr/>
        </p:nvSpPr>
        <p:spPr>
          <a:xfrm rot="0">
            <a:off x="12088627" y="7533533"/>
            <a:ext cx="5404020" cy="503035"/>
          </a:xfrm>
          <a:prstGeom prst="rect">
            <a:avLst/>
          </a:prstGeom>
        </p:spPr>
        <p:txBody>
          <a:bodyPr anchor="t" rtlCol="false" tIns="0" lIns="0" bIns="0" rIns="0">
            <a:spAutoFit/>
          </a:bodyPr>
          <a:lstStyle/>
          <a:p>
            <a:pPr algn="l" marL="0" indent="0" lvl="0">
              <a:lnSpc>
                <a:spcPts val="4083"/>
              </a:lnSpc>
              <a:spcBef>
                <a:spcPct val="0"/>
              </a:spcBef>
            </a:pPr>
            <a:r>
              <a:rPr lang="en-US" b="true" sz="3140" spc="166">
                <a:solidFill>
                  <a:srgbClr val="FFFFFF"/>
                </a:solidFill>
                <a:latin typeface="Canva Sans Bold"/>
                <a:ea typeface="Canva Sans Bold"/>
                <a:cs typeface="Canva Sans Bold"/>
                <a:sym typeface="Canva Sans Bold"/>
              </a:rPr>
              <a:t>ROLES AUXILIARES</a:t>
            </a:r>
          </a:p>
        </p:txBody>
      </p:sp>
      <p:sp>
        <p:nvSpPr>
          <p:cNvPr name="TextBox 7" id="7"/>
          <p:cNvSpPr txBox="true"/>
          <p:nvPr/>
        </p:nvSpPr>
        <p:spPr>
          <a:xfrm rot="0">
            <a:off x="12088627" y="8277653"/>
            <a:ext cx="5062246" cy="1593452"/>
          </a:xfrm>
          <a:prstGeom prst="rect">
            <a:avLst/>
          </a:prstGeom>
        </p:spPr>
        <p:txBody>
          <a:bodyPr anchor="t" rtlCol="false" tIns="0" lIns="0" bIns="0" rIns="0">
            <a:spAutoFit/>
          </a:bodyPr>
          <a:lstStyle/>
          <a:p>
            <a:pPr algn="l" marL="0" indent="0" lvl="0">
              <a:lnSpc>
                <a:spcPts val="2171"/>
              </a:lnSpc>
            </a:pPr>
            <a:r>
              <a:rPr lang="en-US" b="true" sz="1723">
                <a:solidFill>
                  <a:srgbClr val="05061C"/>
                </a:solidFill>
                <a:latin typeface="Canva Sans Bold"/>
                <a:ea typeface="Canva Sans Bold"/>
                <a:cs typeface="Canva Sans Bold"/>
                <a:sym typeface="Canva Sans Bold"/>
              </a:rPr>
              <a:t>Los clientes son los mas comunes, gerentes y equipo ejecutivo, los clientes no directamente pero si con su trabajo, los gerentes en la toma de decisiones y supervisión del proyecto y el equipo ejecutivo en la consulta y recopilación de datos.</a:t>
            </a:r>
          </a:p>
        </p:txBody>
      </p:sp>
      <p:sp>
        <p:nvSpPr>
          <p:cNvPr name="TextBox 8" id="8"/>
          <p:cNvSpPr txBox="true"/>
          <p:nvPr/>
        </p:nvSpPr>
        <p:spPr>
          <a:xfrm rot="0">
            <a:off x="3164181" y="4539749"/>
            <a:ext cx="5819315" cy="503035"/>
          </a:xfrm>
          <a:prstGeom prst="rect">
            <a:avLst/>
          </a:prstGeom>
        </p:spPr>
        <p:txBody>
          <a:bodyPr anchor="t" rtlCol="false" tIns="0" lIns="0" bIns="0" rIns="0">
            <a:spAutoFit/>
          </a:bodyPr>
          <a:lstStyle/>
          <a:p>
            <a:pPr algn="l" marL="0" indent="0" lvl="0">
              <a:lnSpc>
                <a:spcPts val="4083"/>
              </a:lnSpc>
              <a:spcBef>
                <a:spcPct val="0"/>
              </a:spcBef>
            </a:pPr>
            <a:r>
              <a:rPr lang="en-US" b="true" sz="3140" spc="166">
                <a:solidFill>
                  <a:srgbClr val="FFFFFF"/>
                </a:solidFill>
                <a:latin typeface="Canva Sans Bold"/>
                <a:ea typeface="Canva Sans Bold"/>
                <a:cs typeface="Canva Sans Bold"/>
                <a:sym typeface="Canva Sans Bold"/>
              </a:rPr>
              <a:t>PRODUCT OWNER</a:t>
            </a:r>
          </a:p>
        </p:txBody>
      </p:sp>
      <p:sp>
        <p:nvSpPr>
          <p:cNvPr name="TextBox 9" id="9"/>
          <p:cNvSpPr txBox="true"/>
          <p:nvPr/>
        </p:nvSpPr>
        <p:spPr>
          <a:xfrm rot="0">
            <a:off x="3164181" y="5290434"/>
            <a:ext cx="5062246" cy="1325688"/>
          </a:xfrm>
          <a:prstGeom prst="rect">
            <a:avLst/>
          </a:prstGeom>
        </p:spPr>
        <p:txBody>
          <a:bodyPr anchor="t" rtlCol="false" tIns="0" lIns="0" bIns="0" rIns="0">
            <a:spAutoFit/>
          </a:bodyPr>
          <a:lstStyle/>
          <a:p>
            <a:pPr algn="l" marL="0" indent="0" lvl="0">
              <a:lnSpc>
                <a:spcPts val="2171"/>
              </a:lnSpc>
            </a:pPr>
            <a:r>
              <a:rPr lang="en-US" b="true" sz="1723">
                <a:solidFill>
                  <a:srgbClr val="05061C"/>
                </a:solidFill>
                <a:latin typeface="Canva Sans Bold"/>
                <a:ea typeface="Canva Sans Bold"/>
                <a:cs typeface="Canva Sans Bold"/>
                <a:sym typeface="Canva Sans Bold"/>
              </a:rPr>
              <a:t>Es el propietario,  decide como se tiene que construir y en que orden. Gestiona tareas pendientes y las prioriza según lo que quiere el cliente y además hace de puente entre los interesados y los desarrolladores.</a:t>
            </a:r>
          </a:p>
        </p:txBody>
      </p:sp>
      <p:sp>
        <p:nvSpPr>
          <p:cNvPr name="TextBox 10" id="10"/>
          <p:cNvSpPr txBox="true"/>
          <p:nvPr/>
        </p:nvSpPr>
        <p:spPr>
          <a:xfrm rot="0">
            <a:off x="1332667" y="7533533"/>
            <a:ext cx="5819315" cy="503035"/>
          </a:xfrm>
          <a:prstGeom prst="rect">
            <a:avLst/>
          </a:prstGeom>
        </p:spPr>
        <p:txBody>
          <a:bodyPr anchor="t" rtlCol="false" tIns="0" lIns="0" bIns="0" rIns="0">
            <a:spAutoFit/>
          </a:bodyPr>
          <a:lstStyle/>
          <a:p>
            <a:pPr algn="l" marL="0" indent="0" lvl="0">
              <a:lnSpc>
                <a:spcPts val="4083"/>
              </a:lnSpc>
              <a:spcBef>
                <a:spcPct val="0"/>
              </a:spcBef>
            </a:pPr>
            <a:r>
              <a:rPr lang="en-US" b="true" sz="3140" spc="166">
                <a:solidFill>
                  <a:srgbClr val="FFFFFF"/>
                </a:solidFill>
                <a:latin typeface="Canva Sans Bold"/>
                <a:ea typeface="Canva Sans Bold"/>
                <a:cs typeface="Canva Sans Bold"/>
                <a:sym typeface="Canva Sans Bold"/>
              </a:rPr>
              <a:t>EQUIPO DE DESARROLLO</a:t>
            </a:r>
          </a:p>
        </p:txBody>
      </p:sp>
      <p:sp>
        <p:nvSpPr>
          <p:cNvPr name="TextBox 11" id="11"/>
          <p:cNvSpPr txBox="true"/>
          <p:nvPr/>
        </p:nvSpPr>
        <p:spPr>
          <a:xfrm rot="0">
            <a:off x="1332667" y="8284218"/>
            <a:ext cx="5062246" cy="790161"/>
          </a:xfrm>
          <a:prstGeom prst="rect">
            <a:avLst/>
          </a:prstGeom>
        </p:spPr>
        <p:txBody>
          <a:bodyPr anchor="t" rtlCol="false" tIns="0" lIns="0" bIns="0" rIns="0">
            <a:spAutoFit/>
          </a:bodyPr>
          <a:lstStyle/>
          <a:p>
            <a:pPr algn="l" marL="0" indent="0" lvl="0">
              <a:lnSpc>
                <a:spcPts val="2171"/>
              </a:lnSpc>
            </a:pPr>
            <a:r>
              <a:rPr lang="en-US" b="true" sz="1723">
                <a:solidFill>
                  <a:srgbClr val="05061C"/>
                </a:solidFill>
                <a:latin typeface="Canva Sans Bold"/>
                <a:ea typeface="Canva Sans Bold"/>
                <a:cs typeface="Canva Sans Bold"/>
                <a:sym typeface="Canva Sans Bold"/>
              </a:rPr>
              <a:t>Realizan el trabajo técnico, desarrolladores, diseñadores, programadores, redactores y los tester.</a:t>
            </a:r>
          </a:p>
        </p:txBody>
      </p:sp>
      <p:sp>
        <p:nvSpPr>
          <p:cNvPr name="TextBox 12" id="12"/>
          <p:cNvSpPr txBox="true"/>
          <p:nvPr/>
        </p:nvSpPr>
        <p:spPr>
          <a:xfrm rot="0">
            <a:off x="8646525" y="942975"/>
            <a:ext cx="9144000" cy="3171825"/>
          </a:xfrm>
          <a:prstGeom prst="rect">
            <a:avLst/>
          </a:prstGeom>
        </p:spPr>
        <p:txBody>
          <a:bodyPr anchor="t" rtlCol="false" tIns="0" lIns="0" bIns="0" rIns="0">
            <a:spAutoFit/>
          </a:bodyPr>
          <a:lstStyle/>
          <a:p>
            <a:pPr algn="ctr">
              <a:lnSpc>
                <a:spcPts val="6300"/>
              </a:lnSpc>
            </a:pPr>
            <a:r>
              <a:rPr lang="en-US" sz="4500" b="true">
                <a:solidFill>
                  <a:srgbClr val="000000"/>
                </a:solidFill>
                <a:latin typeface="Open Sans Bold"/>
                <a:ea typeface="Open Sans Bold"/>
                <a:cs typeface="Open Sans Bold"/>
                <a:sym typeface="Open Sans Bold"/>
              </a:rPr>
              <a:t>Hay 3 roles que son los mas utilizados y uno mas que depende del proceso es posible que esté:</a:t>
            </a:r>
          </a:p>
        </p:txBody>
      </p:sp>
    </p:spTree>
  </p:cSld>
  <p:clrMapOvr>
    <a:masterClrMapping/>
  </p:clrMapOvr>
  <p:transition spd="slow">
    <p:cover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0F6F5"/>
        </a:solidFill>
      </p:bgPr>
    </p:bg>
    <p:spTree>
      <p:nvGrpSpPr>
        <p:cNvPr id="1" name=""/>
        <p:cNvGrpSpPr/>
        <p:nvPr/>
      </p:nvGrpSpPr>
      <p:grpSpPr>
        <a:xfrm>
          <a:off x="0" y="0"/>
          <a:ext cx="0" cy="0"/>
          <a:chOff x="0" y="0"/>
          <a:chExt cx="0" cy="0"/>
        </a:xfrm>
      </p:grpSpPr>
      <p:sp>
        <p:nvSpPr>
          <p:cNvPr name="TextBox 2" id="2"/>
          <p:cNvSpPr txBox="true"/>
          <p:nvPr/>
        </p:nvSpPr>
        <p:spPr>
          <a:xfrm rot="0">
            <a:off x="671268" y="1386663"/>
            <a:ext cx="16945463" cy="2540985"/>
          </a:xfrm>
          <a:prstGeom prst="rect">
            <a:avLst/>
          </a:prstGeom>
        </p:spPr>
        <p:txBody>
          <a:bodyPr anchor="t" rtlCol="false" tIns="0" lIns="0" bIns="0" rIns="0">
            <a:spAutoFit/>
          </a:bodyPr>
          <a:lstStyle/>
          <a:p>
            <a:pPr algn="ctr">
              <a:lnSpc>
                <a:spcPts val="9953"/>
              </a:lnSpc>
            </a:pPr>
            <a:r>
              <a:rPr lang="en-US" sz="8655">
                <a:solidFill>
                  <a:srgbClr val="000000"/>
                </a:solidFill>
                <a:latin typeface="Mokoto"/>
                <a:ea typeface="Mokoto"/>
                <a:cs typeface="Mokoto"/>
                <a:sym typeface="Mokoto"/>
              </a:rPr>
              <a:t>VENTAJAS E INCONVENIENTES</a:t>
            </a:r>
          </a:p>
        </p:txBody>
      </p:sp>
      <p:sp>
        <p:nvSpPr>
          <p:cNvPr name="Freeform 3" id="3"/>
          <p:cNvSpPr/>
          <p:nvPr/>
        </p:nvSpPr>
        <p:spPr>
          <a:xfrm flipH="false" flipV="false" rot="0">
            <a:off x="1512018" y="3821470"/>
            <a:ext cx="944968" cy="944968"/>
          </a:xfrm>
          <a:custGeom>
            <a:avLst/>
            <a:gdLst/>
            <a:ahLst/>
            <a:cxnLst/>
            <a:rect r="r" b="b" t="t" l="l"/>
            <a:pathLst>
              <a:path h="944968" w="944968">
                <a:moveTo>
                  <a:pt x="0" y="0"/>
                </a:moveTo>
                <a:lnTo>
                  <a:pt x="944968" y="0"/>
                </a:lnTo>
                <a:lnTo>
                  <a:pt x="944968" y="944968"/>
                </a:lnTo>
                <a:lnTo>
                  <a:pt x="0" y="9449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1962008" y="4353454"/>
            <a:ext cx="944968" cy="944968"/>
          </a:xfrm>
          <a:custGeom>
            <a:avLst/>
            <a:gdLst/>
            <a:ahLst/>
            <a:cxnLst/>
            <a:rect r="r" b="b" t="t" l="l"/>
            <a:pathLst>
              <a:path h="944968" w="944968">
                <a:moveTo>
                  <a:pt x="0" y="944968"/>
                </a:moveTo>
                <a:lnTo>
                  <a:pt x="944968" y="944968"/>
                </a:lnTo>
                <a:lnTo>
                  <a:pt x="944968" y="0"/>
                </a:lnTo>
                <a:lnTo>
                  <a:pt x="0" y="0"/>
                </a:lnTo>
                <a:lnTo>
                  <a:pt x="0" y="94496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5603399" y="1553416"/>
            <a:ext cx="8288984" cy="2178906"/>
          </a:xfrm>
          <a:custGeom>
            <a:avLst/>
            <a:gdLst/>
            <a:ahLst/>
            <a:cxnLst/>
            <a:rect r="r" b="b" t="t" l="l"/>
            <a:pathLst>
              <a:path h="2178906" w="8288984">
                <a:moveTo>
                  <a:pt x="0" y="0"/>
                </a:moveTo>
                <a:lnTo>
                  <a:pt x="8288985" y="0"/>
                </a:lnTo>
                <a:lnTo>
                  <a:pt x="8288985" y="2178905"/>
                </a:lnTo>
                <a:lnTo>
                  <a:pt x="0" y="21789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14879630" y="-1089453"/>
            <a:ext cx="8288984" cy="2178906"/>
          </a:xfrm>
          <a:custGeom>
            <a:avLst/>
            <a:gdLst/>
            <a:ahLst/>
            <a:cxnLst/>
            <a:rect r="r" b="b" t="t" l="l"/>
            <a:pathLst>
              <a:path h="2178906" w="8288984">
                <a:moveTo>
                  <a:pt x="0" y="0"/>
                </a:moveTo>
                <a:lnTo>
                  <a:pt x="8288984" y="0"/>
                </a:lnTo>
                <a:lnTo>
                  <a:pt x="8288984" y="2178906"/>
                </a:lnTo>
                <a:lnTo>
                  <a:pt x="0" y="21789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3135576" y="4606561"/>
            <a:ext cx="4591821" cy="573405"/>
          </a:xfrm>
          <a:prstGeom prst="rect">
            <a:avLst/>
          </a:prstGeom>
        </p:spPr>
        <p:txBody>
          <a:bodyPr anchor="t" rtlCol="false" tIns="0" lIns="0" bIns="0" rIns="0">
            <a:spAutoFit/>
          </a:bodyPr>
          <a:lstStyle/>
          <a:p>
            <a:pPr algn="l">
              <a:lnSpc>
                <a:spcPts val="4620"/>
              </a:lnSpc>
              <a:spcBef>
                <a:spcPct val="0"/>
              </a:spcBef>
            </a:pPr>
            <a:r>
              <a:rPr lang="en-US" sz="3300" u="sng">
                <a:solidFill>
                  <a:srgbClr val="000000"/>
                </a:solidFill>
                <a:latin typeface="Mokoto"/>
                <a:ea typeface="Mokoto"/>
                <a:cs typeface="Mokoto"/>
                <a:sym typeface="Mokoto"/>
              </a:rPr>
              <a:t>DESVENTAJAS</a:t>
            </a:r>
          </a:p>
        </p:txBody>
      </p:sp>
      <p:sp>
        <p:nvSpPr>
          <p:cNvPr name="TextBox 8" id="8"/>
          <p:cNvSpPr txBox="true"/>
          <p:nvPr/>
        </p:nvSpPr>
        <p:spPr>
          <a:xfrm rot="0">
            <a:off x="2685586" y="4130217"/>
            <a:ext cx="3815124" cy="573405"/>
          </a:xfrm>
          <a:prstGeom prst="rect">
            <a:avLst/>
          </a:prstGeom>
        </p:spPr>
        <p:txBody>
          <a:bodyPr anchor="t" rtlCol="false" tIns="0" lIns="0" bIns="0" rIns="0">
            <a:spAutoFit/>
          </a:bodyPr>
          <a:lstStyle/>
          <a:p>
            <a:pPr algn="l">
              <a:lnSpc>
                <a:spcPts val="4620"/>
              </a:lnSpc>
              <a:spcBef>
                <a:spcPct val="0"/>
              </a:spcBef>
            </a:pPr>
            <a:r>
              <a:rPr lang="en-US" sz="3300" u="sng">
                <a:solidFill>
                  <a:srgbClr val="000000"/>
                </a:solidFill>
                <a:latin typeface="Mokoto"/>
                <a:ea typeface="Mokoto"/>
                <a:cs typeface="Mokoto"/>
                <a:sym typeface="Mokoto"/>
              </a:rPr>
              <a:t>VENTAJAS</a:t>
            </a:r>
          </a:p>
        </p:txBody>
      </p:sp>
      <p:sp>
        <p:nvSpPr>
          <p:cNvPr name="TextBox 9" id="9"/>
          <p:cNvSpPr txBox="true"/>
          <p:nvPr/>
        </p:nvSpPr>
        <p:spPr>
          <a:xfrm rot="0">
            <a:off x="1211796" y="4960386"/>
            <a:ext cx="4947406" cy="4980940"/>
          </a:xfrm>
          <a:prstGeom prst="rect">
            <a:avLst/>
          </a:prstGeom>
        </p:spPr>
        <p:txBody>
          <a:bodyPr anchor="t" rtlCol="false" tIns="0" lIns="0" bIns="0" rIns="0">
            <a:spAutoFit/>
          </a:bodyPr>
          <a:lstStyle/>
          <a:p>
            <a:pPr algn="l" marL="410211" indent="-205106" lvl="1">
              <a:lnSpc>
                <a:spcPts val="2660"/>
              </a:lnSpc>
              <a:buFont typeface="Arial"/>
              <a:buChar char="•"/>
            </a:pPr>
            <a:r>
              <a:rPr lang="en-US" sz="1900">
                <a:solidFill>
                  <a:srgbClr val="000000"/>
                </a:solidFill>
                <a:latin typeface="Sniglet"/>
                <a:ea typeface="Sniglet"/>
                <a:cs typeface="Sniglet"/>
                <a:sym typeface="Sniglet"/>
              </a:rPr>
              <a:t>Flexibilidad de cambios: Se puede ir adaptando el proyecto a cada Sprint según las expectativas con el cliente.</a:t>
            </a:r>
          </a:p>
          <a:p>
            <a:pPr algn="l">
              <a:lnSpc>
                <a:spcPts val="2660"/>
              </a:lnSpc>
            </a:pPr>
          </a:p>
          <a:p>
            <a:pPr algn="l" marL="410211" indent="-205106" lvl="1">
              <a:lnSpc>
                <a:spcPts val="2660"/>
              </a:lnSpc>
              <a:buFont typeface="Arial"/>
              <a:buChar char="•"/>
            </a:pPr>
            <a:r>
              <a:rPr lang="en-US" sz="1900">
                <a:solidFill>
                  <a:srgbClr val="000000"/>
                </a:solidFill>
                <a:latin typeface="Sniglet"/>
                <a:ea typeface="Sniglet"/>
                <a:cs typeface="Sniglet"/>
                <a:sym typeface="Sniglet"/>
              </a:rPr>
              <a:t>Entrega cada poco tiempo: Se pueden ir haciendo pequeñas entregas de funcionalidades que mejoran la satisfacción del cliente.</a:t>
            </a:r>
          </a:p>
          <a:p>
            <a:pPr algn="l">
              <a:lnSpc>
                <a:spcPts val="2660"/>
              </a:lnSpc>
            </a:pPr>
          </a:p>
          <a:p>
            <a:pPr algn="l" marL="410211" indent="-205106" lvl="1">
              <a:lnSpc>
                <a:spcPts val="2660"/>
              </a:lnSpc>
              <a:buFont typeface="Arial"/>
              <a:buChar char="•"/>
            </a:pPr>
            <a:r>
              <a:rPr lang="en-US" sz="1900">
                <a:solidFill>
                  <a:srgbClr val="000000"/>
                </a:solidFill>
                <a:latin typeface="Sniglet"/>
                <a:ea typeface="Sniglet"/>
                <a:cs typeface="Sniglet"/>
                <a:sym typeface="Sniglet"/>
              </a:rPr>
              <a:t>Mejora de la comunicación: Reuniones diarias que mejoran el trabajo en equipo.</a:t>
            </a:r>
          </a:p>
          <a:p>
            <a:pPr algn="l">
              <a:lnSpc>
                <a:spcPts val="2660"/>
              </a:lnSpc>
            </a:pPr>
          </a:p>
          <a:p>
            <a:pPr algn="l" marL="410211" indent="-205106" lvl="1">
              <a:lnSpc>
                <a:spcPts val="2660"/>
              </a:lnSpc>
              <a:buFont typeface="Arial"/>
              <a:buChar char="•"/>
            </a:pPr>
            <a:r>
              <a:rPr lang="en-US" sz="1900">
                <a:solidFill>
                  <a:srgbClr val="000000"/>
                </a:solidFill>
                <a:latin typeface="Sniglet"/>
                <a:ea typeface="Sniglet"/>
                <a:cs typeface="Sniglet"/>
                <a:sym typeface="Sniglet"/>
              </a:rPr>
              <a:t>Implicación del cliente: El cliente puede revisar lo que se hace a menudo y decir en que partes del proyecto quiere centrarse</a:t>
            </a:r>
          </a:p>
        </p:txBody>
      </p:sp>
      <p:sp>
        <p:nvSpPr>
          <p:cNvPr name="TextBox 10" id="10"/>
          <p:cNvSpPr txBox="true"/>
          <p:nvPr/>
        </p:nvSpPr>
        <p:spPr>
          <a:xfrm rot="0">
            <a:off x="11821309" y="5573479"/>
            <a:ext cx="4564069" cy="4069080"/>
          </a:xfrm>
          <a:prstGeom prst="rect">
            <a:avLst/>
          </a:prstGeom>
        </p:spPr>
        <p:txBody>
          <a:bodyPr anchor="t" rtlCol="false" tIns="0" lIns="0" bIns="0" rIns="0">
            <a:spAutoFit/>
          </a:bodyPr>
          <a:lstStyle/>
          <a:p>
            <a:pPr algn="l" marL="388622" indent="-194311" lvl="1">
              <a:lnSpc>
                <a:spcPts val="2520"/>
              </a:lnSpc>
              <a:buFont typeface="Arial"/>
              <a:buChar char="•"/>
            </a:pPr>
            <a:r>
              <a:rPr lang="en-US" sz="1800">
                <a:solidFill>
                  <a:srgbClr val="000000"/>
                </a:solidFill>
                <a:latin typeface="Sniglet"/>
                <a:ea typeface="Sniglet"/>
                <a:cs typeface="Sniglet"/>
                <a:sym typeface="Sniglet"/>
              </a:rPr>
              <a:t>Requiere experiencia: De lo contrario puede generar confusión y resultados no deseados.</a:t>
            </a:r>
          </a:p>
          <a:p>
            <a:pPr algn="l">
              <a:lnSpc>
                <a:spcPts val="2520"/>
              </a:lnSpc>
            </a:pPr>
          </a:p>
          <a:p>
            <a:pPr algn="l" marL="388622" indent="-194311" lvl="1">
              <a:lnSpc>
                <a:spcPts val="2520"/>
              </a:lnSpc>
              <a:buFont typeface="Arial"/>
              <a:buChar char="•"/>
            </a:pPr>
            <a:r>
              <a:rPr lang="en-US" sz="1800">
                <a:solidFill>
                  <a:srgbClr val="000000"/>
                </a:solidFill>
                <a:latin typeface="Sniglet"/>
                <a:ea typeface="Sniglet"/>
                <a:cs typeface="Sniglet"/>
                <a:sym typeface="Sniglet"/>
              </a:rPr>
              <a:t>Difícil de ejecutar en grandes organizaciones: Puede se complicado de llevar a cabo en estructuras jerárquicas tradicionales.</a:t>
            </a:r>
          </a:p>
          <a:p>
            <a:pPr algn="l">
              <a:lnSpc>
                <a:spcPts val="2520"/>
              </a:lnSpc>
            </a:pPr>
          </a:p>
          <a:p>
            <a:pPr algn="l" marL="388622" indent="-194311" lvl="1">
              <a:lnSpc>
                <a:spcPts val="2520"/>
              </a:lnSpc>
              <a:buFont typeface="Arial"/>
              <a:buChar char="•"/>
            </a:pPr>
            <a:r>
              <a:rPr lang="en-US" sz="1800">
                <a:solidFill>
                  <a:srgbClr val="000000"/>
                </a:solidFill>
                <a:latin typeface="Sniglet"/>
                <a:ea typeface="Sniglet"/>
                <a:cs typeface="Sniglet"/>
                <a:sym typeface="Sniglet"/>
              </a:rPr>
              <a:t>El compromiso del equipo: Si alguno de los roles que participan no se involucra puede afectar al buen progreso del proyecto.</a:t>
            </a:r>
          </a:p>
        </p:txBody>
      </p:sp>
      <p:sp>
        <p:nvSpPr>
          <p:cNvPr name="Freeform 11" id="11"/>
          <p:cNvSpPr/>
          <p:nvPr/>
        </p:nvSpPr>
        <p:spPr>
          <a:xfrm flipH="false" flipV="false" rot="0">
            <a:off x="6784101" y="3927649"/>
            <a:ext cx="4412308" cy="3408508"/>
          </a:xfrm>
          <a:custGeom>
            <a:avLst/>
            <a:gdLst/>
            <a:ahLst/>
            <a:cxnLst/>
            <a:rect r="r" b="b" t="t" l="l"/>
            <a:pathLst>
              <a:path h="3408508" w="4412308">
                <a:moveTo>
                  <a:pt x="0" y="0"/>
                </a:moveTo>
                <a:lnTo>
                  <a:pt x="4412308" y="0"/>
                </a:lnTo>
                <a:lnTo>
                  <a:pt x="4412308" y="3408507"/>
                </a:lnTo>
                <a:lnTo>
                  <a:pt x="0" y="3408507"/>
                </a:lnTo>
                <a:lnTo>
                  <a:pt x="0" y="0"/>
                </a:lnTo>
                <a:close/>
              </a:path>
            </a:pathLst>
          </a:custGeom>
          <a:blipFill>
            <a:blip r:embed="rId6"/>
            <a:stretch>
              <a:fillRect l="0" t="0" r="0" b="0"/>
            </a:stretch>
          </a:blipFill>
        </p:spPr>
      </p:sp>
    </p:spTree>
  </p:cSld>
  <p:clrMapOvr>
    <a:masterClrMapping/>
  </p:clrMapOvr>
  <p:transition spd="slow">
    <p:cover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0F6F5"/>
        </a:solidFill>
      </p:bgPr>
    </p:bg>
    <p:spTree>
      <p:nvGrpSpPr>
        <p:cNvPr id="1" name=""/>
        <p:cNvGrpSpPr/>
        <p:nvPr/>
      </p:nvGrpSpPr>
      <p:grpSpPr>
        <a:xfrm>
          <a:off x="0" y="0"/>
          <a:ext cx="0" cy="0"/>
          <a:chOff x="0" y="0"/>
          <a:chExt cx="0" cy="0"/>
        </a:xfrm>
      </p:grpSpPr>
      <p:grpSp>
        <p:nvGrpSpPr>
          <p:cNvPr name="Group 2" id="2"/>
          <p:cNvGrpSpPr/>
          <p:nvPr/>
        </p:nvGrpSpPr>
        <p:grpSpPr>
          <a:xfrm rot="0">
            <a:off x="14437051" y="2409405"/>
            <a:ext cx="1637785" cy="1742357"/>
            <a:chOff x="0" y="0"/>
            <a:chExt cx="958844" cy="1020066"/>
          </a:xfrm>
        </p:grpSpPr>
        <p:sp>
          <p:nvSpPr>
            <p:cNvPr name="Freeform 3" id="3"/>
            <p:cNvSpPr/>
            <p:nvPr/>
          </p:nvSpPr>
          <p:spPr>
            <a:xfrm flipH="false" flipV="false" rot="0">
              <a:off x="0" y="0"/>
              <a:ext cx="958844" cy="1020066"/>
            </a:xfrm>
            <a:custGeom>
              <a:avLst/>
              <a:gdLst/>
              <a:ahLst/>
              <a:cxnLst/>
              <a:rect r="r" b="b" t="t" l="l"/>
              <a:pathLst>
                <a:path h="1020066" w="958844">
                  <a:moveTo>
                    <a:pt x="125351" y="0"/>
                  </a:moveTo>
                  <a:lnTo>
                    <a:pt x="833493" y="0"/>
                  </a:lnTo>
                  <a:cubicBezTo>
                    <a:pt x="866738" y="0"/>
                    <a:pt x="898622" y="13207"/>
                    <a:pt x="922130" y="36715"/>
                  </a:cubicBezTo>
                  <a:cubicBezTo>
                    <a:pt x="945638" y="60222"/>
                    <a:pt x="958844" y="92106"/>
                    <a:pt x="958844" y="125351"/>
                  </a:cubicBezTo>
                  <a:lnTo>
                    <a:pt x="958844" y="894715"/>
                  </a:lnTo>
                  <a:cubicBezTo>
                    <a:pt x="958844" y="927960"/>
                    <a:pt x="945638" y="959844"/>
                    <a:pt x="922130" y="983352"/>
                  </a:cubicBezTo>
                  <a:cubicBezTo>
                    <a:pt x="898622" y="1006859"/>
                    <a:pt x="866738" y="1020066"/>
                    <a:pt x="833493" y="1020066"/>
                  </a:cubicBezTo>
                  <a:lnTo>
                    <a:pt x="125351" y="1020066"/>
                  </a:lnTo>
                  <a:cubicBezTo>
                    <a:pt x="92106" y="1020066"/>
                    <a:pt x="60222" y="1006859"/>
                    <a:pt x="36715" y="983352"/>
                  </a:cubicBezTo>
                  <a:cubicBezTo>
                    <a:pt x="13207" y="959844"/>
                    <a:pt x="0" y="927960"/>
                    <a:pt x="0" y="894715"/>
                  </a:cubicBezTo>
                  <a:lnTo>
                    <a:pt x="0" y="125351"/>
                  </a:lnTo>
                  <a:cubicBezTo>
                    <a:pt x="0" y="92106"/>
                    <a:pt x="13207" y="60222"/>
                    <a:pt x="36715" y="36715"/>
                  </a:cubicBezTo>
                  <a:cubicBezTo>
                    <a:pt x="60222" y="13207"/>
                    <a:pt x="92106" y="0"/>
                    <a:pt x="125351" y="0"/>
                  </a:cubicBezTo>
                  <a:close/>
                </a:path>
              </a:pathLst>
            </a:custGeom>
            <a:solidFill>
              <a:srgbClr val="4D9FAF"/>
            </a:solidFill>
          </p:spPr>
        </p:sp>
        <p:sp>
          <p:nvSpPr>
            <p:cNvPr name="TextBox 4" id="4"/>
            <p:cNvSpPr txBox="true"/>
            <p:nvPr/>
          </p:nvSpPr>
          <p:spPr>
            <a:xfrm>
              <a:off x="0" y="-28575"/>
              <a:ext cx="958844" cy="1048641"/>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2868890" y="2409405"/>
            <a:ext cx="1696439" cy="1742357"/>
            <a:chOff x="0" y="0"/>
            <a:chExt cx="993184" cy="1020066"/>
          </a:xfrm>
        </p:grpSpPr>
        <p:sp>
          <p:nvSpPr>
            <p:cNvPr name="Freeform 6" id="6"/>
            <p:cNvSpPr/>
            <p:nvPr/>
          </p:nvSpPr>
          <p:spPr>
            <a:xfrm flipH="false" flipV="false" rot="0">
              <a:off x="0" y="0"/>
              <a:ext cx="993184" cy="1020066"/>
            </a:xfrm>
            <a:custGeom>
              <a:avLst/>
              <a:gdLst/>
              <a:ahLst/>
              <a:cxnLst/>
              <a:rect r="r" b="b" t="t" l="l"/>
              <a:pathLst>
                <a:path h="1020066" w="993184">
                  <a:moveTo>
                    <a:pt x="121017" y="0"/>
                  </a:moveTo>
                  <a:lnTo>
                    <a:pt x="872166" y="0"/>
                  </a:lnTo>
                  <a:cubicBezTo>
                    <a:pt x="904262" y="0"/>
                    <a:pt x="935043" y="12750"/>
                    <a:pt x="957738" y="35445"/>
                  </a:cubicBezTo>
                  <a:cubicBezTo>
                    <a:pt x="980434" y="58140"/>
                    <a:pt x="993184" y="88922"/>
                    <a:pt x="993184" y="121017"/>
                  </a:cubicBezTo>
                  <a:lnTo>
                    <a:pt x="993184" y="899049"/>
                  </a:lnTo>
                  <a:cubicBezTo>
                    <a:pt x="993184" y="931145"/>
                    <a:pt x="980434" y="961926"/>
                    <a:pt x="957738" y="984621"/>
                  </a:cubicBezTo>
                  <a:cubicBezTo>
                    <a:pt x="935043" y="1007316"/>
                    <a:pt x="904262" y="1020066"/>
                    <a:pt x="872166" y="1020066"/>
                  </a:cubicBezTo>
                  <a:lnTo>
                    <a:pt x="121017" y="1020066"/>
                  </a:lnTo>
                  <a:cubicBezTo>
                    <a:pt x="88922" y="1020066"/>
                    <a:pt x="58140" y="1007316"/>
                    <a:pt x="35445" y="984621"/>
                  </a:cubicBezTo>
                  <a:cubicBezTo>
                    <a:pt x="12750" y="961926"/>
                    <a:pt x="0" y="931145"/>
                    <a:pt x="0" y="899049"/>
                  </a:cubicBezTo>
                  <a:lnTo>
                    <a:pt x="0" y="121017"/>
                  </a:lnTo>
                  <a:cubicBezTo>
                    <a:pt x="0" y="88922"/>
                    <a:pt x="12750" y="58140"/>
                    <a:pt x="35445" y="35445"/>
                  </a:cubicBezTo>
                  <a:cubicBezTo>
                    <a:pt x="58140" y="12750"/>
                    <a:pt x="88922" y="0"/>
                    <a:pt x="121017" y="0"/>
                  </a:cubicBezTo>
                  <a:close/>
                </a:path>
              </a:pathLst>
            </a:custGeom>
            <a:solidFill>
              <a:srgbClr val="4D9FAF"/>
            </a:solidFill>
          </p:spPr>
        </p:sp>
        <p:sp>
          <p:nvSpPr>
            <p:cNvPr name="TextBox 7" id="7"/>
            <p:cNvSpPr txBox="true"/>
            <p:nvPr/>
          </p:nvSpPr>
          <p:spPr>
            <a:xfrm>
              <a:off x="0" y="-28575"/>
              <a:ext cx="993184" cy="1048641"/>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8273453" y="2409405"/>
            <a:ext cx="1810517" cy="1742357"/>
            <a:chOff x="0" y="0"/>
            <a:chExt cx="1059971" cy="1020066"/>
          </a:xfrm>
        </p:grpSpPr>
        <p:sp>
          <p:nvSpPr>
            <p:cNvPr name="Freeform 9" id="9"/>
            <p:cNvSpPr/>
            <p:nvPr/>
          </p:nvSpPr>
          <p:spPr>
            <a:xfrm flipH="false" flipV="false" rot="0">
              <a:off x="0" y="0"/>
              <a:ext cx="1059971" cy="1020066"/>
            </a:xfrm>
            <a:custGeom>
              <a:avLst/>
              <a:gdLst/>
              <a:ahLst/>
              <a:cxnLst/>
              <a:rect r="r" b="b" t="t" l="l"/>
              <a:pathLst>
                <a:path h="1020066" w="1059971">
                  <a:moveTo>
                    <a:pt x="113392" y="0"/>
                  </a:moveTo>
                  <a:lnTo>
                    <a:pt x="946579" y="0"/>
                  </a:lnTo>
                  <a:cubicBezTo>
                    <a:pt x="1009204" y="0"/>
                    <a:pt x="1059971" y="50767"/>
                    <a:pt x="1059971" y="113392"/>
                  </a:cubicBezTo>
                  <a:lnTo>
                    <a:pt x="1059971" y="906674"/>
                  </a:lnTo>
                  <a:cubicBezTo>
                    <a:pt x="1059971" y="936747"/>
                    <a:pt x="1048024" y="965589"/>
                    <a:pt x="1026759" y="986854"/>
                  </a:cubicBezTo>
                  <a:cubicBezTo>
                    <a:pt x="1005494" y="1008119"/>
                    <a:pt x="976652" y="1020066"/>
                    <a:pt x="946579" y="1020066"/>
                  </a:cubicBezTo>
                  <a:lnTo>
                    <a:pt x="113392" y="1020066"/>
                  </a:lnTo>
                  <a:cubicBezTo>
                    <a:pt x="83319" y="1020066"/>
                    <a:pt x="54477" y="1008119"/>
                    <a:pt x="33212" y="986854"/>
                  </a:cubicBezTo>
                  <a:cubicBezTo>
                    <a:pt x="11947" y="965589"/>
                    <a:pt x="0" y="936747"/>
                    <a:pt x="0" y="906674"/>
                  </a:cubicBezTo>
                  <a:lnTo>
                    <a:pt x="0" y="113392"/>
                  </a:lnTo>
                  <a:cubicBezTo>
                    <a:pt x="0" y="50767"/>
                    <a:pt x="50767" y="0"/>
                    <a:pt x="113392" y="0"/>
                  </a:cubicBezTo>
                  <a:close/>
                </a:path>
              </a:pathLst>
            </a:custGeom>
            <a:solidFill>
              <a:srgbClr val="4D9FAF"/>
            </a:solidFill>
          </p:spPr>
        </p:sp>
        <p:sp>
          <p:nvSpPr>
            <p:cNvPr name="TextBox 10" id="10"/>
            <p:cNvSpPr txBox="true"/>
            <p:nvPr/>
          </p:nvSpPr>
          <p:spPr>
            <a:xfrm>
              <a:off x="0" y="-28575"/>
              <a:ext cx="1059971" cy="1048641"/>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765774" y="65535"/>
            <a:ext cx="20835606" cy="1926330"/>
            <a:chOff x="0" y="0"/>
            <a:chExt cx="5487567" cy="507346"/>
          </a:xfrm>
        </p:grpSpPr>
        <p:sp>
          <p:nvSpPr>
            <p:cNvPr name="Freeform 12" id="12"/>
            <p:cNvSpPr/>
            <p:nvPr/>
          </p:nvSpPr>
          <p:spPr>
            <a:xfrm flipH="false" flipV="false" rot="0">
              <a:off x="0" y="0"/>
              <a:ext cx="5487567" cy="507346"/>
            </a:xfrm>
            <a:custGeom>
              <a:avLst/>
              <a:gdLst/>
              <a:ahLst/>
              <a:cxnLst/>
              <a:rect r="r" b="b" t="t" l="l"/>
              <a:pathLst>
                <a:path h="507346" w="5487567">
                  <a:moveTo>
                    <a:pt x="0" y="0"/>
                  </a:moveTo>
                  <a:lnTo>
                    <a:pt x="5487567" y="0"/>
                  </a:lnTo>
                  <a:lnTo>
                    <a:pt x="5487567" y="507346"/>
                  </a:lnTo>
                  <a:lnTo>
                    <a:pt x="0" y="507346"/>
                  </a:lnTo>
                  <a:close/>
                </a:path>
              </a:pathLst>
            </a:custGeom>
            <a:solidFill>
              <a:srgbClr val="4E767D"/>
            </a:solidFill>
          </p:spPr>
        </p:sp>
        <p:sp>
          <p:nvSpPr>
            <p:cNvPr name="TextBox 13" id="13"/>
            <p:cNvSpPr txBox="true"/>
            <p:nvPr/>
          </p:nvSpPr>
          <p:spPr>
            <a:xfrm>
              <a:off x="0" y="-47625"/>
              <a:ext cx="5487567" cy="554971"/>
            </a:xfrm>
            <a:prstGeom prst="rect">
              <a:avLst/>
            </a:prstGeom>
          </p:spPr>
          <p:txBody>
            <a:bodyPr anchor="ctr" rtlCol="false" tIns="50800" lIns="50800" bIns="50800" rIns="50800"/>
            <a:lstStyle/>
            <a:p>
              <a:pPr algn="ctr">
                <a:lnSpc>
                  <a:spcPts val="3174"/>
                </a:lnSpc>
              </a:pPr>
            </a:p>
          </p:txBody>
        </p:sp>
      </p:grpSp>
      <p:sp>
        <p:nvSpPr>
          <p:cNvPr name="Freeform 14" id="14"/>
          <p:cNvSpPr/>
          <p:nvPr/>
        </p:nvSpPr>
        <p:spPr>
          <a:xfrm flipH="false" flipV="false" rot="0">
            <a:off x="8408066" y="2522548"/>
            <a:ext cx="1541292" cy="1516071"/>
          </a:xfrm>
          <a:custGeom>
            <a:avLst/>
            <a:gdLst/>
            <a:ahLst/>
            <a:cxnLst/>
            <a:rect r="r" b="b" t="t" l="l"/>
            <a:pathLst>
              <a:path h="1516071" w="1541292">
                <a:moveTo>
                  <a:pt x="0" y="0"/>
                </a:moveTo>
                <a:lnTo>
                  <a:pt x="1541292" y="0"/>
                </a:lnTo>
                <a:lnTo>
                  <a:pt x="1541292" y="1516071"/>
                </a:lnTo>
                <a:lnTo>
                  <a:pt x="0" y="15160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4681215" y="2522548"/>
            <a:ext cx="1149457" cy="1516071"/>
          </a:xfrm>
          <a:custGeom>
            <a:avLst/>
            <a:gdLst/>
            <a:ahLst/>
            <a:cxnLst/>
            <a:rect r="r" b="b" t="t" l="l"/>
            <a:pathLst>
              <a:path h="1516071" w="1149457">
                <a:moveTo>
                  <a:pt x="0" y="0"/>
                </a:moveTo>
                <a:lnTo>
                  <a:pt x="1149457" y="0"/>
                </a:lnTo>
                <a:lnTo>
                  <a:pt x="1149457" y="1516071"/>
                </a:lnTo>
                <a:lnTo>
                  <a:pt x="0" y="1516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2959074" y="2522548"/>
            <a:ext cx="1516071" cy="1516071"/>
          </a:xfrm>
          <a:custGeom>
            <a:avLst/>
            <a:gdLst/>
            <a:ahLst/>
            <a:cxnLst/>
            <a:rect r="r" b="b" t="t" l="l"/>
            <a:pathLst>
              <a:path h="1516071" w="1516071">
                <a:moveTo>
                  <a:pt x="0" y="0"/>
                </a:moveTo>
                <a:lnTo>
                  <a:pt x="1516071" y="0"/>
                </a:lnTo>
                <a:lnTo>
                  <a:pt x="1516071" y="1516071"/>
                </a:lnTo>
                <a:lnTo>
                  <a:pt x="0" y="15160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028700" y="507903"/>
            <a:ext cx="16300024" cy="1123950"/>
          </a:xfrm>
          <a:prstGeom prst="rect">
            <a:avLst/>
          </a:prstGeom>
        </p:spPr>
        <p:txBody>
          <a:bodyPr anchor="t" rtlCol="false" tIns="0" lIns="0" bIns="0" rIns="0">
            <a:spAutoFit/>
          </a:bodyPr>
          <a:lstStyle/>
          <a:p>
            <a:pPr algn="ctr" marL="0" indent="0" lvl="0">
              <a:lnSpc>
                <a:spcPts val="8781"/>
              </a:lnSpc>
              <a:spcBef>
                <a:spcPct val="0"/>
              </a:spcBef>
            </a:pPr>
            <a:r>
              <a:rPr lang="en-US" sz="7318" spc="-373">
                <a:solidFill>
                  <a:srgbClr val="F0F6F5"/>
                </a:solidFill>
                <a:latin typeface="Mokoto"/>
                <a:ea typeface="Mokoto"/>
                <a:cs typeface="Mokoto"/>
                <a:sym typeface="Mokoto"/>
              </a:rPr>
              <a:t>Herramientas de scrum</a:t>
            </a:r>
          </a:p>
        </p:txBody>
      </p:sp>
      <p:sp>
        <p:nvSpPr>
          <p:cNvPr name="TextBox 18" id="18"/>
          <p:cNvSpPr txBox="true"/>
          <p:nvPr/>
        </p:nvSpPr>
        <p:spPr>
          <a:xfrm rot="0">
            <a:off x="1966970" y="4532762"/>
            <a:ext cx="3219107" cy="821436"/>
          </a:xfrm>
          <a:prstGeom prst="rect">
            <a:avLst/>
          </a:prstGeom>
        </p:spPr>
        <p:txBody>
          <a:bodyPr anchor="t" rtlCol="false" tIns="0" lIns="0" bIns="0" rIns="0">
            <a:spAutoFit/>
          </a:bodyPr>
          <a:lstStyle/>
          <a:p>
            <a:pPr algn="ctr">
              <a:lnSpc>
                <a:spcPts val="3312"/>
              </a:lnSpc>
            </a:pPr>
            <a:r>
              <a:rPr lang="en-US" b="true" sz="2400" spc="-9">
                <a:solidFill>
                  <a:srgbClr val="05061C"/>
                </a:solidFill>
                <a:latin typeface="Canva Sans Bold"/>
                <a:ea typeface="Canva Sans Bold"/>
                <a:cs typeface="Canva Sans Bold"/>
                <a:sym typeface="Canva Sans Bold"/>
              </a:rPr>
              <a:t>COLABORACION Y VISUALIZACION</a:t>
            </a:r>
          </a:p>
        </p:txBody>
      </p:sp>
      <p:sp>
        <p:nvSpPr>
          <p:cNvPr name="TextBox 19" id="19"/>
          <p:cNvSpPr txBox="true"/>
          <p:nvPr/>
        </p:nvSpPr>
        <p:spPr>
          <a:xfrm rot="0">
            <a:off x="7560989" y="4532762"/>
            <a:ext cx="3235447" cy="821436"/>
          </a:xfrm>
          <a:prstGeom prst="rect">
            <a:avLst/>
          </a:prstGeom>
        </p:spPr>
        <p:txBody>
          <a:bodyPr anchor="t" rtlCol="false" tIns="0" lIns="0" bIns="0" rIns="0">
            <a:spAutoFit/>
          </a:bodyPr>
          <a:lstStyle/>
          <a:p>
            <a:pPr algn="ctr" marL="0" indent="0" lvl="0">
              <a:lnSpc>
                <a:spcPts val="3312"/>
              </a:lnSpc>
            </a:pPr>
            <a:r>
              <a:rPr lang="en-US" b="true" sz="2400" spc="-9">
                <a:solidFill>
                  <a:srgbClr val="05061C"/>
                </a:solidFill>
                <a:latin typeface="Canva Sans Bold"/>
                <a:ea typeface="Canva Sans Bold"/>
                <a:cs typeface="Canva Sans Bold"/>
                <a:sym typeface="Canva Sans Bold"/>
              </a:rPr>
              <a:t>GESTION AGIL DE PROYECTOS</a:t>
            </a:r>
          </a:p>
        </p:txBody>
      </p:sp>
      <p:sp>
        <p:nvSpPr>
          <p:cNvPr name="TextBox 20" id="20"/>
          <p:cNvSpPr txBox="true"/>
          <p:nvPr/>
        </p:nvSpPr>
        <p:spPr>
          <a:xfrm rot="0">
            <a:off x="13661619" y="4532762"/>
            <a:ext cx="3142815" cy="821436"/>
          </a:xfrm>
          <a:prstGeom prst="rect">
            <a:avLst/>
          </a:prstGeom>
        </p:spPr>
        <p:txBody>
          <a:bodyPr anchor="t" rtlCol="false" tIns="0" lIns="0" bIns="0" rIns="0">
            <a:spAutoFit/>
          </a:bodyPr>
          <a:lstStyle/>
          <a:p>
            <a:pPr algn="ctr" marL="0" indent="0" lvl="0">
              <a:lnSpc>
                <a:spcPts val="3312"/>
              </a:lnSpc>
            </a:pPr>
            <a:r>
              <a:rPr lang="en-US" b="true" sz="2400" spc="-9">
                <a:solidFill>
                  <a:srgbClr val="05061C"/>
                </a:solidFill>
                <a:latin typeface="Canva Sans Bold"/>
                <a:ea typeface="Canva Sans Bold"/>
                <a:cs typeface="Canva Sans Bold"/>
                <a:sym typeface="Canva Sans Bold"/>
              </a:rPr>
              <a:t>GESTION INTEGRAL DE TAREAS</a:t>
            </a:r>
          </a:p>
        </p:txBody>
      </p:sp>
      <p:sp>
        <p:nvSpPr>
          <p:cNvPr name="TextBox 21" id="21"/>
          <p:cNvSpPr txBox="true"/>
          <p:nvPr/>
        </p:nvSpPr>
        <p:spPr>
          <a:xfrm rot="0">
            <a:off x="13661619" y="5526995"/>
            <a:ext cx="3188650" cy="4274997"/>
          </a:xfrm>
          <a:prstGeom prst="rect">
            <a:avLst/>
          </a:prstGeom>
        </p:spPr>
        <p:txBody>
          <a:bodyPr anchor="t" rtlCol="false" tIns="0" lIns="0" bIns="0" rIns="0">
            <a:spAutoFit/>
          </a:bodyPr>
          <a:lstStyle/>
          <a:p>
            <a:pPr algn="just" marL="333640" indent="-166820" lvl="1">
              <a:lnSpc>
                <a:spcPts val="2318"/>
              </a:lnSpc>
              <a:buFont typeface="Arial"/>
              <a:buChar char="•"/>
            </a:pPr>
            <a:r>
              <a:rPr lang="en-US" b="true" sz="1545" u="sng">
                <a:solidFill>
                  <a:srgbClr val="05061C"/>
                </a:solidFill>
                <a:latin typeface="Canva Sans Bold"/>
                <a:ea typeface="Canva Sans Bold"/>
                <a:cs typeface="Canva Sans Bold"/>
                <a:sym typeface="Canva Sans Bold"/>
              </a:rPr>
              <a:t>ClickUp</a:t>
            </a:r>
          </a:p>
          <a:p>
            <a:pPr algn="just">
              <a:lnSpc>
                <a:spcPts val="2318"/>
              </a:lnSpc>
            </a:pPr>
            <a:r>
              <a:rPr lang="en-US" sz="1545" b="true">
                <a:solidFill>
                  <a:srgbClr val="05061C"/>
                </a:solidFill>
                <a:latin typeface="Canva Sans Bold"/>
                <a:ea typeface="Canva Sans Bold"/>
                <a:cs typeface="Canva Sans Bold"/>
                <a:sym typeface="Canva Sans Bold"/>
              </a:rPr>
              <a:t>Tableros Scrum, gestión de equipos y automatizaciones.</a:t>
            </a:r>
          </a:p>
          <a:p>
            <a:pPr algn="just">
              <a:lnSpc>
                <a:spcPts val="2318"/>
              </a:lnSpc>
            </a:pPr>
          </a:p>
          <a:p>
            <a:pPr algn="just" marL="333640" indent="-166820" lvl="1">
              <a:lnSpc>
                <a:spcPts val="2318"/>
              </a:lnSpc>
              <a:buFont typeface="Arial"/>
              <a:buChar char="•"/>
            </a:pPr>
            <a:r>
              <a:rPr lang="en-US" b="true" sz="1545" u="sng">
                <a:solidFill>
                  <a:srgbClr val="05061C"/>
                </a:solidFill>
                <a:latin typeface="Canva Sans Bold"/>
                <a:ea typeface="Canva Sans Bold"/>
                <a:cs typeface="Canva Sans Bold"/>
                <a:sym typeface="Canva Sans Bold"/>
              </a:rPr>
              <a:t>MeisterTask</a:t>
            </a:r>
          </a:p>
          <a:p>
            <a:pPr algn="just">
              <a:lnSpc>
                <a:spcPts val="2318"/>
              </a:lnSpc>
            </a:pPr>
            <a:r>
              <a:rPr lang="en-US" sz="1545" b="true">
                <a:solidFill>
                  <a:srgbClr val="05061C"/>
                </a:solidFill>
                <a:latin typeface="Canva Sans Bold"/>
                <a:ea typeface="Canva Sans Bold"/>
                <a:cs typeface="Canva Sans Bold"/>
                <a:sym typeface="Canva Sans Bold"/>
              </a:rPr>
              <a:t>Tableros Kanban adaptados a Scrum y fáciles de usar.</a:t>
            </a:r>
          </a:p>
          <a:p>
            <a:pPr algn="just">
              <a:lnSpc>
                <a:spcPts val="2318"/>
              </a:lnSpc>
            </a:pPr>
          </a:p>
          <a:p>
            <a:pPr algn="just" marL="333640" indent="-166820" lvl="1">
              <a:lnSpc>
                <a:spcPts val="2318"/>
              </a:lnSpc>
              <a:buFont typeface="Arial"/>
              <a:buChar char="•"/>
            </a:pPr>
            <a:r>
              <a:rPr lang="en-US" b="true" sz="1545" u="sng">
                <a:solidFill>
                  <a:srgbClr val="05061C"/>
                </a:solidFill>
                <a:latin typeface="Canva Sans Bold"/>
                <a:ea typeface="Canva Sans Bold"/>
                <a:cs typeface="Canva Sans Bold"/>
                <a:sym typeface="Canva Sans Bold"/>
              </a:rPr>
              <a:t>Proyect Manager</a:t>
            </a:r>
          </a:p>
          <a:p>
            <a:pPr algn="just">
              <a:lnSpc>
                <a:spcPts val="2318"/>
              </a:lnSpc>
            </a:pPr>
            <a:r>
              <a:rPr lang="en-US" sz="1545" b="true">
                <a:solidFill>
                  <a:srgbClr val="05061C"/>
                </a:solidFill>
                <a:latin typeface="Canva Sans Bold"/>
                <a:ea typeface="Canva Sans Bold"/>
                <a:cs typeface="Canva Sans Bold"/>
                <a:sym typeface="Canva Sans Bold"/>
              </a:rPr>
              <a:t>Combina metodologías ágiles y tradicionales.</a:t>
            </a:r>
          </a:p>
          <a:p>
            <a:pPr algn="just">
              <a:lnSpc>
                <a:spcPts val="2318"/>
              </a:lnSpc>
            </a:pPr>
          </a:p>
          <a:p>
            <a:pPr algn="just" marL="333640" indent="-166820" lvl="1">
              <a:lnSpc>
                <a:spcPts val="2318"/>
              </a:lnSpc>
              <a:buFont typeface="Arial"/>
              <a:buChar char="•"/>
            </a:pPr>
            <a:r>
              <a:rPr lang="en-US" b="true" sz="1545" u="sng">
                <a:solidFill>
                  <a:srgbClr val="05061C"/>
                </a:solidFill>
                <a:latin typeface="Canva Sans Bold"/>
                <a:ea typeface="Canva Sans Bold"/>
                <a:cs typeface="Canva Sans Bold"/>
                <a:sym typeface="Canva Sans Bold"/>
              </a:rPr>
              <a:t>Asana</a:t>
            </a:r>
          </a:p>
          <a:p>
            <a:pPr algn="just">
              <a:lnSpc>
                <a:spcPts val="2318"/>
              </a:lnSpc>
            </a:pPr>
            <a:r>
              <a:rPr lang="en-US" b="true" sz="1545">
                <a:solidFill>
                  <a:srgbClr val="05061C"/>
                </a:solidFill>
                <a:latin typeface="Canva Sans Bold"/>
                <a:ea typeface="Canva Sans Bold"/>
                <a:cs typeface="Canva Sans Bold"/>
                <a:sym typeface="Canva Sans Bold"/>
              </a:rPr>
              <a:t>Entregas continuas en ciclos cortos o Sprints.</a:t>
            </a:r>
          </a:p>
        </p:txBody>
      </p:sp>
      <p:sp>
        <p:nvSpPr>
          <p:cNvPr name="TextBox 22" id="22"/>
          <p:cNvSpPr txBox="true"/>
          <p:nvPr/>
        </p:nvSpPr>
        <p:spPr>
          <a:xfrm rot="0">
            <a:off x="7584387" y="5526995"/>
            <a:ext cx="3188650" cy="4560747"/>
          </a:xfrm>
          <a:prstGeom prst="rect">
            <a:avLst/>
          </a:prstGeom>
        </p:spPr>
        <p:txBody>
          <a:bodyPr anchor="t" rtlCol="false" tIns="0" lIns="0" bIns="0" rIns="0">
            <a:spAutoFit/>
          </a:bodyPr>
          <a:lstStyle/>
          <a:p>
            <a:pPr algn="just" marL="333640" indent="-166820" lvl="1">
              <a:lnSpc>
                <a:spcPts val="2318"/>
              </a:lnSpc>
              <a:buFont typeface="Arial"/>
              <a:buChar char="•"/>
            </a:pPr>
            <a:r>
              <a:rPr lang="en-US" b="true" sz="1545" u="sng">
                <a:solidFill>
                  <a:srgbClr val="05061C"/>
                </a:solidFill>
                <a:latin typeface="Canva Sans Bold"/>
                <a:ea typeface="Canva Sans Bold"/>
                <a:cs typeface="Canva Sans Bold"/>
                <a:sym typeface="Canva Sans Bold"/>
              </a:rPr>
              <a:t>Jira</a:t>
            </a:r>
          </a:p>
          <a:p>
            <a:pPr algn="just">
              <a:lnSpc>
                <a:spcPts val="2318"/>
              </a:lnSpc>
            </a:pPr>
            <a:r>
              <a:rPr lang="en-US" sz="1545" b="true">
                <a:solidFill>
                  <a:srgbClr val="05061C"/>
                </a:solidFill>
                <a:latin typeface="Canva Sans Bold"/>
                <a:ea typeface="Canva Sans Bold"/>
                <a:cs typeface="Canva Sans Bold"/>
                <a:sym typeface="Canva Sans Bold"/>
              </a:rPr>
              <a:t>Planificar, seguir y publicar tareas en metodologías ágiles.</a:t>
            </a:r>
          </a:p>
          <a:p>
            <a:pPr algn="just">
              <a:lnSpc>
                <a:spcPts val="2318"/>
              </a:lnSpc>
            </a:pPr>
          </a:p>
          <a:p>
            <a:pPr algn="just" marL="333640" indent="-166820" lvl="1">
              <a:lnSpc>
                <a:spcPts val="2318"/>
              </a:lnSpc>
              <a:buFont typeface="Arial"/>
              <a:buChar char="•"/>
            </a:pPr>
            <a:r>
              <a:rPr lang="en-US" b="true" sz="1545" u="sng">
                <a:solidFill>
                  <a:srgbClr val="05061C"/>
                </a:solidFill>
                <a:latin typeface="Canva Sans Bold"/>
                <a:ea typeface="Canva Sans Bold"/>
                <a:cs typeface="Canva Sans Bold"/>
                <a:sym typeface="Canva Sans Bold"/>
              </a:rPr>
              <a:t>Zoho Sprints</a:t>
            </a:r>
          </a:p>
          <a:p>
            <a:pPr algn="just">
              <a:lnSpc>
                <a:spcPts val="2318"/>
              </a:lnSpc>
            </a:pPr>
            <a:r>
              <a:rPr lang="en-US" sz="1545" b="true">
                <a:solidFill>
                  <a:srgbClr val="05061C"/>
                </a:solidFill>
                <a:latin typeface="Canva Sans Bold"/>
                <a:ea typeface="Canva Sans Bold"/>
                <a:cs typeface="Canva Sans Bold"/>
                <a:sym typeface="Canva Sans Bold"/>
              </a:rPr>
              <a:t>Organiza Sprints y tareas con colaboración en tiempo real.</a:t>
            </a:r>
          </a:p>
          <a:p>
            <a:pPr algn="just">
              <a:lnSpc>
                <a:spcPts val="2318"/>
              </a:lnSpc>
            </a:pPr>
          </a:p>
          <a:p>
            <a:pPr algn="just" marL="333640" indent="-166820" lvl="1">
              <a:lnSpc>
                <a:spcPts val="2318"/>
              </a:lnSpc>
              <a:buFont typeface="Arial"/>
              <a:buChar char="•"/>
            </a:pPr>
            <a:r>
              <a:rPr lang="en-US" b="true" sz="1545" u="sng">
                <a:solidFill>
                  <a:srgbClr val="05061C"/>
                </a:solidFill>
                <a:latin typeface="Canva Sans Bold"/>
                <a:ea typeface="Canva Sans Bold"/>
                <a:cs typeface="Canva Sans Bold"/>
                <a:sym typeface="Canva Sans Bold"/>
              </a:rPr>
              <a:t>QuickScrum</a:t>
            </a:r>
          </a:p>
          <a:p>
            <a:pPr algn="just">
              <a:lnSpc>
                <a:spcPts val="2318"/>
              </a:lnSpc>
            </a:pPr>
            <a:r>
              <a:rPr lang="en-US" sz="1545" b="true">
                <a:solidFill>
                  <a:srgbClr val="05061C"/>
                </a:solidFill>
                <a:latin typeface="Canva Sans Bold"/>
                <a:ea typeface="Canva Sans Bold"/>
                <a:cs typeface="Canva Sans Bold"/>
                <a:sym typeface="Canva Sans Bold"/>
              </a:rPr>
              <a:t>Visualizar roles, tareas y productos con funcionalidades como arrastrar y soltar.</a:t>
            </a:r>
          </a:p>
          <a:p>
            <a:pPr algn="just">
              <a:lnSpc>
                <a:spcPts val="2318"/>
              </a:lnSpc>
            </a:pPr>
          </a:p>
          <a:p>
            <a:pPr algn="just" marL="333640" indent="-166820" lvl="1">
              <a:lnSpc>
                <a:spcPts val="2318"/>
              </a:lnSpc>
              <a:buFont typeface="Arial"/>
              <a:buChar char="•"/>
            </a:pPr>
            <a:r>
              <a:rPr lang="en-US" b="true" sz="1545" u="sng">
                <a:solidFill>
                  <a:srgbClr val="05061C"/>
                </a:solidFill>
                <a:latin typeface="Canva Sans Bold"/>
                <a:ea typeface="Canva Sans Bold"/>
                <a:cs typeface="Canva Sans Bold"/>
                <a:sym typeface="Canva Sans Bold"/>
              </a:rPr>
              <a:t>Monday.com</a:t>
            </a:r>
          </a:p>
          <a:p>
            <a:pPr algn="just">
              <a:lnSpc>
                <a:spcPts val="2318"/>
              </a:lnSpc>
            </a:pPr>
            <a:r>
              <a:rPr lang="en-US" b="true" sz="1545">
                <a:solidFill>
                  <a:srgbClr val="05061C"/>
                </a:solidFill>
                <a:latin typeface="Canva Sans Bold"/>
                <a:ea typeface="Canva Sans Bold"/>
                <a:cs typeface="Canva Sans Bold"/>
                <a:sym typeface="Canva Sans Bold"/>
              </a:rPr>
              <a:t>Divide proyectos grandes en tareas cortas mediante Sprints.</a:t>
            </a:r>
          </a:p>
        </p:txBody>
      </p:sp>
      <p:sp>
        <p:nvSpPr>
          <p:cNvPr name="TextBox 23" id="23"/>
          <p:cNvSpPr txBox="true"/>
          <p:nvPr/>
        </p:nvSpPr>
        <p:spPr>
          <a:xfrm rot="0">
            <a:off x="1982199" y="5526995"/>
            <a:ext cx="3188650" cy="1988997"/>
          </a:xfrm>
          <a:prstGeom prst="rect">
            <a:avLst/>
          </a:prstGeom>
        </p:spPr>
        <p:txBody>
          <a:bodyPr anchor="t" rtlCol="false" tIns="0" lIns="0" bIns="0" rIns="0">
            <a:spAutoFit/>
          </a:bodyPr>
          <a:lstStyle/>
          <a:p>
            <a:pPr algn="just" marL="333640" indent="-166820" lvl="1">
              <a:lnSpc>
                <a:spcPts val="2318"/>
              </a:lnSpc>
              <a:buFont typeface="Arial"/>
              <a:buChar char="•"/>
            </a:pPr>
            <a:r>
              <a:rPr lang="en-US" b="true" sz="1545" u="sng">
                <a:solidFill>
                  <a:srgbClr val="05061C"/>
                </a:solidFill>
                <a:latin typeface="Canva Sans Bold"/>
                <a:ea typeface="Canva Sans Bold"/>
                <a:cs typeface="Canva Sans Bold"/>
                <a:sym typeface="Canva Sans Bold"/>
              </a:rPr>
              <a:t>Miro</a:t>
            </a:r>
          </a:p>
          <a:p>
            <a:pPr algn="just">
              <a:lnSpc>
                <a:spcPts val="2318"/>
              </a:lnSpc>
            </a:pPr>
            <a:r>
              <a:rPr lang="en-US" sz="1545" b="true">
                <a:solidFill>
                  <a:srgbClr val="05061C"/>
                </a:solidFill>
                <a:latin typeface="Canva Sans Bold"/>
                <a:ea typeface="Canva Sans Bold"/>
                <a:cs typeface="Canva Sans Bold"/>
                <a:sym typeface="Canva Sans Bold"/>
              </a:rPr>
              <a:t>Pizarra digital para planificar visualmente.</a:t>
            </a:r>
          </a:p>
          <a:p>
            <a:pPr algn="just">
              <a:lnSpc>
                <a:spcPts val="2318"/>
              </a:lnSpc>
            </a:pPr>
          </a:p>
          <a:p>
            <a:pPr algn="just" marL="333640" indent="-166820" lvl="1">
              <a:lnSpc>
                <a:spcPts val="2318"/>
              </a:lnSpc>
              <a:buFont typeface="Arial"/>
              <a:buChar char="•"/>
            </a:pPr>
            <a:r>
              <a:rPr lang="en-US" b="true" sz="1545" u="sng">
                <a:solidFill>
                  <a:srgbClr val="05061C"/>
                </a:solidFill>
                <a:latin typeface="Canva Sans Bold"/>
                <a:ea typeface="Canva Sans Bold"/>
                <a:cs typeface="Canva Sans Bold"/>
                <a:sym typeface="Canva Sans Bold"/>
              </a:rPr>
              <a:t>Parabol</a:t>
            </a:r>
          </a:p>
          <a:p>
            <a:pPr algn="just">
              <a:lnSpc>
                <a:spcPts val="2318"/>
              </a:lnSpc>
            </a:pPr>
            <a:r>
              <a:rPr lang="en-US" b="true" sz="1545">
                <a:solidFill>
                  <a:srgbClr val="05061C"/>
                </a:solidFill>
                <a:latin typeface="Canva Sans Bold"/>
                <a:ea typeface="Canva Sans Bold"/>
                <a:cs typeface="Canva Sans Bold"/>
                <a:sym typeface="Canva Sans Bold"/>
              </a:rPr>
              <a:t>Para reuniones efectivas y dinámicas.</a:t>
            </a:r>
          </a:p>
        </p:txBody>
      </p:sp>
    </p:spTree>
  </p:cSld>
  <p:clrMapOvr>
    <a:masterClrMapping/>
  </p:clrMapOvr>
  <p:transition spd="slow">
    <p:cover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0F6F5"/>
        </a:solidFill>
      </p:bgPr>
    </p:bg>
    <p:spTree>
      <p:nvGrpSpPr>
        <p:cNvPr id="1" name=""/>
        <p:cNvGrpSpPr/>
        <p:nvPr/>
      </p:nvGrpSpPr>
      <p:grpSpPr>
        <a:xfrm>
          <a:off x="0" y="0"/>
          <a:ext cx="0" cy="0"/>
          <a:chOff x="0" y="0"/>
          <a:chExt cx="0" cy="0"/>
        </a:xfrm>
      </p:grpSpPr>
      <p:sp>
        <p:nvSpPr>
          <p:cNvPr name="TextBox 2" id="2"/>
          <p:cNvSpPr txBox="true"/>
          <p:nvPr/>
        </p:nvSpPr>
        <p:spPr>
          <a:xfrm rot="0">
            <a:off x="2490230" y="3121434"/>
            <a:ext cx="13389049" cy="4025082"/>
          </a:xfrm>
          <a:prstGeom prst="rect">
            <a:avLst/>
          </a:prstGeom>
        </p:spPr>
        <p:txBody>
          <a:bodyPr anchor="t" rtlCol="false" tIns="0" lIns="0" bIns="0" rIns="0">
            <a:spAutoFit/>
          </a:bodyPr>
          <a:lstStyle/>
          <a:p>
            <a:pPr algn="ctr" marL="0" indent="0" lvl="0">
              <a:lnSpc>
                <a:spcPts val="15802"/>
              </a:lnSpc>
            </a:pPr>
            <a:r>
              <a:rPr lang="en-US" sz="13168" spc="-697">
                <a:solidFill>
                  <a:srgbClr val="000000"/>
                </a:solidFill>
                <a:latin typeface="Mokoto"/>
                <a:ea typeface="Mokoto"/>
                <a:cs typeface="Mokoto"/>
                <a:sym typeface="Mokoto"/>
              </a:rPr>
              <a:t>MUCHAS GRACIAS</a:t>
            </a:r>
          </a:p>
        </p:txBody>
      </p:sp>
      <p:sp>
        <p:nvSpPr>
          <p:cNvPr name="Freeform 3" id="3"/>
          <p:cNvSpPr/>
          <p:nvPr/>
        </p:nvSpPr>
        <p:spPr>
          <a:xfrm flipH="false" flipV="false" rot="0">
            <a:off x="-6802679" y="446691"/>
            <a:ext cx="10471816" cy="1523173"/>
          </a:xfrm>
          <a:custGeom>
            <a:avLst/>
            <a:gdLst/>
            <a:ahLst/>
            <a:cxnLst/>
            <a:rect r="r" b="b" t="t" l="l"/>
            <a:pathLst>
              <a:path h="1523173" w="10471816">
                <a:moveTo>
                  <a:pt x="0" y="0"/>
                </a:moveTo>
                <a:lnTo>
                  <a:pt x="10471817" y="0"/>
                </a:lnTo>
                <a:lnTo>
                  <a:pt x="10471817" y="1523173"/>
                </a:lnTo>
                <a:lnTo>
                  <a:pt x="0" y="15231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900081" y="1931764"/>
            <a:ext cx="10569348" cy="484820"/>
          </a:xfrm>
          <a:prstGeom prst="rect">
            <a:avLst/>
          </a:prstGeom>
        </p:spPr>
        <p:txBody>
          <a:bodyPr anchor="t" rtlCol="false" tIns="0" lIns="0" bIns="0" rIns="0">
            <a:spAutoFit/>
          </a:bodyPr>
          <a:lstStyle/>
          <a:p>
            <a:pPr algn="ctr" marL="0" indent="0" lvl="0">
              <a:lnSpc>
                <a:spcPts val="3913"/>
              </a:lnSpc>
            </a:pPr>
            <a:r>
              <a:rPr lang="en-US" b="true" sz="2942">
                <a:solidFill>
                  <a:srgbClr val="FBFEFE"/>
                </a:solidFill>
                <a:latin typeface="Canva Sans Bold"/>
                <a:ea typeface="Canva Sans Bold"/>
                <a:cs typeface="Canva Sans Bold"/>
                <a:sym typeface="Canva Sans Bold"/>
              </a:rPr>
              <a:t>SCRUM (PABLO SIERRA Y ANTONIO CASADO)</a:t>
            </a:r>
          </a:p>
        </p:txBody>
      </p:sp>
      <p:sp>
        <p:nvSpPr>
          <p:cNvPr name="Freeform 5" id="5"/>
          <p:cNvSpPr/>
          <p:nvPr/>
        </p:nvSpPr>
        <p:spPr>
          <a:xfrm flipH="false" flipV="false" rot="0">
            <a:off x="-888213" y="7868825"/>
            <a:ext cx="9453842" cy="3919047"/>
          </a:xfrm>
          <a:custGeom>
            <a:avLst/>
            <a:gdLst/>
            <a:ahLst/>
            <a:cxnLst/>
            <a:rect r="r" b="b" t="t" l="l"/>
            <a:pathLst>
              <a:path h="3919047" w="9453842">
                <a:moveTo>
                  <a:pt x="0" y="0"/>
                </a:moveTo>
                <a:lnTo>
                  <a:pt x="9453843" y="0"/>
                </a:lnTo>
                <a:lnTo>
                  <a:pt x="9453843" y="3919047"/>
                </a:lnTo>
                <a:lnTo>
                  <a:pt x="0" y="39190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440611" y="7734306"/>
            <a:ext cx="2487716" cy="5105388"/>
          </a:xfrm>
          <a:custGeom>
            <a:avLst/>
            <a:gdLst/>
            <a:ahLst/>
            <a:cxnLst/>
            <a:rect r="r" b="b" t="t" l="l"/>
            <a:pathLst>
              <a:path h="5105388" w="2487716">
                <a:moveTo>
                  <a:pt x="0" y="0"/>
                </a:moveTo>
                <a:lnTo>
                  <a:pt x="2487716" y="0"/>
                </a:lnTo>
                <a:lnTo>
                  <a:pt x="2487716" y="5105388"/>
                </a:lnTo>
                <a:lnTo>
                  <a:pt x="0" y="51053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9184755" y="7734306"/>
            <a:ext cx="2633170" cy="3368008"/>
          </a:xfrm>
          <a:custGeom>
            <a:avLst/>
            <a:gdLst/>
            <a:ahLst/>
            <a:cxnLst/>
            <a:rect r="r" b="b" t="t" l="l"/>
            <a:pathLst>
              <a:path h="3368008" w="2633170">
                <a:moveTo>
                  <a:pt x="0" y="0"/>
                </a:moveTo>
                <a:lnTo>
                  <a:pt x="2633170" y="0"/>
                </a:lnTo>
                <a:lnTo>
                  <a:pt x="2633170" y="3368008"/>
                </a:lnTo>
                <a:lnTo>
                  <a:pt x="0" y="33680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2212810" y="7868825"/>
            <a:ext cx="2608676" cy="3368008"/>
          </a:xfrm>
          <a:custGeom>
            <a:avLst/>
            <a:gdLst/>
            <a:ahLst/>
            <a:cxnLst/>
            <a:rect r="r" b="b" t="t" l="l"/>
            <a:pathLst>
              <a:path h="3368008" w="2608676">
                <a:moveTo>
                  <a:pt x="0" y="0"/>
                </a:moveTo>
                <a:lnTo>
                  <a:pt x="2608676" y="0"/>
                </a:lnTo>
                <a:lnTo>
                  <a:pt x="2608676" y="3368008"/>
                </a:lnTo>
                <a:lnTo>
                  <a:pt x="0" y="33680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3517148" y="0"/>
            <a:ext cx="10471816" cy="1523173"/>
          </a:xfrm>
          <a:custGeom>
            <a:avLst/>
            <a:gdLst/>
            <a:ahLst/>
            <a:cxnLst/>
            <a:rect r="r" b="b" t="t" l="l"/>
            <a:pathLst>
              <a:path h="1523173" w="10471816">
                <a:moveTo>
                  <a:pt x="0" y="0"/>
                </a:moveTo>
                <a:lnTo>
                  <a:pt x="10471817" y="0"/>
                </a:lnTo>
                <a:lnTo>
                  <a:pt x="10471817" y="1523173"/>
                </a:lnTo>
                <a:lnTo>
                  <a:pt x="0" y="15231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slow">
    <p:cover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DAG0uzsiCK0</dc:identifier>
  <dcterms:modified xsi:type="dcterms:W3CDTF">2011-08-01T06:04:30Z</dcterms:modified>
  <cp:revision>1</cp:revision>
  <dc:title>Presentación de Scrum</dc:title>
</cp:coreProperties>
</file>