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7" r:id="rId4"/>
    <p:sldId id="268" r:id="rId5"/>
    <p:sldId id="257" r:id="rId6"/>
    <p:sldId id="264" r:id="rId7"/>
    <p:sldId id="273" r:id="rId8"/>
    <p:sldId id="274" r:id="rId9"/>
    <p:sldId id="266" r:id="rId10"/>
    <p:sldId id="275" r:id="rId11"/>
    <p:sldId id="265" r:id="rId12"/>
    <p:sldId id="277" r:id="rId13"/>
    <p:sldId id="269" r:id="rId14"/>
    <p:sldId id="270" r:id="rId15"/>
    <p:sldId id="262" r:id="rId16"/>
    <p:sldId id="263" r:id="rId17"/>
    <p:sldId id="271" r:id="rId18"/>
    <p:sldId id="261" r:id="rId19"/>
    <p:sldId id="260" r:id="rId20"/>
    <p:sldId id="272" r:id="rId21"/>
    <p:sldId id="280" r:id="rId22"/>
    <p:sldId id="279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63B979"/>
    <a:srgbClr val="FFCCFF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7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02338B39-8A1B-42AC-B2AD-42F426DB6C62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3091C-DCFB-446A-AE4B-CADA2F4577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8976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38B39-8A1B-42AC-B2AD-42F426DB6C62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3091C-DCFB-446A-AE4B-CADA2F457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417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38B39-8A1B-42AC-B2AD-42F426DB6C62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3091C-DCFB-446A-AE4B-CADA2F4577B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772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38B39-8A1B-42AC-B2AD-42F426DB6C62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3091C-DCFB-446A-AE4B-CADA2F457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821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38B39-8A1B-42AC-B2AD-42F426DB6C62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3091C-DCFB-446A-AE4B-CADA2F4577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8953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38B39-8A1B-42AC-B2AD-42F426DB6C62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3091C-DCFB-446A-AE4B-CADA2F457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917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38B39-8A1B-42AC-B2AD-42F426DB6C62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3091C-DCFB-446A-AE4B-CADA2F457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242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38B39-8A1B-42AC-B2AD-42F426DB6C62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3091C-DCFB-446A-AE4B-CADA2F457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352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38B39-8A1B-42AC-B2AD-42F426DB6C62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3091C-DCFB-446A-AE4B-CADA2F457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348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38B39-8A1B-42AC-B2AD-42F426DB6C62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3091C-DCFB-446A-AE4B-CADA2F457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535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38B39-8A1B-42AC-B2AD-42F426DB6C62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3091C-DCFB-446A-AE4B-CADA2F4577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4123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02338B39-8A1B-42AC-B2AD-42F426DB6C62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C53091C-DCFB-446A-AE4B-CADA2F4577B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5802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dacity.com/course/intro-to-relational-databases--ud197" TargetMode="External"/><Relationship Id="rId2" Type="http://schemas.openxmlformats.org/officeDocument/2006/relationships/hyperlink" Target="https://cognitiveclass.ai/courses/learn-sql-relational-database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alura.com.br/formacao-business-intelligence-data-warehouse" TargetMode="External"/><Relationship Id="rId5" Type="http://schemas.openxmlformats.org/officeDocument/2006/relationships/hyperlink" Target="https://www.alura.com.br/formacao-business-intelligence-data-warehouse-pentaho" TargetMode="External"/><Relationship Id="rId4" Type="http://schemas.openxmlformats.org/officeDocument/2006/relationships/hyperlink" Target="https://www.coursera.org/learn/dwdesign?specialization=data-warehousing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cognitiveclass.ai/learn/hadoop" TargetMode="External"/><Relationship Id="rId7" Type="http://schemas.openxmlformats.org/officeDocument/2006/relationships/hyperlink" Target="https://www.coursera.org/professional-certificates/gcp-cloud-architect" TargetMode="External"/><Relationship Id="rId2" Type="http://schemas.openxmlformats.org/officeDocument/2006/relationships/hyperlink" Target="https://cognitiveclass.ai/learn/big-data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microsoft.com/en-us/learn/paths/azure-fundamentals/" TargetMode="External"/><Relationship Id="rId5" Type="http://schemas.openxmlformats.org/officeDocument/2006/relationships/hyperlink" Target="https://www.aws.training/Details/Curriculum?id=27076&amp;scr=path-cp" TargetMode="External"/><Relationship Id="rId4" Type="http://schemas.openxmlformats.org/officeDocument/2006/relationships/hyperlink" Target="https://cognitiveclass.ai/learn/spark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5F512-77F2-43F8-BF99-23EB40A1F96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24465" y="2679700"/>
            <a:ext cx="5176838" cy="1498600"/>
          </a:xfrm>
        </p:spPr>
        <p:txBody>
          <a:bodyPr>
            <a:noAutofit/>
          </a:bodyPr>
          <a:lstStyle/>
          <a:p>
            <a:pPr algn="ctr"/>
            <a:r>
              <a:rPr lang="en-US" sz="5400" dirty="0"/>
              <a:t>Database Structure and Design 101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9F731E-C9BD-48E6-8B2B-D58A3DCEE4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9769" y="0"/>
            <a:ext cx="6422231" cy="685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438834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B556003-DCD1-45B2-BABC-15659E89E6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4700" y="1250692"/>
            <a:ext cx="5476875" cy="1362075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3C3718A8-AAB3-48B5-BBC4-85368EC36333}"/>
              </a:ext>
            </a:extLst>
          </p:cNvPr>
          <p:cNvSpPr/>
          <p:nvPr/>
        </p:nvSpPr>
        <p:spPr>
          <a:xfrm>
            <a:off x="3088558" y="1004885"/>
            <a:ext cx="452284" cy="49161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A2B820D6-F801-4820-8F7C-B9168507D7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7875" y="3273659"/>
            <a:ext cx="9372600" cy="1790700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3F17781C-5886-4FD5-BD26-E822DDF19DE0}"/>
              </a:ext>
            </a:extLst>
          </p:cNvPr>
          <p:cNvSpPr/>
          <p:nvPr/>
        </p:nvSpPr>
        <p:spPr>
          <a:xfrm>
            <a:off x="1361733" y="3027852"/>
            <a:ext cx="452284" cy="49161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B322D62B-F5D3-41EA-A586-B6C64B2D2F66}"/>
              </a:ext>
            </a:extLst>
          </p:cNvPr>
          <p:cNvCxnSpPr>
            <a:cxnSpLocks/>
          </p:cNvCxnSpPr>
          <p:nvPr/>
        </p:nvCxnSpPr>
        <p:spPr>
          <a:xfrm rot="16200000" flipH="1">
            <a:off x="4148025" y="2764613"/>
            <a:ext cx="217234" cy="4035067"/>
          </a:xfrm>
          <a:prstGeom prst="curvedConnector3">
            <a:avLst>
              <a:gd name="adj1" fmla="val 20523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DAD0E70D-91A4-48F1-B8D3-65770A0AA79C}"/>
              </a:ext>
            </a:extLst>
          </p:cNvPr>
          <p:cNvCxnSpPr>
            <a:cxnSpLocks/>
          </p:cNvCxnSpPr>
          <p:nvPr/>
        </p:nvCxnSpPr>
        <p:spPr>
          <a:xfrm rot="5400000" flipH="1">
            <a:off x="8230319" y="3947047"/>
            <a:ext cx="19434" cy="1906868"/>
          </a:xfrm>
          <a:prstGeom prst="curvedConnector3">
            <a:avLst>
              <a:gd name="adj1" fmla="val -117628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4069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08749-EDAB-4E34-9976-A9B6F0AE6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3FN – Terceira Forma Normal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D8AFF43-0DCF-4E7D-9E0A-5AC4CC5D4A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algn="just">
              <a:buClr>
                <a:srgbClr val="1CADE4"/>
              </a:buClr>
              <a:buNone/>
            </a:pPr>
            <a:r>
              <a:rPr lang="pt-BR" b="1" dirty="0">
                <a:solidFill>
                  <a:prstClr val="black"/>
                </a:solidFill>
              </a:rPr>
              <a:t>Regra Básica:</a:t>
            </a:r>
            <a:r>
              <a:rPr lang="pt-BR" dirty="0">
                <a:solidFill>
                  <a:prstClr val="black"/>
                </a:solidFill>
              </a:rPr>
              <a:t> Nenhuma coluna não-chave deve depender de outra coluna não-chave</a:t>
            </a:r>
          </a:p>
          <a:p>
            <a:pPr marL="457200" lvl="0" indent="-457200" algn="just">
              <a:buClr>
                <a:srgbClr val="1CADE4"/>
              </a:buClr>
              <a:buFont typeface="Tw Cen MT" panose="020B0602020104020603" pitchFamily="34" charset="0"/>
              <a:buAutoNum type="alphaLcParenR"/>
            </a:pPr>
            <a:r>
              <a:rPr lang="pt-BR" dirty="0">
                <a:solidFill>
                  <a:prstClr val="black"/>
                </a:solidFill>
              </a:rPr>
              <a:t>Identificar todos os atributos que são funcionalmente dependentes de outros atributos não chave</a:t>
            </a:r>
          </a:p>
          <a:p>
            <a:pPr marL="457200" lvl="0" indent="-457200" algn="just">
              <a:buClr>
                <a:srgbClr val="1CADE4"/>
              </a:buClr>
              <a:buFont typeface="Tw Cen MT" panose="020B0602020104020603" pitchFamily="34" charset="0"/>
              <a:buAutoNum type="alphaLcParenR"/>
            </a:pPr>
            <a:r>
              <a:rPr lang="pt-BR" dirty="0">
                <a:solidFill>
                  <a:prstClr val="black"/>
                </a:solidFill>
              </a:rPr>
              <a:t>Removê-los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4385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AEF0BED-2D6D-434D-9EBC-DAD2420761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1437" y="3830149"/>
            <a:ext cx="4029075" cy="1600200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3F17781C-5886-4FD5-BD26-E822DDF19DE0}"/>
              </a:ext>
            </a:extLst>
          </p:cNvPr>
          <p:cNvSpPr/>
          <p:nvPr/>
        </p:nvSpPr>
        <p:spPr>
          <a:xfrm>
            <a:off x="3655295" y="3584342"/>
            <a:ext cx="452284" cy="49161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52A8B4D-70B3-4358-9826-17613311CA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4700" y="1220711"/>
            <a:ext cx="5162550" cy="1638300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3C3718A8-AAB3-48B5-BBC4-85368EC36333}"/>
              </a:ext>
            </a:extLst>
          </p:cNvPr>
          <p:cNvSpPr/>
          <p:nvPr/>
        </p:nvSpPr>
        <p:spPr>
          <a:xfrm>
            <a:off x="3088558" y="974904"/>
            <a:ext cx="452284" cy="49161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A3AEC1E-68AC-4968-842C-2AE90739073F}"/>
              </a:ext>
            </a:extLst>
          </p:cNvPr>
          <p:cNvSpPr/>
          <p:nvPr/>
        </p:nvSpPr>
        <p:spPr>
          <a:xfrm>
            <a:off x="7118555" y="1220710"/>
            <a:ext cx="1358695" cy="180714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47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30F5E-4486-4BE0-A279-C41D3D5A7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relacionamentos e cardinalidade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570A0E2-5197-46D5-8BC2-5B669678BA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4041" y="2474161"/>
            <a:ext cx="5457825" cy="15144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E47EB8B-1D1A-437B-AE4F-1B0BBD740A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5154" y="4773169"/>
            <a:ext cx="5162550" cy="1419225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143BD926-0CAD-4A04-B0B7-4FA349C001E7}"/>
              </a:ext>
            </a:extLst>
          </p:cNvPr>
          <p:cNvSpPr/>
          <p:nvPr/>
        </p:nvSpPr>
        <p:spPr>
          <a:xfrm>
            <a:off x="8402662" y="2131868"/>
            <a:ext cx="1420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One to One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C6F1014-E330-434E-80C1-42EC697C896E}"/>
              </a:ext>
            </a:extLst>
          </p:cNvPr>
          <p:cNvSpPr/>
          <p:nvPr/>
        </p:nvSpPr>
        <p:spPr>
          <a:xfrm>
            <a:off x="8269614" y="4403837"/>
            <a:ext cx="15536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One to Many </a:t>
            </a:r>
          </a:p>
        </p:txBody>
      </p:sp>
      <p:pic>
        <p:nvPicPr>
          <p:cNvPr id="3082" name="Picture 10" descr="Resultado de imagem para cardinality notation">
            <a:extLst>
              <a:ext uri="{FF2B5EF4-FFF2-40B4-BE49-F238E27FC236}">
                <a16:creationId xmlns:a16="http://schemas.microsoft.com/office/drawing/2014/main" id="{2C1EF3EA-8CEE-4B76-9A24-3B85932F5CC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25"/>
          <a:stretch/>
        </p:blipFill>
        <p:spPr bwMode="auto">
          <a:xfrm>
            <a:off x="1185577" y="2131868"/>
            <a:ext cx="3907534" cy="3928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95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30F5E-4486-4BE0-A279-C41D3D5A7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Relacionamentos e cardinalidade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55E479D-D40F-4CBD-BC45-3D949A34C1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0997" y="2860624"/>
            <a:ext cx="5952683" cy="151135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FDEC054-DE46-43D8-BEA5-F8FC72260F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8250" y="3024564"/>
            <a:ext cx="8258175" cy="2533650"/>
          </a:xfrm>
          <a:prstGeom prst="rect">
            <a:avLst/>
          </a:prstGeom>
        </p:spPr>
      </p:pic>
      <p:sp>
        <p:nvSpPr>
          <p:cNvPr id="9" name="Content Placeholder 9">
            <a:extLst>
              <a:ext uri="{FF2B5EF4-FFF2-40B4-BE49-F238E27FC236}">
                <a16:creationId xmlns:a16="http://schemas.microsoft.com/office/drawing/2014/main" id="{FA9D1706-501E-4854-AB1E-A5362F2333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930330"/>
            <a:ext cx="9720073" cy="4023360"/>
          </a:xfrm>
        </p:spPr>
        <p:txBody>
          <a:bodyPr/>
          <a:lstStyle/>
          <a:p>
            <a:pPr marL="0" lvl="0" indent="0" algn="just">
              <a:buClr>
                <a:srgbClr val="1CADE4"/>
              </a:buClr>
              <a:buNone/>
            </a:pPr>
            <a:r>
              <a:rPr lang="pt-BR" b="1" dirty="0">
                <a:solidFill>
                  <a:prstClr val="black"/>
                </a:solidFill>
              </a:rPr>
              <a:t>Relacionamentos Many to Many são representados com uma entidade intermediária entre as duas entidades principais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94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9C853-1F22-4E16-94F1-03F432F31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Modelo dimensional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ECF137-3D0E-4AAB-9F79-B0CB95028C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3082" y="1854941"/>
            <a:ext cx="7138918" cy="44701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6C93496-6C22-4D0C-8DB9-BFE417B00A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93179"/>
            <a:ext cx="4739826" cy="3436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031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9C853-1F22-4E16-94F1-03F432F31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Modelo dimensional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BB6481-D401-4C94-B08D-41CFBBFC5E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50" y="1994258"/>
            <a:ext cx="10477500" cy="401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999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0D5536E-092E-4B98-8BBB-C57D550265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7370" y="927706"/>
            <a:ext cx="9550502" cy="559507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C79C853-1F22-4E16-94F1-03F432F31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Modelo dimensional</a:t>
            </a:r>
          </a:p>
        </p:txBody>
      </p:sp>
    </p:spTree>
    <p:extLst>
      <p:ext uri="{BB962C8B-B14F-4D97-AF65-F5344CB8AC3E}">
        <p14:creationId xmlns:p14="http://schemas.microsoft.com/office/powerpoint/2010/main" val="32689243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19B23-49B0-4FB8-A37C-B0676FD8B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Extract, transform, load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2784CA5-9698-4476-A021-227611F790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218"/>
          <a:stretch/>
        </p:blipFill>
        <p:spPr>
          <a:xfrm>
            <a:off x="1270429" y="3041118"/>
            <a:ext cx="10128060" cy="4187952"/>
          </a:xfr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6713264-361C-4292-80A9-7FD93E94D12C}"/>
              </a:ext>
            </a:extLst>
          </p:cNvPr>
          <p:cNvSpPr txBox="1">
            <a:spLocks/>
          </p:cNvSpPr>
          <p:nvPr/>
        </p:nvSpPr>
        <p:spPr>
          <a:xfrm>
            <a:off x="820134" y="1895463"/>
            <a:ext cx="1043780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anose="05000000000000000000" pitchFamily="2" charset="2"/>
              <a:buChar char="§"/>
            </a:pPr>
            <a:r>
              <a:rPr lang="en-US" b="1" dirty="0"/>
              <a:t> </a:t>
            </a:r>
            <a:r>
              <a:rPr lang="en-US" dirty="0"/>
              <a:t>Online ou Batch (D-1)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/>
              <a:t> Diversos Softwares: Informatica, Talend, Pentaho, Microsoft SSIS, etc.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dirty="0"/>
          </a:p>
        </p:txBody>
      </p:sp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EFFE6C1F-02D2-4143-8CB8-1C7633E4EAEB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1897626" y="6059211"/>
            <a:ext cx="700158" cy="337755"/>
          </a:xfrm>
          <a:prstGeom prst="curvedConnector3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0EF4C79-D6A4-4C8F-B52B-AC18CEFDCD5C}"/>
              </a:ext>
            </a:extLst>
          </p:cNvPr>
          <p:cNvSpPr txBox="1"/>
          <p:nvPr/>
        </p:nvSpPr>
        <p:spPr>
          <a:xfrm>
            <a:off x="2597784" y="6212300"/>
            <a:ext cx="1699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BD Relacionais</a:t>
            </a:r>
          </a:p>
        </p:txBody>
      </p: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DFAC0BC1-6144-4776-A175-551DDA2683A8}"/>
              </a:ext>
            </a:extLst>
          </p:cNvPr>
          <p:cNvCxnSpPr>
            <a:cxnSpLocks/>
            <a:endCxn id="16" idx="1"/>
          </p:cNvCxnSpPr>
          <p:nvPr/>
        </p:nvCxnSpPr>
        <p:spPr>
          <a:xfrm rot="5400000" flipH="1" flipV="1">
            <a:off x="9152718" y="2839392"/>
            <a:ext cx="1131498" cy="578664"/>
          </a:xfrm>
          <a:prstGeom prst="curved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F663062-B6D8-41AF-A87D-1B637E0AA0EF}"/>
              </a:ext>
            </a:extLst>
          </p:cNvPr>
          <p:cNvSpPr txBox="1"/>
          <p:nvPr/>
        </p:nvSpPr>
        <p:spPr>
          <a:xfrm>
            <a:off x="10007799" y="2378309"/>
            <a:ext cx="1859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BD Dimensionais</a:t>
            </a:r>
          </a:p>
        </p:txBody>
      </p:sp>
    </p:spTree>
    <p:extLst>
      <p:ext uri="{BB962C8B-B14F-4D97-AF65-F5344CB8AC3E}">
        <p14:creationId xmlns:p14="http://schemas.microsoft.com/office/powerpoint/2010/main" val="27308941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73C57-A9DE-4665-94D6-99DAEE487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warehouse e data lake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CA27FB1-1B61-49B5-953F-6AEC062585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1974" y="1609408"/>
            <a:ext cx="5692878" cy="5069658"/>
          </a:xfr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C3D6BAF-DD35-4010-A48C-10433E4FF6C5}"/>
              </a:ext>
            </a:extLst>
          </p:cNvPr>
          <p:cNvSpPr txBox="1">
            <a:spLocks/>
          </p:cNvSpPr>
          <p:nvPr/>
        </p:nvSpPr>
        <p:spPr>
          <a:xfrm>
            <a:off x="817649" y="2249424"/>
            <a:ext cx="551432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anose="05000000000000000000" pitchFamily="2" charset="2"/>
              <a:buChar char="§"/>
            </a:pPr>
            <a:r>
              <a:rPr lang="en-US" b="1" dirty="0"/>
              <a:t> Data Warehouse</a:t>
            </a:r>
            <a:r>
              <a:rPr lang="en-US" dirty="0"/>
              <a:t>: dados estruturados geralmente em baixo volume, processados com ETL para uso um pré-definido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dirty="0"/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b="1" dirty="0"/>
              <a:t>Data Lake</a:t>
            </a:r>
            <a:r>
              <a:rPr lang="en-US" dirty="0"/>
              <a:t>: dados estruturados e/ou brutos geralmente em alto volume, armazenados com ELT para uso futuro ainda não definido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33973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89987-BE31-4727-9666-58F7CBD9E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DBMS – Database management system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16D6328-E8F0-4B88-AF6B-F734824A28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SGBD – Sistema Gerenciador de Banco de Dados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Armazenamento, busca e atualização de dados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Suporte para Transações e Concorrência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Ferramenta de Recuperação de Dados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Controle e Autorização de Acesso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Acesso Remoto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B721FA1-1228-4AC9-8361-0CE5F8D26B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2602" y="1866746"/>
            <a:ext cx="4095750" cy="2809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4821357-E283-4DF6-84C4-AF9F63FA00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1047" y="4676621"/>
            <a:ext cx="3470229" cy="1553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7137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DC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ABD65E23-FB4A-4278-9B3C-96C5F9C80A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075" y="0"/>
            <a:ext cx="102298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70710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73C57-A9DE-4665-94D6-99DAEE487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C3D6BAF-DD35-4010-A48C-10433E4FF6C5}"/>
              </a:ext>
            </a:extLst>
          </p:cNvPr>
          <p:cNvSpPr txBox="1">
            <a:spLocks/>
          </p:cNvSpPr>
          <p:nvPr/>
        </p:nvSpPr>
        <p:spPr>
          <a:xfrm>
            <a:off x="768488" y="2084832"/>
            <a:ext cx="4708080" cy="4466006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buFont typeface="+mj-lt"/>
              <a:buAutoNum type="arabicPeriod"/>
            </a:pPr>
            <a:r>
              <a:rPr lang="en-US" b="1" dirty="0"/>
              <a:t> </a:t>
            </a:r>
            <a:r>
              <a:rPr lang="en-US" sz="2400" b="1" dirty="0"/>
              <a:t>SQL e Relational Databases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https://cognitiveclass.ai/courses/learn-sql-relational-databases</a:t>
            </a:r>
            <a:endParaRPr lang="en-US" dirty="0"/>
          </a:p>
          <a:p>
            <a:pPr lvl="1" algn="just">
              <a:buFont typeface="Arial" panose="020B0604020202020204" pitchFamily="34" charset="0"/>
              <a:buChar char="•"/>
            </a:pPr>
            <a:endParaRPr lang="en-US" dirty="0"/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https://www.udacity.com/course/intro-to-relational-databases--ud197</a:t>
            </a:r>
            <a:endParaRPr lang="en-US" dirty="0"/>
          </a:p>
          <a:p>
            <a:pPr marL="128016" lvl="1" indent="0" algn="just">
              <a:buNone/>
            </a:pPr>
            <a:endParaRPr lang="en-US" b="1" dirty="0"/>
          </a:p>
          <a:p>
            <a:pPr marL="128016" lvl="1" indent="0" algn="just">
              <a:buNone/>
            </a:pPr>
            <a:endParaRPr lang="en-US" b="1" dirty="0"/>
          </a:p>
          <a:p>
            <a:pPr marL="128016" lvl="1" indent="0" algn="just">
              <a:buNone/>
            </a:pPr>
            <a:endParaRPr lang="en-US" b="1" dirty="0"/>
          </a:p>
          <a:p>
            <a:pPr marL="0" indent="0" algn="just">
              <a:buNone/>
            </a:pPr>
            <a:endParaRPr lang="en-US" sz="1000" b="1" dirty="0"/>
          </a:p>
          <a:p>
            <a:pPr marL="0" indent="0" algn="just">
              <a:buNone/>
            </a:pPr>
            <a:endParaRPr lang="en-US" sz="1000" b="1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F237AAF-70D1-4361-B572-59AD079BA2A2}"/>
              </a:ext>
            </a:extLst>
          </p:cNvPr>
          <p:cNvSpPr txBox="1">
            <a:spLocks/>
          </p:cNvSpPr>
          <p:nvPr/>
        </p:nvSpPr>
        <p:spPr>
          <a:xfrm>
            <a:off x="6446616" y="2084832"/>
            <a:ext cx="541600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 startAt="2"/>
            </a:pPr>
            <a:r>
              <a:rPr lang="en-US" b="1" dirty="0"/>
              <a:t> Dimensional Databases, ETL e Data Warehousing 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https://www.coursera.org/learn/dwdesign?specialization=data-warehousing</a:t>
            </a:r>
            <a:r>
              <a:rPr lang="en-US" dirty="0"/>
              <a:t> </a:t>
            </a:r>
          </a:p>
          <a:p>
            <a:pPr lvl="1" algn="just">
              <a:buFont typeface="Arial" panose="020B0604020202020204" pitchFamily="34" charset="0"/>
              <a:buChar char="•"/>
            </a:pPr>
            <a:endParaRPr lang="en-US" b="1" dirty="0"/>
          </a:p>
          <a:p>
            <a:pPr lvl="1" algn="just">
              <a:buFont typeface="Wingdings" panose="05000000000000000000" pitchFamily="2" charset="2"/>
              <a:buChar char="q"/>
            </a:pPr>
            <a:r>
              <a:rPr lang="en-US" dirty="0">
                <a:hlinkClick r:id="rId5"/>
              </a:rPr>
              <a:t> https://www.alura.com.br/formacao-business-intelligence-data-warehouse-pentaho</a:t>
            </a:r>
            <a:endParaRPr lang="en-US" dirty="0"/>
          </a:p>
          <a:p>
            <a:pPr lvl="1" algn="just">
              <a:buFont typeface="Arial" panose="020B0604020202020204" pitchFamily="34" charset="0"/>
              <a:buChar char="•"/>
            </a:pPr>
            <a:endParaRPr lang="en-US" b="1" dirty="0"/>
          </a:p>
          <a:p>
            <a:pPr lvl="1" algn="just">
              <a:buFont typeface="Wingdings" panose="05000000000000000000" pitchFamily="2" charset="2"/>
              <a:buChar char="q"/>
            </a:pPr>
            <a:r>
              <a:rPr lang="en-US" dirty="0">
                <a:hlinkClick r:id="rId6"/>
              </a:rPr>
              <a:t> https://www.alura.com.br/formacao-business-intelligence-data-warehouse</a:t>
            </a:r>
            <a:endParaRPr lang="en-US" b="1" dirty="0"/>
          </a:p>
          <a:p>
            <a:pPr algn="just">
              <a:buFont typeface="Wingdings" panose="05000000000000000000" pitchFamily="2" charset="2"/>
              <a:buChar char="§"/>
            </a:pPr>
            <a:endParaRPr lang="en-US" sz="1000" b="1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B7E6DF8-6213-42F2-B81E-C112AF5E5717}"/>
              </a:ext>
            </a:extLst>
          </p:cNvPr>
          <p:cNvCxnSpPr>
            <a:cxnSpLocks/>
          </p:cNvCxnSpPr>
          <p:nvPr/>
        </p:nvCxnSpPr>
        <p:spPr>
          <a:xfrm>
            <a:off x="5835002" y="2084832"/>
            <a:ext cx="0" cy="292962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9607994-DAD3-4E36-B171-289A8B6F9CA3}"/>
              </a:ext>
            </a:extLst>
          </p:cNvPr>
          <p:cNvSpPr txBox="1">
            <a:spLocks/>
          </p:cNvSpPr>
          <p:nvPr/>
        </p:nvSpPr>
        <p:spPr>
          <a:xfrm>
            <a:off x="3525650" y="1712583"/>
            <a:ext cx="6382021" cy="744498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just">
              <a:buFont typeface="Arial" panose="020B0604020202020204" pitchFamily="34" charset="0"/>
              <a:buChar char="•"/>
            </a:pPr>
            <a:endParaRPr lang="en-US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B79B86E-E38D-46A5-8709-FF3E91784B18}"/>
              </a:ext>
            </a:extLst>
          </p:cNvPr>
          <p:cNvSpPr/>
          <p:nvPr/>
        </p:nvSpPr>
        <p:spPr>
          <a:xfrm>
            <a:off x="768488" y="4927139"/>
            <a:ext cx="6096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 algn="just">
              <a:buClr>
                <a:schemeClr val="accent1"/>
              </a:buClr>
              <a:buFont typeface="+mj-lt"/>
              <a:buAutoNum type="arabicPeriod" startAt="3"/>
            </a:pPr>
            <a:r>
              <a:rPr lang="en-US" sz="2400" b="1" dirty="0">
                <a:solidFill>
                  <a:prstClr val="black"/>
                </a:solidFill>
              </a:rPr>
              <a:t> NoSQL Databases</a:t>
            </a:r>
          </a:p>
          <a:p>
            <a:pPr lvl="1" algn="just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prstClr val="black"/>
                </a:solidFill>
              </a:rPr>
              <a:t> Armazenamento Colunar </a:t>
            </a:r>
          </a:p>
          <a:p>
            <a:pPr lvl="1" algn="just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prstClr val="black"/>
                </a:solidFill>
              </a:rPr>
              <a:t> Documentos (XML ou JSON)</a:t>
            </a:r>
          </a:p>
          <a:p>
            <a:pPr lvl="1" algn="just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prstClr val="black"/>
                </a:solidFill>
              </a:rPr>
              <a:t> Grafos</a:t>
            </a:r>
          </a:p>
        </p:txBody>
      </p:sp>
    </p:spTree>
    <p:extLst>
      <p:ext uri="{BB962C8B-B14F-4D97-AF65-F5344CB8AC3E}">
        <p14:creationId xmlns:p14="http://schemas.microsoft.com/office/powerpoint/2010/main" val="6084891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73C57-A9DE-4665-94D6-99DAEE487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C3D6BAF-DD35-4010-A48C-10433E4FF6C5}"/>
              </a:ext>
            </a:extLst>
          </p:cNvPr>
          <p:cNvSpPr txBox="1">
            <a:spLocks/>
          </p:cNvSpPr>
          <p:nvPr/>
        </p:nvSpPr>
        <p:spPr>
          <a:xfrm>
            <a:off x="817649" y="2210092"/>
            <a:ext cx="541600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anose="05000000000000000000" pitchFamily="2" charset="2"/>
              <a:buChar char="§"/>
            </a:pPr>
            <a:r>
              <a:rPr lang="en-US" b="1" dirty="0"/>
              <a:t> Computação Distribuída e Paralela</a:t>
            </a:r>
          </a:p>
          <a:p>
            <a:pPr marL="0" indent="0" algn="just">
              <a:buNone/>
            </a:pPr>
            <a:endParaRPr lang="en-US" sz="1000" b="1" dirty="0"/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b="1" dirty="0"/>
              <a:t> Big Data 101 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1300" dirty="0">
                <a:hlinkClick r:id="rId2"/>
              </a:rPr>
              <a:t>https://cognitiveclass.ai/learn/big-data</a:t>
            </a:r>
            <a:endParaRPr lang="en-US" sz="1300" dirty="0"/>
          </a:p>
          <a:p>
            <a:pPr marL="128016" lvl="1" indent="0" algn="just">
              <a:buNone/>
            </a:pPr>
            <a:endParaRPr lang="en-US" b="1" dirty="0"/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b="1" dirty="0"/>
              <a:t> Hadoop MapReduce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1300" dirty="0">
                <a:hlinkClick r:id="rId3"/>
              </a:rPr>
              <a:t>https://cognitiveclass.ai/learn/hadoop</a:t>
            </a:r>
            <a:endParaRPr lang="en-US" sz="1300" dirty="0"/>
          </a:p>
          <a:p>
            <a:pPr marL="128016" lvl="1" indent="0" algn="just">
              <a:buNone/>
            </a:pPr>
            <a:endParaRPr lang="en-US" b="1" dirty="0"/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b="1" dirty="0"/>
              <a:t> Apache Spark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1300" dirty="0">
                <a:hlinkClick r:id="rId4"/>
              </a:rPr>
              <a:t>https://cognitiveclass.ai/learn/spark</a:t>
            </a:r>
            <a:endParaRPr lang="en-US" sz="1300" b="1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F237AAF-70D1-4361-B572-59AD079BA2A2}"/>
              </a:ext>
            </a:extLst>
          </p:cNvPr>
          <p:cNvSpPr txBox="1">
            <a:spLocks/>
          </p:cNvSpPr>
          <p:nvPr/>
        </p:nvSpPr>
        <p:spPr>
          <a:xfrm>
            <a:off x="6495778" y="2210092"/>
            <a:ext cx="541600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anose="05000000000000000000" pitchFamily="2" charset="2"/>
              <a:buChar char="§"/>
            </a:pPr>
            <a:r>
              <a:rPr lang="en-US" b="1" dirty="0"/>
              <a:t> Computação em Nuvem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sz="1000" b="1" dirty="0"/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b="1" dirty="0"/>
              <a:t> AWS – Amazon Web Services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1300" dirty="0">
                <a:hlinkClick r:id="rId5"/>
              </a:rPr>
              <a:t>https://www.aws.training/Details/Curriculum?id=27076&amp;scr=path-cp</a:t>
            </a:r>
            <a:endParaRPr lang="en-US" sz="1300" dirty="0"/>
          </a:p>
          <a:p>
            <a:pPr marL="128016" lvl="1" indent="0" algn="just">
              <a:buNone/>
            </a:pPr>
            <a:endParaRPr lang="en-US" sz="1300" b="1" dirty="0"/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b="1" dirty="0"/>
              <a:t> Microsoft Azure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1300" dirty="0">
                <a:hlinkClick r:id="rId6"/>
              </a:rPr>
              <a:t>https://docs.microsoft.com/en-us/learn/paths/azure-fundamentals/</a:t>
            </a:r>
            <a:endParaRPr lang="en-US" sz="1300" dirty="0"/>
          </a:p>
          <a:p>
            <a:pPr marL="128016" lvl="1" indent="0" algn="just">
              <a:buNone/>
            </a:pPr>
            <a:endParaRPr lang="en-US" sz="1300" b="1" dirty="0"/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b="1" dirty="0"/>
              <a:t> GCP – Google Cloud Computing 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1300" dirty="0">
                <a:hlinkClick r:id="rId7"/>
              </a:rPr>
              <a:t>https://www.coursera.org/professional-certificates/gcp-cloud-architect</a:t>
            </a:r>
            <a:endParaRPr lang="en-US" sz="1300" b="1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B7E6DF8-6213-42F2-B81E-C112AF5E5717}"/>
              </a:ext>
            </a:extLst>
          </p:cNvPr>
          <p:cNvCxnSpPr/>
          <p:nvPr/>
        </p:nvCxnSpPr>
        <p:spPr>
          <a:xfrm>
            <a:off x="5884164" y="2210092"/>
            <a:ext cx="0" cy="388354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1288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F9498-1B11-46B9-BE38-C68D4CE7F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modeling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E43DFC-B1D8-4330-B52E-1F21866CD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4636" y="2084832"/>
            <a:ext cx="5190868" cy="355276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489756C-AA17-4D7C-9517-61FCBF591259}"/>
              </a:ext>
            </a:extLst>
          </p:cNvPr>
          <p:cNvSpPr/>
          <p:nvPr/>
        </p:nvSpPr>
        <p:spPr>
          <a:xfrm>
            <a:off x="394987" y="2084832"/>
            <a:ext cx="5789503" cy="3552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" indent="-91440" algn="just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pt-BR" sz="2200" b="1" dirty="0"/>
              <a:t> Modelagem Conceitual</a:t>
            </a:r>
            <a:r>
              <a:rPr lang="pt-BR" sz="2200" dirty="0"/>
              <a:t>: representação de alto nível considerando o ponto de vista do usuário criador dos dados</a:t>
            </a:r>
          </a:p>
          <a:p>
            <a:pPr algn="just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endParaRPr lang="pt-BR" sz="2200" dirty="0"/>
          </a:p>
          <a:p>
            <a:pPr marL="91440" indent="-91440" algn="just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pt-BR" sz="2200" b="1" dirty="0"/>
              <a:t> Modelagem Lógica</a:t>
            </a:r>
            <a:r>
              <a:rPr lang="pt-BR" sz="2200" dirty="0"/>
              <a:t>: agrega mais alguns detalhes de implementação</a:t>
            </a:r>
          </a:p>
          <a:p>
            <a:pPr algn="just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endParaRPr lang="pt-BR" sz="2200" dirty="0"/>
          </a:p>
          <a:p>
            <a:pPr marL="91440" indent="-91440" algn="just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pt-BR" sz="2200" b="1" dirty="0"/>
              <a:t> Modelagem Física</a:t>
            </a:r>
            <a:r>
              <a:rPr lang="pt-BR" sz="2200" dirty="0"/>
              <a:t>: demonstra como os dados são fisicamente armazenados</a:t>
            </a:r>
          </a:p>
        </p:txBody>
      </p:sp>
    </p:spTree>
    <p:extLst>
      <p:ext uri="{BB962C8B-B14F-4D97-AF65-F5344CB8AC3E}">
        <p14:creationId xmlns:p14="http://schemas.microsoft.com/office/powerpoint/2010/main" val="3977068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F9498-1B11-46B9-BE38-C68D4CE7F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modeling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87BCE8-6C07-4AF2-B027-28552019BF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1472" y="2353994"/>
            <a:ext cx="3839376" cy="392533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FC29AD8-6499-4354-A529-6968AFFB3F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533" y="2691329"/>
            <a:ext cx="3491334" cy="32375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7E9A239-8F9B-4D4A-9835-293D89835C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6454" y="2429063"/>
            <a:ext cx="4441013" cy="3925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49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08749-EDAB-4E34-9976-A9B6F0AE6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Normalização de dados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69AF6-31CB-4415-9285-275D54007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b="1" dirty="0"/>
              <a:t>O que é?</a:t>
            </a:r>
            <a:r>
              <a:rPr lang="pt-BR" dirty="0"/>
              <a:t> Processo de regras que examina os atributos de uma entidade, com o objetivo de evitar anomalias no banco de dados</a:t>
            </a:r>
          </a:p>
          <a:p>
            <a:pPr algn="just"/>
            <a:r>
              <a:rPr lang="pt-BR" b="1" dirty="0"/>
              <a:t>Regra Básica:</a:t>
            </a:r>
            <a:r>
              <a:rPr lang="pt-BR" dirty="0"/>
              <a:t> Não misturar assuntos em uma mesma tabela. Após a aplicação das regras de normalização, algumas tabelas acabam sendo divididas em duas ou mais tabelas </a:t>
            </a:r>
          </a:p>
          <a:p>
            <a:pPr algn="just"/>
            <a:r>
              <a:rPr lang="pt-BR" b="1" dirty="0"/>
              <a:t>Benefícios</a:t>
            </a:r>
            <a:r>
              <a:rPr lang="pt-BR" dirty="0"/>
              <a:t>: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dirty="0"/>
              <a:t> Minimização de redundâncias e inconsistências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dirty="0"/>
              <a:t> Facilidade de manipulações e manutenções do banco de dados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dirty="0"/>
              <a:t> Ganho de performance no </a:t>
            </a:r>
            <a:r>
              <a:rPr lang="pt-BR" b="1" dirty="0"/>
              <a:t>Sistema Gerenciados de Banco de Dados </a:t>
            </a:r>
          </a:p>
        </p:txBody>
      </p:sp>
    </p:spTree>
    <p:extLst>
      <p:ext uri="{BB962C8B-B14F-4D97-AF65-F5344CB8AC3E}">
        <p14:creationId xmlns:p14="http://schemas.microsoft.com/office/powerpoint/2010/main" val="3756739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08749-EDAB-4E34-9976-A9B6F0AE6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1FN – Primeira Forma Normal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69AF6-31CB-4415-9285-275D54007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b="1" dirty="0"/>
              <a:t>Regra Básica:</a:t>
            </a:r>
            <a:r>
              <a:rPr lang="pt-BR" dirty="0"/>
              <a:t> Não admitir repetições ou campos que tenham mais que um valor</a:t>
            </a:r>
          </a:p>
          <a:p>
            <a:pPr marL="457200" indent="-457200" algn="just">
              <a:buAutoNum type="alphaLcParenR"/>
            </a:pPr>
            <a:r>
              <a:rPr lang="pt-BR" dirty="0"/>
              <a:t>Identificar a chave primária da entidade</a:t>
            </a:r>
          </a:p>
          <a:p>
            <a:pPr marL="457200" indent="-457200" algn="just">
              <a:buAutoNum type="alphaLcParenR"/>
            </a:pPr>
            <a:r>
              <a:rPr lang="pt-BR" dirty="0"/>
              <a:t>Identificar o grupo repetitivo e removê-lo da entidade</a:t>
            </a:r>
          </a:p>
          <a:p>
            <a:pPr marL="457200" indent="-457200" algn="just">
              <a:buAutoNum type="alphaLcParenR"/>
            </a:pPr>
            <a:r>
              <a:rPr lang="pt-BR" dirty="0"/>
              <a:t>Criar uma nova entidade com a chave primária da entidade anterior e o grupo repetitivo.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4131113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A557E324-DB25-423C-B806-6736EBE262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0352" y="2460680"/>
            <a:ext cx="7019925" cy="15335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8C94095-663C-4653-9731-1031494DFB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049" y="445528"/>
            <a:ext cx="6267450" cy="1552575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94104C38-F719-4BCF-A782-015EAF830BB1}"/>
              </a:ext>
            </a:extLst>
          </p:cNvPr>
          <p:cNvSpPr/>
          <p:nvPr/>
        </p:nvSpPr>
        <p:spPr>
          <a:xfrm>
            <a:off x="283907" y="230134"/>
            <a:ext cx="452284" cy="49161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CA09A68-5972-4C15-B514-3C36410DBCB7}"/>
              </a:ext>
            </a:extLst>
          </p:cNvPr>
          <p:cNvSpPr/>
          <p:nvPr/>
        </p:nvSpPr>
        <p:spPr>
          <a:xfrm>
            <a:off x="1484210" y="2214874"/>
            <a:ext cx="452284" cy="49161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B7187FB-AB4D-4C89-AE7D-46AD0159DB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4760" y="4480908"/>
            <a:ext cx="8953500" cy="1600200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19B7983E-1D38-422D-A658-8E1CDB3B0D0E}"/>
              </a:ext>
            </a:extLst>
          </p:cNvPr>
          <p:cNvSpPr/>
          <p:nvPr/>
        </p:nvSpPr>
        <p:spPr>
          <a:xfrm>
            <a:off x="2828618" y="4240011"/>
            <a:ext cx="452284" cy="49161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4E6E8A7-6CF2-4CB3-9613-A0B2A1568B18}"/>
              </a:ext>
            </a:extLst>
          </p:cNvPr>
          <p:cNvSpPr/>
          <p:nvPr/>
        </p:nvSpPr>
        <p:spPr>
          <a:xfrm>
            <a:off x="9144000" y="2007760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just">
              <a:buClr>
                <a:srgbClr val="1CADE4"/>
              </a:buClr>
            </a:pPr>
            <a:r>
              <a:rPr lang="pt-BR" b="1" dirty="0">
                <a:solidFill>
                  <a:prstClr val="black"/>
                </a:solidFill>
              </a:rPr>
              <a:t>Atributo Composto</a:t>
            </a:r>
            <a:endParaRPr lang="en-US" dirty="0"/>
          </a:p>
        </p:txBody>
      </p: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4C3B55BC-566F-4661-920F-00BBC42DD268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8632723" y="2192426"/>
            <a:ext cx="511277" cy="42556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5991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4" grpId="0" animBg="1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FB7187FB-AB4D-4C89-AE7D-46AD0159D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665" y="1373915"/>
            <a:ext cx="8953500" cy="1600200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19B7983E-1D38-422D-A658-8E1CDB3B0D0E}"/>
              </a:ext>
            </a:extLst>
          </p:cNvPr>
          <p:cNvSpPr/>
          <p:nvPr/>
        </p:nvSpPr>
        <p:spPr>
          <a:xfrm>
            <a:off x="1317523" y="1133018"/>
            <a:ext cx="452284" cy="49161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8B62C71-1815-404C-B05B-8AB09169608F}"/>
              </a:ext>
            </a:extLst>
          </p:cNvPr>
          <p:cNvGrpSpPr/>
          <p:nvPr/>
        </p:nvGrpSpPr>
        <p:grpSpPr>
          <a:xfrm>
            <a:off x="934065" y="4319597"/>
            <a:ext cx="9365225" cy="281121"/>
            <a:chOff x="983226" y="3775588"/>
            <a:chExt cx="9365225" cy="28112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CEA9169-C6B3-4084-A79B-A8A12FA7385A}"/>
                </a:ext>
              </a:extLst>
            </p:cNvPr>
            <p:cNvSpPr/>
            <p:nvPr/>
          </p:nvSpPr>
          <p:spPr>
            <a:xfrm>
              <a:off x="983226" y="3775588"/>
              <a:ext cx="383458" cy="2450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593F81B-1832-47F0-A7B1-2CFAF18281B9}"/>
                </a:ext>
              </a:extLst>
            </p:cNvPr>
            <p:cNvSpPr/>
            <p:nvPr/>
          </p:nvSpPr>
          <p:spPr>
            <a:xfrm>
              <a:off x="9964993" y="3811681"/>
              <a:ext cx="383458" cy="2450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Connector: Curved 16">
              <a:extLst>
                <a:ext uri="{FF2B5EF4-FFF2-40B4-BE49-F238E27FC236}">
                  <a16:creationId xmlns:a16="http://schemas.microsoft.com/office/drawing/2014/main" id="{8CFA1911-EAC8-4489-8398-39CC8ED406F2}"/>
                </a:ext>
              </a:extLst>
            </p:cNvPr>
            <p:cNvCxnSpPr>
              <a:stCxn id="10" idx="0"/>
              <a:endCxn id="15" idx="0"/>
            </p:cNvCxnSpPr>
            <p:nvPr/>
          </p:nvCxnSpPr>
          <p:spPr>
            <a:xfrm rot="16200000" flipH="1">
              <a:off x="5647791" y="-697249"/>
              <a:ext cx="36093" cy="8981767"/>
            </a:xfrm>
            <a:prstGeom prst="curvedConnector3">
              <a:avLst>
                <a:gd name="adj1" fmla="val -633364"/>
              </a:avLst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72E01BEB-3C04-456C-9533-5B322BF92E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737" y="4354912"/>
            <a:ext cx="11058525" cy="1876425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6785C53B-0294-4D15-88F1-1F01BB8D89C4}"/>
              </a:ext>
            </a:extLst>
          </p:cNvPr>
          <p:cNvSpPr/>
          <p:nvPr/>
        </p:nvSpPr>
        <p:spPr>
          <a:xfrm>
            <a:off x="340595" y="4354912"/>
            <a:ext cx="452284" cy="49161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61CFD73-DC97-4FAD-B811-79C69F3278B6}"/>
              </a:ext>
            </a:extLst>
          </p:cNvPr>
          <p:cNvSpPr/>
          <p:nvPr/>
        </p:nvSpPr>
        <p:spPr>
          <a:xfrm>
            <a:off x="5860026" y="446292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just">
              <a:buClr>
                <a:srgbClr val="1CADE4"/>
              </a:buClr>
            </a:pPr>
            <a:r>
              <a:rPr lang="pt-BR" b="1" dirty="0">
                <a:solidFill>
                  <a:prstClr val="black"/>
                </a:solidFill>
              </a:rPr>
              <a:t>Atributo Multivalorado</a:t>
            </a:r>
            <a:endParaRPr lang="en-US" dirty="0"/>
          </a:p>
        </p:txBody>
      </p: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271124AC-84DD-407C-B140-0664E05463D5}"/>
              </a:ext>
            </a:extLst>
          </p:cNvPr>
          <p:cNvCxnSpPr>
            <a:cxnSpLocks/>
          </p:cNvCxnSpPr>
          <p:nvPr/>
        </p:nvCxnSpPr>
        <p:spPr>
          <a:xfrm flipV="1">
            <a:off x="4581832" y="626664"/>
            <a:ext cx="1278194" cy="848175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86248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08749-EDAB-4E34-9976-A9B6F0AE6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2FN – Segunda Forma Normal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06DE5E0-9744-4DD6-A316-93269E3AD7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3938" y="2286000"/>
            <a:ext cx="9720262" cy="402272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b="1" dirty="0"/>
              <a:t>Regra Básica:</a:t>
            </a:r>
            <a:r>
              <a:rPr lang="pt-BR" dirty="0"/>
              <a:t> cada atributo não-chave deve ser dependente da chave primária. Atributos não-chave não poderão ser dependentes de apenas parte da chave.</a:t>
            </a:r>
          </a:p>
          <a:p>
            <a:pPr marL="457200" indent="-457200" algn="just">
              <a:buAutoNum type="alphaLcParenR"/>
            </a:pPr>
            <a:r>
              <a:rPr lang="pt-BR" dirty="0"/>
              <a:t>Identificar os atributos que não são funcionalmente dependentes da chave primária</a:t>
            </a:r>
          </a:p>
          <a:p>
            <a:pPr marL="457200" indent="-457200" algn="just">
              <a:buAutoNum type="alphaLcParenR"/>
            </a:pPr>
            <a:r>
              <a:rPr lang="pt-BR" dirty="0"/>
              <a:t>Remover da entidade todos esses atributos identificados e criar uma nova entidade com eles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12749483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0</TotalTime>
  <Words>632</Words>
  <Application>Microsoft Office PowerPoint</Application>
  <PresentationFormat>Widescreen</PresentationFormat>
  <Paragraphs>102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Tw Cen MT</vt:lpstr>
      <vt:lpstr>Tw Cen MT Condensed</vt:lpstr>
      <vt:lpstr>Wingdings</vt:lpstr>
      <vt:lpstr>Wingdings 3</vt:lpstr>
      <vt:lpstr>Integral</vt:lpstr>
      <vt:lpstr>Database Structure and Design 101</vt:lpstr>
      <vt:lpstr>DBMS – Database management system</vt:lpstr>
      <vt:lpstr>Data modeling</vt:lpstr>
      <vt:lpstr>Data modeling</vt:lpstr>
      <vt:lpstr>Normalização de dados</vt:lpstr>
      <vt:lpstr>1FN – Primeira Forma Normal</vt:lpstr>
      <vt:lpstr>PowerPoint Presentation</vt:lpstr>
      <vt:lpstr>PowerPoint Presentation</vt:lpstr>
      <vt:lpstr>2FN – Segunda Forma Normal</vt:lpstr>
      <vt:lpstr>PowerPoint Presentation</vt:lpstr>
      <vt:lpstr>3FN – Terceira Forma Normal</vt:lpstr>
      <vt:lpstr>PowerPoint Presentation</vt:lpstr>
      <vt:lpstr>relacionamentos e cardinalidade</vt:lpstr>
      <vt:lpstr>Relacionamentos e cardinalidade</vt:lpstr>
      <vt:lpstr>Modelo dimensional</vt:lpstr>
      <vt:lpstr>Modelo dimensional</vt:lpstr>
      <vt:lpstr>Modelo dimensional</vt:lpstr>
      <vt:lpstr>Extract, transform, load</vt:lpstr>
      <vt:lpstr>Data warehouse e data lake</vt:lpstr>
      <vt:lpstr>PowerPoint Presentation</vt:lpstr>
      <vt:lpstr>tips</vt:lpstr>
      <vt:lpstr>tips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Structure and Design</dc:title>
  <dc:creator>Vinícius Carvalho</dc:creator>
  <cp:lastModifiedBy>Vinícius Carvalho</cp:lastModifiedBy>
  <cp:revision>42</cp:revision>
  <dcterms:created xsi:type="dcterms:W3CDTF">2019-09-23T03:09:50Z</dcterms:created>
  <dcterms:modified xsi:type="dcterms:W3CDTF">2019-09-24T12:26:51Z</dcterms:modified>
</cp:coreProperties>
</file>