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91" r:id="rId6"/>
    <p:sldId id="279" r:id="rId7"/>
    <p:sldId id="283" r:id="rId8"/>
    <p:sldId id="296" r:id="rId9"/>
    <p:sldId id="297" r:id="rId10"/>
    <p:sldId id="284" r:id="rId11"/>
    <p:sldId id="292" r:id="rId12"/>
    <p:sldId id="257" r:id="rId13"/>
    <p:sldId id="280" r:id="rId14"/>
    <p:sldId id="281" r:id="rId15"/>
    <p:sldId id="282" r:id="rId16"/>
    <p:sldId id="286" r:id="rId17"/>
    <p:sldId id="287" r:id="rId18"/>
    <p:sldId id="288" r:id="rId19"/>
    <p:sldId id="289" r:id="rId20"/>
    <p:sldId id="293" r:id="rId21"/>
    <p:sldId id="294" r:id="rId22"/>
    <p:sldId id="295" r:id="rId2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sorterViewPr>
    <p:cViewPr>
      <p:scale>
        <a:sx n="100" d="100"/>
        <a:sy n="100" d="100"/>
      </p:scale>
      <p:origin x="0" y="-2712"/>
    </p:cViewPr>
  </p:sorter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12/05/2021</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12/05/2021</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17</a:t>
            </a:fld>
            <a:endParaRPr lang="es-ES" dirty="0"/>
          </a:p>
        </p:txBody>
      </p:sp>
    </p:spTree>
    <p:extLst>
      <p:ext uri="{BB962C8B-B14F-4D97-AF65-F5344CB8AC3E}">
        <p14:creationId xmlns:p14="http://schemas.microsoft.com/office/powerpoint/2010/main" val="221291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18</a:t>
            </a:fld>
            <a:endParaRPr lang="es-ES" dirty="0"/>
          </a:p>
        </p:txBody>
      </p:sp>
    </p:spTree>
    <p:extLst>
      <p:ext uri="{BB962C8B-B14F-4D97-AF65-F5344CB8AC3E}">
        <p14:creationId xmlns:p14="http://schemas.microsoft.com/office/powerpoint/2010/main" val="343568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19</a:t>
            </a:fld>
            <a:endParaRPr lang="es-ES" dirty="0"/>
          </a:p>
        </p:txBody>
      </p:sp>
    </p:spTree>
    <p:extLst>
      <p:ext uri="{BB962C8B-B14F-4D97-AF65-F5344CB8AC3E}">
        <p14:creationId xmlns:p14="http://schemas.microsoft.com/office/powerpoint/2010/main" val="2891217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C1B432D-78E7-40AE-81C6-52773394A046}"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199"/>
            <a:ext cx="7048500" cy="5638801"/>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pPr algn="r"/>
            <a:fld id="{E062C603-371F-4D8B-AFB8-8337237C6271}" type="datetime1">
              <a:rPr lang="es-ES" smtClean="0"/>
              <a:pPr algn="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D1AE6EBB-BEC9-4000-8D95-40B44C4E2CA6}"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a:t>Editar los estilos de texto del patrón</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7CAF1BE7-5365-4137-AE14-A7C362FC891C}" type="datetime1">
              <a:rPr lang="es-ES" smtClean="0"/>
              <a:pP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CE83AA6-4601-4BF7-BD54-99DD2B193FD1}" type="datetime1">
              <a:rPr lang="es-ES" smtClean="0"/>
              <a:pPr/>
              <a:t>12/05/2021</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E31375A4-56A4-47D6-9801-1991572033F7}" type="slidenum">
              <a:rPr lang="es-ES" noProof="0" smtClean="0"/>
              <a:pPr algn="r"/>
              <a:t>‹Nº›</a:t>
            </a:fld>
            <a:endParaRPr lang="es-ES"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808DBE58-23DC-4EE9-8158-B69AC44D4A43}" type="datetime1">
              <a:rPr lang="es-ES" smtClean="0"/>
              <a:pPr/>
              <a:t>12/05/2021</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97C2EBBF-D49B-4842-B69E-CE552000DC09}" type="datetime1">
              <a:rPr lang="es-ES" smtClean="0"/>
              <a:pPr/>
              <a:t>12/05/2021</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8EB92E29-7FB2-4284-9496-FE061DBF8A30}" type="datetime1">
              <a:rPr lang="es-ES" smtClean="0"/>
              <a:pP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F03D15E0-E6C7-48CB-A009-DF16BCB95302}" type="datetime1">
              <a:rPr lang="es-ES" smtClean="0"/>
              <a:pPr/>
              <a:t>12/05/2021</a:t>
            </a:fld>
            <a:endParaRPr lang="es-E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ds.us.e-planning.net/ei/3/29e9/cfa010f10016a577?rnd=0.041558521799743176&amp;pb=a5ae3613353a49e2&amp;fi=77044deffd3de997&amp;kw=memor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Da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ds.us.e-planning.net/ei/3/29e9/cfa010f10016a577?rnd=0.041558521799743176&amp;pb=a5ae3613353a49e2&amp;fi=77044deffd3de997&amp;kw=memory" TargetMode="External"/><Relationship Id="rId2" Type="http://schemas.openxmlformats.org/officeDocument/2006/relationships/hyperlink" Target="http://www.monografias.com/trabajos34/microsoft-access/microsoft-access.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3212976"/>
            <a:ext cx="10058400" cy="1375792"/>
          </a:xfrm>
        </p:spPr>
        <p:txBody>
          <a:bodyPr rtlCol="0">
            <a:normAutofit/>
          </a:bodyPr>
          <a:lstStyle/>
          <a:p>
            <a:pPr algn="ctr"/>
            <a:r>
              <a:rPr lang="es-AR" b="1" dirty="0"/>
              <a:t>Memorias</a:t>
            </a:r>
            <a:endParaRPr lang="es-ES" dirty="0"/>
          </a:p>
        </p:txBody>
      </p:sp>
      <p:sp>
        <p:nvSpPr>
          <p:cNvPr id="3" name="Subtítulo 2"/>
          <p:cNvSpPr>
            <a:spLocks noGrp="1"/>
          </p:cNvSpPr>
          <p:nvPr>
            <p:ph type="subTitle" idx="1"/>
          </p:nvPr>
        </p:nvSpPr>
        <p:spPr/>
        <p:txBody>
          <a:bodyPr rtlCol="0"/>
          <a:lstStyle/>
          <a:p>
            <a:pPr algn="r" rtl="0"/>
            <a:r>
              <a:rPr lang="es-ES" dirty="0"/>
              <a:t>SP4 2</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EA261-DE55-45AB-A96E-E19C0435C716}"/>
              </a:ext>
            </a:extLst>
          </p:cNvPr>
          <p:cNvSpPr>
            <a:spLocks noGrp="1"/>
          </p:cNvSpPr>
          <p:nvPr>
            <p:ph type="title"/>
          </p:nvPr>
        </p:nvSpPr>
        <p:spPr>
          <a:xfrm>
            <a:off x="1037692" y="404664"/>
            <a:ext cx="10116616" cy="1143000"/>
          </a:xfrm>
        </p:spPr>
        <p:txBody>
          <a:bodyPr>
            <a:normAutofit fontScale="90000"/>
          </a:bodyPr>
          <a:lstStyle/>
          <a:p>
            <a:r>
              <a:rPr lang="es-AR" b="1" dirty="0"/>
              <a:t>Cómo modificar el tamaño de la memoria virtual</a:t>
            </a:r>
            <a:br>
              <a:rPr lang="es-AR" b="1" dirty="0"/>
            </a:br>
            <a:endParaRPr lang="es-AR" dirty="0"/>
          </a:p>
        </p:txBody>
      </p:sp>
      <p:pic>
        <p:nvPicPr>
          <p:cNvPr id="5" name="Marcador de contenido 4">
            <a:extLst>
              <a:ext uri="{FF2B5EF4-FFF2-40B4-BE49-F238E27FC236}">
                <a16:creationId xmlns:a16="http://schemas.microsoft.com/office/drawing/2014/main" id="{5FCBF029-0F26-4E20-AE38-5A3885838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006" y="1757303"/>
            <a:ext cx="2884038" cy="4267200"/>
          </a:xfrm>
        </p:spPr>
      </p:pic>
      <p:pic>
        <p:nvPicPr>
          <p:cNvPr id="7" name="Imagen 6">
            <a:extLst>
              <a:ext uri="{FF2B5EF4-FFF2-40B4-BE49-F238E27FC236}">
                <a16:creationId xmlns:a16="http://schemas.microsoft.com/office/drawing/2014/main" id="{BF30CBF9-6F87-4BE4-BD9A-79F0BC09E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1757303"/>
            <a:ext cx="5697143" cy="4298226"/>
          </a:xfrm>
          <a:prstGeom prst="rect">
            <a:avLst/>
          </a:prstGeom>
        </p:spPr>
      </p:pic>
    </p:spTree>
    <p:extLst>
      <p:ext uri="{BB962C8B-B14F-4D97-AF65-F5344CB8AC3E}">
        <p14:creationId xmlns:p14="http://schemas.microsoft.com/office/powerpoint/2010/main" val="134080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EA261-DE55-45AB-A96E-E19C0435C716}"/>
              </a:ext>
            </a:extLst>
          </p:cNvPr>
          <p:cNvSpPr>
            <a:spLocks noGrp="1"/>
          </p:cNvSpPr>
          <p:nvPr>
            <p:ph type="title"/>
          </p:nvPr>
        </p:nvSpPr>
        <p:spPr>
          <a:xfrm>
            <a:off x="1037692" y="404664"/>
            <a:ext cx="10116616" cy="1143000"/>
          </a:xfrm>
        </p:spPr>
        <p:txBody>
          <a:bodyPr>
            <a:normAutofit fontScale="90000"/>
          </a:bodyPr>
          <a:lstStyle/>
          <a:p>
            <a:r>
              <a:rPr lang="es-AR" b="1" dirty="0"/>
              <a:t>Cómo modificar el tamaño de la memoria virtual</a:t>
            </a:r>
            <a:br>
              <a:rPr lang="es-AR" b="1" dirty="0"/>
            </a:br>
            <a:endParaRPr lang="es-AR" dirty="0"/>
          </a:p>
        </p:txBody>
      </p:sp>
      <p:pic>
        <p:nvPicPr>
          <p:cNvPr id="9" name="Imagen 8">
            <a:extLst>
              <a:ext uri="{FF2B5EF4-FFF2-40B4-BE49-F238E27FC236}">
                <a16:creationId xmlns:a16="http://schemas.microsoft.com/office/drawing/2014/main" id="{F7722356-CF16-4CB9-AAC4-607AD641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01" y="1535223"/>
            <a:ext cx="3912017" cy="4614660"/>
          </a:xfrm>
          <a:prstGeom prst="rect">
            <a:avLst/>
          </a:prstGeom>
        </p:spPr>
      </p:pic>
      <p:pic>
        <p:nvPicPr>
          <p:cNvPr id="8" name="Imagen 7">
            <a:extLst>
              <a:ext uri="{FF2B5EF4-FFF2-40B4-BE49-F238E27FC236}">
                <a16:creationId xmlns:a16="http://schemas.microsoft.com/office/drawing/2014/main" id="{FD38362A-E8FD-4341-93BC-5D904C55F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476" y="1547664"/>
            <a:ext cx="3203205" cy="4602219"/>
          </a:xfrm>
          <a:prstGeom prst="rect">
            <a:avLst/>
          </a:prstGeom>
        </p:spPr>
      </p:pic>
    </p:spTree>
    <p:extLst>
      <p:ext uri="{BB962C8B-B14F-4D97-AF65-F5344CB8AC3E}">
        <p14:creationId xmlns:p14="http://schemas.microsoft.com/office/powerpoint/2010/main" val="32064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EA261-DE55-45AB-A96E-E19C0435C716}"/>
              </a:ext>
            </a:extLst>
          </p:cNvPr>
          <p:cNvSpPr>
            <a:spLocks noGrp="1"/>
          </p:cNvSpPr>
          <p:nvPr>
            <p:ph type="title"/>
          </p:nvPr>
        </p:nvSpPr>
        <p:spPr>
          <a:xfrm>
            <a:off x="1037692" y="404664"/>
            <a:ext cx="10116616" cy="1143000"/>
          </a:xfrm>
        </p:spPr>
        <p:txBody>
          <a:bodyPr>
            <a:normAutofit fontScale="90000"/>
          </a:bodyPr>
          <a:lstStyle/>
          <a:p>
            <a:r>
              <a:rPr lang="es-AR" b="1" dirty="0"/>
              <a:t>Cómo modificar el tamaño de la memoria virtual</a:t>
            </a:r>
            <a:br>
              <a:rPr lang="es-AR" b="1" dirty="0"/>
            </a:br>
            <a:endParaRPr lang="es-AR" dirty="0"/>
          </a:p>
        </p:txBody>
      </p:sp>
      <p:pic>
        <p:nvPicPr>
          <p:cNvPr id="4" name="Imagen 3">
            <a:extLst>
              <a:ext uri="{FF2B5EF4-FFF2-40B4-BE49-F238E27FC236}">
                <a16:creationId xmlns:a16="http://schemas.microsoft.com/office/drawing/2014/main" id="{ADE1FE3F-2285-4ED5-AC51-359829362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034" y="1268760"/>
            <a:ext cx="4040910" cy="5336859"/>
          </a:xfrm>
          <a:prstGeom prst="rect">
            <a:avLst/>
          </a:prstGeom>
        </p:spPr>
      </p:pic>
      <p:pic>
        <p:nvPicPr>
          <p:cNvPr id="6" name="Imagen 5">
            <a:extLst>
              <a:ext uri="{FF2B5EF4-FFF2-40B4-BE49-F238E27FC236}">
                <a16:creationId xmlns:a16="http://schemas.microsoft.com/office/drawing/2014/main" id="{4D3FB45C-1033-4566-B54B-C2F30F0FD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618" y="1268759"/>
            <a:ext cx="4040910" cy="5336859"/>
          </a:xfrm>
          <a:prstGeom prst="rect">
            <a:avLst/>
          </a:prstGeom>
        </p:spPr>
      </p:pic>
    </p:spTree>
    <p:extLst>
      <p:ext uri="{BB962C8B-B14F-4D97-AF65-F5344CB8AC3E}">
        <p14:creationId xmlns:p14="http://schemas.microsoft.com/office/powerpoint/2010/main" val="402101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0241-BFCD-4FEA-A51D-09E250EF4C1A}"/>
              </a:ext>
            </a:extLst>
          </p:cNvPr>
          <p:cNvSpPr>
            <a:spLocks noGrp="1"/>
          </p:cNvSpPr>
          <p:nvPr>
            <p:ph type="title"/>
          </p:nvPr>
        </p:nvSpPr>
        <p:spPr/>
        <p:txBody>
          <a:bodyPr/>
          <a:lstStyle/>
          <a:p>
            <a:r>
              <a:rPr lang="es-ES" b="1" u="sng" dirty="0"/>
              <a:t>MEMORIAS DE ALMACENAMIENTO PERMANENTE</a:t>
            </a:r>
            <a:endParaRPr lang="es-AR" dirty="0"/>
          </a:p>
        </p:txBody>
      </p:sp>
      <p:sp>
        <p:nvSpPr>
          <p:cNvPr id="3" name="Marcador de contenido 2">
            <a:extLst>
              <a:ext uri="{FF2B5EF4-FFF2-40B4-BE49-F238E27FC236}">
                <a16:creationId xmlns:a16="http://schemas.microsoft.com/office/drawing/2014/main" id="{E05C946D-CC55-42B7-A743-E3B8CA4BFA52}"/>
              </a:ext>
            </a:extLst>
          </p:cNvPr>
          <p:cNvSpPr>
            <a:spLocks noGrp="1"/>
          </p:cNvSpPr>
          <p:nvPr>
            <p:ph idx="1"/>
          </p:nvPr>
        </p:nvSpPr>
        <p:spPr/>
        <p:txBody>
          <a:bodyPr/>
          <a:lstStyle/>
          <a:p>
            <a:r>
              <a:rPr lang="es-ES" b="1" u="sng" dirty="0">
                <a:solidFill>
                  <a:schemeClr val="accent3">
                    <a:lumMod val="75000"/>
                  </a:schemeClr>
                </a:solidFill>
              </a:rPr>
              <a:t>ROM</a:t>
            </a:r>
            <a:r>
              <a:rPr lang="es-ES" dirty="0"/>
              <a:t>: (sigla en inglés que significa </a:t>
            </a:r>
            <a:r>
              <a:rPr lang="es-ES" dirty="0" err="1">
                <a:solidFill>
                  <a:schemeClr val="accent3">
                    <a:lumMod val="75000"/>
                  </a:schemeClr>
                </a:solidFill>
              </a:rPr>
              <a:t>Read</a:t>
            </a:r>
            <a:r>
              <a:rPr lang="es-ES" dirty="0">
                <a:solidFill>
                  <a:schemeClr val="accent3">
                    <a:lumMod val="75000"/>
                  </a:schemeClr>
                </a:solidFill>
              </a:rPr>
              <a:t> </a:t>
            </a:r>
            <a:r>
              <a:rPr lang="es-ES" dirty="0" err="1">
                <a:solidFill>
                  <a:schemeClr val="accent3">
                    <a:lumMod val="75000"/>
                  </a:schemeClr>
                </a:solidFill>
              </a:rPr>
              <a:t>Only</a:t>
            </a:r>
            <a:r>
              <a:rPr lang="es-ES" dirty="0">
                <a:solidFill>
                  <a:schemeClr val="accent3">
                    <a:lumMod val="75000"/>
                  </a:schemeClr>
                </a:solidFill>
              </a:rPr>
              <a:t> </a:t>
            </a:r>
            <a:r>
              <a:rPr lang="es-ES" dirty="0" err="1">
                <a:solidFill>
                  <a:schemeClr val="accent3">
                    <a:lumMod val="75000"/>
                  </a:schemeClr>
                </a:solidFill>
                <a:hlinkClick r:id="rId2">
                  <a:extLst>
                    <a:ext uri="{A12FA001-AC4F-418D-AE19-62706E023703}">
                      <ahyp:hlinkClr xmlns:ahyp="http://schemas.microsoft.com/office/drawing/2018/hyperlinkcolor" val="tx"/>
                    </a:ext>
                  </a:extLst>
                </a:hlinkClick>
              </a:rPr>
              <a:t>Memory</a:t>
            </a:r>
            <a:r>
              <a:rPr lang="es-ES" dirty="0"/>
              <a:t>, Memoria de solo lectura)</a:t>
            </a:r>
            <a:endParaRPr lang="es-AR" dirty="0"/>
          </a:p>
          <a:p>
            <a:r>
              <a:rPr lang="es-ES" dirty="0"/>
              <a:t>Memoria donde se almacena permanentemente la configuración inicial del sistema físico o hardware, para el correcto arranque de la computadora. </a:t>
            </a:r>
          </a:p>
          <a:p>
            <a:r>
              <a:rPr lang="es-ES" dirty="0"/>
              <a:t>En dicha memoria, está grabado un programa (BIOS) que controla el correcto funcionamiento de todos los componentes de la computadora. </a:t>
            </a:r>
          </a:p>
          <a:p>
            <a:r>
              <a:rPr lang="es-ES" dirty="0"/>
              <a:t>Físicamente es un circuito integrado que se encuentra dentro de la arquitectura del </a:t>
            </a:r>
            <a:r>
              <a:rPr lang="es-ES" dirty="0" err="1"/>
              <a:t>motherboard</a:t>
            </a:r>
            <a:r>
              <a:rPr lang="es-ES" dirty="0"/>
              <a:t>, y el programa viene grabado por el fabricante del </a:t>
            </a:r>
            <a:r>
              <a:rPr lang="es-ES" dirty="0" err="1"/>
              <a:t>motherboard</a:t>
            </a:r>
            <a:r>
              <a:rPr lang="es-ES" dirty="0"/>
              <a:t>.</a:t>
            </a:r>
            <a:endParaRPr lang="es-AR" dirty="0"/>
          </a:p>
          <a:p>
            <a:endParaRPr lang="es-AR" dirty="0"/>
          </a:p>
        </p:txBody>
      </p:sp>
    </p:spTree>
    <p:extLst>
      <p:ext uri="{BB962C8B-B14F-4D97-AF65-F5344CB8AC3E}">
        <p14:creationId xmlns:p14="http://schemas.microsoft.com/office/powerpoint/2010/main" val="404930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0241-BFCD-4FEA-A51D-09E250EF4C1A}"/>
              </a:ext>
            </a:extLst>
          </p:cNvPr>
          <p:cNvSpPr>
            <a:spLocks noGrp="1"/>
          </p:cNvSpPr>
          <p:nvPr>
            <p:ph type="title"/>
          </p:nvPr>
        </p:nvSpPr>
        <p:spPr>
          <a:xfrm>
            <a:off x="1543810" y="260648"/>
            <a:ext cx="9144000" cy="763488"/>
          </a:xfrm>
        </p:spPr>
        <p:txBody>
          <a:bodyPr/>
          <a:lstStyle/>
          <a:p>
            <a:r>
              <a:rPr lang="es-ES" b="1" u="sng" dirty="0"/>
              <a:t>MEMORIAS DE ALMACENAMIENTO PERMANENTE</a:t>
            </a:r>
            <a:endParaRPr lang="es-AR" dirty="0"/>
          </a:p>
        </p:txBody>
      </p:sp>
      <p:sp>
        <p:nvSpPr>
          <p:cNvPr id="3" name="Marcador de contenido 2">
            <a:extLst>
              <a:ext uri="{FF2B5EF4-FFF2-40B4-BE49-F238E27FC236}">
                <a16:creationId xmlns:a16="http://schemas.microsoft.com/office/drawing/2014/main" id="{E05C946D-CC55-42B7-A743-E3B8CA4BFA52}"/>
              </a:ext>
            </a:extLst>
          </p:cNvPr>
          <p:cNvSpPr>
            <a:spLocks noGrp="1"/>
          </p:cNvSpPr>
          <p:nvPr>
            <p:ph idx="1"/>
          </p:nvPr>
        </p:nvSpPr>
        <p:spPr>
          <a:xfrm>
            <a:off x="479376" y="1295400"/>
            <a:ext cx="10945216" cy="5157936"/>
          </a:xfrm>
        </p:spPr>
        <p:txBody>
          <a:bodyPr>
            <a:normAutofit fontScale="92500" lnSpcReduction="10000"/>
          </a:bodyPr>
          <a:lstStyle/>
          <a:p>
            <a:r>
              <a:rPr lang="es-ES" b="1" dirty="0">
                <a:solidFill>
                  <a:schemeClr val="accent5">
                    <a:lumMod val="75000"/>
                  </a:schemeClr>
                </a:solidFill>
              </a:rPr>
              <a:t>UNIDAD DE DISCO</a:t>
            </a:r>
            <a:r>
              <a:rPr lang="es-ES" dirty="0"/>
              <a:t>:</a:t>
            </a:r>
            <a:endParaRPr lang="es-AR" dirty="0"/>
          </a:p>
          <a:p>
            <a:pPr marL="0" indent="0">
              <a:buNone/>
            </a:pPr>
            <a:r>
              <a:rPr lang="es-ES" dirty="0"/>
              <a:t>Es un dispositivo donde se almacena en forma permanente los datos e información. </a:t>
            </a:r>
          </a:p>
          <a:p>
            <a:pPr marL="0" indent="0">
              <a:buNone/>
            </a:pPr>
            <a:r>
              <a:rPr lang="es-ES" dirty="0"/>
              <a:t>Alberga en su interior: el sistema operativo, programas de aplicación y archivos que el usuario genera. </a:t>
            </a:r>
          </a:p>
          <a:p>
            <a:pPr marL="0" indent="0">
              <a:buNone/>
            </a:pPr>
            <a:r>
              <a:rPr lang="es-ES" dirty="0"/>
              <a:t>Físicamente se encuentra dentro del gabinete, conectado al </a:t>
            </a:r>
            <a:r>
              <a:rPr lang="es-ES" dirty="0" err="1"/>
              <a:t>motherboard</a:t>
            </a:r>
            <a:r>
              <a:rPr lang="es-ES" dirty="0"/>
              <a:t>.</a:t>
            </a:r>
            <a:endParaRPr lang="es-AR" dirty="0"/>
          </a:p>
          <a:p>
            <a:r>
              <a:rPr lang="es-ES" dirty="0"/>
              <a:t> </a:t>
            </a:r>
            <a:r>
              <a:rPr lang="es-ES" dirty="0">
                <a:solidFill>
                  <a:srgbClr val="FF0000"/>
                </a:solidFill>
              </a:rPr>
              <a:t>La unidad de disco es el medio de almacenamiento permanente más importante, porque es un dispositivo que tiene mayor </a:t>
            </a:r>
            <a:r>
              <a:rPr lang="es-ES" b="1" dirty="0">
                <a:solidFill>
                  <a:srgbClr val="FFFF00"/>
                </a:solidFill>
              </a:rPr>
              <a:t>capacidad  y seguridad </a:t>
            </a:r>
            <a:r>
              <a:rPr lang="es-ES" b="1" dirty="0">
                <a:solidFill>
                  <a:srgbClr val="FF0000"/>
                </a:solidFill>
              </a:rPr>
              <a:t>para el almacenamiento</a:t>
            </a:r>
            <a:r>
              <a:rPr lang="es-ES" dirty="0">
                <a:solidFill>
                  <a:srgbClr val="FF0000"/>
                </a:solidFill>
              </a:rPr>
              <a:t> de la información, y tiene una mayor </a:t>
            </a:r>
            <a:r>
              <a:rPr lang="es-ES" b="1" dirty="0">
                <a:solidFill>
                  <a:srgbClr val="FFFF00"/>
                </a:solidFill>
              </a:rPr>
              <a:t>velocidad</a:t>
            </a:r>
            <a:r>
              <a:rPr lang="es-ES" b="1" dirty="0">
                <a:solidFill>
                  <a:srgbClr val="FF0000"/>
                </a:solidFill>
              </a:rPr>
              <a:t> de transferencia de datos</a:t>
            </a:r>
            <a:r>
              <a:rPr lang="es-ES" dirty="0">
                <a:solidFill>
                  <a:srgbClr val="FF0000"/>
                </a:solidFill>
              </a:rPr>
              <a:t> que otros dispositivos de almacenamiento permanente. </a:t>
            </a:r>
            <a:endParaRPr lang="es-AR" dirty="0">
              <a:solidFill>
                <a:srgbClr val="FF0000"/>
              </a:solidFill>
            </a:endParaRPr>
          </a:p>
          <a:p>
            <a:r>
              <a:rPr lang="es-ES" dirty="0"/>
              <a:t> En la actualidad el formato de las unidades de disco está pasando de ser el clásico HDD (</a:t>
            </a:r>
            <a:r>
              <a:rPr lang="es-ES" dirty="0" err="1"/>
              <a:t>Hard</a:t>
            </a:r>
            <a:r>
              <a:rPr lang="es-ES" dirty="0"/>
              <a:t> Disk Drive) a una nueva tecnología: SSD (Solid </a:t>
            </a:r>
            <a:r>
              <a:rPr lang="es-ES" dirty="0" err="1"/>
              <a:t>State</a:t>
            </a:r>
            <a:r>
              <a:rPr lang="es-ES" dirty="0"/>
              <a:t> Disk) que mejora sustancialmente la velocidad, con lo cual </a:t>
            </a:r>
            <a:r>
              <a:rPr lang="es-ES" dirty="0">
                <a:solidFill>
                  <a:srgbClr val="FFFF00"/>
                </a:solidFill>
              </a:rPr>
              <a:t>no solo mejora la performance del disco como tal, sino también la performance de la memoria virtual</a:t>
            </a:r>
            <a:r>
              <a:rPr lang="es-ES" dirty="0"/>
              <a:t>.</a:t>
            </a:r>
          </a:p>
          <a:p>
            <a:pPr lvl="1"/>
            <a:r>
              <a:rPr lang="es-ES" dirty="0">
                <a:solidFill>
                  <a:srgbClr val="FFFF00"/>
                </a:solidFill>
              </a:rPr>
              <a:t>Ecuación para los HHD: 	</a:t>
            </a:r>
          </a:p>
          <a:p>
            <a:pPr lvl="2"/>
            <a:r>
              <a:rPr lang="es-ES" dirty="0">
                <a:solidFill>
                  <a:srgbClr val="FFFF00"/>
                </a:solidFill>
              </a:rPr>
              <a:t>Tiempo de Acceso Promedio = Tiempo de Búsqueda promedio + Tiempo de Latencia Rotacional + Otros tiempos (Buffer)</a:t>
            </a:r>
          </a:p>
          <a:p>
            <a:pPr lvl="1"/>
            <a:r>
              <a:rPr lang="es-ES" dirty="0">
                <a:solidFill>
                  <a:srgbClr val="FFFF00"/>
                </a:solidFill>
              </a:rPr>
              <a:t>Ecuación en los SSD:</a:t>
            </a:r>
          </a:p>
          <a:p>
            <a:pPr lvl="2"/>
            <a:r>
              <a:rPr lang="es-AR" dirty="0">
                <a:solidFill>
                  <a:srgbClr val="FFFF00"/>
                </a:solidFill>
              </a:rPr>
              <a:t>Se eliminan los Tiempos de búsqueda promedio y el Tiempo de Latencia Rotacional</a:t>
            </a:r>
          </a:p>
          <a:p>
            <a:endParaRPr lang="es-AR" dirty="0"/>
          </a:p>
        </p:txBody>
      </p:sp>
      <p:sp>
        <p:nvSpPr>
          <p:cNvPr id="4" name="Rectángulo 3">
            <a:extLst>
              <a:ext uri="{FF2B5EF4-FFF2-40B4-BE49-F238E27FC236}">
                <a16:creationId xmlns:a16="http://schemas.microsoft.com/office/drawing/2014/main" id="{CF69BAAB-0A99-44DB-9ABD-24368666432C}"/>
              </a:ext>
            </a:extLst>
          </p:cNvPr>
          <p:cNvSpPr/>
          <p:nvPr/>
        </p:nvSpPr>
        <p:spPr>
          <a:xfrm>
            <a:off x="191344" y="2996952"/>
            <a:ext cx="11521280" cy="345638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2418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0241-BFCD-4FEA-A51D-09E250EF4C1A}"/>
              </a:ext>
            </a:extLst>
          </p:cNvPr>
          <p:cNvSpPr>
            <a:spLocks noGrp="1"/>
          </p:cNvSpPr>
          <p:nvPr>
            <p:ph type="title"/>
          </p:nvPr>
        </p:nvSpPr>
        <p:spPr/>
        <p:txBody>
          <a:bodyPr/>
          <a:lstStyle/>
          <a:p>
            <a:r>
              <a:rPr lang="es-ES" b="1" u="sng" dirty="0"/>
              <a:t>MEMORIAS DE ALMACENAMIENTO PERMANENTE</a:t>
            </a:r>
            <a:endParaRPr lang="es-AR" dirty="0"/>
          </a:p>
        </p:txBody>
      </p:sp>
      <p:sp>
        <p:nvSpPr>
          <p:cNvPr id="3" name="Marcador de contenido 2">
            <a:extLst>
              <a:ext uri="{FF2B5EF4-FFF2-40B4-BE49-F238E27FC236}">
                <a16:creationId xmlns:a16="http://schemas.microsoft.com/office/drawing/2014/main" id="{E05C946D-CC55-42B7-A743-E3B8CA4BFA52}"/>
              </a:ext>
            </a:extLst>
          </p:cNvPr>
          <p:cNvSpPr>
            <a:spLocks noGrp="1"/>
          </p:cNvSpPr>
          <p:nvPr>
            <p:ph idx="1"/>
          </p:nvPr>
        </p:nvSpPr>
        <p:spPr/>
        <p:txBody>
          <a:bodyPr>
            <a:normAutofit/>
          </a:bodyPr>
          <a:lstStyle/>
          <a:p>
            <a:r>
              <a:rPr lang="es-ES" b="1" dirty="0"/>
              <a:t>UNIDADES REMOVIBLES</a:t>
            </a:r>
            <a:r>
              <a:rPr lang="es-ES" dirty="0"/>
              <a:t>: </a:t>
            </a:r>
            <a:endParaRPr lang="es-AR" dirty="0"/>
          </a:p>
          <a:p>
            <a:pPr marL="0" indent="0">
              <a:buNone/>
            </a:pPr>
            <a:r>
              <a:rPr lang="es-AR" dirty="0"/>
              <a:t>Son</a:t>
            </a:r>
            <a:r>
              <a:rPr lang="es-ES" dirty="0"/>
              <a:t> dispositivos donde también se almacena en forma permanente los datos e información, pero luego de ser usado, se puede sacar y transportar fácilmente. </a:t>
            </a:r>
          </a:p>
          <a:p>
            <a:r>
              <a:rPr lang="es-ES" dirty="0"/>
              <a:t>Se asocian a los periféricos de entrada-salida como por ejemplo: </a:t>
            </a:r>
            <a:r>
              <a:rPr lang="es-ES" dirty="0" err="1"/>
              <a:t>dvd</a:t>
            </a:r>
            <a:r>
              <a:rPr lang="es-ES" dirty="0"/>
              <a:t>, cd, </a:t>
            </a:r>
            <a:r>
              <a:rPr lang="es-ES" dirty="0" err="1"/>
              <a:t>disquette</a:t>
            </a:r>
            <a:r>
              <a:rPr lang="es-ES" dirty="0"/>
              <a:t>, etc.</a:t>
            </a:r>
          </a:p>
          <a:p>
            <a:r>
              <a:rPr lang="es-ES" dirty="0"/>
              <a:t>En la actualidad los formatos mas usados son el pen drive y las memorias SD</a:t>
            </a:r>
          </a:p>
          <a:p>
            <a:r>
              <a:rPr lang="es-ES" dirty="0"/>
              <a:t>También es común reutilizar los viejos discos mecánicos con un </a:t>
            </a:r>
            <a:r>
              <a:rPr lang="es-ES" dirty="0" err="1"/>
              <a:t>carry</a:t>
            </a:r>
            <a:r>
              <a:rPr lang="es-ES" dirty="0"/>
              <a:t> para utilizarlos como discos removibles</a:t>
            </a:r>
            <a:endParaRPr lang="es-AR" dirty="0"/>
          </a:p>
          <a:p>
            <a:pPr marL="0" indent="0">
              <a:buNone/>
            </a:pPr>
            <a:endParaRPr lang="es-AR" dirty="0"/>
          </a:p>
        </p:txBody>
      </p:sp>
    </p:spTree>
    <p:extLst>
      <p:ext uri="{BB962C8B-B14F-4D97-AF65-F5344CB8AC3E}">
        <p14:creationId xmlns:p14="http://schemas.microsoft.com/office/powerpoint/2010/main" val="395549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0241-BFCD-4FEA-A51D-09E250EF4C1A}"/>
              </a:ext>
            </a:extLst>
          </p:cNvPr>
          <p:cNvSpPr>
            <a:spLocks noGrp="1"/>
          </p:cNvSpPr>
          <p:nvPr>
            <p:ph type="title"/>
          </p:nvPr>
        </p:nvSpPr>
        <p:spPr/>
        <p:txBody>
          <a:bodyPr/>
          <a:lstStyle/>
          <a:p>
            <a:r>
              <a:rPr lang="es-ES" b="1" u="sng" dirty="0"/>
              <a:t>MEMORIAS DE ALMACENAMIENTO PERMANENTE</a:t>
            </a:r>
            <a:endParaRPr lang="es-AR" dirty="0"/>
          </a:p>
        </p:txBody>
      </p:sp>
      <p:sp>
        <p:nvSpPr>
          <p:cNvPr id="3" name="Marcador de contenido 2">
            <a:extLst>
              <a:ext uri="{FF2B5EF4-FFF2-40B4-BE49-F238E27FC236}">
                <a16:creationId xmlns:a16="http://schemas.microsoft.com/office/drawing/2014/main" id="{E05C946D-CC55-42B7-A743-E3B8CA4BFA52}"/>
              </a:ext>
            </a:extLst>
          </p:cNvPr>
          <p:cNvSpPr>
            <a:spLocks noGrp="1"/>
          </p:cNvSpPr>
          <p:nvPr>
            <p:ph idx="1"/>
          </p:nvPr>
        </p:nvSpPr>
        <p:spPr/>
        <p:txBody>
          <a:bodyPr>
            <a:normAutofit/>
          </a:bodyPr>
          <a:lstStyle/>
          <a:p>
            <a:r>
              <a:rPr lang="es-ES" b="1" dirty="0"/>
              <a:t>RED</a:t>
            </a:r>
            <a:r>
              <a:rPr lang="es-ES" dirty="0"/>
              <a:t>:</a:t>
            </a:r>
            <a:endParaRPr lang="es-AR" dirty="0"/>
          </a:p>
          <a:p>
            <a:pPr marL="0" indent="0">
              <a:buNone/>
            </a:pPr>
            <a:r>
              <a:rPr lang="es-ES" dirty="0"/>
              <a:t> Consideramos aquí a dispositivos, donde </a:t>
            </a:r>
            <a:r>
              <a:rPr lang="es-ES" dirty="0">
                <a:solidFill>
                  <a:srgbClr val="00B050"/>
                </a:solidFill>
              </a:rPr>
              <a:t>el almacenamiento </a:t>
            </a:r>
            <a:r>
              <a:rPr lang="es-ES" dirty="0"/>
              <a:t>de datos e información, </a:t>
            </a:r>
            <a:r>
              <a:rPr lang="es-ES" dirty="0">
                <a:solidFill>
                  <a:srgbClr val="00B050"/>
                </a:solidFill>
              </a:rPr>
              <a:t>se realiza físicamente en otro lugar que no es nuestra computadora</a:t>
            </a:r>
            <a:r>
              <a:rPr lang="es-ES" dirty="0"/>
              <a:t>, por ejemplo: </a:t>
            </a:r>
          </a:p>
          <a:p>
            <a:pPr marL="457200" indent="-457200">
              <a:buFont typeface="+mj-lt"/>
              <a:buAutoNum type="arabicPeriod"/>
            </a:pPr>
            <a:r>
              <a:rPr lang="es-ES" dirty="0"/>
              <a:t>La red de área local (LAN) en la cual una empresa usualmente administra sus datos con la implementación de Servidores</a:t>
            </a:r>
          </a:p>
          <a:p>
            <a:pPr marL="457200" indent="-457200">
              <a:buFont typeface="+mj-lt"/>
              <a:buAutoNum type="arabicPeriod"/>
            </a:pPr>
            <a:r>
              <a:rPr lang="es-ES" dirty="0"/>
              <a:t>La red de área amplia (WAN) o Internet en la cual podemos guardar fotos y archivos en los e-mails o correo electrónico; o aplicaciones que ofrecen algunos buscadores como Google,  que permiten almacenar documentos para no depender del disco rígido local.</a:t>
            </a:r>
            <a:endParaRPr lang="es-AR" dirty="0"/>
          </a:p>
          <a:p>
            <a:pPr marL="0" indent="0">
              <a:buNone/>
            </a:pPr>
            <a:endParaRPr lang="es-AR" dirty="0"/>
          </a:p>
        </p:txBody>
      </p:sp>
    </p:spTree>
    <p:extLst>
      <p:ext uri="{BB962C8B-B14F-4D97-AF65-F5344CB8AC3E}">
        <p14:creationId xmlns:p14="http://schemas.microsoft.com/office/powerpoint/2010/main" val="85006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84" y="414451"/>
            <a:ext cx="9144000" cy="691709"/>
          </a:xfrm>
        </p:spPr>
        <p:txBody>
          <a:bodyPr/>
          <a:lstStyle/>
          <a:p>
            <a:pPr algn="ctr"/>
            <a:r>
              <a:rPr lang="es-AR" dirty="0"/>
              <a:t>Repaso</a:t>
            </a:r>
          </a:p>
        </p:txBody>
      </p:sp>
      <p:sp>
        <p:nvSpPr>
          <p:cNvPr id="4" name="Rectángulo 3">
            <a:extLst>
              <a:ext uri="{FF2B5EF4-FFF2-40B4-BE49-F238E27FC236}">
                <a16:creationId xmlns:a16="http://schemas.microsoft.com/office/drawing/2014/main" id="{A718CC6D-9E3F-44C2-93BF-74B950FA82A3}"/>
              </a:ext>
            </a:extLst>
          </p:cNvPr>
          <p:cNvSpPr/>
          <p:nvPr/>
        </p:nvSpPr>
        <p:spPr>
          <a:xfrm>
            <a:off x="1013230" y="1168450"/>
            <a:ext cx="10225136" cy="1569660"/>
          </a:xfrm>
          <a:prstGeom prst="rect">
            <a:avLst/>
          </a:prstGeom>
        </p:spPr>
        <p:txBody>
          <a:bodyPr wrap="square">
            <a:spAutoFit/>
          </a:bodyPr>
          <a:lstStyle/>
          <a:p>
            <a:endParaRPr lang="es-AR" sz="2400" dirty="0"/>
          </a:p>
          <a:p>
            <a:endParaRPr lang="es-AR" sz="2400" dirty="0"/>
          </a:p>
          <a:p>
            <a:endParaRPr lang="es-AR" sz="2400" dirty="0"/>
          </a:p>
          <a:p>
            <a:endParaRPr lang="es-AR" sz="2400" dirty="0"/>
          </a:p>
        </p:txBody>
      </p:sp>
      <p:sp>
        <p:nvSpPr>
          <p:cNvPr id="5" name="Marcador de contenido 2">
            <a:extLst>
              <a:ext uri="{FF2B5EF4-FFF2-40B4-BE49-F238E27FC236}">
                <a16:creationId xmlns:a16="http://schemas.microsoft.com/office/drawing/2014/main" id="{BDE88F9E-3E5A-4322-A7B1-BCFEB90A2E5E}"/>
              </a:ext>
            </a:extLst>
          </p:cNvPr>
          <p:cNvSpPr>
            <a:spLocks noGrp="1"/>
          </p:cNvSpPr>
          <p:nvPr>
            <p:ph idx="1"/>
          </p:nvPr>
        </p:nvSpPr>
        <p:spPr>
          <a:xfrm>
            <a:off x="1524000" y="1828800"/>
            <a:ext cx="9144000" cy="4267200"/>
          </a:xfrm>
        </p:spPr>
        <p:txBody>
          <a:bodyPr>
            <a:normAutofit/>
          </a:bodyPr>
          <a:lstStyle/>
          <a:p>
            <a:pPr marL="0" indent="0">
              <a:buNone/>
            </a:pPr>
            <a:r>
              <a:rPr lang="es-ES" sz="2800" b="1" dirty="0"/>
              <a:t>Cuál es la memoria principal del sistema operativo?</a:t>
            </a:r>
          </a:p>
          <a:p>
            <a:pPr marL="0" indent="0">
              <a:buNone/>
            </a:pPr>
            <a:r>
              <a:rPr lang="es-ES" sz="2800" b="1" dirty="0"/>
              <a:t>Cuál es el medio de almacenamiento permanente más importante y por qué?</a:t>
            </a:r>
          </a:p>
          <a:p>
            <a:pPr marL="0" indent="0">
              <a:buNone/>
            </a:pPr>
            <a:endParaRPr lang="es-AR" sz="2800" dirty="0"/>
          </a:p>
        </p:txBody>
      </p:sp>
    </p:spTree>
    <p:extLst>
      <p:ext uri="{BB962C8B-B14F-4D97-AF65-F5344CB8AC3E}">
        <p14:creationId xmlns:p14="http://schemas.microsoft.com/office/powerpoint/2010/main" val="8541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3E9E155-C792-4890-94CB-8BEC067BB73E}"/>
              </a:ext>
            </a:extLst>
          </p:cNvPr>
          <p:cNvSpPr/>
          <p:nvPr/>
        </p:nvSpPr>
        <p:spPr>
          <a:xfrm>
            <a:off x="623392" y="548680"/>
            <a:ext cx="10225136" cy="2308324"/>
          </a:xfrm>
          <a:prstGeom prst="rect">
            <a:avLst/>
          </a:prstGeom>
        </p:spPr>
        <p:txBody>
          <a:bodyPr wrap="square">
            <a:spAutoFit/>
          </a:bodyPr>
          <a:lstStyle/>
          <a:p>
            <a:endParaRPr lang="es-AR" sz="2400" dirty="0"/>
          </a:p>
          <a:p>
            <a:endParaRPr lang="es-ES" sz="2400" dirty="0"/>
          </a:p>
          <a:p>
            <a:endParaRPr lang="es-ES" sz="2400" dirty="0"/>
          </a:p>
          <a:p>
            <a:endParaRPr lang="es-ES" sz="2400" dirty="0"/>
          </a:p>
          <a:p>
            <a:endParaRPr lang="es-AR" sz="2400" dirty="0"/>
          </a:p>
          <a:p>
            <a:endParaRPr lang="es-AR" sz="2400" dirty="0"/>
          </a:p>
        </p:txBody>
      </p:sp>
      <p:sp>
        <p:nvSpPr>
          <p:cNvPr id="6" name="CuadroTexto 5"/>
          <p:cNvSpPr txBox="1"/>
          <p:nvPr/>
        </p:nvSpPr>
        <p:spPr>
          <a:xfrm>
            <a:off x="11178770" y="2119772"/>
            <a:ext cx="864096" cy="461665"/>
          </a:xfrm>
          <a:prstGeom prst="rect">
            <a:avLst/>
          </a:prstGeom>
          <a:noFill/>
        </p:spPr>
        <p:txBody>
          <a:bodyPr wrap="square" rtlCol="0">
            <a:spAutoFit/>
          </a:bodyPr>
          <a:lstStyle/>
          <a:p>
            <a:r>
              <a:rPr lang="es-AR" sz="2400" b="1" dirty="0">
                <a:solidFill>
                  <a:schemeClr val="accent5">
                    <a:lumMod val="75000"/>
                  </a:schemeClr>
                </a:solidFill>
              </a:rPr>
              <a:t>F</a:t>
            </a:r>
          </a:p>
        </p:txBody>
      </p:sp>
      <p:sp>
        <p:nvSpPr>
          <p:cNvPr id="7" name="CuadroTexto 6"/>
          <p:cNvSpPr txBox="1"/>
          <p:nvPr/>
        </p:nvSpPr>
        <p:spPr>
          <a:xfrm>
            <a:off x="11178770" y="3198167"/>
            <a:ext cx="864096" cy="461665"/>
          </a:xfrm>
          <a:prstGeom prst="rect">
            <a:avLst/>
          </a:prstGeom>
          <a:noFill/>
        </p:spPr>
        <p:txBody>
          <a:bodyPr wrap="square" rtlCol="0">
            <a:spAutoFit/>
          </a:bodyPr>
          <a:lstStyle/>
          <a:p>
            <a:r>
              <a:rPr lang="es-AR" sz="2400" b="1" dirty="0">
                <a:solidFill>
                  <a:schemeClr val="accent1">
                    <a:lumMod val="60000"/>
                    <a:lumOff val="40000"/>
                  </a:schemeClr>
                </a:solidFill>
              </a:rPr>
              <a:t>V</a:t>
            </a:r>
          </a:p>
        </p:txBody>
      </p:sp>
      <p:sp>
        <p:nvSpPr>
          <p:cNvPr id="8" name="Título 12"/>
          <p:cNvSpPr txBox="1">
            <a:spLocks/>
          </p:cNvSpPr>
          <p:nvPr/>
        </p:nvSpPr>
        <p:spPr>
          <a:xfrm>
            <a:off x="917104" y="-10216"/>
            <a:ext cx="10357792" cy="66754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3600" b="1" dirty="0"/>
              <a:t>V</a:t>
            </a:r>
            <a:r>
              <a:rPr lang="es-AR" sz="3600" b="1" dirty="0" err="1"/>
              <a:t>erdadero</a:t>
            </a:r>
            <a:r>
              <a:rPr lang="es-AR" sz="3600" b="1" dirty="0"/>
              <a:t> </a:t>
            </a:r>
            <a:r>
              <a:rPr lang="es-AR" sz="3600" dirty="0">
                <a:solidFill>
                  <a:schemeClr val="tx1"/>
                </a:solidFill>
              </a:rPr>
              <a:t>o</a:t>
            </a:r>
            <a:r>
              <a:rPr lang="es-AR" sz="3600" b="1" dirty="0"/>
              <a:t> </a:t>
            </a:r>
            <a:r>
              <a:rPr lang="es-AR" sz="3600" b="1" dirty="0">
                <a:solidFill>
                  <a:schemeClr val="accent5">
                    <a:lumMod val="75000"/>
                  </a:schemeClr>
                </a:solidFill>
              </a:rPr>
              <a:t>Falso</a:t>
            </a:r>
            <a:endParaRPr lang="es-AR" sz="3600" b="1" dirty="0">
              <a:solidFill>
                <a:schemeClr val="tx1"/>
              </a:solidFill>
            </a:endParaRPr>
          </a:p>
        </p:txBody>
      </p:sp>
      <p:sp>
        <p:nvSpPr>
          <p:cNvPr id="9" name="CuadroTexto 8"/>
          <p:cNvSpPr txBox="1"/>
          <p:nvPr/>
        </p:nvSpPr>
        <p:spPr>
          <a:xfrm>
            <a:off x="11178770" y="1010567"/>
            <a:ext cx="864096" cy="461665"/>
          </a:xfrm>
          <a:prstGeom prst="rect">
            <a:avLst/>
          </a:prstGeom>
          <a:noFill/>
        </p:spPr>
        <p:txBody>
          <a:bodyPr wrap="square" rtlCol="0">
            <a:spAutoFit/>
          </a:bodyPr>
          <a:lstStyle/>
          <a:p>
            <a:r>
              <a:rPr lang="es-AR" sz="2400" b="1" dirty="0">
                <a:solidFill>
                  <a:srgbClr val="92D050"/>
                </a:solidFill>
              </a:rPr>
              <a:t>V</a:t>
            </a:r>
          </a:p>
        </p:txBody>
      </p:sp>
      <p:sp>
        <p:nvSpPr>
          <p:cNvPr id="10" name="CuadroTexto 9">
            <a:extLst>
              <a:ext uri="{FF2B5EF4-FFF2-40B4-BE49-F238E27FC236}">
                <a16:creationId xmlns:a16="http://schemas.microsoft.com/office/drawing/2014/main" id="{5719D336-F2F7-40CD-AA8B-5E813B8BB79A}"/>
              </a:ext>
            </a:extLst>
          </p:cNvPr>
          <p:cNvSpPr txBox="1"/>
          <p:nvPr/>
        </p:nvSpPr>
        <p:spPr>
          <a:xfrm>
            <a:off x="11178770" y="4241998"/>
            <a:ext cx="864096" cy="461665"/>
          </a:xfrm>
          <a:prstGeom prst="rect">
            <a:avLst/>
          </a:prstGeom>
          <a:noFill/>
        </p:spPr>
        <p:txBody>
          <a:bodyPr wrap="square" rtlCol="0">
            <a:spAutoFit/>
          </a:bodyPr>
          <a:lstStyle/>
          <a:p>
            <a:r>
              <a:rPr lang="es-AR" sz="2400" b="1" dirty="0">
                <a:solidFill>
                  <a:schemeClr val="accent5">
                    <a:lumMod val="75000"/>
                  </a:schemeClr>
                </a:solidFill>
              </a:rPr>
              <a:t>F</a:t>
            </a:r>
          </a:p>
        </p:txBody>
      </p:sp>
      <p:sp>
        <p:nvSpPr>
          <p:cNvPr id="11" name="CuadroTexto 10">
            <a:extLst>
              <a:ext uri="{FF2B5EF4-FFF2-40B4-BE49-F238E27FC236}">
                <a16:creationId xmlns:a16="http://schemas.microsoft.com/office/drawing/2014/main" id="{FD91AEAD-5AA5-4FC9-A09E-90937C065327}"/>
              </a:ext>
            </a:extLst>
          </p:cNvPr>
          <p:cNvSpPr txBox="1"/>
          <p:nvPr/>
        </p:nvSpPr>
        <p:spPr>
          <a:xfrm>
            <a:off x="11162814" y="5285829"/>
            <a:ext cx="864096" cy="461665"/>
          </a:xfrm>
          <a:prstGeom prst="rect">
            <a:avLst/>
          </a:prstGeom>
          <a:noFill/>
        </p:spPr>
        <p:txBody>
          <a:bodyPr wrap="square" rtlCol="0">
            <a:spAutoFit/>
          </a:bodyPr>
          <a:lstStyle/>
          <a:p>
            <a:r>
              <a:rPr lang="es-AR" sz="2400" b="1" dirty="0">
                <a:solidFill>
                  <a:schemeClr val="accent1">
                    <a:lumMod val="60000"/>
                    <a:lumOff val="40000"/>
                  </a:schemeClr>
                </a:solidFill>
              </a:rPr>
              <a:t>V</a:t>
            </a:r>
          </a:p>
        </p:txBody>
      </p:sp>
      <p:sp>
        <p:nvSpPr>
          <p:cNvPr id="2" name="Rectángulo 1">
            <a:extLst>
              <a:ext uri="{FF2B5EF4-FFF2-40B4-BE49-F238E27FC236}">
                <a16:creationId xmlns:a16="http://schemas.microsoft.com/office/drawing/2014/main" id="{ACF1A9BF-C295-4004-BF68-443F24E6190B}"/>
              </a:ext>
            </a:extLst>
          </p:cNvPr>
          <p:cNvSpPr/>
          <p:nvPr/>
        </p:nvSpPr>
        <p:spPr>
          <a:xfrm>
            <a:off x="767408" y="880003"/>
            <a:ext cx="9937104" cy="5632311"/>
          </a:xfrm>
          <a:prstGeom prst="rect">
            <a:avLst/>
          </a:prstGeom>
        </p:spPr>
        <p:txBody>
          <a:bodyPr wrap="square">
            <a:spAutoFit/>
          </a:bodyPr>
          <a:lstStyle/>
          <a:p>
            <a:r>
              <a:rPr lang="es-ES" sz="2400" dirty="0"/>
              <a:t>L</a:t>
            </a:r>
            <a:r>
              <a:rPr lang="es-AR" sz="2400" dirty="0"/>
              <a:t>a </a:t>
            </a:r>
            <a:r>
              <a:rPr lang="es-AR" sz="2400" b="1" dirty="0"/>
              <a:t>memoria</a:t>
            </a:r>
            <a:r>
              <a:rPr lang="es-AR" sz="2400" dirty="0"/>
              <a:t> es el dispositivo que retiene, memoriza o almacena datos informáticos durante algún período de tiempo</a:t>
            </a:r>
          </a:p>
          <a:p>
            <a:endParaRPr lang="es-AR" sz="2400" dirty="0"/>
          </a:p>
          <a:p>
            <a:r>
              <a:rPr lang="es-AR" sz="2400" dirty="0"/>
              <a:t>Las memorias de almacenamiento permanente son aquellas en donde los datos quedan almacenados mientras esté encendida la computadora</a:t>
            </a:r>
          </a:p>
          <a:p>
            <a:endParaRPr lang="es-AR" sz="2400" dirty="0"/>
          </a:p>
          <a:p>
            <a:r>
              <a:rPr lang="es-AR" sz="2400" dirty="0"/>
              <a:t>Las memorias que están </a:t>
            </a:r>
            <a:r>
              <a:rPr lang="es-ES" sz="2400" dirty="0"/>
              <a:t>mas cerca del microprocesador son de menor </a:t>
            </a:r>
            <a:r>
              <a:rPr lang="es-ES" sz="2400" dirty="0" err="1"/>
              <a:t>tama</a:t>
            </a:r>
            <a:r>
              <a:rPr lang="es-AR" sz="2400" dirty="0"/>
              <a:t>ñ</a:t>
            </a:r>
            <a:r>
              <a:rPr lang="es-ES" sz="2400" dirty="0"/>
              <a:t>o y llegarán mas rápido a procesarse</a:t>
            </a:r>
          </a:p>
          <a:p>
            <a:endParaRPr lang="es-ES" sz="2400" dirty="0"/>
          </a:p>
          <a:p>
            <a:r>
              <a:rPr lang="es-AR" sz="2400" dirty="0"/>
              <a:t>Las memorias de almacenamiento temporal son también llamadas de almacenamiento secundario</a:t>
            </a:r>
          </a:p>
          <a:p>
            <a:endParaRPr lang="es-AR" sz="2400" dirty="0"/>
          </a:p>
          <a:p>
            <a:r>
              <a:rPr lang="es-AR" sz="2400" dirty="0"/>
              <a:t>La memoria virtual se encuentra en una parte del disco</a:t>
            </a:r>
          </a:p>
          <a:p>
            <a:endParaRPr lang="es-AR" sz="2400" dirty="0"/>
          </a:p>
          <a:p>
            <a:endParaRPr lang="es-AR" sz="2400" dirty="0"/>
          </a:p>
        </p:txBody>
      </p:sp>
    </p:spTree>
    <p:extLst>
      <p:ext uri="{BB962C8B-B14F-4D97-AF65-F5344CB8AC3E}">
        <p14:creationId xmlns:p14="http://schemas.microsoft.com/office/powerpoint/2010/main" val="384134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83432" y="188640"/>
            <a:ext cx="10357792" cy="571729"/>
          </a:xfrm>
        </p:spPr>
        <p:txBody>
          <a:bodyPr rtlCol="0">
            <a:normAutofit fontScale="90000"/>
          </a:bodyPr>
          <a:lstStyle/>
          <a:p>
            <a:pPr algn="ctr"/>
            <a:r>
              <a:rPr lang="en-US" sz="3600" b="1" dirty="0"/>
              <a:t>C</a:t>
            </a:r>
            <a:r>
              <a:rPr lang="es-AR" sz="3600" b="1" dirty="0" err="1"/>
              <a:t>uál</a:t>
            </a:r>
            <a:r>
              <a:rPr lang="es-AR" sz="3600" b="1" dirty="0"/>
              <a:t> es la opción correcta?</a:t>
            </a:r>
          </a:p>
        </p:txBody>
      </p:sp>
      <p:sp>
        <p:nvSpPr>
          <p:cNvPr id="5" name="Rectángulo 4">
            <a:extLst>
              <a:ext uri="{FF2B5EF4-FFF2-40B4-BE49-F238E27FC236}">
                <a16:creationId xmlns:a16="http://schemas.microsoft.com/office/drawing/2014/main" id="{8B6CC6F0-EC8C-4EBF-8CD9-300298371A50}"/>
              </a:ext>
            </a:extLst>
          </p:cNvPr>
          <p:cNvSpPr/>
          <p:nvPr/>
        </p:nvSpPr>
        <p:spPr>
          <a:xfrm>
            <a:off x="191344" y="1026472"/>
            <a:ext cx="11590586" cy="1200329"/>
          </a:xfrm>
          <a:prstGeom prst="rect">
            <a:avLst/>
          </a:prstGeom>
        </p:spPr>
        <p:txBody>
          <a:bodyPr wrap="square">
            <a:spAutoFit/>
          </a:bodyPr>
          <a:lstStyle/>
          <a:p>
            <a:endParaRPr lang="es-AR" sz="2400" dirty="0"/>
          </a:p>
          <a:p>
            <a:endParaRPr lang="es-AR" sz="2400" dirty="0"/>
          </a:p>
          <a:p>
            <a:endParaRPr lang="es-AR" sz="2400" dirty="0"/>
          </a:p>
        </p:txBody>
      </p:sp>
      <p:sp>
        <p:nvSpPr>
          <p:cNvPr id="2" name="CuadroTexto 1"/>
          <p:cNvSpPr txBox="1"/>
          <p:nvPr/>
        </p:nvSpPr>
        <p:spPr>
          <a:xfrm>
            <a:off x="8112224" y="2420617"/>
            <a:ext cx="864096" cy="461665"/>
          </a:xfrm>
          <a:prstGeom prst="rect">
            <a:avLst/>
          </a:prstGeom>
          <a:noFill/>
        </p:spPr>
        <p:txBody>
          <a:bodyPr wrap="square" rtlCol="0">
            <a:spAutoFit/>
          </a:bodyPr>
          <a:lstStyle/>
          <a:p>
            <a:r>
              <a:rPr lang="es-AR" sz="2400" b="1" dirty="0">
                <a:solidFill>
                  <a:schemeClr val="accent1">
                    <a:lumMod val="60000"/>
                    <a:lumOff val="40000"/>
                  </a:schemeClr>
                </a:solidFill>
              </a:rPr>
              <a:t>V</a:t>
            </a:r>
          </a:p>
        </p:txBody>
      </p:sp>
      <p:sp>
        <p:nvSpPr>
          <p:cNvPr id="8" name="CuadroTexto 7"/>
          <p:cNvSpPr txBox="1"/>
          <p:nvPr/>
        </p:nvSpPr>
        <p:spPr>
          <a:xfrm>
            <a:off x="8112224" y="4797152"/>
            <a:ext cx="864096" cy="461665"/>
          </a:xfrm>
          <a:prstGeom prst="rect">
            <a:avLst/>
          </a:prstGeom>
          <a:noFill/>
        </p:spPr>
        <p:txBody>
          <a:bodyPr wrap="square" rtlCol="0">
            <a:spAutoFit/>
          </a:bodyPr>
          <a:lstStyle/>
          <a:p>
            <a:r>
              <a:rPr lang="es-AR" sz="2400" b="1" dirty="0">
                <a:solidFill>
                  <a:schemeClr val="accent1">
                    <a:lumMod val="60000"/>
                    <a:lumOff val="40000"/>
                  </a:schemeClr>
                </a:solidFill>
              </a:rPr>
              <a:t>V</a:t>
            </a:r>
          </a:p>
        </p:txBody>
      </p:sp>
      <p:sp>
        <p:nvSpPr>
          <p:cNvPr id="6" name="Rectángulo 5">
            <a:extLst>
              <a:ext uri="{FF2B5EF4-FFF2-40B4-BE49-F238E27FC236}">
                <a16:creationId xmlns:a16="http://schemas.microsoft.com/office/drawing/2014/main" id="{C0EC4E77-331B-49B7-88C0-9FE74EC331C1}"/>
              </a:ext>
            </a:extLst>
          </p:cNvPr>
          <p:cNvSpPr/>
          <p:nvPr/>
        </p:nvSpPr>
        <p:spPr>
          <a:xfrm>
            <a:off x="410070" y="1220288"/>
            <a:ext cx="9937104" cy="5262979"/>
          </a:xfrm>
          <a:prstGeom prst="rect">
            <a:avLst/>
          </a:prstGeom>
        </p:spPr>
        <p:txBody>
          <a:bodyPr wrap="square">
            <a:spAutoFit/>
          </a:bodyPr>
          <a:lstStyle/>
          <a:p>
            <a:r>
              <a:rPr lang="es-ES" sz="2400" dirty="0"/>
              <a:t>Según el tiempo de almacenamiento l</a:t>
            </a:r>
            <a:r>
              <a:rPr lang="es-AR" sz="2400" dirty="0"/>
              <a:t>os tipos de memoria son</a:t>
            </a:r>
            <a:r>
              <a:rPr lang="en-US" sz="2400" dirty="0"/>
              <a:t>:</a:t>
            </a:r>
          </a:p>
          <a:p>
            <a:pPr marL="457200" indent="-457200">
              <a:buFont typeface="+mj-lt"/>
              <a:buAutoNum type="alphaLcPeriod"/>
            </a:pPr>
            <a:r>
              <a:rPr lang="en-US" sz="2400" dirty="0"/>
              <a:t>Memoria Principal y Memoria </a:t>
            </a:r>
            <a:r>
              <a:rPr lang="en-US" sz="2400" dirty="0" err="1"/>
              <a:t>Auxiliar</a:t>
            </a:r>
            <a:endParaRPr lang="en-US" sz="2400" dirty="0"/>
          </a:p>
          <a:p>
            <a:pPr marL="457200" indent="-457200">
              <a:buFont typeface="+mj-lt"/>
              <a:buAutoNum type="alphaLcPeriod"/>
            </a:pPr>
            <a:r>
              <a:rPr lang="en-US" sz="2400" dirty="0"/>
              <a:t>Memoria Principal y Memoria </a:t>
            </a:r>
            <a:r>
              <a:rPr lang="en-US" sz="2400" dirty="0" err="1"/>
              <a:t>Secundaria</a:t>
            </a:r>
            <a:endParaRPr lang="en-US" sz="2400" dirty="0"/>
          </a:p>
          <a:p>
            <a:pPr marL="457200" indent="-457200">
              <a:buFont typeface="+mj-lt"/>
              <a:buAutoNum type="alphaLcPeriod"/>
            </a:pPr>
            <a:r>
              <a:rPr lang="en-US" sz="2400" dirty="0"/>
              <a:t>De </a:t>
            </a:r>
            <a:r>
              <a:rPr lang="en-US" sz="2400" dirty="0" err="1"/>
              <a:t>almacenamiento</a:t>
            </a:r>
            <a:r>
              <a:rPr lang="en-US" sz="2400" dirty="0"/>
              <a:t> </a:t>
            </a:r>
            <a:r>
              <a:rPr lang="en-US" sz="2400" dirty="0" err="1"/>
              <a:t>temporario</a:t>
            </a:r>
            <a:r>
              <a:rPr lang="en-US" sz="2400" dirty="0"/>
              <a:t> y </a:t>
            </a:r>
            <a:r>
              <a:rPr lang="en-US" sz="2400" dirty="0" err="1"/>
              <a:t>permanente</a:t>
            </a:r>
            <a:endParaRPr lang="en-US" sz="2400" dirty="0"/>
          </a:p>
          <a:p>
            <a:pPr marL="457200" indent="-457200">
              <a:buFont typeface="+mj-lt"/>
              <a:buAutoNum type="alphaLcPeriod"/>
            </a:pPr>
            <a:r>
              <a:rPr lang="en-US" sz="2400" dirty="0"/>
              <a:t>De </a:t>
            </a:r>
            <a:r>
              <a:rPr lang="en-US" sz="2400" dirty="0" err="1"/>
              <a:t>almacenamiento</a:t>
            </a:r>
            <a:r>
              <a:rPr lang="en-US" sz="2400" dirty="0"/>
              <a:t> principal y </a:t>
            </a:r>
            <a:r>
              <a:rPr lang="en-US" sz="2400" dirty="0" err="1"/>
              <a:t>secundario</a:t>
            </a:r>
            <a:endParaRPr lang="en-US" sz="2400" dirty="0"/>
          </a:p>
          <a:p>
            <a:endParaRPr lang="en-US" sz="2400" dirty="0"/>
          </a:p>
          <a:p>
            <a:r>
              <a:rPr lang="en-US" sz="2400" dirty="0" err="1"/>
              <a:t>Donde</a:t>
            </a:r>
            <a:r>
              <a:rPr lang="en-US" sz="2400" dirty="0"/>
              <a:t> se </a:t>
            </a:r>
            <a:r>
              <a:rPr lang="en-US" sz="2400" dirty="0" err="1"/>
              <a:t>encuetra</a:t>
            </a:r>
            <a:r>
              <a:rPr lang="en-US" sz="2400" dirty="0"/>
              <a:t> </a:t>
            </a:r>
            <a:r>
              <a:rPr lang="en-US" sz="2400" dirty="0" err="1"/>
              <a:t>físicamente</a:t>
            </a:r>
            <a:r>
              <a:rPr lang="en-US" sz="2400" dirty="0"/>
              <a:t> la </a:t>
            </a:r>
            <a:r>
              <a:rPr lang="en-US" sz="2400" dirty="0" err="1"/>
              <a:t>memoria</a:t>
            </a:r>
            <a:r>
              <a:rPr lang="en-US" sz="2400" dirty="0"/>
              <a:t> virtual?</a:t>
            </a:r>
          </a:p>
          <a:p>
            <a:pPr marL="457200" indent="-457200">
              <a:buFont typeface="+mj-lt"/>
              <a:buAutoNum type="alphaLcPeriod"/>
            </a:pPr>
            <a:r>
              <a:rPr lang="en-US" sz="2400" dirty="0" err="1"/>
              <a:t>En</a:t>
            </a:r>
            <a:r>
              <a:rPr lang="en-US" sz="2400" dirty="0"/>
              <a:t> la </a:t>
            </a:r>
            <a:r>
              <a:rPr lang="en-US" sz="2400" dirty="0" err="1"/>
              <a:t>memoria</a:t>
            </a:r>
            <a:r>
              <a:rPr lang="en-US" sz="2400" dirty="0"/>
              <a:t> real</a:t>
            </a:r>
          </a:p>
          <a:p>
            <a:pPr marL="457200" indent="-457200">
              <a:buFont typeface="+mj-lt"/>
              <a:buAutoNum type="alphaLcPeriod"/>
            </a:pPr>
            <a:r>
              <a:rPr lang="en-US" sz="2400" dirty="0" err="1"/>
              <a:t>En</a:t>
            </a:r>
            <a:r>
              <a:rPr lang="en-US" sz="2400" dirty="0"/>
              <a:t> la </a:t>
            </a:r>
            <a:r>
              <a:rPr lang="en-US" sz="2400" dirty="0" err="1"/>
              <a:t>tabla</a:t>
            </a:r>
            <a:r>
              <a:rPr lang="en-US" sz="2400" dirty="0"/>
              <a:t> de </a:t>
            </a:r>
            <a:r>
              <a:rPr lang="en-US" sz="2400" dirty="0" err="1"/>
              <a:t>páginas</a:t>
            </a:r>
            <a:endParaRPr lang="en-US" sz="2400" dirty="0"/>
          </a:p>
          <a:p>
            <a:pPr marL="457200" indent="-457200">
              <a:buFont typeface="+mj-lt"/>
              <a:buAutoNum type="alphaLcPeriod"/>
            </a:pPr>
            <a:r>
              <a:rPr lang="en-US" sz="2400" dirty="0" err="1"/>
              <a:t>En</a:t>
            </a:r>
            <a:r>
              <a:rPr lang="en-US" sz="2400" dirty="0"/>
              <a:t> la </a:t>
            </a:r>
            <a:r>
              <a:rPr lang="en-US" sz="2400" dirty="0" err="1"/>
              <a:t>tabla</a:t>
            </a:r>
            <a:r>
              <a:rPr lang="en-US" sz="2400" dirty="0"/>
              <a:t> de </a:t>
            </a:r>
            <a:r>
              <a:rPr lang="en-US" sz="2400" dirty="0" err="1"/>
              <a:t>segmentos</a:t>
            </a:r>
            <a:endParaRPr lang="en-US" sz="2400" dirty="0"/>
          </a:p>
          <a:p>
            <a:pPr marL="457200" indent="-457200">
              <a:buFont typeface="+mj-lt"/>
              <a:buAutoNum type="alphaLcPeriod"/>
            </a:pPr>
            <a:r>
              <a:rPr lang="en-US" sz="2400" dirty="0" err="1"/>
              <a:t>En</a:t>
            </a:r>
            <a:r>
              <a:rPr lang="en-US" sz="2400" dirty="0"/>
              <a:t> una </a:t>
            </a:r>
            <a:r>
              <a:rPr lang="en-US" sz="2400" dirty="0" err="1"/>
              <a:t>parte</a:t>
            </a:r>
            <a:r>
              <a:rPr lang="en-US" sz="2400" dirty="0"/>
              <a:t> del disco</a:t>
            </a:r>
          </a:p>
          <a:p>
            <a:endParaRPr lang="es-AR" sz="2400" dirty="0"/>
          </a:p>
          <a:p>
            <a:endParaRPr lang="es-AR" sz="2400" dirty="0"/>
          </a:p>
          <a:p>
            <a:endParaRPr lang="es-AR" sz="2400" dirty="0"/>
          </a:p>
        </p:txBody>
      </p:sp>
    </p:spTree>
    <p:extLst>
      <p:ext uri="{BB962C8B-B14F-4D97-AF65-F5344CB8AC3E}">
        <p14:creationId xmlns:p14="http://schemas.microsoft.com/office/powerpoint/2010/main" val="21309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DABCAC4-5356-42A5-9A8F-462C68218271}"/>
              </a:ext>
            </a:extLst>
          </p:cNvPr>
          <p:cNvSpPr>
            <a:spLocks noGrp="1" noChangeArrowheads="1"/>
          </p:cNvSpPr>
          <p:nvPr>
            <p:ph idx="1"/>
          </p:nvPr>
        </p:nvSpPr>
        <p:spPr>
          <a:xfrm>
            <a:off x="641648" y="1385585"/>
            <a:ext cx="10908704" cy="5029200"/>
          </a:xfrm>
        </p:spPr>
        <p:txBody>
          <a:bodyPr>
            <a:normAutofit/>
          </a:bodyPr>
          <a:lstStyle/>
          <a:p>
            <a:pPr marL="0" indent="0">
              <a:buNone/>
            </a:pPr>
            <a:r>
              <a:rPr lang="es-ES" dirty="0"/>
              <a:t>	</a:t>
            </a:r>
            <a:r>
              <a:rPr lang="es-ES" dirty="0">
                <a:solidFill>
                  <a:schemeClr val="accent2"/>
                </a:solidFill>
              </a:rPr>
              <a:t>L</a:t>
            </a:r>
            <a:r>
              <a:rPr lang="es-AR" dirty="0">
                <a:solidFill>
                  <a:schemeClr val="accent2"/>
                </a:solidFill>
              </a:rPr>
              <a:t>a </a:t>
            </a:r>
            <a:r>
              <a:rPr lang="es-AR" b="1" dirty="0">
                <a:solidFill>
                  <a:schemeClr val="accent2"/>
                </a:solidFill>
              </a:rPr>
              <a:t>memoria</a:t>
            </a:r>
            <a:r>
              <a:rPr lang="es-AR" dirty="0">
                <a:solidFill>
                  <a:schemeClr val="accent2"/>
                </a:solidFill>
              </a:rPr>
              <a:t> es el dispositivo que retiene, memoriza o almacena </a:t>
            </a:r>
            <a:r>
              <a:rPr lang="es-AR" dirty="0">
                <a:solidFill>
                  <a:schemeClr val="accent2"/>
                </a:solidFill>
                <a:hlinkClick r:id="rId2" tooltip="Dato">
                  <a:extLst>
                    <a:ext uri="{A12FA001-AC4F-418D-AE19-62706E023703}">
                      <ahyp:hlinkClr xmlns:ahyp="http://schemas.microsoft.com/office/drawing/2018/hyperlinkcolor" val="tx"/>
                    </a:ext>
                  </a:extLst>
                </a:hlinkClick>
              </a:rPr>
              <a:t>datos</a:t>
            </a:r>
            <a:r>
              <a:rPr lang="es-AR" dirty="0">
                <a:solidFill>
                  <a:schemeClr val="accent2"/>
                </a:solidFill>
              </a:rPr>
              <a:t> informáticos durante algún período de tiempo</a:t>
            </a:r>
            <a:r>
              <a:rPr lang="es-ES" dirty="0">
                <a:solidFill>
                  <a:schemeClr val="accent2"/>
                </a:solidFill>
              </a:rPr>
              <a:t>.</a:t>
            </a:r>
            <a:endParaRPr lang="es-AR" dirty="0">
              <a:solidFill>
                <a:schemeClr val="accent2"/>
              </a:solidFill>
            </a:endParaRPr>
          </a:p>
          <a:p>
            <a:pPr marL="0" indent="0">
              <a:buNone/>
            </a:pPr>
            <a:r>
              <a:rPr lang="es-ES" dirty="0"/>
              <a:t>	Existen distintos </a:t>
            </a:r>
            <a:r>
              <a:rPr lang="es-ES" dirty="0">
                <a:solidFill>
                  <a:srgbClr val="FFFF00"/>
                </a:solidFill>
              </a:rPr>
              <a:t>tipos de memorias</a:t>
            </a:r>
            <a:r>
              <a:rPr lang="es-ES" dirty="0"/>
              <a:t>, clasificadas de diferentes maneras, según los avances tecnológicos que surgen año a año, pero vamos a estudiar las memorias más importantes:</a:t>
            </a:r>
          </a:p>
          <a:p>
            <a:pPr marL="0" indent="0">
              <a:buNone/>
            </a:pPr>
            <a:endParaRPr lang="es-AR" dirty="0"/>
          </a:p>
          <a:p>
            <a:pPr marL="0" indent="0">
              <a:buNone/>
            </a:pPr>
            <a:r>
              <a:rPr lang="es-AR" dirty="0"/>
              <a:t>Según el tiempo de almacenamiento podemos clasificarlas como:</a:t>
            </a:r>
          </a:p>
          <a:p>
            <a:r>
              <a:rPr lang="es-AR" dirty="0">
                <a:solidFill>
                  <a:srgbClr val="FFFF00"/>
                </a:solidFill>
              </a:rPr>
              <a:t>Memorias de almacenamiento Temporal</a:t>
            </a:r>
            <a:r>
              <a:rPr lang="es-AR" dirty="0"/>
              <a:t>: son aquellas en donde los datos quedan almacenados mientras esté encendida la computadora, cuando se corta el suministro eléctrico (se apaga la PC) los datos se pierden. </a:t>
            </a:r>
          </a:p>
          <a:p>
            <a:r>
              <a:rPr lang="es-AR" dirty="0">
                <a:solidFill>
                  <a:srgbClr val="FFFF00"/>
                </a:solidFill>
              </a:rPr>
              <a:t>Memorias de almacenamiento Permanente</a:t>
            </a:r>
            <a:r>
              <a:rPr lang="es-AR" dirty="0"/>
              <a:t>: (</a:t>
            </a:r>
            <a:r>
              <a:rPr lang="es-AR" dirty="0">
                <a:solidFill>
                  <a:srgbClr val="FFC000"/>
                </a:solidFill>
              </a:rPr>
              <a:t>también llamadas de almacenamiento secundario</a:t>
            </a:r>
            <a:r>
              <a:rPr lang="es-AR" dirty="0"/>
              <a:t>) son aquellas memorias en donde los datos quedan almacenados de forma permanente, aunque se apague la PC. Los datos no se pierden. </a:t>
            </a:r>
          </a:p>
          <a:p>
            <a:endParaRPr lang="es-AR" dirty="0"/>
          </a:p>
          <a:p>
            <a:pPr eaLnBrk="1" hangingPunct="1">
              <a:lnSpc>
                <a:spcPct val="90000"/>
              </a:lnSpc>
              <a:buFont typeface="Symbol" panose="05050102010706020507" pitchFamily="18" charset="2"/>
              <a:buChar char=""/>
            </a:pPr>
            <a:endParaRPr lang="es-ES" altLang="es-AR" sz="1800" dirty="0"/>
          </a:p>
          <a:p>
            <a:pPr eaLnBrk="1" hangingPunct="1">
              <a:lnSpc>
                <a:spcPct val="90000"/>
              </a:lnSpc>
              <a:buFontTx/>
              <a:buNone/>
            </a:pPr>
            <a:endParaRPr lang="es-ES" altLang="es-AR" sz="1800" dirty="0"/>
          </a:p>
          <a:p>
            <a:pPr lvl="1" eaLnBrk="1" hangingPunct="1">
              <a:lnSpc>
                <a:spcPct val="90000"/>
              </a:lnSpc>
              <a:buFontTx/>
              <a:buNone/>
            </a:pPr>
            <a:endParaRPr lang="es-ES" altLang="es-AR" dirty="0"/>
          </a:p>
        </p:txBody>
      </p:sp>
      <p:sp>
        <p:nvSpPr>
          <p:cNvPr id="3074" name="Rectangle 2">
            <a:extLst>
              <a:ext uri="{FF2B5EF4-FFF2-40B4-BE49-F238E27FC236}">
                <a16:creationId xmlns:a16="http://schemas.microsoft.com/office/drawing/2014/main" id="{241B5F7A-6311-4D1F-A1B3-B9AF74D88273}"/>
              </a:ext>
            </a:extLst>
          </p:cNvPr>
          <p:cNvSpPr>
            <a:spLocks noGrp="1" noChangeArrowheads="1"/>
          </p:cNvSpPr>
          <p:nvPr>
            <p:ph type="title"/>
          </p:nvPr>
        </p:nvSpPr>
        <p:spPr>
          <a:xfrm>
            <a:off x="1415480" y="416260"/>
            <a:ext cx="9144000" cy="691480"/>
          </a:xfrm>
        </p:spPr>
        <p:txBody>
          <a:bodyPr/>
          <a:lstStyle/>
          <a:p>
            <a:pPr algn="ctr">
              <a:defRPr/>
            </a:pPr>
            <a:r>
              <a:rPr lang="es-ES" dirty="0"/>
              <a:t>Memorias </a:t>
            </a:r>
          </a:p>
        </p:txBody>
      </p:sp>
    </p:spTree>
    <p:extLst>
      <p:ext uri="{BB962C8B-B14F-4D97-AF65-F5344CB8AC3E}">
        <p14:creationId xmlns:p14="http://schemas.microsoft.com/office/powerpoint/2010/main" val="422975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57744D-F960-48A5-8FEB-A9EAD7B1EADA}"/>
              </a:ext>
            </a:extLst>
          </p:cNvPr>
          <p:cNvSpPr>
            <a:spLocks noGrp="1"/>
          </p:cNvSpPr>
          <p:nvPr>
            <p:ph idx="1"/>
          </p:nvPr>
        </p:nvSpPr>
        <p:spPr>
          <a:xfrm>
            <a:off x="695400" y="476672"/>
            <a:ext cx="11017224" cy="2232248"/>
          </a:xfrm>
        </p:spPr>
        <p:txBody>
          <a:bodyPr/>
          <a:lstStyle/>
          <a:p>
            <a:pPr marL="0" indent="0">
              <a:buNone/>
            </a:pPr>
            <a:r>
              <a:rPr lang="es-ES" dirty="0"/>
              <a:t>	En el siguiente gráfico, en forma de pirámide, quiere representar en la parte superior, a aquellas </a:t>
            </a:r>
            <a:r>
              <a:rPr lang="es-ES" dirty="0">
                <a:solidFill>
                  <a:schemeClr val="accent2"/>
                </a:solidFill>
              </a:rPr>
              <a:t>memorias que se encuentran físicamente más cerca del microprocesador, y su tamaño es menor</a:t>
            </a:r>
            <a:r>
              <a:rPr lang="es-ES" dirty="0"/>
              <a:t>. </a:t>
            </a:r>
          </a:p>
          <a:p>
            <a:pPr marL="0" indent="0">
              <a:buNone/>
            </a:pPr>
            <a:r>
              <a:rPr lang="es-ES" dirty="0"/>
              <a:t>	Por el contrario, la base de la pirámide representa a </a:t>
            </a:r>
            <a:r>
              <a:rPr lang="es-ES" dirty="0">
                <a:solidFill>
                  <a:schemeClr val="accent2"/>
                </a:solidFill>
              </a:rPr>
              <a:t>las memorias que están más lejos del microprocesador y su tamaño es mayor</a:t>
            </a:r>
            <a:r>
              <a:rPr lang="es-ES" dirty="0"/>
              <a:t> (recordemos que </a:t>
            </a:r>
            <a:r>
              <a:rPr lang="es-ES" dirty="0">
                <a:solidFill>
                  <a:schemeClr val="accent2"/>
                </a:solidFill>
              </a:rPr>
              <a:t>cuanto mas cerca esté la memoria del microprocesador los datos e instrucciones llegarán mas rápido a procesarse</a:t>
            </a:r>
            <a:r>
              <a:rPr lang="es-ES" dirty="0"/>
              <a:t>). </a:t>
            </a:r>
            <a:endParaRPr lang="es-AR" dirty="0"/>
          </a:p>
          <a:p>
            <a:endParaRPr lang="es-AR" dirty="0"/>
          </a:p>
        </p:txBody>
      </p:sp>
      <p:pic>
        <p:nvPicPr>
          <p:cNvPr id="7" name="Imagen 6">
            <a:extLst>
              <a:ext uri="{FF2B5EF4-FFF2-40B4-BE49-F238E27FC236}">
                <a16:creationId xmlns:a16="http://schemas.microsoft.com/office/drawing/2014/main" id="{7D1CB820-8E3C-4E53-B11F-DFB83C870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508" y="2736506"/>
            <a:ext cx="9726984" cy="3727890"/>
          </a:xfrm>
          <a:prstGeom prst="rect">
            <a:avLst/>
          </a:prstGeom>
        </p:spPr>
      </p:pic>
    </p:spTree>
    <p:extLst>
      <p:ext uri="{BB962C8B-B14F-4D97-AF65-F5344CB8AC3E}">
        <p14:creationId xmlns:p14="http://schemas.microsoft.com/office/powerpoint/2010/main" val="248454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DE8C5-7CDC-43C5-BA00-1A4E60EC19CE}"/>
              </a:ext>
            </a:extLst>
          </p:cNvPr>
          <p:cNvSpPr>
            <a:spLocks noGrp="1"/>
          </p:cNvSpPr>
          <p:nvPr>
            <p:ph type="title"/>
          </p:nvPr>
        </p:nvSpPr>
        <p:spPr>
          <a:xfrm>
            <a:off x="1524000" y="0"/>
            <a:ext cx="9144000" cy="1143000"/>
          </a:xfrm>
        </p:spPr>
        <p:txBody>
          <a:bodyPr/>
          <a:lstStyle/>
          <a:p>
            <a:r>
              <a:rPr lang="es-ES" b="1" u="sng" dirty="0"/>
              <a:t>Memorias de Almacenamiento Temporal:</a:t>
            </a:r>
            <a:br>
              <a:rPr lang="es-AR" dirty="0"/>
            </a:br>
            <a:endParaRPr lang="es-AR" dirty="0"/>
          </a:p>
        </p:txBody>
      </p:sp>
      <p:sp>
        <p:nvSpPr>
          <p:cNvPr id="3" name="Marcador de contenido 2">
            <a:extLst>
              <a:ext uri="{FF2B5EF4-FFF2-40B4-BE49-F238E27FC236}">
                <a16:creationId xmlns:a16="http://schemas.microsoft.com/office/drawing/2014/main" id="{7BCAA5BE-5B09-402F-AC8D-94D8C9A42DE3}"/>
              </a:ext>
            </a:extLst>
          </p:cNvPr>
          <p:cNvSpPr>
            <a:spLocks noGrp="1"/>
          </p:cNvSpPr>
          <p:nvPr>
            <p:ph idx="1"/>
          </p:nvPr>
        </p:nvSpPr>
        <p:spPr>
          <a:xfrm>
            <a:off x="407368" y="836712"/>
            <a:ext cx="11089232" cy="5400600"/>
          </a:xfrm>
        </p:spPr>
        <p:txBody>
          <a:bodyPr>
            <a:normAutofit lnSpcReduction="10000"/>
          </a:bodyPr>
          <a:lstStyle/>
          <a:p>
            <a:r>
              <a:rPr lang="es-ES" b="1" dirty="0"/>
              <a:t>REGISTROS</a:t>
            </a:r>
            <a:r>
              <a:rPr lang="es-ES" dirty="0"/>
              <a:t>: </a:t>
            </a:r>
            <a:endParaRPr lang="es-AR" dirty="0"/>
          </a:p>
          <a:p>
            <a:r>
              <a:rPr lang="es-ES" dirty="0"/>
              <a:t>	</a:t>
            </a:r>
            <a:r>
              <a:rPr lang="es-AR" dirty="0"/>
              <a:t>un </a:t>
            </a:r>
            <a:r>
              <a:rPr lang="es-AR" b="1" dirty="0"/>
              <a:t>registro</a:t>
            </a:r>
            <a:r>
              <a:rPr lang="es-AR" dirty="0"/>
              <a:t> es una memoria de alta velocidad y poca capacidad, integrada en el microprocesador, que permite guardar transitoriamente y acceder a valores muy usados, generalmente en operaciones matemáticas.</a:t>
            </a:r>
          </a:p>
          <a:p>
            <a:r>
              <a:rPr lang="es-AR" dirty="0"/>
              <a:t>Los registros están en la cumbre de la pirámide de memorias, y son la manera más rápida que tiene el sistema de almacenar datos. Los registros se miden generalmente por el número de bits que almacenan; por ejemplo, un "registro de 8 bits" o un "registro de 32 bits". Los registros generalmente se implementan en un banco de registros.</a:t>
            </a:r>
          </a:p>
          <a:p>
            <a:r>
              <a:rPr lang="es-AR" dirty="0"/>
              <a:t>El término es usado generalmente para referirse al grupo de registros que pueden ser directamente indexados como operandos de una instrucción, sin embargo, los microprocesadores tienen además muchos otros registros que se usan con un propósito específico, como el contador de programa por ejemplo: 8 registros de 32 bits.</a:t>
            </a:r>
          </a:p>
          <a:p>
            <a:pPr marL="0" indent="0">
              <a:buNone/>
            </a:pPr>
            <a:r>
              <a:rPr lang="es-AR" dirty="0"/>
              <a:t>Tipos de registros:</a:t>
            </a:r>
          </a:p>
          <a:p>
            <a:pPr marL="0" indent="0">
              <a:buNone/>
            </a:pPr>
            <a:r>
              <a:rPr lang="es-AR" dirty="0"/>
              <a:t>De datos (enteros, acumulador, </a:t>
            </a:r>
            <a:r>
              <a:rPr lang="es-AR" dirty="0" err="1"/>
              <a:t>etc</a:t>
            </a:r>
            <a:r>
              <a:rPr lang="es-AR" dirty="0"/>
              <a:t>), de memoria (direcciones), de propósito general, de coma flotante, de registros constantes, de propósito especifico (punteros o direccionamiento de pilas), banderas, etc.</a:t>
            </a:r>
          </a:p>
          <a:p>
            <a:pPr marL="0" indent="0">
              <a:buNone/>
            </a:pPr>
            <a:endParaRPr lang="es-AR" dirty="0"/>
          </a:p>
          <a:p>
            <a:pPr marL="0" indent="0">
              <a:buNone/>
            </a:pPr>
            <a:endParaRPr lang="es-AR" dirty="0"/>
          </a:p>
        </p:txBody>
      </p:sp>
    </p:spTree>
    <p:extLst>
      <p:ext uri="{BB962C8B-B14F-4D97-AF65-F5344CB8AC3E}">
        <p14:creationId xmlns:p14="http://schemas.microsoft.com/office/powerpoint/2010/main" val="36997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DE8C5-7CDC-43C5-BA00-1A4E60EC19CE}"/>
              </a:ext>
            </a:extLst>
          </p:cNvPr>
          <p:cNvSpPr>
            <a:spLocks noGrp="1"/>
          </p:cNvSpPr>
          <p:nvPr>
            <p:ph type="title"/>
          </p:nvPr>
        </p:nvSpPr>
        <p:spPr>
          <a:xfrm>
            <a:off x="1991544" y="0"/>
            <a:ext cx="9144000" cy="1143000"/>
          </a:xfrm>
        </p:spPr>
        <p:txBody>
          <a:bodyPr/>
          <a:lstStyle/>
          <a:p>
            <a:r>
              <a:rPr lang="es-ES" b="1" u="sng" dirty="0"/>
              <a:t>Memorias de Almacenamiento Temporal:</a:t>
            </a:r>
            <a:br>
              <a:rPr lang="es-AR" dirty="0"/>
            </a:br>
            <a:endParaRPr lang="es-AR" dirty="0"/>
          </a:p>
        </p:txBody>
      </p:sp>
      <p:sp>
        <p:nvSpPr>
          <p:cNvPr id="3" name="Marcador de contenido 2">
            <a:extLst>
              <a:ext uri="{FF2B5EF4-FFF2-40B4-BE49-F238E27FC236}">
                <a16:creationId xmlns:a16="http://schemas.microsoft.com/office/drawing/2014/main" id="{7BCAA5BE-5B09-402F-AC8D-94D8C9A42DE3}"/>
              </a:ext>
            </a:extLst>
          </p:cNvPr>
          <p:cNvSpPr>
            <a:spLocks noGrp="1"/>
          </p:cNvSpPr>
          <p:nvPr>
            <p:ph idx="1"/>
          </p:nvPr>
        </p:nvSpPr>
        <p:spPr>
          <a:xfrm>
            <a:off x="407368" y="836712"/>
            <a:ext cx="11089232" cy="5904656"/>
          </a:xfrm>
        </p:spPr>
        <p:txBody>
          <a:bodyPr>
            <a:normAutofit lnSpcReduction="10000"/>
          </a:bodyPr>
          <a:lstStyle/>
          <a:p>
            <a:pPr marL="0" indent="0">
              <a:buNone/>
            </a:pPr>
            <a:r>
              <a:rPr lang="es-ES" sz="2800" b="1" dirty="0"/>
              <a:t>CACHE</a:t>
            </a:r>
            <a:r>
              <a:rPr lang="es-ES" sz="2800" dirty="0"/>
              <a:t>: </a:t>
            </a:r>
            <a:endParaRPr lang="es-AR" sz="2800" dirty="0"/>
          </a:p>
          <a:p>
            <a:pPr marL="0" indent="0">
              <a:buNone/>
            </a:pPr>
            <a:r>
              <a:rPr lang="es-ES" sz="2800" dirty="0"/>
              <a:t>	En esta memoria se almacenan datos que el microprocesador necesita acceder mas frecuentemente para poder procesarlos más rápido. </a:t>
            </a:r>
          </a:p>
          <a:p>
            <a:pPr marL="0" indent="0">
              <a:buNone/>
            </a:pPr>
            <a:r>
              <a:rPr lang="es-ES" sz="2800" dirty="0"/>
              <a:t>L</a:t>
            </a:r>
            <a:r>
              <a:rPr lang="es-AR" sz="2800" dirty="0"/>
              <a:t>os datos almacenados en un caché pueden ser el resultado de un cálculo anterior o el duplicado de datos almacenados en otro lugar.</a:t>
            </a:r>
          </a:p>
          <a:p>
            <a:pPr marL="0" indent="0">
              <a:buNone/>
            </a:pPr>
            <a:r>
              <a:rPr lang="es-ES" sz="2800" dirty="0"/>
              <a:t>Se encuentran dentro del microprocesador.</a:t>
            </a:r>
            <a:endParaRPr lang="es-AR" sz="2800" dirty="0"/>
          </a:p>
          <a:p>
            <a:pPr lvl="1"/>
            <a:r>
              <a:rPr lang="es-ES" sz="2400" b="1" dirty="0"/>
              <a:t>Caché de Nivel 1 (L1):</a:t>
            </a:r>
            <a:r>
              <a:rPr lang="es-ES" sz="2400" dirty="0"/>
              <a:t> En esta memoria, los datos e instrucciones se almacenan en el núcleo del microprocesador, para ser procesados inmediatamente. </a:t>
            </a:r>
            <a:r>
              <a:rPr lang="es-AR" sz="2400" dirty="0"/>
              <a:t>Es utilizada para almacenar y acceder a datos e instrucciones importantes y de uso frecuente, agilizando los procesos al ser el nivel que ofrece un tiempo de respuesta menor. Se divide en dos subniveles:</a:t>
            </a:r>
          </a:p>
          <a:p>
            <a:pPr lvl="2"/>
            <a:r>
              <a:rPr lang="es-AR" sz="2400" b="1" dirty="0"/>
              <a:t>Nivel 1 </a:t>
            </a:r>
            <a:r>
              <a:rPr lang="es-AR" sz="2400" b="1" i="1" dirty="0"/>
              <a:t>Data Cache</a:t>
            </a:r>
            <a:r>
              <a:rPr lang="es-AR" sz="2400" dirty="0"/>
              <a:t>: se encarga de almacenar datos usados frecuentemente.</a:t>
            </a:r>
          </a:p>
          <a:p>
            <a:pPr lvl="2"/>
            <a:r>
              <a:rPr lang="es-AR" sz="2400" b="1" dirty="0"/>
              <a:t>Nivel 1 </a:t>
            </a:r>
            <a:r>
              <a:rPr lang="es-AR" sz="2400" b="1" i="1" dirty="0" err="1"/>
              <a:t>Instruction</a:t>
            </a:r>
            <a:r>
              <a:rPr lang="es-AR" sz="2400" b="1" i="1" dirty="0"/>
              <a:t> Cache</a:t>
            </a:r>
            <a:r>
              <a:rPr lang="es-AR" sz="2400" dirty="0"/>
              <a:t>: se encarga de almacenar instrucciones usadas frecuentemente.</a:t>
            </a:r>
          </a:p>
        </p:txBody>
      </p:sp>
    </p:spTree>
    <p:extLst>
      <p:ext uri="{BB962C8B-B14F-4D97-AF65-F5344CB8AC3E}">
        <p14:creationId xmlns:p14="http://schemas.microsoft.com/office/powerpoint/2010/main" val="9150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DE8C5-7CDC-43C5-BA00-1A4E60EC19CE}"/>
              </a:ext>
            </a:extLst>
          </p:cNvPr>
          <p:cNvSpPr>
            <a:spLocks noGrp="1"/>
          </p:cNvSpPr>
          <p:nvPr>
            <p:ph type="title"/>
          </p:nvPr>
        </p:nvSpPr>
        <p:spPr>
          <a:xfrm>
            <a:off x="1991544" y="0"/>
            <a:ext cx="9144000" cy="1143000"/>
          </a:xfrm>
        </p:spPr>
        <p:txBody>
          <a:bodyPr/>
          <a:lstStyle/>
          <a:p>
            <a:r>
              <a:rPr lang="es-ES" b="1" u="sng" dirty="0"/>
              <a:t>Memorias de Almacenamiento Temporal:</a:t>
            </a:r>
            <a:br>
              <a:rPr lang="es-AR" dirty="0"/>
            </a:br>
            <a:endParaRPr lang="es-AR" dirty="0"/>
          </a:p>
        </p:txBody>
      </p:sp>
      <p:sp>
        <p:nvSpPr>
          <p:cNvPr id="3" name="Marcador de contenido 2">
            <a:extLst>
              <a:ext uri="{FF2B5EF4-FFF2-40B4-BE49-F238E27FC236}">
                <a16:creationId xmlns:a16="http://schemas.microsoft.com/office/drawing/2014/main" id="{7BCAA5BE-5B09-402F-AC8D-94D8C9A42DE3}"/>
              </a:ext>
            </a:extLst>
          </p:cNvPr>
          <p:cNvSpPr>
            <a:spLocks noGrp="1"/>
          </p:cNvSpPr>
          <p:nvPr>
            <p:ph idx="1"/>
          </p:nvPr>
        </p:nvSpPr>
        <p:spPr>
          <a:xfrm>
            <a:off x="407368" y="836712"/>
            <a:ext cx="11089232" cy="5400600"/>
          </a:xfrm>
        </p:spPr>
        <p:txBody>
          <a:bodyPr>
            <a:normAutofit lnSpcReduction="10000"/>
          </a:bodyPr>
          <a:lstStyle/>
          <a:p>
            <a:r>
              <a:rPr lang="es-ES" sz="2800" b="1" dirty="0"/>
              <a:t>Caché de Nivel 2 (L2):</a:t>
            </a:r>
            <a:r>
              <a:rPr lang="es-ES" sz="2800" dirty="0"/>
              <a:t> </a:t>
            </a:r>
            <a:r>
              <a:rPr lang="es-AR" sz="2800" dirty="0"/>
              <a:t>Se encarga de almacenar datos de uso frecuente, es mayor que la caché L1, pero a costa de ser más lenta, aun así es más rápida que la memoria principal (RAM). Puede ser inclusiva y contener una copia del nivel 1 además de información extra, o exclusiva y que su contenido sea totalmente diferente de la cache L1, proporcionando así mayor capacidad total.</a:t>
            </a:r>
            <a:endParaRPr lang="es-ES" sz="2800" dirty="0"/>
          </a:p>
          <a:p>
            <a:r>
              <a:rPr lang="es-ES" sz="2800" b="1" dirty="0"/>
              <a:t>Caché de Nivel 3 (L3): </a:t>
            </a:r>
            <a:r>
              <a:rPr lang="es-AR" sz="2800" dirty="0"/>
              <a:t>Es más rápida que la memoria principal (RAM), pero más lenta y mayor que L2, ayuda a que el sistema guarde gran cantidad de información agilizando las tareas del procesador. En esta memoria se agiliza el acceso a datos e instrucciones que no fueron localizadas en L1 o L2. Al igual que la L2, puede ser inclusiva y contener una copia de L2 además de información extra o, por el contrario, ser exclusiva y contener información totalmente diferente a la de los niveles anteriores, consiguiendo así una mayor capacidad total.</a:t>
            </a:r>
          </a:p>
        </p:txBody>
      </p:sp>
    </p:spTree>
    <p:extLst>
      <p:ext uri="{BB962C8B-B14F-4D97-AF65-F5344CB8AC3E}">
        <p14:creationId xmlns:p14="http://schemas.microsoft.com/office/powerpoint/2010/main" val="383460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DE8C5-7CDC-43C5-BA00-1A4E60EC19CE}"/>
              </a:ext>
            </a:extLst>
          </p:cNvPr>
          <p:cNvSpPr>
            <a:spLocks noGrp="1"/>
          </p:cNvSpPr>
          <p:nvPr>
            <p:ph type="title"/>
          </p:nvPr>
        </p:nvSpPr>
        <p:spPr>
          <a:xfrm>
            <a:off x="1379984" y="73124"/>
            <a:ext cx="9144000" cy="1171600"/>
          </a:xfrm>
        </p:spPr>
        <p:txBody>
          <a:bodyPr/>
          <a:lstStyle/>
          <a:p>
            <a:pPr algn="ctr"/>
            <a:r>
              <a:rPr lang="es-ES" b="1" u="sng" dirty="0"/>
              <a:t>Memoria RAM</a:t>
            </a:r>
            <a:r>
              <a:rPr lang="es-ES" u="sng" dirty="0"/>
              <a:t>:</a:t>
            </a:r>
            <a:br>
              <a:rPr lang="es-AR" dirty="0"/>
            </a:br>
            <a:endParaRPr lang="es-AR" dirty="0"/>
          </a:p>
        </p:txBody>
      </p:sp>
      <p:sp>
        <p:nvSpPr>
          <p:cNvPr id="3" name="Marcador de contenido 2">
            <a:extLst>
              <a:ext uri="{FF2B5EF4-FFF2-40B4-BE49-F238E27FC236}">
                <a16:creationId xmlns:a16="http://schemas.microsoft.com/office/drawing/2014/main" id="{7BCAA5BE-5B09-402F-AC8D-94D8C9A42DE3}"/>
              </a:ext>
            </a:extLst>
          </p:cNvPr>
          <p:cNvSpPr>
            <a:spLocks noGrp="1"/>
          </p:cNvSpPr>
          <p:nvPr>
            <p:ph idx="1"/>
          </p:nvPr>
        </p:nvSpPr>
        <p:spPr>
          <a:xfrm>
            <a:off x="263352" y="1044724"/>
            <a:ext cx="11737304" cy="5552628"/>
          </a:xfrm>
        </p:spPr>
        <p:txBody>
          <a:bodyPr>
            <a:normAutofit/>
          </a:bodyPr>
          <a:lstStyle/>
          <a:p>
            <a:r>
              <a:rPr lang="es-ES" sz="2800" dirty="0" err="1"/>
              <a:t>Random</a:t>
            </a:r>
            <a:r>
              <a:rPr lang="es-ES" sz="2800" dirty="0"/>
              <a:t> </a:t>
            </a:r>
            <a:r>
              <a:rPr lang="es-ES" sz="2800" dirty="0">
                <a:hlinkClick r:id="rId2"/>
              </a:rPr>
              <a:t>Access</a:t>
            </a:r>
            <a:r>
              <a:rPr lang="es-ES" sz="2800" dirty="0"/>
              <a:t> </a:t>
            </a:r>
            <a:r>
              <a:rPr lang="es-ES" sz="2800" u="sng" dirty="0" err="1">
                <a:hlinkClick r:id="rId3"/>
              </a:rPr>
              <a:t>Memory</a:t>
            </a:r>
            <a:r>
              <a:rPr lang="es-ES" sz="2800" dirty="0"/>
              <a:t>, Memoria de Acceso Aleatorio o Memoria Real</a:t>
            </a:r>
            <a:endParaRPr lang="es-AR" sz="2800" dirty="0"/>
          </a:p>
          <a:p>
            <a:r>
              <a:rPr lang="es-ES" sz="2800" dirty="0"/>
              <a:t>Se utiliza como memoria de trabajo donde se cargan todas las instrucciones que ejecuta el procesador y guarda los resultados que éste procesa</a:t>
            </a:r>
            <a:endParaRPr lang="es-AR" sz="2800" dirty="0"/>
          </a:p>
          <a:p>
            <a:r>
              <a:rPr lang="es-ES" sz="2800" dirty="0">
                <a:solidFill>
                  <a:srgbClr val="FF0000"/>
                </a:solidFill>
              </a:rPr>
              <a:t>Es la </a:t>
            </a:r>
            <a:r>
              <a:rPr lang="es-ES" sz="2800" dirty="0">
                <a:solidFill>
                  <a:schemeClr val="accent2">
                    <a:lumMod val="75000"/>
                  </a:schemeClr>
                </a:solidFill>
              </a:rPr>
              <a:t>memoria principal del sistema </a:t>
            </a:r>
            <a:r>
              <a:rPr lang="es-ES" sz="2800" dirty="0">
                <a:solidFill>
                  <a:srgbClr val="FF0000"/>
                </a:solidFill>
              </a:rPr>
              <a:t>donde se almacenan temporalmente:</a:t>
            </a:r>
          </a:p>
          <a:p>
            <a:pPr lvl="1"/>
            <a:r>
              <a:rPr lang="es-ES" sz="2400" dirty="0">
                <a:solidFill>
                  <a:srgbClr val="FF0000"/>
                </a:solidFill>
              </a:rPr>
              <a:t>el sistema operativo (cuando se enciende la computadora), </a:t>
            </a:r>
          </a:p>
          <a:p>
            <a:pPr lvl="1"/>
            <a:r>
              <a:rPr lang="es-ES" sz="2400" dirty="0">
                <a:solidFill>
                  <a:srgbClr val="FF0000"/>
                </a:solidFill>
              </a:rPr>
              <a:t>los programas de aplicación que el usuario acceda </a:t>
            </a:r>
          </a:p>
          <a:p>
            <a:pPr lvl="1"/>
            <a:r>
              <a:rPr lang="es-ES" sz="2400" dirty="0">
                <a:solidFill>
                  <a:srgbClr val="FF0000"/>
                </a:solidFill>
              </a:rPr>
              <a:t>y los archivos que se hayan  abierto para modificarlos (hasta tanto no se guarden en disco rígido). </a:t>
            </a:r>
          </a:p>
          <a:p>
            <a:r>
              <a:rPr lang="es-ES" sz="2800" dirty="0"/>
              <a:t>Físicamente se ubica en el </a:t>
            </a:r>
            <a:r>
              <a:rPr lang="es-ES" sz="2800" dirty="0" err="1"/>
              <a:t>motherboard</a:t>
            </a:r>
            <a:r>
              <a:rPr lang="es-ES" sz="2800" dirty="0"/>
              <a:t>: algunos formatos son: EDO, SIMM, DIMM, SODIM, DDR, DDR2…..DDR4 y mas.</a:t>
            </a:r>
            <a:endParaRPr lang="es-AR" sz="2800" dirty="0"/>
          </a:p>
          <a:p>
            <a:endParaRPr lang="es-AR" dirty="0"/>
          </a:p>
        </p:txBody>
      </p:sp>
      <p:sp>
        <p:nvSpPr>
          <p:cNvPr id="4" name="Rectángulo 3">
            <a:extLst>
              <a:ext uri="{FF2B5EF4-FFF2-40B4-BE49-F238E27FC236}">
                <a16:creationId xmlns:a16="http://schemas.microsoft.com/office/drawing/2014/main" id="{745DE190-C478-4288-ACC1-49B366553A0D}"/>
              </a:ext>
            </a:extLst>
          </p:cNvPr>
          <p:cNvSpPr/>
          <p:nvPr/>
        </p:nvSpPr>
        <p:spPr>
          <a:xfrm>
            <a:off x="191344" y="2492896"/>
            <a:ext cx="11737304" cy="244827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1806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DE8C5-7CDC-43C5-BA00-1A4E60EC19CE}"/>
              </a:ext>
            </a:extLst>
          </p:cNvPr>
          <p:cNvSpPr>
            <a:spLocks noGrp="1"/>
          </p:cNvSpPr>
          <p:nvPr>
            <p:ph type="title"/>
          </p:nvPr>
        </p:nvSpPr>
        <p:spPr>
          <a:xfrm>
            <a:off x="-1608856" y="332656"/>
            <a:ext cx="9144000" cy="936104"/>
          </a:xfrm>
        </p:spPr>
        <p:txBody>
          <a:bodyPr>
            <a:normAutofit fontScale="90000"/>
          </a:bodyPr>
          <a:lstStyle/>
          <a:p>
            <a:pPr algn="ctr"/>
            <a:r>
              <a:rPr lang="es-ES" b="1" u="sng" dirty="0"/>
              <a:t>Memoria RAM</a:t>
            </a:r>
            <a:r>
              <a:rPr lang="es-ES" u="sng" dirty="0"/>
              <a:t>:</a:t>
            </a:r>
            <a:br>
              <a:rPr lang="es-AR" dirty="0"/>
            </a:br>
            <a:endParaRPr lang="es-AR" dirty="0"/>
          </a:p>
        </p:txBody>
      </p:sp>
      <p:pic>
        <p:nvPicPr>
          <p:cNvPr id="5" name="Imagen 4">
            <a:extLst>
              <a:ext uri="{FF2B5EF4-FFF2-40B4-BE49-F238E27FC236}">
                <a16:creationId xmlns:a16="http://schemas.microsoft.com/office/drawing/2014/main" id="{EF4ED599-7811-4211-B198-29EB4F77C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231304"/>
            <a:ext cx="5186723" cy="6395392"/>
          </a:xfrm>
          <a:prstGeom prst="rect">
            <a:avLst/>
          </a:prstGeom>
        </p:spPr>
      </p:pic>
      <p:pic>
        <p:nvPicPr>
          <p:cNvPr id="1026" name="Picture 2" descr="Resultado de imagen para comparacion de memorias ram">
            <a:extLst>
              <a:ext uri="{FF2B5EF4-FFF2-40B4-BE49-F238E27FC236}">
                <a16:creationId xmlns:a16="http://schemas.microsoft.com/office/drawing/2014/main" id="{71AE0547-E2E1-4747-ABD9-79EEB48A3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0" y="1052736"/>
            <a:ext cx="5186723" cy="557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57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DABCAC4-5356-42A5-9A8F-462C68218271}"/>
              </a:ext>
            </a:extLst>
          </p:cNvPr>
          <p:cNvSpPr>
            <a:spLocks noGrp="1" noChangeArrowheads="1"/>
          </p:cNvSpPr>
          <p:nvPr>
            <p:ph idx="1"/>
          </p:nvPr>
        </p:nvSpPr>
        <p:spPr>
          <a:xfrm>
            <a:off x="407368" y="1052736"/>
            <a:ext cx="11377264" cy="5545832"/>
          </a:xfrm>
        </p:spPr>
        <p:txBody>
          <a:bodyPr>
            <a:normAutofit lnSpcReduction="10000"/>
          </a:bodyPr>
          <a:lstStyle/>
          <a:p>
            <a:r>
              <a:rPr lang="es-ES" dirty="0">
                <a:solidFill>
                  <a:srgbClr val="FFC000"/>
                </a:solidFill>
              </a:rPr>
              <a:t>Memoria que se encuentra en una parte del disco (la de acceso más rápido)</a:t>
            </a:r>
            <a:r>
              <a:rPr lang="es-ES" dirty="0"/>
              <a:t> para almacenar los datos de acceso más frecuente, que se necesiten para procesar. </a:t>
            </a:r>
          </a:p>
          <a:p>
            <a:pPr marL="0" indent="0">
              <a:buNone/>
            </a:pPr>
            <a:r>
              <a:rPr lang="es-ES" dirty="0"/>
              <a:t>	Esta memoria es utilizada y administrada por el Sistema Operativo </a:t>
            </a:r>
          </a:p>
          <a:p>
            <a:r>
              <a:rPr lang="es-AR" dirty="0"/>
              <a:t>Características principales</a:t>
            </a:r>
          </a:p>
          <a:p>
            <a:pPr marL="822960" lvl="1" indent="-457200">
              <a:buFont typeface="+mj-lt"/>
              <a:buAutoNum type="arabicPeriod"/>
            </a:pPr>
            <a:r>
              <a:rPr lang="es-AR" dirty="0"/>
              <a:t>Tamaño</a:t>
            </a:r>
          </a:p>
          <a:p>
            <a:pPr marL="822960" lvl="1" indent="-457200">
              <a:buFont typeface="+mj-lt"/>
              <a:buAutoNum type="arabicPeriod"/>
            </a:pPr>
            <a:r>
              <a:rPr lang="es-AR" dirty="0"/>
              <a:t>Estructura</a:t>
            </a:r>
          </a:p>
          <a:p>
            <a:pPr marL="822960" lvl="1" indent="-457200">
              <a:buFont typeface="+mj-lt"/>
              <a:buAutoNum type="arabicPeriod"/>
            </a:pPr>
            <a:r>
              <a:rPr lang="es-AR" dirty="0"/>
              <a:t>Ubicación</a:t>
            </a:r>
          </a:p>
          <a:p>
            <a:pPr marL="457200" indent="-457200">
              <a:buFont typeface="+mj-lt"/>
              <a:buAutoNum type="arabicPeriod"/>
            </a:pPr>
            <a:r>
              <a:rPr lang="es-AR" dirty="0"/>
              <a:t>Relación entre memoria real y memoria auxiliar</a:t>
            </a:r>
          </a:p>
          <a:p>
            <a:pPr marL="822960" lvl="1" indent="-457200">
              <a:buFont typeface="+mj-lt"/>
              <a:buAutoNum type="arabicPeriod"/>
            </a:pPr>
            <a:r>
              <a:rPr lang="es-AR" dirty="0"/>
              <a:t>La memoria auxiliar o memoria virtual crea un Espacio de direcciones potencial que ayuda al sistema operativo como soporte a la memoria real o memoria principal o memoria RAM</a:t>
            </a:r>
          </a:p>
          <a:p>
            <a:pPr marL="457200" indent="-457200">
              <a:buFont typeface="+mj-lt"/>
              <a:buAutoNum type="arabicPeriod"/>
            </a:pPr>
            <a:r>
              <a:rPr lang="es-AR" dirty="0"/>
              <a:t>Memoria Virtual Única y Memoria Virtuales Múltiples</a:t>
            </a:r>
          </a:p>
          <a:p>
            <a:pPr marL="822960" lvl="1" indent="-457200">
              <a:buFont typeface="+mj-lt"/>
              <a:buAutoNum type="arabicPeriod"/>
            </a:pPr>
            <a:r>
              <a:rPr lang="es-AR" dirty="0" err="1"/>
              <a:t>Exiten</a:t>
            </a:r>
            <a:r>
              <a:rPr lang="es-AR" dirty="0"/>
              <a:t> Sistemas Operativos con Memoria Virtual Única y Sistemas con Memorias Virtuales Múltiples</a:t>
            </a:r>
          </a:p>
          <a:p>
            <a:pPr marL="822960" lvl="1" indent="-457200">
              <a:buFont typeface="+mj-lt"/>
              <a:buAutoNum type="arabicPeriod"/>
            </a:pPr>
            <a:r>
              <a:rPr lang="es-AR" dirty="0"/>
              <a:t>En ambos casos las memorias virtuales son utilizadas para las mismas finalidades: la carga y ejecución de programas, creación de tablas externas de páginas, sustitución de páginas, puntos de referencia y también para la ejecución de Máquinas Virtuales</a:t>
            </a:r>
          </a:p>
          <a:p>
            <a:pPr marL="822960" lvl="1" indent="-457200">
              <a:buFont typeface="+mj-lt"/>
              <a:buAutoNum type="arabicPeriod"/>
            </a:pPr>
            <a:endParaRPr lang="es-AR" dirty="0"/>
          </a:p>
          <a:p>
            <a:pPr marL="0" indent="0">
              <a:buNone/>
            </a:pPr>
            <a:endParaRPr lang="es-AR" dirty="0"/>
          </a:p>
          <a:p>
            <a:endParaRPr lang="es-AR" dirty="0"/>
          </a:p>
          <a:p>
            <a:pPr eaLnBrk="1" hangingPunct="1">
              <a:lnSpc>
                <a:spcPct val="90000"/>
              </a:lnSpc>
              <a:buFont typeface="Symbol" panose="05050102010706020507" pitchFamily="18" charset="2"/>
              <a:buChar char=""/>
            </a:pPr>
            <a:endParaRPr lang="es-ES" altLang="es-AR" sz="1800" dirty="0"/>
          </a:p>
          <a:p>
            <a:pPr eaLnBrk="1" hangingPunct="1">
              <a:lnSpc>
                <a:spcPct val="90000"/>
              </a:lnSpc>
              <a:buFontTx/>
              <a:buNone/>
            </a:pPr>
            <a:endParaRPr lang="es-ES" altLang="es-AR" sz="1800" dirty="0"/>
          </a:p>
          <a:p>
            <a:pPr lvl="1" eaLnBrk="1" hangingPunct="1">
              <a:lnSpc>
                <a:spcPct val="90000"/>
              </a:lnSpc>
              <a:buFontTx/>
              <a:buNone/>
            </a:pPr>
            <a:endParaRPr lang="es-ES" altLang="es-AR" dirty="0"/>
          </a:p>
        </p:txBody>
      </p:sp>
      <p:sp>
        <p:nvSpPr>
          <p:cNvPr id="3074" name="Rectangle 2">
            <a:extLst>
              <a:ext uri="{FF2B5EF4-FFF2-40B4-BE49-F238E27FC236}">
                <a16:creationId xmlns:a16="http://schemas.microsoft.com/office/drawing/2014/main" id="{241B5F7A-6311-4D1F-A1B3-B9AF74D88273}"/>
              </a:ext>
            </a:extLst>
          </p:cNvPr>
          <p:cNvSpPr>
            <a:spLocks noGrp="1" noChangeArrowheads="1"/>
          </p:cNvSpPr>
          <p:nvPr>
            <p:ph type="title"/>
          </p:nvPr>
        </p:nvSpPr>
        <p:spPr>
          <a:xfrm>
            <a:off x="1631504" y="116632"/>
            <a:ext cx="9144000" cy="691480"/>
          </a:xfrm>
        </p:spPr>
        <p:txBody>
          <a:bodyPr/>
          <a:lstStyle/>
          <a:p>
            <a:pPr algn="ctr">
              <a:defRPr/>
            </a:pPr>
            <a:r>
              <a:rPr lang="es-ES" dirty="0"/>
              <a:t>Memoria virtual </a:t>
            </a:r>
          </a:p>
        </p:txBody>
      </p:sp>
    </p:spTree>
    <p:extLst>
      <p:ext uri="{BB962C8B-B14F-4D97-AF65-F5344CB8AC3E}">
        <p14:creationId xmlns:p14="http://schemas.microsoft.com/office/powerpoint/2010/main" val="230188664"/>
      </p:ext>
    </p:extLst>
  </p:cSld>
  <p:clrMapOvr>
    <a:masterClrMapping/>
  </p:clrMapOvr>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91_TF02901026_TF02901026.potx" id="{542403D4-CC65-4431-A4E3-55163509A0B1}" vid="{AF8CDC02-FD01-4345-AAA1-0E99693BFDBD}"/>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openxmlformats.org/package/2006/metadata/core-properties"/>
    <ds:schemaRef ds:uri="http://schemas.microsoft.com/office/2006/documentManagement/types"/>
    <ds:schemaRef ds:uri="http://purl.org/dc/elements/1.1/"/>
    <ds:schemaRef ds:uri="http://purl.org/dc/terms/"/>
    <ds:schemaRef ds:uri="4873beb7-5857-4685-be1f-d57550cc96cc"/>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diseño de circuito tecnológico de empresa (panorámica)</Template>
  <TotalTime>0</TotalTime>
  <Words>1726</Words>
  <Application>Microsoft Office PowerPoint</Application>
  <PresentationFormat>Panorámica</PresentationFormat>
  <Paragraphs>129</Paragraphs>
  <Slides>19</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Candara</vt:lpstr>
      <vt:lpstr>Consolas</vt:lpstr>
      <vt:lpstr>Symbol</vt:lpstr>
      <vt:lpstr>Equipo informático 16 × 9</vt:lpstr>
      <vt:lpstr>Memorias</vt:lpstr>
      <vt:lpstr>Memorias </vt:lpstr>
      <vt:lpstr>Presentación de PowerPoint</vt:lpstr>
      <vt:lpstr>Memorias de Almacenamiento Temporal: </vt:lpstr>
      <vt:lpstr>Memorias de Almacenamiento Temporal: </vt:lpstr>
      <vt:lpstr>Memorias de Almacenamiento Temporal: </vt:lpstr>
      <vt:lpstr>Memoria RAM: </vt:lpstr>
      <vt:lpstr>Memoria RAM: </vt:lpstr>
      <vt:lpstr>Memoria virtual </vt:lpstr>
      <vt:lpstr>Cómo modificar el tamaño de la memoria virtual </vt:lpstr>
      <vt:lpstr>Cómo modificar el tamaño de la memoria virtual </vt:lpstr>
      <vt:lpstr>Cómo modificar el tamaño de la memoria virtual </vt:lpstr>
      <vt:lpstr>MEMORIAS DE ALMACENAMIENTO PERMANENTE</vt:lpstr>
      <vt:lpstr>MEMORIAS DE ALMACENAMIENTO PERMANENTE</vt:lpstr>
      <vt:lpstr>MEMORIAS DE ALMACENAMIENTO PERMANENTE</vt:lpstr>
      <vt:lpstr>MEMORIAS DE ALMACENAMIENTO PERMANENTE</vt:lpstr>
      <vt:lpstr>Repaso</vt:lpstr>
      <vt:lpstr>Presentación de PowerPoint</vt:lpstr>
      <vt:lpstr>Cuál es la opción correcta?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2018-04-04T04:38:05Z</dcterms:created>
  <dcterms:modified xsi:type="dcterms:W3CDTF">2021-05-12T22:59:30Z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