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7010400" cy="9296400"/>
  <p:embeddedFontLst>
    <p:embeddedFont>
      <p:font typeface="Roboto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11" Type="http://schemas.openxmlformats.org/officeDocument/2006/relationships/slide" Target="slides/slide7.xml"/><Relationship Id="rId22" Type="http://schemas.openxmlformats.org/officeDocument/2006/relationships/font" Target="fonts/RobotoCondensed-italic.fntdata"/><Relationship Id="rId10" Type="http://schemas.openxmlformats.org/officeDocument/2006/relationships/slide" Target="slides/slide6.xml"/><Relationship Id="rId21" Type="http://schemas.openxmlformats.org/officeDocument/2006/relationships/font" Target="fonts/RobotoCondense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342900" lvl="0" marL="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342900" lvl="0" marL="0" marR="0" rtl="0" algn="r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42900" lvl="0" marL="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700" cy="6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3833018" y="-1623217"/>
            <a:ext cx="4525963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285037" y="1828800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1697035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7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623391" y="836712"/>
            <a:ext cx="109452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7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623391" y="980728"/>
            <a:ext cx="109452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914400" y="2130425"/>
            <a:ext cx="103632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09600" y="1600200"/>
            <a:ext cx="5384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197600" y="1600200"/>
            <a:ext cx="5384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09600" y="1535112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09600" y="2174875"/>
            <a:ext cx="5386917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193367" y="2174875"/>
            <a:ext cx="5389032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09600" y="273050"/>
            <a:ext cx="4011084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66732" y="273051"/>
            <a:ext cx="6815666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389716" y="4800600"/>
            <a:ext cx="7315200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2389716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389716" y="5367337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165600" y="6356351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1524000" y="3703"/>
            <a:ext cx="9144000" cy="6854400"/>
            <a:chOff x="0" y="3702"/>
            <a:chExt cx="9144000" cy="68544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702"/>
              <a:ext cx="9144000" cy="685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 txBox="1"/>
            <p:nvPr/>
          </p:nvSpPr>
          <p:spPr>
            <a:xfrm>
              <a:off x="0" y="3771900"/>
              <a:ext cx="9067800" cy="14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C++ Course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41233" y="5473698"/>
              <a:ext cx="468300" cy="46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753100" y="5292923"/>
              <a:ext cx="31623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Reviewed and Updated by: 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Bertoa Nicolas, 2013 / 201</a:t>
              </a:r>
              <a:r>
                <a:rPr lang="en-US">
                  <a:solidFill>
                    <a:srgbClr val="C4BD97"/>
                  </a:solidFill>
                </a:rPr>
                <a:t>5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Rodriguez Matias, 2013 / 2014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Quesada Manuela, 2013 / 2014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cover general case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Restricted to class templates</a:t>
            </a:r>
            <a:endParaRPr/>
          </a:p>
          <a:p>
            <a:pPr indent="-2032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T&gt;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Algorithm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 f(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t1,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t2) { return t1 + t2;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 = Algorithm&lt;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 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 fun(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t1,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t2)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C::f(t1, t2);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fun&lt;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&gt;(0, 14);</a:t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 Template Parameters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Provide a particular implementation of template for some parameters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Generic algorithm does not fit well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Optimizations for some types or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Avoid implicit type conversions</a:t>
            </a:r>
            <a:endParaRPr/>
          </a:p>
          <a:p>
            <a:pPr indent="-152400" lvl="8" marL="3886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Specialized version must be declared after the general version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case many specializations match, the most specialized is chosen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 Specialization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09600" y="1600200"/>
            <a:ext cx="521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Full specialization              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&lt;&gt;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Matrix 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mMatrix[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*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Matrix m1;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 Specialization</a:t>
            </a:r>
            <a:endParaRPr/>
          </a:p>
        </p:txBody>
      </p: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7076025" y="1467225"/>
            <a:ext cx="5516399" cy="50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Partial specialization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T&gt;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Matrix 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mMatrix[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*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Matrix &lt;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 m2;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IContainer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virtual size_t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size()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virtual bool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empty()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virtual void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push_back(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src)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virtual const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T* front()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 Inheritance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&lt;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T&gt;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MyContainer : IContainer&lt;T&gt;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T* mVec;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mMax;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mSize;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size()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empty()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void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push_back(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src);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T* front()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MyContainer&lt;</a:t>
            </a:r>
            <a:r>
              <a:rPr b="0" i="0" lang="en-US" sz="22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 container;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 Inheritance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734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8832303" y="2924941"/>
            <a:ext cx="1723421" cy="1029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1" i="0" lang="en-US" sz="4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640009" y="1255691"/>
            <a:ext cx="6611937" cy="43338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Creation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6360" y="150150"/>
            <a:ext cx="844160" cy="758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99154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en-US" sz="2400">
                <a:solidFill>
                  <a:srgbClr val="7F7F7F"/>
                </a:solidFill>
              </a:rPr>
              <a:t>10</a:t>
            </a:r>
            <a:r>
              <a:rPr b="1" i="0" lang="en-US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– Templates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634825" y="2341650"/>
            <a:ext cx="6611999" cy="4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640005" y="1798675"/>
            <a:ext cx="6611999" cy="4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Generic code for any datatype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Classes and functions can be parametrized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Compiler generates function/class with corresponding parameter types or values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Replace all occurrences of parameters with actual value in compilation time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Declaration and definition must be in header files</a:t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are templates?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 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identify a generic type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 is an identifier used in the rest of the template. It is replaced at compilation time by the real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T&gt; T min(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T&amp;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b)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(a &lt; b ? a :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float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= 1.0f;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float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 = 5.0f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float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min&lt;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&gt;(x, y);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 Templates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template parameters can be passed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S&gt; S f(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t,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S&amp; 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Do something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MyClass 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MyClass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&gt;(a, 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 Templates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T&gt; T sum(T* arr,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size_t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 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0; i &lt; size; ++i)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 += arr[i];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 = 10;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arr[size] = {0, 1, 2, 3, 4, 5, 6, 7, 8, 9};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 = sum&lt;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&gt;(arr, size);</a:t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 Templates -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Similar syntax to function templates</a:t>
            </a:r>
            <a:endParaRPr/>
          </a:p>
          <a:p>
            <a:pPr indent="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parameters are allowed</a:t>
            </a:r>
            <a:endParaRPr/>
          </a:p>
          <a:p>
            <a:pPr indent="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Usage: Containers, Singletons, etc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&lt;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T&gt;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Foo(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elem) : mElem(elem) {}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setter(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elem) { mElem = elem;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T getter()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{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mElem;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private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T mElem;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Foo&lt;</a:t>
            </a:r>
            <a:r>
              <a:rPr b="0" i="0" lang="en-US" sz="22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 fooDouble(2.0);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templates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Parameters can be the value of a given type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use is “size” parameter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Matrix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T mMat[R * C];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Matrix&lt;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10, 20&gt; 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 Parameters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algorithm behavior with a template parameter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T&gt;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Algorithm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 f(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t1,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t2) { return t1 + t2;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&lt;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 fun(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t1,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T&amp; t2)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C::f(t1, t2);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fun&lt;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Algorithm&lt;</a:t>
            </a: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 &gt;(0, 14);</a:t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 Parameter as Policy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