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6858000" cx="12192000"/>
  <p:notesSz cx="7010400" cy="9296400"/>
  <p:embeddedFontLst>
    <p:embeddedFont>
      <p:font typeface="Roboto Condensed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RobotoCondensed-regular.fntdata"/><Relationship Id="rId47" Type="http://schemas.openxmlformats.org/officeDocument/2006/relationships/slide" Target="slides/slide42.xml"/><Relationship Id="rId49" Type="http://schemas.openxmlformats.org/officeDocument/2006/relationships/font" Target="fonts/RobotoCondense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Condensed-boldItalic.fntdata"/><Relationship Id="rId50" Type="http://schemas.openxmlformats.org/officeDocument/2006/relationships/font" Target="fonts/RobotoCondensed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76200" lvl="0" marL="0" marR="0" rtl="0" algn="l">
              <a:lnSpc>
                <a:spcPct val="11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76200" lvl="0" marL="0" marR="0" rtl="0" algn="r">
              <a:lnSpc>
                <a:spcPct val="11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76200" lvl="0" marL="0" marR="0" rtl="0" algn="l">
              <a:lnSpc>
                <a:spcPct val="11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76200" lvl="0" marL="0" marR="0" rtl="0" algn="r">
              <a:lnSpc>
                <a:spcPct val="11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t/>
            </a:r>
            <a:endParaRPr/>
          </a:p>
          <a:p>
            <a: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8" name="Shape 408"/>
          <p:cNvSpPr txBox="1"/>
          <p:nvPr>
            <p:ph idx="1" type="body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/>
          <p:nvPr>
            <p:ph idx="1" type="body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Shape 440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 rot="5400000">
            <a:off x="3833019" y="-1623217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0" type="dt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1" type="ftr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889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2" marL="9144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3" marL="13716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18288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5" marL="22860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6" marL="2743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32004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8" marL="36576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</p:txBody>
      </p:sp>
      <p:pic>
        <p:nvPicPr>
          <p:cNvPr id="99" name="Shape 9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6349" y="-4761"/>
            <a:ext cx="12204600" cy="686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ólo el título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0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6349" y="-4761"/>
            <a:ext cx="12204600" cy="686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>
            <p:ph type="title"/>
          </p:nvPr>
        </p:nvSpPr>
        <p:spPr>
          <a:xfrm>
            <a:off x="609600" y="274637"/>
            <a:ext cx="109728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3" name="Shape 103"/>
          <p:cNvSpPr txBox="1"/>
          <p:nvPr>
            <p:ph idx="10" type="dt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1" type="ftr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889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2" marL="9144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3" marL="13716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18288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5" marL="22860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6" marL="2743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32004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8" marL="36576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</p:txBody>
      </p:sp>
      <p:cxnSp>
        <p:nvCxnSpPr>
          <p:cNvPr id="106" name="Shape 106"/>
          <p:cNvCxnSpPr/>
          <p:nvPr/>
        </p:nvCxnSpPr>
        <p:spPr>
          <a:xfrm>
            <a:off x="623391" y="836712"/>
            <a:ext cx="10945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>
  <p:cSld name="Título y objetos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Shape 10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6349" y="-4761"/>
            <a:ext cx="12204600" cy="686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>
            <p:ph idx="1" type="body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0" type="dt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1" type="ftr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889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2" marL="9144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3" marL="13716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18288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5" marL="22860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6" marL="2743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32004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8" marL="36576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>
            <p:ph type="title"/>
          </p:nvPr>
        </p:nvSpPr>
        <p:spPr>
          <a:xfrm>
            <a:off x="609600" y="274637"/>
            <a:ext cx="109728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14" name="Shape 114"/>
          <p:cNvCxnSpPr/>
          <p:nvPr/>
        </p:nvCxnSpPr>
        <p:spPr>
          <a:xfrm>
            <a:off x="623391" y="980728"/>
            <a:ext cx="10945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ctrTitle"/>
          </p:nvPr>
        </p:nvSpPr>
        <p:spPr>
          <a:xfrm>
            <a:off x="914400" y="2130425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7" name="Shape 117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indent="0" lvl="1" marL="4572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indent="0" lvl="2" marL="9144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indent="0" lvl="3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indent="0" lvl="4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indent="0" lvl="5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indent="0" lvl="6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indent="0" lvl="7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indent="0" lvl="8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18" name="Shape 118"/>
          <p:cNvSpPr txBox="1"/>
          <p:nvPr>
            <p:ph idx="10" type="dt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19" name="Shape 119"/>
          <p:cNvSpPr txBox="1"/>
          <p:nvPr>
            <p:ph idx="11" type="ftr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889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2" marL="9144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3" marL="13716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18288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5" marL="22860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6" marL="2743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32004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8" marL="36576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963083" y="4406901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963083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24" name="Shape 124"/>
          <p:cNvSpPr txBox="1"/>
          <p:nvPr>
            <p:ph idx="10" type="dt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889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2" marL="9144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3" marL="13716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18288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5" marL="22860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6" marL="2743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32004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8" marL="36576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09600" y="1600200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30" name="Shape 130"/>
          <p:cNvSpPr txBox="1"/>
          <p:nvPr>
            <p:ph idx="2" type="body"/>
          </p:nvPr>
        </p:nvSpPr>
        <p:spPr>
          <a:xfrm>
            <a:off x="6197600" y="1600200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31" name="Shape 131"/>
          <p:cNvSpPr txBox="1"/>
          <p:nvPr>
            <p:ph idx="10" type="dt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1" type="ftr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889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2" marL="9144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3" marL="13716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18288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5" marL="22860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6" marL="2743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32004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8" marL="36576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09600" y="1535112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37" name="Shape 137"/>
          <p:cNvSpPr txBox="1"/>
          <p:nvPr>
            <p:ph idx="2" type="body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38" name="Shape 138"/>
          <p:cNvSpPr txBox="1"/>
          <p:nvPr>
            <p:ph idx="3" type="body"/>
          </p:nvPr>
        </p:nvSpPr>
        <p:spPr>
          <a:xfrm>
            <a:off x="6193367" y="1535112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39" name="Shape 139"/>
          <p:cNvSpPr txBox="1"/>
          <p:nvPr>
            <p:ph idx="4" type="body"/>
          </p:nvPr>
        </p:nvSpPr>
        <p:spPr>
          <a:xfrm>
            <a:off x="6193367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40" name="Shape 140"/>
          <p:cNvSpPr txBox="1"/>
          <p:nvPr>
            <p:ph idx="10" type="dt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41" name="Shape 141"/>
          <p:cNvSpPr txBox="1"/>
          <p:nvPr>
            <p:ph idx="11" type="ftr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889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2" marL="9144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3" marL="13716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18288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5" marL="22860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6" marL="2743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32004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8" marL="36576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609600" y="273050"/>
            <a:ext cx="40110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4766732" y="273051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46" name="Shape 146"/>
          <p:cNvSpPr txBox="1"/>
          <p:nvPr>
            <p:ph idx="2" type="body"/>
          </p:nvPr>
        </p:nvSpPr>
        <p:spPr>
          <a:xfrm>
            <a:off x="609600" y="1435100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47" name="Shape 147"/>
          <p:cNvSpPr txBox="1"/>
          <p:nvPr>
            <p:ph idx="10" type="dt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48" name="Shape 148"/>
          <p:cNvSpPr txBox="1"/>
          <p:nvPr>
            <p:ph idx="11" type="ftr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889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2" marL="9144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3" marL="13716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18288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5" marL="22860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6" marL="2743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32004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8" marL="36576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>
  <p:cSld name="Título y objeto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hape 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6349" y="-4762"/>
            <a:ext cx="12204700" cy="6867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8" name="Shape 28"/>
          <p:cNvCxnSpPr/>
          <p:nvPr/>
        </p:nvCxnSpPr>
        <p:spPr>
          <a:xfrm>
            <a:off x="623392" y="980728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2389716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2" name="Shape 152"/>
          <p:cNvSpPr/>
          <p:nvPr>
            <p:ph idx="2" type="pic"/>
          </p:nvPr>
        </p:nvSpPr>
        <p:spPr>
          <a:xfrm>
            <a:off x="2389716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2389716" y="5367337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54" name="Shape 154"/>
          <p:cNvSpPr txBox="1"/>
          <p:nvPr>
            <p:ph idx="10" type="dt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55" name="Shape 155"/>
          <p:cNvSpPr txBox="1"/>
          <p:nvPr>
            <p:ph idx="11" type="ftr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889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2" marL="9144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3" marL="13716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18288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5" marL="22860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6" marL="2743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32004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8" marL="36576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 rot="5400000">
            <a:off x="3832949" y="-1623149"/>
            <a:ext cx="452610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160" name="Shape 160"/>
          <p:cNvSpPr txBox="1"/>
          <p:nvPr>
            <p:ph idx="10" type="dt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61" name="Shape 161"/>
          <p:cNvSpPr txBox="1"/>
          <p:nvPr>
            <p:ph idx="11" type="ftr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889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2" marL="9144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3" marL="13716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18288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5" marL="22860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6" marL="2743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32004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8" marL="36576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 rot="5400000">
            <a:off x="7285049" y="1828787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 rot="5400000">
            <a:off x="1696999" y="-812860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166" name="Shape 166"/>
          <p:cNvSpPr txBox="1"/>
          <p:nvPr>
            <p:ph idx="10" type="dt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67" name="Shape 167"/>
          <p:cNvSpPr txBox="1"/>
          <p:nvPr>
            <p:ph idx="11" type="ftr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889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2" marL="9144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3" marL="13716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18288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5" marL="22860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6" marL="2743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32004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8" marL="36576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ólo el título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6349" y="-4762"/>
            <a:ext cx="12204700" cy="686752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Shape 53"/>
          <p:cNvSpPr txBox="1"/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  <p:cxnSp>
        <p:nvCxnSpPr>
          <p:cNvPr id="57" name="Shape 57"/>
          <p:cNvCxnSpPr/>
          <p:nvPr/>
        </p:nvCxnSpPr>
        <p:spPr>
          <a:xfrm>
            <a:off x="623392" y="836712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  <p:pic>
        <p:nvPicPr>
          <p:cNvPr id="62" name="Shape 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6349" y="-4762"/>
            <a:ext cx="12204700" cy="686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Shape 72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889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2" marL="9144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3" marL="13716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18288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5" marL="22860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6" marL="2743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32004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8" marL="36576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Shape 173"/>
          <p:cNvGrpSpPr/>
          <p:nvPr/>
        </p:nvGrpSpPr>
        <p:grpSpPr>
          <a:xfrm>
            <a:off x="1524000" y="3703"/>
            <a:ext cx="9144000" cy="6854400"/>
            <a:chOff x="0" y="3702"/>
            <a:chExt cx="9144000" cy="6854400"/>
          </a:xfrm>
        </p:grpSpPr>
        <p:pic>
          <p:nvPicPr>
            <p:cNvPr id="174" name="Shape 17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3702"/>
              <a:ext cx="9144000" cy="685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5" name="Shape 175"/>
            <p:cNvSpPr txBox="1"/>
            <p:nvPr/>
          </p:nvSpPr>
          <p:spPr>
            <a:xfrm>
              <a:off x="0" y="3771900"/>
              <a:ext cx="9067800" cy="14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Font typeface="Calibri"/>
                <a:buNone/>
              </a:pPr>
              <a:r>
                <a:rPr b="1" i="0" lang="en-US" sz="2800" u="none" cap="none" strike="noStrike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C++ Course</a:t>
              </a: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5753100" y="5292923"/>
              <a:ext cx="31623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4BD97"/>
                </a:buClr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C4BD97"/>
                  </a:solidFill>
                  <a:latin typeface="Arial"/>
                  <a:ea typeface="Arial"/>
                  <a:cs typeface="Arial"/>
                  <a:sym typeface="Arial"/>
                </a:rPr>
                <a:t>Reviewed and Updated by: </a:t>
              </a:r>
              <a:endParaRPr/>
            </a:p>
            <a:p>
              <a:pPr indent="0" lvl="1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4BD97"/>
                </a:buClr>
                <a:buSzPts val="1400"/>
                <a:buFont typeface="Arial"/>
                <a:buChar char="•"/>
              </a:pPr>
              <a:r>
                <a:rPr b="0" i="0" lang="en-US" sz="1400" u="none" cap="none" strike="noStrike">
                  <a:solidFill>
                    <a:srgbClr val="C4BD97"/>
                  </a:solidFill>
                  <a:latin typeface="Arial"/>
                  <a:ea typeface="Arial"/>
                  <a:cs typeface="Arial"/>
                  <a:sym typeface="Arial"/>
                </a:rPr>
                <a:t>Bertoa Nicolas, 2013 / 201</a:t>
              </a:r>
              <a:r>
                <a:rPr lang="en-US">
                  <a:solidFill>
                    <a:srgbClr val="C4BD97"/>
                  </a:solidFill>
                </a:rPr>
                <a:t>5</a:t>
              </a:r>
              <a:endParaRPr/>
            </a:p>
            <a:p>
              <a:pPr indent="0" lvl="1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4BD97"/>
                </a:buClr>
                <a:buSzPts val="1400"/>
                <a:buFont typeface="Arial"/>
                <a:buChar char="•"/>
              </a:pPr>
              <a:r>
                <a:rPr b="0" i="0" lang="en-US" sz="1400" u="none" cap="none" strike="noStrike">
                  <a:solidFill>
                    <a:srgbClr val="C4BD97"/>
                  </a:solidFill>
                  <a:latin typeface="Arial"/>
                  <a:ea typeface="Arial"/>
                  <a:cs typeface="Arial"/>
                  <a:sym typeface="Arial"/>
                </a:rPr>
                <a:t>Rodriguez Matias, 2013 / 2014</a:t>
              </a:r>
              <a:endParaRPr/>
            </a:p>
            <a:p>
              <a:pPr indent="0" lvl="1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4BD97"/>
                </a:buClr>
                <a:buSzPts val="1400"/>
                <a:buFont typeface="Arial"/>
                <a:buChar char="•"/>
              </a:pPr>
              <a:r>
                <a:rPr b="0" i="0" lang="en-US" sz="1400" u="none" cap="none" strike="noStrike">
                  <a:solidFill>
                    <a:srgbClr val="C4BD97"/>
                  </a:solidFill>
                  <a:latin typeface="Arial"/>
                  <a:ea typeface="Arial"/>
                  <a:cs typeface="Arial"/>
                  <a:sym typeface="Arial"/>
                </a:rPr>
                <a:t>Quesada Manuela, 2013 / 2014</a:t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idx="1" type="body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float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areEqual(</a:t>
            </a:r>
            <a:r>
              <a:rPr lang="en-US" sz="2400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float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a, </a:t>
            </a:r>
            <a:r>
              <a:rPr lang="en-US" sz="2400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float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b, </a:t>
            </a:r>
            <a:r>
              <a:rPr lang="en-US" sz="2400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float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epsilon) {  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lang="en-US" sz="2400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return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 - epsilon &lt; b &amp;&amp; b &lt; a + epsilon ; 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main() {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lang="en-US" sz="2400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const int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 = 1;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lang="en-US" sz="2400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const int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b = 2;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areEqual(a, b, 0.0001f);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34" name="Shape 234"/>
          <p:cNvSpPr txBox="1"/>
          <p:nvPr>
            <p:ph type="title"/>
          </p:nvPr>
        </p:nvSpPr>
        <p:spPr>
          <a:xfrm>
            <a:off x="609600" y="274638"/>
            <a:ext cx="109728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lang="en-US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Arguments Passing </a:t>
            </a:r>
            <a:endParaRPr b="1" i="0" sz="2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35" name="Shape 235"/>
          <p:cNvSpPr txBox="1"/>
          <p:nvPr/>
        </p:nvSpPr>
        <p:spPr>
          <a:xfrm rot="-585414">
            <a:off x="5696988" y="3159797"/>
            <a:ext cx="3434275" cy="51475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Roboto Condensed"/>
              <a:buNone/>
            </a:pPr>
            <a:r>
              <a:rPr lang="en-US" sz="2400">
                <a:latin typeface="Roboto Condensed"/>
                <a:ea typeface="Roboto Condensed"/>
                <a:cs typeface="Roboto Condensed"/>
                <a:sym typeface="Roboto Condensed"/>
              </a:rPr>
              <a:t>Promotion from </a:t>
            </a:r>
            <a:r>
              <a:rPr lang="en-US" sz="2400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</a:t>
            </a:r>
            <a:r>
              <a:rPr lang="en-US" sz="2400">
                <a:latin typeface="Roboto Condensed"/>
                <a:ea typeface="Roboto Condensed"/>
                <a:cs typeface="Roboto Condensed"/>
                <a:sym typeface="Roboto Condensed"/>
              </a:rPr>
              <a:t> to </a:t>
            </a:r>
            <a:r>
              <a:rPr lang="en-US" sz="2400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float</a:t>
            </a:r>
            <a:endParaRPr b="0" i="0" sz="2400" u="none" cap="none" strike="noStrike">
              <a:solidFill>
                <a:srgbClr val="3D85C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idx="1" type="body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float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sum(</a:t>
            </a:r>
            <a:r>
              <a:rPr lang="en-US" sz="2400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float*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a, </a:t>
            </a:r>
            <a:r>
              <a:rPr lang="en-US" sz="2400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const size_t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size) {  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lang="en-US" sz="2400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float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s = 0.0f;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lang="en-US" sz="2400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for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(</a:t>
            </a:r>
            <a:r>
              <a:rPr lang="en-US" sz="2400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size_t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 = 0; i &lt; size; ++i) {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   s += a[i];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}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lang="en-US" sz="2400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return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s;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main() {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lang="en-US" sz="2400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float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floatArray[10] = { 0, 1, 2, 3, 4, 5, 6, 7, 8, 9 };    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sum(floatArray, 10);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1" name="Shape 241"/>
          <p:cNvSpPr txBox="1"/>
          <p:nvPr>
            <p:ph type="title"/>
          </p:nvPr>
        </p:nvSpPr>
        <p:spPr>
          <a:xfrm>
            <a:off x="609600" y="274638"/>
            <a:ext cx="109728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lang="en-US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Arguments Passing </a:t>
            </a:r>
            <a:endParaRPr b="1" i="0" sz="2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2" name="Shape 242"/>
          <p:cNvSpPr txBox="1"/>
          <p:nvPr/>
        </p:nvSpPr>
        <p:spPr>
          <a:xfrm rot="-585561">
            <a:off x="5727655" y="3156278"/>
            <a:ext cx="3444041" cy="87849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Roboto Condensed"/>
              <a:buNone/>
            </a:pPr>
            <a:r>
              <a:rPr lang="en-US" sz="2400">
                <a:latin typeface="Roboto Condensed"/>
                <a:ea typeface="Roboto Condensed"/>
                <a:cs typeface="Roboto Condensed"/>
                <a:sym typeface="Roboto Condensed"/>
              </a:rPr>
              <a:t>Conversion from </a:t>
            </a:r>
            <a:r>
              <a:rPr lang="en-US" sz="2400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float </a:t>
            </a:r>
            <a:r>
              <a:rPr lang="en-US" sz="2400">
                <a:latin typeface="Roboto Condensed"/>
                <a:ea typeface="Roboto Condensed"/>
                <a:cs typeface="Roboto Condensed"/>
                <a:sym typeface="Roboto Condensed"/>
              </a:rPr>
              <a:t>array to </a:t>
            </a:r>
            <a:r>
              <a:rPr lang="en-US" sz="2400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float </a:t>
            </a:r>
            <a:r>
              <a:rPr lang="en-US" sz="2400">
                <a:latin typeface="Roboto Condensed"/>
                <a:ea typeface="Roboto Condensed"/>
                <a:cs typeface="Roboto Condensed"/>
                <a:sym typeface="Roboto Condensed"/>
              </a:rPr>
              <a:t>pointer</a:t>
            </a:r>
            <a:endParaRPr b="0" i="0" sz="2400" u="none" cap="none" strike="noStrike">
              <a:solidFill>
                <a:srgbClr val="3D85C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idx="1" type="body"/>
          </p:nvPr>
        </p:nvSpPr>
        <p:spPr>
          <a:xfrm>
            <a:off x="609600" y="1609651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void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increment(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&amp; i)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++i;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void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main()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increment(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6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8" name="Shape 248"/>
          <p:cNvSpPr txBox="1"/>
          <p:nvPr>
            <p:ph type="title"/>
          </p:nvPr>
        </p:nvSpPr>
        <p:spPr>
          <a:xfrm>
            <a:off x="609600" y="274638"/>
            <a:ext cx="109728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What is the problem?</a:t>
            </a:r>
            <a:endParaRPr b="1" i="0" sz="2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idx="1" type="body"/>
          </p:nvPr>
        </p:nvSpPr>
        <p:spPr>
          <a:xfrm>
            <a:off x="609600" y="1590751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void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increment(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&amp; i)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++i;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void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main()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increment(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6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54" name="Shape 254"/>
          <p:cNvSpPr txBox="1"/>
          <p:nvPr>
            <p:ph type="title"/>
          </p:nvPr>
        </p:nvSpPr>
        <p:spPr>
          <a:xfrm>
            <a:off x="609600" y="274638"/>
            <a:ext cx="109728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What is the problem?</a:t>
            </a:r>
            <a:endParaRPr b="1" i="0" sz="2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55" name="Shape 255"/>
          <p:cNvSpPr txBox="1"/>
          <p:nvPr/>
        </p:nvSpPr>
        <p:spPr>
          <a:xfrm rot="-585676">
            <a:off x="6264811" y="4002243"/>
            <a:ext cx="2542712" cy="51016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6 is not an </a:t>
            </a:r>
            <a:r>
              <a:rPr lang="en-US" sz="2400">
                <a:latin typeface="Roboto Condensed"/>
                <a:ea typeface="Roboto Condensed"/>
                <a:cs typeface="Roboto Condensed"/>
                <a:sym typeface="Roboto Condensed"/>
              </a:rPr>
              <a:t>l</a:t>
            </a:r>
            <a:r>
              <a:rPr b="0" i="0" lang="en-US" sz="24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value</a:t>
            </a:r>
            <a:endParaRPr b="0" i="0" sz="24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idx="1" type="body"/>
          </p:nvPr>
        </p:nvSpPr>
        <p:spPr>
          <a:xfrm>
            <a:off x="609600" y="1591276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By Value: The function operates with a local copy of the actual argument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By Reference: Operates with the actual argument.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1" name="Shape 261"/>
          <p:cNvSpPr txBox="1"/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Arguments Passing – Value vs Reference</a:t>
            </a:r>
            <a:endParaRPr b="1" i="0" sz="2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idx="1" type="body"/>
          </p:nvPr>
        </p:nvSpPr>
        <p:spPr>
          <a:xfrm>
            <a:off x="609600" y="1600226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For performance reasons: const references.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class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BigClass {…};</a:t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			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bool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foo(BigClass&amp; a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BigClass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// Operations with data</a:t>
            </a:r>
            <a:endParaRPr b="0" i="0" sz="2400" u="none" cap="none" strike="noStrike">
              <a:solidFill>
                <a:schemeClr val="accent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 </a:t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7" name="Shape 267"/>
          <p:cNvSpPr txBox="1"/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Arguments Passing – Value vs Reference</a:t>
            </a:r>
            <a:endParaRPr b="1" i="0" sz="2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" type="body"/>
          </p:nvPr>
        </p:nvSpPr>
        <p:spPr>
          <a:xfrm>
            <a:off x="609600" y="1644776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Apply the same considerations as in Arguments Passing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Return value type does not take part of function overloading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73" name="Shape 273"/>
          <p:cNvSpPr txBox="1"/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Return Value</a:t>
            </a:r>
            <a:endParaRPr b="1" i="0" sz="2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idx="1" type="body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float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areEqual(</a:t>
            </a:r>
            <a:r>
              <a:rPr lang="en-US" sz="2400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float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a, </a:t>
            </a:r>
            <a:r>
              <a:rPr lang="en-US" sz="2400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float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b, </a:t>
            </a:r>
            <a:r>
              <a:rPr lang="en-US" sz="2400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float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epsilon) {  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lang="en-US" sz="2400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return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 - epsilon &lt; b &amp;&amp; b &lt; a + epsilon ; 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main() {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lang="en-US" sz="2400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const float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 = 1.0f;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lang="en-US" sz="2400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const float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b = 2.0f;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lang="en-US" sz="2400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const double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d = areEqual(a, b, 0.0001f);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79" name="Shape 279"/>
          <p:cNvSpPr txBox="1"/>
          <p:nvPr>
            <p:ph type="title"/>
          </p:nvPr>
        </p:nvSpPr>
        <p:spPr>
          <a:xfrm>
            <a:off x="609600" y="274638"/>
            <a:ext cx="109728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lang="en-US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Return Value</a:t>
            </a:r>
            <a:endParaRPr b="1" i="0" sz="2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80" name="Shape 280"/>
          <p:cNvSpPr txBox="1"/>
          <p:nvPr/>
        </p:nvSpPr>
        <p:spPr>
          <a:xfrm rot="-585418">
            <a:off x="5694195" y="3120003"/>
            <a:ext cx="3903360" cy="52294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Roboto Condensed"/>
              <a:buNone/>
            </a:pPr>
            <a:r>
              <a:rPr lang="en-US" sz="2400">
                <a:latin typeface="Roboto Condensed"/>
                <a:ea typeface="Roboto Condensed"/>
                <a:cs typeface="Roboto Condensed"/>
                <a:sym typeface="Roboto Condensed"/>
              </a:rPr>
              <a:t>Promotion from </a:t>
            </a:r>
            <a:r>
              <a:rPr lang="en-US" sz="2400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float </a:t>
            </a:r>
            <a:r>
              <a:rPr lang="en-US" sz="2400">
                <a:latin typeface="Roboto Condensed"/>
                <a:ea typeface="Roboto Condensed"/>
                <a:cs typeface="Roboto Condensed"/>
                <a:sym typeface="Roboto Condensed"/>
              </a:rPr>
              <a:t>to </a:t>
            </a:r>
            <a:r>
              <a:rPr lang="en-US" sz="2400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double</a:t>
            </a:r>
            <a:endParaRPr b="0" i="0" sz="2400" u="none" cap="none" strike="noStrike">
              <a:solidFill>
                <a:srgbClr val="3D85C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idx="1" type="body"/>
          </p:nvPr>
        </p:nvSpPr>
        <p:spPr>
          <a:xfrm>
            <a:off x="609600" y="1600201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0" lang="en-US" sz="20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enum 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Data {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DATA1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= </a:t>
            </a:r>
            <a:r>
              <a:rPr b="0" i="0" lang="en-US" sz="20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DATA2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}; 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0" lang="en-US" sz="20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Data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getData(</a:t>
            </a:r>
            <a:r>
              <a:rPr b="0" i="0" lang="en-US" sz="20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data) {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-US" sz="20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return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data;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main() {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-US" sz="20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Data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newData = getData(</a:t>
            </a:r>
            <a:r>
              <a:rPr b="0" i="0" lang="en-US" sz="20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);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86" name="Shape 286"/>
          <p:cNvSpPr txBox="1"/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What is the problem?</a:t>
            </a:r>
            <a:endParaRPr b="1" i="0" sz="2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idx="1" type="body"/>
          </p:nvPr>
        </p:nvSpPr>
        <p:spPr>
          <a:xfrm>
            <a:off x="609600" y="1628526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0" lang="en-US" sz="20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enum 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Data {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DATA1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= </a:t>
            </a:r>
            <a:r>
              <a:rPr b="0" i="0" lang="en-US" sz="20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DATA2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}; 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0" lang="en-US" sz="20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Data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getData(</a:t>
            </a:r>
            <a:r>
              <a:rPr b="0" i="0" lang="en-US" sz="20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data) {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-US" sz="20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return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data;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main() {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-US" sz="20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Data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newData = getData(</a:t>
            </a:r>
            <a:r>
              <a:rPr b="0" i="0" lang="en-US" sz="20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);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92" name="Shape 292"/>
          <p:cNvSpPr txBox="1"/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What is the problem?</a:t>
            </a:r>
            <a:endParaRPr b="1" i="0" sz="2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93" name="Shape 293"/>
          <p:cNvSpPr txBox="1"/>
          <p:nvPr/>
        </p:nvSpPr>
        <p:spPr>
          <a:xfrm rot="-585690">
            <a:off x="6294537" y="3989668"/>
            <a:ext cx="2660127" cy="87027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Invalid conversión from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to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enum</a:t>
            </a:r>
            <a:endParaRPr b="0" i="0" sz="2400" u="none" cap="none" strike="noStrike">
              <a:solidFill>
                <a:schemeClr val="accen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/>
        </p:nvSpPr>
        <p:spPr>
          <a:xfrm>
            <a:off x="2640012" y="1255693"/>
            <a:ext cx="6611938" cy="433387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Function </a:t>
            </a:r>
            <a:r>
              <a:rPr lang="en-US">
                <a:solidFill>
                  <a:srgbClr val="003366"/>
                </a:solidFill>
              </a:rPr>
              <a:t>Declarations &amp; Definitions</a:t>
            </a:r>
            <a:endParaRPr b="0" i="0" sz="1400" u="none" cap="none" strike="noStrike">
              <a:solidFill>
                <a:srgbClr val="0033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2646364" y="2414589"/>
            <a:ext cx="6611937" cy="433387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-US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arameters</a:t>
            </a:r>
            <a:endParaRPr b="0" i="0" sz="1400" u="none" cap="none" strike="noStrike">
              <a:solidFill>
                <a:srgbClr val="0033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Shape 1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36360" y="150150"/>
            <a:ext cx="844160" cy="75857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 txBox="1"/>
          <p:nvPr/>
        </p:nvSpPr>
        <p:spPr>
          <a:xfrm>
            <a:off x="1991544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b="1" lang="en-US" sz="2400">
                <a:solidFill>
                  <a:srgbClr val="7F7F7F"/>
                </a:solidFill>
              </a:rPr>
              <a:t>6</a:t>
            </a:r>
            <a:r>
              <a:rPr b="1" i="0" lang="en-US" sz="2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– Functions</a:t>
            </a:r>
            <a:endParaRPr b="1" i="0" sz="2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2644776" y="1824401"/>
            <a:ext cx="6611938" cy="433387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Font typeface="Arial"/>
              <a:buNone/>
            </a:pPr>
            <a:r>
              <a:rPr lang="en-US">
                <a:solidFill>
                  <a:srgbClr val="003366"/>
                </a:solidFill>
              </a:rPr>
              <a:t>P</a:t>
            </a:r>
            <a:r>
              <a:rPr lang="en-US">
                <a:solidFill>
                  <a:srgbClr val="003366"/>
                </a:solidFill>
              </a:rPr>
              <a:t>ointer to functions</a:t>
            </a:r>
            <a:endParaRPr b="0" i="0" sz="1400" u="none" cap="none" strike="noStrike">
              <a:solidFill>
                <a:srgbClr val="0033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2646327" y="3004764"/>
            <a:ext cx="6612000" cy="433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Font typeface="Arial"/>
              <a:buNone/>
            </a:pPr>
            <a:r>
              <a:rPr lang="en-US">
                <a:solidFill>
                  <a:srgbClr val="003366"/>
                </a:solidFill>
              </a:rPr>
              <a:t>Function Overloading</a:t>
            </a:r>
            <a:endParaRPr b="0" i="0" sz="1400" u="none" cap="none" strike="noStrike">
              <a:solidFill>
                <a:srgbClr val="0033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idx="1" type="body"/>
          </p:nvPr>
        </p:nvSpPr>
        <p:spPr>
          <a:xfrm>
            <a:off x="609600" y="1573451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Two representations:</a:t>
            </a:r>
            <a:endParaRPr/>
          </a:p>
          <a:p>
            <a:pPr indent="0" lvl="0" marL="4572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main() { … }</a:t>
            </a:r>
            <a:endParaRPr/>
          </a:p>
          <a:p>
            <a:pPr indent="0" lvl="0" marL="4572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main(</a:t>
            </a:r>
            <a:r>
              <a:rPr b="0" i="0" lang="en-US" sz="20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argc, </a:t>
            </a:r>
            <a:r>
              <a:rPr b="0" i="0" lang="en-US" sz="20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char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* argv[]) { … }</a:t>
            </a:r>
            <a:endParaRPr/>
          </a:p>
          <a:p>
            <a:pPr indent="0" lvl="1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inline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or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static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are not applicable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return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by default</a:t>
            </a:r>
            <a:endParaRPr/>
          </a:p>
        </p:txBody>
      </p:sp>
      <p:sp>
        <p:nvSpPr>
          <p:cNvPr id="299" name="Shape 299"/>
          <p:cNvSpPr txBox="1"/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Special Case – the </a:t>
            </a:r>
            <a:r>
              <a:rPr b="1" i="1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main </a:t>
            </a: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function</a:t>
            </a:r>
            <a:endParaRPr b="1" i="1" sz="2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idx="1" type="body"/>
          </p:nvPr>
        </p:nvSpPr>
        <p:spPr>
          <a:xfrm>
            <a:off x="609600" y="1573451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Same function name, different signature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Search criteria:</a:t>
            </a:r>
            <a:endParaRPr/>
          </a:p>
          <a:p>
            <a:pPr indent="0" lvl="0" marL="4572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Exact match</a:t>
            </a:r>
            <a:endParaRPr/>
          </a:p>
          <a:p>
            <a:pPr indent="0" lvl="0" marL="4572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Match using promotions</a:t>
            </a:r>
            <a:endParaRPr/>
          </a:p>
          <a:p>
            <a:pPr indent="0" lvl="0" marL="4572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Match using standard conversions</a:t>
            </a:r>
            <a:endParaRPr/>
          </a:p>
          <a:p>
            <a:pPr indent="0" lvl="0" marL="4572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Match using user-defined conversions</a:t>
            </a:r>
            <a:endParaRPr/>
          </a:p>
          <a:p>
            <a:pPr indent="0" lvl="0" marL="4572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Match using the ellipsis …</a:t>
            </a:r>
            <a:endParaRPr b="0" i="0" sz="20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Question is possible to overload return parameter?</a:t>
            </a:r>
            <a:endParaRPr sz="20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void doSomething(const int &amp;a);</a:t>
            </a:r>
            <a:endParaRPr sz="20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 doSomething(const int &amp;a);</a:t>
            </a:r>
            <a:endParaRPr sz="20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05" name="Shape 305"/>
          <p:cNvSpPr txBox="1"/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Overloading</a:t>
            </a:r>
            <a:endParaRPr b="1" i="1" sz="2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idx="1" type="body"/>
          </p:nvPr>
        </p:nvSpPr>
        <p:spPr>
          <a:xfrm>
            <a:off x="609600" y="1600201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void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foo(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float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);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void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foo(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double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);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main() {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float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f = 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1.0f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;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 = 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;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foo(f);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</a:t>
            </a:r>
            <a:endParaRPr/>
          </a:p>
        </p:txBody>
      </p:sp>
      <p:sp>
        <p:nvSpPr>
          <p:cNvPr id="311" name="Shape 311"/>
          <p:cNvSpPr txBox="1"/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Does the program compiles?</a:t>
            </a:r>
            <a:endParaRPr b="1" i="1" sz="2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idx="1" type="body"/>
          </p:nvPr>
        </p:nvSpPr>
        <p:spPr>
          <a:xfrm>
            <a:off x="609600" y="1546701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void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foo(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float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);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void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foo(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double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);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main() {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float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f = 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1.0f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;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 = 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;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foo(f);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</a:t>
            </a:r>
            <a:endParaRPr/>
          </a:p>
        </p:txBody>
      </p:sp>
      <p:sp>
        <p:nvSpPr>
          <p:cNvPr id="317" name="Shape 317"/>
          <p:cNvSpPr txBox="1"/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Does the program compiles?</a:t>
            </a:r>
            <a:endParaRPr b="1" i="1" sz="2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18" name="Shape 318"/>
          <p:cNvSpPr txBox="1"/>
          <p:nvPr/>
        </p:nvSpPr>
        <p:spPr>
          <a:xfrm rot="-585690">
            <a:off x="6320670" y="3987436"/>
            <a:ext cx="2660127" cy="117855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Yes, f is a float and we have a foo(float)</a:t>
            </a:r>
            <a:endParaRPr b="0" i="0" sz="2400" u="none" cap="none" strike="noStrike">
              <a:solidFill>
                <a:schemeClr val="accen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idx="1" type="body"/>
          </p:nvPr>
        </p:nvSpPr>
        <p:spPr>
          <a:xfrm>
            <a:off x="609600" y="1564526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void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foo(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float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);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void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foo(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double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);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main() {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float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f = 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1.0f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;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 = 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;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foo(i);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</a:t>
            </a:r>
            <a:endParaRPr/>
          </a:p>
        </p:txBody>
      </p:sp>
      <p:sp>
        <p:nvSpPr>
          <p:cNvPr id="324" name="Shape 324"/>
          <p:cNvSpPr txBox="1"/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Does the program compiles?</a:t>
            </a:r>
            <a:endParaRPr b="1" i="1" sz="2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idx="1" type="body"/>
          </p:nvPr>
        </p:nvSpPr>
        <p:spPr>
          <a:xfrm>
            <a:off x="609600" y="1582376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void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foo(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float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);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void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foo(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double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);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main() {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float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f = 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1.0f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;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 = 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;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foo(i);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</a:t>
            </a:r>
            <a:endParaRPr/>
          </a:p>
        </p:txBody>
      </p:sp>
      <p:sp>
        <p:nvSpPr>
          <p:cNvPr id="330" name="Shape 330"/>
          <p:cNvSpPr txBox="1"/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Does the program compile?</a:t>
            </a:r>
            <a:endParaRPr b="1" i="1" sz="2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31" name="Shape 331"/>
          <p:cNvSpPr txBox="1"/>
          <p:nvPr/>
        </p:nvSpPr>
        <p:spPr>
          <a:xfrm rot="-585690">
            <a:off x="6289621" y="3880987"/>
            <a:ext cx="3937779" cy="92139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No, ambiguous. i can be promoted to float or double.</a:t>
            </a:r>
            <a:endParaRPr b="0" i="0" sz="2400" u="none" cap="none" strike="noStrike">
              <a:solidFill>
                <a:schemeClr val="accen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idx="1" type="body"/>
          </p:nvPr>
        </p:nvSpPr>
        <p:spPr>
          <a:xfrm>
            <a:off x="609600" y="1609101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0" lang="en-US" sz="20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namespace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ns1 {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-US" sz="20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void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foo(</a:t>
            </a:r>
            <a:r>
              <a:rPr b="0" i="0" lang="en-US" sz="20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float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 {}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0" lang="en-US" sz="20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namespace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ns2 {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-US" sz="20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void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foo(</a:t>
            </a:r>
            <a:r>
              <a:rPr b="0" i="0" lang="en-US" sz="20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float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 {}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0" lang="en-US" sz="20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using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b="0" i="0" lang="en-US" sz="20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namespace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ns1;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0" lang="en-US" sz="20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using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b="0" i="0" lang="en-US" sz="20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namespace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ns2;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0" lang="en-US" sz="20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main() {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-US" sz="20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float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f = </a:t>
            </a:r>
            <a:r>
              <a:rPr b="0" i="0" lang="en-US" sz="20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4.0f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;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foo(f);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37" name="Shape 337"/>
          <p:cNvSpPr txBox="1"/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Does the program compiles?</a:t>
            </a:r>
            <a:endParaRPr b="1" i="1" sz="2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idx="1" type="body"/>
          </p:nvPr>
        </p:nvSpPr>
        <p:spPr>
          <a:xfrm>
            <a:off x="609600" y="1573451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0" lang="en-US" sz="20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namespace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ns1 {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-US" sz="20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void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foo(</a:t>
            </a:r>
            <a:r>
              <a:rPr b="0" i="0" lang="en-US" sz="20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float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 {}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0" lang="en-US" sz="20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namespace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ns2 {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-US" sz="20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void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foo(</a:t>
            </a:r>
            <a:r>
              <a:rPr b="0" i="0" lang="en-US" sz="20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float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 {}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0" lang="en-US" sz="20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using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b="0" i="0" lang="en-US" sz="20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namespace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ns1;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0" lang="en-US" sz="20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using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b="0" i="0" lang="en-US" sz="20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namespace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ns2;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0" lang="en-US" sz="20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main() {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-US" sz="20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float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f = </a:t>
            </a:r>
            <a:r>
              <a:rPr b="0" i="0" lang="en-US" sz="20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4.0f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;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foo(f);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43" name="Shape 343"/>
          <p:cNvSpPr txBox="1"/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Does the program compiles?</a:t>
            </a:r>
            <a:endParaRPr b="1" i="1" sz="2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44" name="Shape 344"/>
          <p:cNvSpPr txBox="1"/>
          <p:nvPr/>
        </p:nvSpPr>
        <p:spPr>
          <a:xfrm rot="-585690">
            <a:off x="6320670" y="3987436"/>
            <a:ext cx="2660127" cy="117855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No, ambiguous.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ns1::foo</a:t>
            </a:r>
            <a:endParaRPr b="0" i="0" sz="24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ns2::foo</a:t>
            </a:r>
            <a:endParaRPr b="0" i="0" sz="24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idx="1" type="body"/>
          </p:nvPr>
        </p:nvSpPr>
        <p:spPr>
          <a:xfrm>
            <a:off x="609600" y="1582376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0" lang="en-US" sz="20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namespace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ns1 {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-US" sz="20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void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foo(</a:t>
            </a:r>
            <a:r>
              <a:rPr b="0" i="0" lang="en-US" sz="20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float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 {}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0" lang="en-US" sz="20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namespace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ns2 {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-US" sz="20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void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foo(</a:t>
            </a:r>
            <a:r>
              <a:rPr b="0" i="0" lang="en-US" sz="20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float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 {}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0" lang="en-US" sz="20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using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b="0" i="0" lang="en-US" sz="20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namespace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ns1;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0" lang="en-US" sz="20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using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ns2::foo;</a:t>
            </a:r>
            <a:endParaRPr b="0" i="0" sz="20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0" lang="en-US" sz="20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main() {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-US" sz="20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float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f = </a:t>
            </a:r>
            <a:r>
              <a:rPr b="0" i="0" lang="en-US" sz="20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4.0f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;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foo(f);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50" name="Shape 350"/>
          <p:cNvSpPr txBox="1"/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Does the program compiles?</a:t>
            </a:r>
            <a:endParaRPr b="1" i="1" sz="2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idx="1" type="body"/>
          </p:nvPr>
        </p:nvSpPr>
        <p:spPr>
          <a:xfrm>
            <a:off x="609600" y="1546676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0" lang="en-US" sz="20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namespace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ns1 {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-US" sz="20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void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foo(</a:t>
            </a:r>
            <a:r>
              <a:rPr b="0" i="0" lang="en-US" sz="20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float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 {}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0" lang="en-US" sz="20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namespace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ns2 {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-US" sz="20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void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foo(</a:t>
            </a:r>
            <a:r>
              <a:rPr b="0" i="0" lang="en-US" sz="20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float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 {}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0" lang="en-US" sz="20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using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b="0" i="0" lang="en-US" sz="20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namespace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ns1;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0" lang="en-US" sz="20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using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ns2::foo;</a:t>
            </a:r>
            <a:endParaRPr b="0" i="0" sz="20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0" lang="en-US" sz="20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main() {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-US" sz="20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float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f = </a:t>
            </a:r>
            <a:r>
              <a:rPr b="0" i="0" lang="en-US" sz="20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4.0f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;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foo(f);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56" name="Shape 356"/>
          <p:cNvSpPr txBox="1"/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Does the program compiles?</a:t>
            </a:r>
            <a:endParaRPr b="1" i="1" sz="2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57" name="Shape 357"/>
          <p:cNvSpPr txBox="1"/>
          <p:nvPr/>
        </p:nvSpPr>
        <p:spPr>
          <a:xfrm rot="-585690">
            <a:off x="6320670" y="3987436"/>
            <a:ext cx="2660127" cy="117855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No, ambiguous.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ns1::foo</a:t>
            </a:r>
            <a:endParaRPr b="0" i="0" sz="24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ns2::foo</a:t>
            </a:r>
            <a:endParaRPr b="0" i="0" sz="24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specifier return-value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name (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type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arg0, …,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type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argN);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Function declaration is mandatory</a:t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specifier: static, inline, extern</a:t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return-value: A type or void. Main function (main()) is a special case, because its return value can be omitted.</a:t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name: Identification for Legibility to the programmer.</a:t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Type argument list: The number and types needed for call functions. Names can be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omitted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 Implicit types conversion can be done.</a:t>
            </a:r>
            <a:endParaRPr/>
          </a:p>
          <a:p>
            <a:pPr indent="-190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2" name="Shape 192"/>
          <p:cNvSpPr txBox="1"/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Declaration</a:t>
            </a:r>
            <a:endParaRPr b="1" i="0" sz="2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idx="1" type="body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double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sum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float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a,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float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b) 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return a + b;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float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sum (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float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a,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float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b) 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return a + b;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main() 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sum(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5.0f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10.0f);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</a:t>
            </a:r>
            <a:endParaRPr/>
          </a:p>
        </p:txBody>
      </p:sp>
      <p:sp>
        <p:nvSpPr>
          <p:cNvPr id="363" name="Shape 363"/>
          <p:cNvSpPr txBox="1"/>
          <p:nvPr>
            <p:ph type="title"/>
          </p:nvPr>
        </p:nvSpPr>
        <p:spPr>
          <a:xfrm>
            <a:off x="609600" y="274638"/>
            <a:ext cx="109728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What function is called in the program?</a:t>
            </a:r>
            <a:endParaRPr b="1" i="0" sz="2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idx="1" type="body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double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sum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float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a,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float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b) 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return a + b;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float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sum (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float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a,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float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b) 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return a + b;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main() 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sum(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5.0f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10.0f);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</a:t>
            </a:r>
            <a:endParaRPr/>
          </a:p>
        </p:txBody>
      </p:sp>
      <p:sp>
        <p:nvSpPr>
          <p:cNvPr id="369" name="Shape 369"/>
          <p:cNvSpPr txBox="1"/>
          <p:nvPr>
            <p:ph type="title"/>
          </p:nvPr>
        </p:nvSpPr>
        <p:spPr>
          <a:xfrm>
            <a:off x="609600" y="274638"/>
            <a:ext cx="109728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What function is called in the program?</a:t>
            </a:r>
            <a:endParaRPr b="1" i="0" sz="2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70" name="Shape 370"/>
          <p:cNvSpPr txBox="1"/>
          <p:nvPr/>
        </p:nvSpPr>
        <p:spPr>
          <a:xfrm rot="479950">
            <a:off x="6731014" y="3575944"/>
            <a:ext cx="2246357" cy="52320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Compil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ation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error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idx="1" type="body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double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sum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float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a,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float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b) 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return a + b;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float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sum (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float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a,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float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b) 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return a + b;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main() 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sum(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5.0f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10.0f);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</a:t>
            </a:r>
            <a:endParaRPr/>
          </a:p>
        </p:txBody>
      </p:sp>
      <p:sp>
        <p:nvSpPr>
          <p:cNvPr id="376" name="Shape 376"/>
          <p:cNvSpPr txBox="1"/>
          <p:nvPr>
            <p:ph type="title"/>
          </p:nvPr>
        </p:nvSpPr>
        <p:spPr>
          <a:xfrm>
            <a:off x="609600" y="274638"/>
            <a:ext cx="109728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What function is called in the program?</a:t>
            </a:r>
            <a:endParaRPr b="1" i="0" sz="2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77" name="Shape 377"/>
          <p:cNvSpPr txBox="1"/>
          <p:nvPr/>
        </p:nvSpPr>
        <p:spPr>
          <a:xfrm rot="479950">
            <a:off x="6731014" y="3575944"/>
            <a:ext cx="2246357" cy="52320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Compil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ation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error</a:t>
            </a:r>
            <a:endParaRPr/>
          </a:p>
        </p:txBody>
      </p:sp>
      <p:sp>
        <p:nvSpPr>
          <p:cNvPr id="378" name="Shape 378"/>
          <p:cNvSpPr txBox="1"/>
          <p:nvPr/>
        </p:nvSpPr>
        <p:spPr>
          <a:xfrm rot="-415442">
            <a:off x="5085217" y="4747039"/>
            <a:ext cx="5208486" cy="83106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Cannot overload functions distinguished by return type alone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idx="1" type="body"/>
          </p:nvPr>
        </p:nvSpPr>
        <p:spPr>
          <a:xfrm>
            <a:off x="609600" y="1600201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Trailing arguments only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foo(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a,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b,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 = 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12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); 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// Ok</a:t>
            </a:r>
            <a:endParaRPr sz="2400"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foo(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 = 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90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b); 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// Wrong</a:t>
            </a:r>
            <a:endParaRPr sz="2400"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Only at declaration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foo(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a,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 = 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15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 { … } 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// Wrong</a:t>
            </a:r>
            <a:endParaRPr sz="2400"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foo (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a,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 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/*= 15*/)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{ … } 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// Good coding guideline</a:t>
            </a:r>
            <a:endParaRPr sz="2400"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Not affecting function signature</a:t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84" name="Shape 384"/>
          <p:cNvSpPr txBox="1"/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Default Arguments</a:t>
            </a:r>
            <a:endParaRPr b="1" i="1" sz="2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>
            <p:ph idx="1" type="body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void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print(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a,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b = 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c) {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std::cout &lt;&lt; a + b &lt;&lt; std::endl;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main() {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print(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10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20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30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);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</a:t>
            </a:r>
            <a:endParaRPr/>
          </a:p>
        </p:txBody>
      </p:sp>
      <p:sp>
        <p:nvSpPr>
          <p:cNvPr id="390" name="Shape 390"/>
          <p:cNvSpPr txBox="1"/>
          <p:nvPr>
            <p:ph type="title"/>
          </p:nvPr>
        </p:nvSpPr>
        <p:spPr>
          <a:xfrm>
            <a:off x="609600" y="274638"/>
            <a:ext cx="109728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What value gets printed?</a:t>
            </a:r>
            <a:endParaRPr b="1" i="0" sz="2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>
            <p:ph idx="1" type="body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void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print(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a,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b = 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c) {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std::cout &lt;&lt; a + b &lt;&lt; std::endl;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main() {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print(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10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20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30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);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</a:t>
            </a:r>
            <a:endParaRPr/>
          </a:p>
        </p:txBody>
      </p:sp>
      <p:sp>
        <p:nvSpPr>
          <p:cNvPr id="396" name="Shape 396"/>
          <p:cNvSpPr txBox="1"/>
          <p:nvPr>
            <p:ph type="title"/>
          </p:nvPr>
        </p:nvSpPr>
        <p:spPr>
          <a:xfrm>
            <a:off x="609600" y="274638"/>
            <a:ext cx="109728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What value gets printed?</a:t>
            </a:r>
            <a:endParaRPr b="1" i="0" sz="2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97" name="Shape 397"/>
          <p:cNvSpPr txBox="1"/>
          <p:nvPr/>
        </p:nvSpPr>
        <p:spPr>
          <a:xfrm rot="479950">
            <a:off x="6731014" y="3575944"/>
            <a:ext cx="2246357" cy="52320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Compil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ation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error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>
            <p:ph idx="1" type="body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void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print(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a,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b = 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c) {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std::cout &lt;&lt; a + b &lt;&lt; std::endl;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main() {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print(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10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20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30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);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</a:t>
            </a:r>
            <a:endParaRPr/>
          </a:p>
        </p:txBody>
      </p:sp>
      <p:sp>
        <p:nvSpPr>
          <p:cNvPr id="403" name="Shape 403"/>
          <p:cNvSpPr txBox="1"/>
          <p:nvPr>
            <p:ph type="title"/>
          </p:nvPr>
        </p:nvSpPr>
        <p:spPr>
          <a:xfrm>
            <a:off x="609600" y="274638"/>
            <a:ext cx="109728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What value gets printed?</a:t>
            </a:r>
            <a:endParaRPr b="1" i="0" sz="2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04" name="Shape 404"/>
          <p:cNvSpPr txBox="1"/>
          <p:nvPr/>
        </p:nvSpPr>
        <p:spPr>
          <a:xfrm rot="479950">
            <a:off x="6731014" y="3575944"/>
            <a:ext cx="2246357" cy="52320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Compil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ation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error</a:t>
            </a:r>
            <a:endParaRPr/>
          </a:p>
        </p:txBody>
      </p:sp>
      <p:sp>
        <p:nvSpPr>
          <p:cNvPr id="405" name="Shape 405"/>
          <p:cNvSpPr txBox="1"/>
          <p:nvPr/>
        </p:nvSpPr>
        <p:spPr>
          <a:xfrm rot="-415339">
            <a:off x="5107733" y="4773232"/>
            <a:ext cx="4754256" cy="117797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Default arguments may be provided for trailing arguments only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>
            <p:ph idx="1" type="body"/>
          </p:nvPr>
        </p:nvSpPr>
        <p:spPr>
          <a:xfrm>
            <a:off x="609600" y="1555626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Exactly same arguments and return types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 implicit conversion of arguments or return types when pointers to functions are assigned or initialized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return_type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(*pointer_name) (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type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arg0, …,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type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argN)</a:t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11" name="Shape 411"/>
          <p:cNvSpPr txBox="1"/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Pointer to function</a:t>
            </a:r>
            <a:endParaRPr b="1" i="1" sz="2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/>
          <p:nvPr>
            <p:ph idx="1" type="body"/>
          </p:nvPr>
        </p:nvSpPr>
        <p:spPr>
          <a:xfrm>
            <a:off x="609600" y="1564526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float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sq(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float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 = 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 {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return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 * a;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float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(*sqPtr) (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float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 = 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=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sq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;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main() {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std::cout &lt;&lt; sqPtr(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10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 &lt;&lt; std::endl;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</a:t>
            </a:r>
            <a:endParaRPr/>
          </a:p>
        </p:txBody>
      </p:sp>
      <p:sp>
        <p:nvSpPr>
          <p:cNvPr id="417" name="Shape 417"/>
          <p:cNvSpPr txBox="1"/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What does this program print?</a:t>
            </a:r>
            <a:endParaRPr b="1" i="1" sz="2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>
            <p:ph idx="1" type="body"/>
          </p:nvPr>
        </p:nvSpPr>
        <p:spPr>
          <a:xfrm>
            <a:off x="609600" y="1600201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float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sq(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float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 = 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 {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return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 * a;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float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(*sqPtr) (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float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 = 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= sq;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main() {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std::cout &lt;&lt; sqPtr(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10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 &lt;&lt; std::endl;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</a:t>
            </a:r>
            <a:endParaRPr/>
          </a:p>
        </p:txBody>
      </p:sp>
      <p:sp>
        <p:nvSpPr>
          <p:cNvPr id="423" name="Shape 423"/>
          <p:cNvSpPr txBox="1"/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What does this program print?</a:t>
            </a:r>
            <a:endParaRPr b="1" i="1" sz="2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24" name="Shape 424"/>
          <p:cNvSpPr txBox="1"/>
          <p:nvPr/>
        </p:nvSpPr>
        <p:spPr>
          <a:xfrm rot="-585690">
            <a:off x="6717665" y="1788311"/>
            <a:ext cx="3240112" cy="166400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Compilation error.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Default arguments are only permitted for function parameters.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specifier return-value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name (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type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arg0, …,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type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argN) { … }</a:t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150811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375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375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Declaration + Function body</a:t>
            </a:r>
            <a:endParaRPr/>
          </a:p>
          <a:p>
            <a:pPr indent="150811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375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375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Unused arguments (unnamed)</a:t>
            </a:r>
            <a:endParaRPr/>
          </a:p>
          <a:p>
            <a:pPr indent="150811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375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375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Need to be defined at least once and obey </a:t>
            </a:r>
            <a:r>
              <a:rPr b="1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One Definition Rule</a:t>
            </a:r>
            <a:endParaRPr b="1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8" name="Shape 198"/>
          <p:cNvSpPr txBox="1"/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Definition</a:t>
            </a:r>
            <a:endParaRPr b="1" i="0" sz="2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/>
          <p:nvPr>
            <p:ph idx="1" type="body"/>
          </p:nvPr>
        </p:nvSpPr>
        <p:spPr>
          <a:xfrm>
            <a:off x="609600" y="1600201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float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sq(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float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 = 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 {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return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 * a;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float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(*sqPtr) (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float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a)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= sq;</a:t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main() {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std::cout &lt;&lt; sqPtr() &lt;&lt; std::endl;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</a:t>
            </a:r>
            <a:endParaRPr/>
          </a:p>
        </p:txBody>
      </p:sp>
      <p:sp>
        <p:nvSpPr>
          <p:cNvPr id="430" name="Shape 430"/>
          <p:cNvSpPr txBox="1"/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What does this program print?</a:t>
            </a:r>
            <a:endParaRPr b="1" i="1" sz="2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idx="1" type="body"/>
          </p:nvPr>
        </p:nvSpPr>
        <p:spPr>
          <a:xfrm>
            <a:off x="609600" y="1600201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float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sq(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float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 = 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 {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return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 * a;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float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(*sqPtr) (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float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a)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= sq;</a:t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main() {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std::cout &lt;&lt; sqPtr() &lt;&lt; std::endl;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</a:t>
            </a:r>
            <a:endParaRPr/>
          </a:p>
        </p:txBody>
      </p:sp>
      <p:sp>
        <p:nvSpPr>
          <p:cNvPr id="436" name="Shape 436"/>
          <p:cNvSpPr txBox="1"/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What does this program print?</a:t>
            </a:r>
            <a:endParaRPr b="1" i="1" sz="2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37" name="Shape 437"/>
          <p:cNvSpPr txBox="1"/>
          <p:nvPr/>
        </p:nvSpPr>
        <p:spPr>
          <a:xfrm rot="-585690">
            <a:off x="6258139" y="1827551"/>
            <a:ext cx="3729119" cy="196999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Compilation error.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Function called through a pointer to function must use the right arguments and return types.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Shape 4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"/>
            <a:ext cx="9144000" cy="6857345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Shape 443"/>
          <p:cNvSpPr txBox="1"/>
          <p:nvPr/>
        </p:nvSpPr>
        <p:spPr>
          <a:xfrm>
            <a:off x="8832305" y="2924944"/>
            <a:ext cx="1723421" cy="10291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Roboto Condensed"/>
              <a:buNone/>
            </a:pPr>
            <a:r>
              <a:rPr b="1" i="0" lang="en-US" sz="4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Q&amp;A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1" i="0" lang="en-US" sz="28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inline</a:t>
            </a:r>
            <a:r>
              <a:rPr b="0" i="0" lang="en-US" sz="28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return-value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name (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type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arg0, …,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type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argN);</a:t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Hint for the compiler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Code generation for each call instead of function call mechanism (Each function call is replaced by the source code)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Does not affect functions semantic</a:t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Perform type checking at compile time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04" name="Shape 204"/>
          <p:cNvSpPr txBox="1"/>
          <p:nvPr>
            <p:ph type="title"/>
          </p:nvPr>
        </p:nvSpPr>
        <p:spPr>
          <a:xfrm>
            <a:off x="609600" y="274638"/>
            <a:ext cx="109728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Inline</a:t>
            </a:r>
            <a:endParaRPr b="1" i="0" sz="2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You should use inline in small methods that are extensively called. Avoid its use in methods with several routines because you will generate code bloating.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inline float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areEqual(</a:t>
            </a:r>
            <a:r>
              <a:rPr lang="en-US" sz="2400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float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a, </a:t>
            </a:r>
            <a:r>
              <a:rPr lang="en-US" sz="2400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float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b, </a:t>
            </a:r>
            <a:r>
              <a:rPr lang="en-US" sz="2400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float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epsilon) {  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return a - epsilon &lt; b &amp;&amp; b &lt; a + epsilon ; 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10" name="Shape 210"/>
          <p:cNvSpPr txBox="1"/>
          <p:nvPr>
            <p:ph type="title"/>
          </p:nvPr>
        </p:nvSpPr>
        <p:spPr>
          <a:xfrm>
            <a:off x="609600" y="274638"/>
            <a:ext cx="109728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Inline</a:t>
            </a:r>
            <a:endParaRPr b="1" i="0" sz="2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1" type="body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1" lang="en-US" sz="28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static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return-value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name (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type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arg0, …,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type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argN);</a:t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Globally accessible function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Accessible only in its compilation unit (internal linkage)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16" name="Shape 216"/>
          <p:cNvSpPr txBox="1"/>
          <p:nvPr>
            <p:ph type="title"/>
          </p:nvPr>
        </p:nvSpPr>
        <p:spPr>
          <a:xfrm>
            <a:off x="609600" y="274638"/>
            <a:ext cx="109728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lang="en-US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Static</a:t>
            </a:r>
            <a:endParaRPr b="1" i="0" sz="2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idx="1" type="body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13581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Char char="•"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Initialized with the corresponding actual argument.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13581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Char char="•"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Same semantics of initialization.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13581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Char char="•"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Standard &amp; user defined type conversions are performed.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13581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Char char="•"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It is possible Specified default arguments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13581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Char char="•"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Are type checked at the time of the function declaration and evaluated at the time of the call.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13581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Char char="•"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For trailing arguments only.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13581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Char char="•"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Can not be changed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13581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Char char="•"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Are passing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13581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Char char="•"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By Value.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13581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Char char="•"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By Reference.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13581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Char char="•"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It is strongly recommended the use of const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22" name="Shape 222"/>
          <p:cNvSpPr txBox="1"/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Arguments</a:t>
            </a:r>
            <a:endParaRPr b="1" i="0" sz="2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" type="body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518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lvalue to rvalue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4518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Array to pointer ( ptr to 1</a:t>
            </a:r>
            <a:r>
              <a:rPr baseline="30000"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elem.)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4518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Function to pointer ( ptr to func.)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4518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Integral promotions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4518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Floating point promotion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4518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Integral conversions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4518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Floating point conversions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4518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Floating-integral conversions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4518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Pointer conversions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4518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Boolean conversions</a:t>
            </a:r>
            <a:endParaRPr b="0" i="0" sz="20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28" name="Shape 228"/>
          <p:cNvSpPr txBox="1"/>
          <p:nvPr>
            <p:ph type="title"/>
          </p:nvPr>
        </p:nvSpPr>
        <p:spPr>
          <a:xfrm>
            <a:off x="609600" y="274638"/>
            <a:ext cx="109728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Arguments Passing - Standard Conversions/Promotions</a:t>
            </a:r>
            <a:endParaRPr b="1" i="0" sz="2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