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7010400" cy="9296400"/>
  <p:embeddedFontLst>
    <p:embeddedFont>
      <p:font typeface="Roboto Condensed"/>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E56C8E-60E3-418B-9F82-D4F515DCFF12}">
  <a:tblStyle styleId="{75E56C8E-60E3-418B-9F82-D4F515DCFF1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Condensed-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Condensed-italic.fntdata"/><Relationship Id="rId63" Type="http://schemas.openxmlformats.org/officeDocument/2006/relationships/font" Target="fonts/RobotoCondensed-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RobotoCondensed-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91425" lIns="91425" spcFirstLastPara="1" rIns="91425" wrap="square" tIns="91425"/>
          <a:lstStyle>
            <a:lvl1pPr lvl="0" marR="0" rtl="0" algn="l">
              <a:lnSpc>
                <a:spcPct val="110000"/>
              </a:lnSpc>
              <a:spcBef>
                <a:spcPts val="720"/>
              </a:spcBef>
              <a:spcAft>
                <a:spcPts val="0"/>
              </a:spcAft>
              <a:buClr>
                <a:schemeClr val="lt1"/>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1925" y="0"/>
            <a:ext cx="3038475" cy="465138"/>
          </a:xfrm>
          <a:prstGeom prst="rect">
            <a:avLst/>
          </a:prstGeom>
          <a:noFill/>
          <a:ln>
            <a:noFill/>
          </a:ln>
        </p:spPr>
        <p:txBody>
          <a:bodyPr anchorCtr="0" anchor="t" bIns="91425" lIns="91425" spcFirstLastPara="1" rIns="91425" wrap="square" tIns="91425"/>
          <a:lstStyle>
            <a:lvl1pPr lvl="0" marR="0" rtl="0" algn="r">
              <a:lnSpc>
                <a:spcPct val="110000"/>
              </a:lnSpc>
              <a:spcBef>
                <a:spcPts val="720"/>
              </a:spcBef>
              <a:spcAft>
                <a:spcPts val="0"/>
              </a:spcAft>
              <a:buClr>
                <a:schemeClr val="lt1"/>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31263"/>
            <a:ext cx="3038475" cy="465137"/>
          </a:xfrm>
          <a:prstGeom prst="rect">
            <a:avLst/>
          </a:prstGeom>
          <a:noFill/>
          <a:ln>
            <a:noFill/>
          </a:ln>
        </p:spPr>
        <p:txBody>
          <a:bodyPr anchorCtr="0" anchor="b" bIns="91425" lIns="91425" spcFirstLastPara="1" rIns="91425" wrap="square" tIns="91425"/>
          <a:lstStyle>
            <a:lvl1pPr lvl="0" marR="0" rtl="0" algn="l">
              <a:lnSpc>
                <a:spcPct val="110000"/>
              </a:lnSpc>
              <a:spcBef>
                <a:spcPts val="720"/>
              </a:spcBef>
              <a:spcAft>
                <a:spcPts val="0"/>
              </a:spcAft>
              <a:buClr>
                <a:schemeClr val="lt1"/>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1925" y="8831263"/>
            <a:ext cx="3038475" cy="465137"/>
          </a:xfrm>
          <a:prstGeom prst="rect">
            <a:avLst/>
          </a:prstGeom>
          <a:noFill/>
          <a:ln>
            <a:noFill/>
          </a:ln>
        </p:spPr>
        <p:txBody>
          <a:bodyPr anchorCtr="0" anchor="b" bIns="91425" lIns="91425" spcFirstLastPara="1" rIns="91425" wrap="square" tIns="91425">
            <a:noAutofit/>
          </a:bodyPr>
          <a:lstStyle/>
          <a:p>
            <a:pPr indent="165100" lvl="0" marL="0" marR="0" rtl="0" algn="l">
              <a:lnSpc>
                <a:spcPct val="100000"/>
              </a:lnSpc>
              <a:spcBef>
                <a:spcPts val="0"/>
              </a:spcBef>
              <a:spcAft>
                <a:spcPts val="0"/>
              </a:spcAft>
              <a:buClr>
                <a:schemeClr val="lt1"/>
              </a:buClr>
              <a:buSzPts val="1400"/>
              <a:buFont typeface="Arial"/>
              <a:buNone/>
            </a:pPr>
            <a:r>
              <a:t/>
            </a:r>
            <a:endParaRPr b="0" i="0" sz="1400" u="none" cap="none" strike="noStrike">
              <a:solidFill>
                <a:srgbClr val="000000"/>
              </a:solidFill>
              <a:latin typeface="Arial"/>
              <a:ea typeface="Arial"/>
              <a:cs typeface="Arial"/>
              <a:sym typeface="Arial"/>
            </a:endParaRPr>
          </a:p>
          <a:p>
            <a:pPr indent="88900" lvl="1" marL="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Arial"/>
              <a:ea typeface="Arial"/>
              <a:cs typeface="Arial"/>
              <a:sym typeface="Arial"/>
            </a:endParaRPr>
          </a:p>
          <a:p>
            <a:pPr indent="88900" lvl="2"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8890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88900" lvl="4" marL="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Arial"/>
              <a:ea typeface="Arial"/>
              <a:cs typeface="Arial"/>
              <a:sym typeface="Arial"/>
            </a:endParaRPr>
          </a:p>
          <a:p>
            <a:pPr indent="88900" lvl="5"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8890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88900" lvl="7" marL="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Arial"/>
              <a:ea typeface="Arial"/>
              <a:cs typeface="Arial"/>
              <a:sym typeface="Arial"/>
            </a:endParaRPr>
          </a:p>
          <a:p>
            <a:pPr indent="88900" lvl="8"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91" name="Google Shape;91;p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56" name="Google Shape;156;p1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65" name="Google Shape;165;p1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74" name="Google Shape;174;p1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83" name="Google Shape;183;p1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92" name="Google Shape;192;p1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98" name="Google Shape;198;p1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06" name="Google Shape;206;p1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15" name="Google Shape;215;p1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24" name="Google Shape;224;p1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33" name="Google Shape;233;p1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99" name="Google Shape;99;p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41" name="Google Shape;241;p2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47" name="Google Shape;247;p2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53" name="Google Shape;253;p2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61" name="Google Shape;261;p2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70" name="Google Shape;270;p2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79" name="Google Shape;279;p2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88" name="Google Shape;288;p2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97" name="Google Shape;297;p2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03" name="Google Shape;303;p2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09" name="Google Shape;309;p2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09" name="Google Shape;109;p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15" name="Google Shape;315;p3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21" name="Google Shape;321;p3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3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29" name="Google Shape;329;p3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38" name="Google Shape;338;p3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47" name="Google Shape;347;p3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3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56" name="Google Shape;356;p3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3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65" name="Google Shape;365;p3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3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81" name="Google Shape;381;p3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04" name="Google Shape;404;p3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3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27" name="Google Shape;427;p3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15" name="Google Shape;115;p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4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50" name="Google Shape;450;p4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4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73" name="Google Shape;473;p4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4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96" name="Google Shape;496;p4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19" name="Google Shape;519;p4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4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42" name="Google Shape;542;p4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4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65" name="Google Shape;565;p4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4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88" name="Google Shape;588;p4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4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04" name="Google Shape;604;p4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4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10" name="Google Shape;610;p4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4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16" name="Google Shape;616;p4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21" name="Google Shape;121;p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5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22" name="Google Shape;622;p5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5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28" name="Google Shape;628;p5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5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34" name="Google Shape;634;p5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5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40" name="Google Shape;640;p5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5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46" name="Google Shape;646;p5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5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52" name="Google Shape;652;p5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5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658" name="Google Shape;658;p5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27" name="Google Shape;127;p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33" name="Google Shape;133;p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39" name="Google Shape;139;p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147" name="Google Shape;147;p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pic>
        <p:nvPicPr>
          <p:cNvPr id="19" name="Google Shape;19;p2"/>
          <p:cNvPicPr preferRelativeResize="0"/>
          <p:nvPr/>
        </p:nvPicPr>
        <p:blipFill rotWithShape="1">
          <a:blip r:embed="rId2">
            <a:alphaModFix/>
          </a:blip>
          <a:srcRect b="0" l="0" r="0" t="0"/>
          <a:stretch/>
        </p:blipFill>
        <p:spPr>
          <a:xfrm>
            <a:off x="-6349" y="-4761"/>
            <a:ext cx="12204700" cy="6867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9" name="Google Shape;79;p11"/>
          <p:cNvSpPr txBox="1"/>
          <p:nvPr>
            <p:ph idx="1" type="body"/>
          </p:nvPr>
        </p:nvSpPr>
        <p:spPr>
          <a:xfrm rot="5400000">
            <a:off x="3833018" y="-1623217"/>
            <a:ext cx="4525963" cy="10972799"/>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80" name="Google Shape;80;p11"/>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1" name="Google Shape;81;p11"/>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2" name="Google Shape;82;p11"/>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285037" y="1828800"/>
            <a:ext cx="5851525" cy="2743199"/>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5" name="Google Shape;85;p12"/>
          <p:cNvSpPr txBox="1"/>
          <p:nvPr>
            <p:ph idx="1" type="body"/>
          </p:nvPr>
        </p:nvSpPr>
        <p:spPr>
          <a:xfrm rot="5400000">
            <a:off x="1697036" y="-812798"/>
            <a:ext cx="5851525" cy="80264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86" name="Google Shape;86;p12"/>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7" name="Google Shape;87;p12"/>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8" name="Google Shape;88;p12"/>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b="0" l="0" r="0" t="0"/>
          <a:stretch/>
        </p:blipFill>
        <p:spPr>
          <a:xfrm>
            <a:off x="-6349" y="-4761"/>
            <a:ext cx="12204700" cy="6867525"/>
          </a:xfrm>
          <a:prstGeom prst="rect">
            <a:avLst/>
          </a:prstGeom>
          <a:noFill/>
          <a:ln>
            <a:noFill/>
          </a:ln>
        </p:spPr>
      </p:pic>
      <p:sp>
        <p:nvSpPr>
          <p:cNvPr id="22" name="Google Shape;22;p3"/>
          <p:cNvSpPr txBox="1"/>
          <p:nvPr>
            <p:ph idx="1" type="body"/>
          </p:nvPr>
        </p:nvSpPr>
        <p:spPr>
          <a:xfrm>
            <a:off x="609600" y="1600200"/>
            <a:ext cx="10972799"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23" name="Google Shape;23;p3"/>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3"/>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p3"/>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
        <p:nvSpPr>
          <p:cNvPr id="26" name="Google Shape;26;p3"/>
          <p:cNvSpPr txBox="1"/>
          <p:nvPr>
            <p:ph type="title"/>
          </p:nvPr>
        </p:nvSpPr>
        <p:spPr>
          <a:xfrm>
            <a:off x="609600" y="274637"/>
            <a:ext cx="10972799" cy="70609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cxnSp>
        <p:nvCxnSpPr>
          <p:cNvPr id="27" name="Google Shape;27;p3"/>
          <p:cNvCxnSpPr/>
          <p:nvPr/>
        </p:nvCxnSpPr>
        <p:spPr>
          <a:xfrm>
            <a:off x="623391" y="980728"/>
            <a:ext cx="10945215"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0" r="0" t="0"/>
          <a:stretch/>
        </p:blipFill>
        <p:spPr>
          <a:xfrm>
            <a:off x="-6349" y="-4761"/>
            <a:ext cx="12204700" cy="6867525"/>
          </a:xfrm>
          <a:prstGeom prst="rect">
            <a:avLst/>
          </a:prstGeom>
          <a:noFill/>
          <a:ln>
            <a:noFill/>
          </a:ln>
        </p:spPr>
      </p:pic>
      <p:sp>
        <p:nvSpPr>
          <p:cNvPr id="30" name="Google Shape;30;p4"/>
          <p:cNvSpPr txBox="1"/>
          <p:nvPr>
            <p:ph type="title"/>
          </p:nvPr>
        </p:nvSpPr>
        <p:spPr>
          <a:xfrm>
            <a:off x="609600" y="274637"/>
            <a:ext cx="10972799" cy="70609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1" name="Google Shape;31;p4"/>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4"/>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4"/>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cxnSp>
        <p:nvCxnSpPr>
          <p:cNvPr id="34" name="Google Shape;34;p4"/>
          <p:cNvCxnSpPr/>
          <p:nvPr/>
        </p:nvCxnSpPr>
        <p:spPr>
          <a:xfrm>
            <a:off x="623391" y="836712"/>
            <a:ext cx="10945215"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35" name="Shape 35"/>
        <p:cNvGrpSpPr/>
        <p:nvPr/>
      </p:nvGrpSpPr>
      <p:grpSpPr>
        <a:xfrm>
          <a:off x="0" y="0"/>
          <a:ext cx="0" cy="0"/>
          <a:chOff x="0" y="0"/>
          <a:chExt cx="0" cy="0"/>
        </a:xfrm>
      </p:grpSpPr>
      <p:sp>
        <p:nvSpPr>
          <p:cNvPr id="36" name="Google Shape;36;p5"/>
          <p:cNvSpPr txBox="1"/>
          <p:nvPr>
            <p:ph type="ctrTitle"/>
          </p:nvPr>
        </p:nvSpPr>
        <p:spPr>
          <a:xfrm>
            <a:off x="914400" y="2130425"/>
            <a:ext cx="10363200" cy="1470023"/>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7" name="Google Shape;37;p5"/>
          <p:cNvSpPr txBox="1"/>
          <p:nvPr>
            <p:ph idx="1" type="subTitle"/>
          </p:nvPr>
        </p:nvSpPr>
        <p:spPr>
          <a:xfrm>
            <a:off x="1828800" y="3886200"/>
            <a:ext cx="8534399"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1pPr>
            <a:lvl2pPr lvl="1" marR="0" rtl="0" algn="ctr">
              <a:lnSpc>
                <a:spcPct val="100000"/>
              </a:lnSpc>
              <a:spcBef>
                <a:spcPts val="5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2pPr>
            <a:lvl3pPr lvl="2" marR="0" rtl="0" algn="ctr">
              <a:lnSpc>
                <a:spcPct val="100000"/>
              </a:lnSpc>
              <a:spcBef>
                <a:spcPts val="48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3pPr>
            <a:lvl4pPr lvl="3"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4pPr>
            <a:lvl5pPr lvl="4"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5pPr>
            <a:lvl6pPr lvl="5"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6pPr>
            <a:lvl7pPr lvl="6"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7pPr>
            <a:lvl8pPr lvl="7"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8pPr>
            <a:lvl9pPr lvl="8"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38" name="Google Shape;38;p5"/>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 name="Google Shape;39;p5"/>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0" name="Google Shape;40;p5"/>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963083" y="4406901"/>
            <a:ext cx="103632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3" name="Google Shape;43;p6"/>
          <p:cNvSpPr txBox="1"/>
          <p:nvPr>
            <p:ph idx="1" type="body"/>
          </p:nvPr>
        </p:nvSpPr>
        <p:spPr>
          <a:xfrm>
            <a:off x="963083" y="2906713"/>
            <a:ext cx="103632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44" name="Google Shape;44;p6"/>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5" name="Google Shape;45;p6"/>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6" name="Google Shape;46;p6"/>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7"/>
          <p:cNvSpPr txBox="1"/>
          <p:nvPr>
            <p:ph idx="1" type="body"/>
          </p:nvPr>
        </p:nvSpPr>
        <p:spPr>
          <a:xfrm>
            <a:off x="609600" y="1600200"/>
            <a:ext cx="5384798"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50" name="Google Shape;50;p7"/>
          <p:cNvSpPr txBox="1"/>
          <p:nvPr>
            <p:ph idx="2" type="body"/>
          </p:nvPr>
        </p:nvSpPr>
        <p:spPr>
          <a:xfrm>
            <a:off x="6197600" y="1600200"/>
            <a:ext cx="5384798"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51" name="Google Shape;51;p7"/>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7"/>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7"/>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4" name="Shape 54"/>
        <p:cNvGrpSpPr/>
        <p:nvPr/>
      </p:nvGrpSpPr>
      <p:grpSpPr>
        <a:xfrm>
          <a:off x="0" y="0"/>
          <a:ext cx="0" cy="0"/>
          <a:chOff x="0" y="0"/>
          <a:chExt cx="0" cy="0"/>
        </a:xfrm>
      </p:grpSpPr>
      <p:sp>
        <p:nvSpPr>
          <p:cNvPr id="55" name="Google Shape;55;p8"/>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6" name="Google Shape;56;p8"/>
          <p:cNvSpPr txBox="1"/>
          <p:nvPr>
            <p:ph idx="1" type="body"/>
          </p:nvPr>
        </p:nvSpPr>
        <p:spPr>
          <a:xfrm>
            <a:off x="609600" y="1535112"/>
            <a:ext cx="5386917"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57" name="Google Shape;57;p8"/>
          <p:cNvSpPr txBox="1"/>
          <p:nvPr>
            <p:ph idx="2" type="body"/>
          </p:nvPr>
        </p:nvSpPr>
        <p:spPr>
          <a:xfrm>
            <a:off x="609600" y="2174875"/>
            <a:ext cx="5386917" cy="3951286"/>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58" name="Google Shape;58;p8"/>
          <p:cNvSpPr txBox="1"/>
          <p:nvPr>
            <p:ph idx="3" type="body"/>
          </p:nvPr>
        </p:nvSpPr>
        <p:spPr>
          <a:xfrm>
            <a:off x="6193367" y="1535112"/>
            <a:ext cx="5389032"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59" name="Google Shape;59;p8"/>
          <p:cNvSpPr txBox="1"/>
          <p:nvPr>
            <p:ph idx="4" type="body"/>
          </p:nvPr>
        </p:nvSpPr>
        <p:spPr>
          <a:xfrm>
            <a:off x="6193367" y="2174875"/>
            <a:ext cx="5389032" cy="3951286"/>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60" name="Google Shape;60;p8"/>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1" name="Google Shape;61;p8"/>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8"/>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609600" y="273050"/>
            <a:ext cx="4011084" cy="116204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5" name="Google Shape;65;p9"/>
          <p:cNvSpPr txBox="1"/>
          <p:nvPr>
            <p:ph idx="1" type="body"/>
          </p:nvPr>
        </p:nvSpPr>
        <p:spPr>
          <a:xfrm>
            <a:off x="4766732" y="273051"/>
            <a:ext cx="6815666" cy="5853111"/>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66" name="Google Shape;66;p9"/>
          <p:cNvSpPr txBox="1"/>
          <p:nvPr>
            <p:ph idx="2" type="body"/>
          </p:nvPr>
        </p:nvSpPr>
        <p:spPr>
          <a:xfrm>
            <a:off x="609600" y="1435100"/>
            <a:ext cx="4011084"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67" name="Google Shape;67;p9"/>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p9"/>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9"/>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2389716" y="4800600"/>
            <a:ext cx="7315200" cy="566736"/>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2" name="Google Shape;72;p10"/>
          <p:cNvSpPr/>
          <p:nvPr>
            <p:ph idx="2" type="pic"/>
          </p:nvPr>
        </p:nvSpPr>
        <p:spPr>
          <a:xfrm>
            <a:off x="2389716" y="612775"/>
            <a:ext cx="7315200" cy="4114800"/>
          </a:xfrm>
          <a:prstGeom prst="rect">
            <a:avLst/>
          </a:prstGeom>
          <a:noFill/>
          <a:ln>
            <a:noFill/>
          </a:ln>
        </p:spPr>
        <p:txBody>
          <a:bodyPr anchorCtr="0" anchor="ctr" bIns="91425" lIns="91425" spcFirstLastPara="1" rIns="91425" wrap="square" tIns="91425"/>
          <a:lstStyle>
            <a:lvl1pPr lvl="0">
              <a:spcBef>
                <a:spcPts val="0"/>
              </a:spcBef>
              <a:spcAft>
                <a:spcPts val="0"/>
              </a:spcAft>
              <a:buNone/>
              <a:defRPr/>
            </a:lvl1pPr>
          </a:lstStyle>
          <a:p/>
        </p:txBody>
      </p:sp>
      <p:sp>
        <p:nvSpPr>
          <p:cNvPr id="73" name="Google Shape;73;p10"/>
          <p:cNvSpPr txBox="1"/>
          <p:nvPr>
            <p:ph idx="1" type="body"/>
          </p:nvPr>
        </p:nvSpPr>
        <p:spPr>
          <a:xfrm>
            <a:off x="2389716" y="5367337"/>
            <a:ext cx="7315200" cy="804861"/>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74" name="Google Shape;74;p10"/>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p10"/>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p10"/>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7"/>
            <a:ext cx="10972799"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09600" y="1600200"/>
            <a:ext cx="10972799"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4165600" y="6356351"/>
            <a:ext cx="3860798"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grpSp>
        <p:nvGrpSpPr>
          <p:cNvPr id="93" name="Google Shape;93;p13"/>
          <p:cNvGrpSpPr/>
          <p:nvPr/>
        </p:nvGrpSpPr>
        <p:grpSpPr>
          <a:xfrm>
            <a:off x="1524000" y="3703"/>
            <a:ext cx="9144000" cy="6854400"/>
            <a:chOff x="0" y="3702"/>
            <a:chExt cx="9144000" cy="6854400"/>
          </a:xfrm>
        </p:grpSpPr>
        <p:pic>
          <p:nvPicPr>
            <p:cNvPr id="94" name="Google Shape;94;p13"/>
            <p:cNvPicPr preferRelativeResize="0"/>
            <p:nvPr/>
          </p:nvPicPr>
          <p:blipFill rotWithShape="1">
            <a:blip r:embed="rId3">
              <a:alphaModFix/>
            </a:blip>
            <a:srcRect b="0" l="0" r="0" t="0"/>
            <a:stretch/>
          </p:blipFill>
          <p:spPr>
            <a:xfrm>
              <a:off x="0" y="3702"/>
              <a:ext cx="9144000" cy="6854400"/>
            </a:xfrm>
            <a:prstGeom prst="rect">
              <a:avLst/>
            </a:prstGeom>
            <a:noFill/>
            <a:ln>
              <a:noFill/>
            </a:ln>
          </p:spPr>
        </p:pic>
        <p:sp>
          <p:nvSpPr>
            <p:cNvPr id="95" name="Google Shape;95;p13"/>
            <p:cNvSpPr txBox="1"/>
            <p:nvPr/>
          </p:nvSpPr>
          <p:spPr>
            <a:xfrm>
              <a:off x="0" y="3771900"/>
              <a:ext cx="9067800" cy="147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SzPts val="2800"/>
                <a:buFont typeface="Calibri"/>
                <a:buNone/>
              </a:pPr>
              <a:r>
                <a:rPr b="1" i="0" lang="en-US" sz="2800" u="none" cap="none" strike="noStrike">
                  <a:solidFill>
                    <a:srgbClr val="7F7F7F"/>
                  </a:solidFill>
                  <a:latin typeface="Calibri"/>
                  <a:ea typeface="Calibri"/>
                  <a:cs typeface="Calibri"/>
                  <a:sym typeface="Calibri"/>
                </a:rPr>
                <a:t>C++ Course</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5753100" y="5292923"/>
              <a:ext cx="31623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4BD97"/>
                </a:buClr>
                <a:buSzPts val="1400"/>
                <a:buFont typeface="Arial"/>
                <a:buNone/>
              </a:pPr>
              <a:r>
                <a:rPr b="0" i="0" lang="en-US" sz="1400" u="none" cap="none" strike="noStrike">
                  <a:solidFill>
                    <a:srgbClr val="C4BD97"/>
                  </a:solidFill>
                  <a:latin typeface="Arial"/>
                  <a:ea typeface="Arial"/>
                  <a:cs typeface="Arial"/>
                  <a:sym typeface="Arial"/>
                </a:rPr>
                <a:t>Reviewed and Updated by: </a:t>
              </a:r>
              <a:endParaRPr b="0" i="0" sz="1400" u="none" cap="none" strike="noStrike">
                <a:solidFill>
                  <a:srgbClr val="000000"/>
                </a:solidFill>
                <a:latin typeface="Arial"/>
                <a:ea typeface="Arial"/>
                <a:cs typeface="Arial"/>
                <a:sym typeface="Arial"/>
              </a:endParaRPr>
            </a:p>
            <a:p>
              <a:pPr indent="-88900" lvl="1" marL="0" marR="0" rtl="0" algn="l">
                <a:lnSpc>
                  <a:spcPct val="100000"/>
                </a:lnSpc>
                <a:spcBef>
                  <a:spcPts val="0"/>
                </a:spcBef>
                <a:spcAft>
                  <a:spcPts val="0"/>
                </a:spcAft>
                <a:buClr>
                  <a:srgbClr val="C4BD97"/>
                </a:buClr>
                <a:buSzPts val="1400"/>
                <a:buFont typeface="Arial"/>
                <a:buChar char="•"/>
              </a:pPr>
              <a:r>
                <a:rPr b="0" i="0" lang="en-US" sz="1400" u="none" cap="none" strike="noStrike">
                  <a:solidFill>
                    <a:srgbClr val="C4BD97"/>
                  </a:solidFill>
                  <a:latin typeface="Arial"/>
                  <a:ea typeface="Arial"/>
                  <a:cs typeface="Arial"/>
                  <a:sym typeface="Arial"/>
                </a:rPr>
                <a:t>Bertoa Nicolas, 2013 / 2015</a:t>
              </a:r>
              <a:endParaRPr b="0" i="0" sz="1400" u="none" cap="none" strike="noStrike">
                <a:solidFill>
                  <a:srgbClr val="000000"/>
                </a:solidFill>
                <a:latin typeface="Arial"/>
                <a:ea typeface="Arial"/>
                <a:cs typeface="Arial"/>
                <a:sym typeface="Arial"/>
              </a:endParaRPr>
            </a:p>
            <a:p>
              <a:pPr indent="-88900" lvl="1" marL="0" marR="0" rtl="0" algn="l">
                <a:lnSpc>
                  <a:spcPct val="100000"/>
                </a:lnSpc>
                <a:spcBef>
                  <a:spcPts val="0"/>
                </a:spcBef>
                <a:spcAft>
                  <a:spcPts val="0"/>
                </a:spcAft>
                <a:buClr>
                  <a:srgbClr val="C4BD97"/>
                </a:buClr>
                <a:buSzPts val="1400"/>
                <a:buFont typeface="Arial"/>
                <a:buChar char="•"/>
              </a:pPr>
              <a:r>
                <a:rPr b="0" i="0" lang="en-US" sz="1400" u="none" cap="none" strike="noStrike">
                  <a:solidFill>
                    <a:srgbClr val="C4BD97"/>
                  </a:solidFill>
                  <a:latin typeface="Arial"/>
                  <a:ea typeface="Arial"/>
                  <a:cs typeface="Arial"/>
                  <a:sym typeface="Arial"/>
                </a:rPr>
                <a:t>Rodriguez Matias, 2013 / 2014</a:t>
              </a:r>
              <a:endParaRPr b="0" i="0" sz="1400" u="none" cap="none" strike="noStrike">
                <a:solidFill>
                  <a:srgbClr val="000000"/>
                </a:solidFill>
                <a:latin typeface="Arial"/>
                <a:ea typeface="Arial"/>
                <a:cs typeface="Arial"/>
                <a:sym typeface="Arial"/>
              </a:endParaRPr>
            </a:p>
            <a:p>
              <a:pPr indent="-88900" lvl="1" marL="0" marR="0" rtl="0" algn="l">
                <a:lnSpc>
                  <a:spcPct val="100000"/>
                </a:lnSpc>
                <a:spcBef>
                  <a:spcPts val="0"/>
                </a:spcBef>
                <a:spcAft>
                  <a:spcPts val="0"/>
                </a:spcAft>
                <a:buClr>
                  <a:srgbClr val="C4BD97"/>
                </a:buClr>
                <a:buSzPts val="1400"/>
                <a:buFont typeface="Arial"/>
                <a:buChar char="•"/>
              </a:pPr>
              <a:r>
                <a:rPr b="0" i="0" lang="en-US" sz="1400" u="none" cap="none" strike="noStrike">
                  <a:solidFill>
                    <a:srgbClr val="C4BD97"/>
                  </a:solidFill>
                  <a:latin typeface="Arial"/>
                  <a:ea typeface="Arial"/>
                  <a:cs typeface="Arial"/>
                  <a:sym typeface="Arial"/>
                </a:rPr>
                <a:t>Quesada Manuela, 2013 / 2014</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59" name="Google Shape;159;p2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60" name="Google Shape;160;p22"/>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numCalls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61" name="Google Shape;161;p22"/>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62" name="Google Shape;162;p22"/>
          <p:cNvSpPr/>
          <p:nvPr/>
        </p:nvSpPr>
        <p:spPr>
          <a:xfrm rot="10800000">
            <a:off x="2002971" y="4146210"/>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68" name="Google Shape;168;p2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69" name="Google Shape;169;p23"/>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numCalls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0" name="Google Shape;170;p23"/>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71" name="Google Shape;171;p23"/>
          <p:cNvSpPr/>
          <p:nvPr/>
        </p:nvSpPr>
        <p:spPr>
          <a:xfrm rot="10800000">
            <a:off x="1976845" y="4546804"/>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77" name="Google Shape;177;p2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78" name="Google Shape;178;p24"/>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numCalls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9" name="Google Shape;179;p24"/>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80" name="Google Shape;180;p24"/>
          <p:cNvSpPr/>
          <p:nvPr/>
        </p:nvSpPr>
        <p:spPr>
          <a:xfrm rot="10800000">
            <a:off x="1863633" y="4973524"/>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86" name="Google Shape;186;p2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87" name="Google Shape;187;p25"/>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88" name="Google Shape;188;p25"/>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89" name="Google Shape;189;p25"/>
          <p:cNvSpPr/>
          <p:nvPr/>
        </p:nvSpPr>
        <p:spPr>
          <a:xfrm rot="10800000">
            <a:off x="1715587" y="5856198"/>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Globally accessible inside its compilation unit (internal linkage)</a:t>
            </a:r>
            <a:endParaRPr b="0" i="0" sz="1400" u="none" cap="none" strike="noStrike">
              <a:solidFill>
                <a:srgbClr val="000000"/>
              </a:solidFill>
              <a:latin typeface="Arial"/>
              <a:ea typeface="Arial"/>
              <a:cs typeface="Arial"/>
              <a:sym typeface="Arial"/>
            </a:endParaRPr>
          </a:p>
          <a:p>
            <a:pPr indent="-304800" lvl="0" marL="342900" marR="0" rtl="0" algn="l">
              <a:lnSpc>
                <a:spcPct val="100000"/>
              </a:lnSpc>
              <a:spcBef>
                <a:spcPts val="0"/>
              </a:spcBef>
              <a:spcAft>
                <a:spcPts val="0"/>
              </a:spcAft>
              <a:buClr>
                <a:schemeClr val="dk1"/>
              </a:buClr>
              <a:buSzPts val="600"/>
              <a:buFont typeface="Arial"/>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195" name="Google Shape;195;p2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01" name="Google Shape;201;p2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02" name="Google Shape;202;p27"/>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3" name="Google Shape;203;p27"/>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09" name="Google Shape;209;p2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10" name="Google Shape;210;p28"/>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sNumEnemies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10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1" name="Google Shape;211;p28"/>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212" name="Google Shape;212;p28"/>
          <p:cNvSpPr/>
          <p:nvPr/>
        </p:nvSpPr>
        <p:spPr>
          <a:xfrm rot="10800000">
            <a:off x="2673530" y="4288655"/>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18" name="Google Shape;218;p2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19" name="Google Shape;219;p29"/>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sNumEnemies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11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0" name="Google Shape;220;p29"/>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221" name="Google Shape;221;p29"/>
          <p:cNvSpPr/>
          <p:nvPr/>
        </p:nvSpPr>
        <p:spPr>
          <a:xfrm rot="10800000">
            <a:off x="3274422" y="4663123"/>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27" name="Google Shape;227;p3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28" name="Google Shape;228;p30"/>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sNumEnemies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12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9" name="Google Shape;229;p30"/>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230" name="Google Shape;230;p30"/>
          <p:cNvSpPr/>
          <p:nvPr/>
        </p:nvSpPr>
        <p:spPr>
          <a:xfrm rot="10800000">
            <a:off x="3265713" y="5028883"/>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A.cpp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static size_t </a:t>
            </a:r>
            <a:r>
              <a:rPr b="0" i="0" lang="en-US" sz="2400" u="none" cap="none" strike="noStrike">
                <a:solidFill>
                  <a:schemeClr val="dk1"/>
                </a:solidFill>
                <a:latin typeface="Roboto Condensed"/>
                <a:ea typeface="Roboto Condensed"/>
                <a:cs typeface="Roboto Condensed"/>
                <a:sym typeface="Roboto Condensed"/>
              </a:rPr>
              <a:t>sNumEnemies = 10;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t/>
            </a:r>
            <a:endParaRPr b="0" i="0" sz="2400" u="none" cap="none" strike="noStrike">
              <a:solidFill>
                <a:srgbClr val="538CD5"/>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createEnemy()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++sNumEnemies;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createEnemy();</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36" name="Google Shape;236;p3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global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37" name="Google Shape;237;p31"/>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789575"/>
                <a:gridCol w="1525450"/>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8" name="Google Shape;238;p31"/>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p:nvPr/>
        </p:nvSpPr>
        <p:spPr>
          <a:xfrm>
            <a:off x="2640010" y="1255691"/>
            <a:ext cx="6611937" cy="433386"/>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SzPts val="1400"/>
              <a:buFont typeface="Arial"/>
              <a:buNone/>
            </a:pPr>
            <a:r>
              <a:rPr b="0" i="0" lang="en-US" sz="1400" u="none" cap="none" strike="noStrike">
                <a:solidFill>
                  <a:srgbClr val="003366"/>
                </a:solidFill>
                <a:latin typeface="Arial"/>
                <a:ea typeface="Arial"/>
                <a:cs typeface="Arial"/>
                <a:sym typeface="Arial"/>
              </a:rPr>
              <a:t>Memory Types</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2646364" y="2414589"/>
            <a:ext cx="6611937" cy="433386"/>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SzPts val="1400"/>
              <a:buFont typeface="Arial"/>
              <a:buNone/>
            </a:pPr>
            <a:r>
              <a:rPr b="0" i="0" lang="en-US" sz="1400" u="none" cap="none" strike="noStrike">
                <a:solidFill>
                  <a:srgbClr val="003366"/>
                </a:solidFill>
                <a:latin typeface="Arial"/>
                <a:ea typeface="Arial"/>
                <a:cs typeface="Arial"/>
                <a:sym typeface="Arial"/>
              </a:rPr>
              <a:t>Memory Errors</a:t>
            </a:r>
            <a:endParaRPr b="0" i="0" sz="1400" u="none" cap="none" strike="noStrike">
              <a:solidFill>
                <a:srgbClr val="000000"/>
              </a:solidFill>
              <a:latin typeface="Arial"/>
              <a:ea typeface="Arial"/>
              <a:cs typeface="Arial"/>
              <a:sym typeface="Arial"/>
            </a:endParaRPr>
          </a:p>
        </p:txBody>
      </p:sp>
      <p:pic>
        <p:nvPicPr>
          <p:cNvPr id="103" name="Google Shape;103;p14"/>
          <p:cNvPicPr preferRelativeResize="0"/>
          <p:nvPr/>
        </p:nvPicPr>
        <p:blipFill rotWithShape="1">
          <a:blip r:embed="rId3">
            <a:alphaModFix/>
          </a:blip>
          <a:srcRect b="0" l="0" r="0" t="0"/>
          <a:stretch/>
        </p:blipFill>
        <p:spPr>
          <a:xfrm>
            <a:off x="9336360" y="150150"/>
            <a:ext cx="844160" cy="758570"/>
          </a:xfrm>
          <a:prstGeom prst="rect">
            <a:avLst/>
          </a:prstGeom>
          <a:noFill/>
          <a:ln>
            <a:noFill/>
          </a:ln>
        </p:spPr>
      </p:pic>
      <p:sp>
        <p:nvSpPr>
          <p:cNvPr id="104" name="Google Shape;104;p14"/>
          <p:cNvSpPr txBox="1"/>
          <p:nvPr/>
        </p:nvSpPr>
        <p:spPr>
          <a:xfrm>
            <a:off x="1991542" y="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2400"/>
              <a:buFont typeface="Arial"/>
              <a:buNone/>
            </a:pPr>
            <a:r>
              <a:rPr b="1" i="0" lang="en-US" sz="2400" u="none" cap="none" strike="noStrike">
                <a:solidFill>
                  <a:srgbClr val="7F7F7F"/>
                </a:solidFill>
                <a:latin typeface="Arial"/>
                <a:ea typeface="Arial"/>
                <a:cs typeface="Arial"/>
                <a:sym typeface="Arial"/>
              </a:rPr>
              <a:t>Class 5 – Memory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2644775" y="1824400"/>
            <a:ext cx="6611937" cy="433386"/>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SzPts val="1400"/>
              <a:buFont typeface="Arial"/>
              <a:buNone/>
            </a:pPr>
            <a:r>
              <a:rPr b="0" i="0" lang="en-US" sz="1400" u="none" cap="none" strike="noStrike">
                <a:solidFill>
                  <a:srgbClr val="003366"/>
                </a:solidFill>
                <a:latin typeface="Arial"/>
                <a:ea typeface="Arial"/>
                <a:cs typeface="Arial"/>
                <a:sym typeface="Arial"/>
              </a:rPr>
              <a:t>Dynamic Allocation</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2646339" y="3004789"/>
            <a:ext cx="6612000" cy="433500"/>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SzPts val="1400"/>
              <a:buFont typeface="Arial"/>
              <a:buNone/>
            </a:pPr>
            <a:r>
              <a:rPr b="0" i="0" lang="en-US" sz="1400" u="none" cap="none" strike="noStrike">
                <a:solidFill>
                  <a:srgbClr val="003366"/>
                </a:solidFill>
                <a:latin typeface="Arial"/>
                <a:ea typeface="Arial"/>
                <a:cs typeface="Arial"/>
                <a:sym typeface="Arial"/>
              </a:rPr>
              <a:t>reinterpret_cast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Area of RAM where a program stores temporary data during the execution of code blocks.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stack is statically allocated and operates on a LIFO basis.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life span of variables on the stack is limited to the duration of the function</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As soon as the function returns, the used stack memory will be free for use by subsequent function 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44" name="Google Shape;244;p3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The stack has advantages and disadvantages:</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Memory allocated on the stack stays in scope as long as it is on the stack. It is destroyed when it is popped off the stack.</a:t>
            </a:r>
            <a:endParaRPr b="0" i="0" sz="1400" u="none" cap="none" strike="noStrike">
              <a:solidFill>
                <a:srgbClr val="000000"/>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All memory allocated on the stack is known at compile time. Consequently, this memory can be accessed directly through a variable.</a:t>
            </a:r>
            <a:endParaRPr b="0" i="0" sz="1400" u="none" cap="none" strike="noStrike">
              <a:solidFill>
                <a:srgbClr val="000000"/>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Because the stack is relatively small, it is generally not a good idea to do anything that eats up lots of stack space. This includes allocating large arrays, structures, and classes, as well as heavy recursion</a:t>
            </a:r>
            <a:endParaRPr b="0" i="0" sz="1400" u="none" cap="none" strike="noStrike">
              <a:solidFill>
                <a:srgbClr val="000000"/>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50" name="Google Shape;250;p3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sum(9, 2);</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56" name="Google Shape;256;p3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57" name="Google Shape;257;p34"/>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8" name="Google Shape;258;p34"/>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5"/>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sum(9,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64" name="Google Shape;264;p3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65" name="Google Shape;265;p35"/>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99600"/>
                <a:gridCol w="11154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Return address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Return value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 = 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 =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6" name="Google Shape;266;p35"/>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
        <p:nvSpPr>
          <p:cNvPr id="267" name="Google Shape;267;p35"/>
          <p:cNvSpPr/>
          <p:nvPr/>
        </p:nvSpPr>
        <p:spPr>
          <a:xfrm rot="10800000">
            <a:off x="5886993" y="1752599"/>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sum(9,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73" name="Google Shape;273;p3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74" name="Google Shape;274;p36"/>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99600"/>
                <a:gridCol w="11154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Return address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Return value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 = 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 =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 = 11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5" name="Google Shape;275;p36"/>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
        <p:nvSpPr>
          <p:cNvPr id="276" name="Google Shape;276;p36"/>
          <p:cNvSpPr/>
          <p:nvPr/>
        </p:nvSpPr>
        <p:spPr>
          <a:xfrm rot="10800000">
            <a:off x="3988524" y="2057399"/>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7"/>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sum(9,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82" name="Google Shape;282;p3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83" name="Google Shape;283;p37"/>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99600"/>
                <a:gridCol w="11154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Return address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Return value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11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 = 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 =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 = 11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4" name="Google Shape;284;p37"/>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
        <p:nvSpPr>
          <p:cNvPr id="285" name="Google Shape;285;p37"/>
          <p:cNvSpPr/>
          <p:nvPr/>
        </p:nvSpPr>
        <p:spPr>
          <a:xfrm rot="10800000">
            <a:off x="2721429" y="2484119"/>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float </a:t>
            </a:r>
            <a:r>
              <a:rPr b="0" i="0" lang="en-US" sz="2400" u="none" cap="none" strike="noStrike">
                <a:solidFill>
                  <a:schemeClr val="dk1"/>
                </a:solidFill>
                <a:latin typeface="Roboto Condensed"/>
                <a:ea typeface="Roboto Condensed"/>
                <a:cs typeface="Roboto Condensed"/>
                <a:sym typeface="Roboto Condensed"/>
              </a:rPr>
              <a:t>sum(</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b)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s = a + 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return 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sum(9,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291" name="Google Shape;291;p3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Stack</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292" name="Google Shape;292;p38"/>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99600"/>
                <a:gridCol w="11154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3" name="Google Shape;293;p38"/>
          <p:cNvSpPr/>
          <p:nvPr/>
        </p:nvSpPr>
        <p:spPr>
          <a:xfrm>
            <a:off x="6705598" y="1312817"/>
            <a:ext cx="4659087" cy="879565"/>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Stack Memory</a:t>
            </a:r>
            <a:endParaRPr b="0" i="0" sz="2400" u="none" cap="none" strike="noStrike">
              <a:solidFill>
                <a:schemeClr val="dk1"/>
              </a:solidFill>
              <a:latin typeface="Roboto Condensed"/>
              <a:ea typeface="Roboto Condensed"/>
              <a:cs typeface="Roboto Condensed"/>
              <a:sym typeface="Roboto Condensed"/>
            </a:endParaRPr>
          </a:p>
        </p:txBody>
      </p:sp>
      <p:sp>
        <p:nvSpPr>
          <p:cNvPr id="294" name="Google Shape;294;p38"/>
          <p:cNvSpPr/>
          <p:nvPr/>
        </p:nvSpPr>
        <p:spPr>
          <a:xfrm rot="10800000">
            <a:off x="1894114" y="4974771"/>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Stack overflow happens when all the memory in the stack has been allocated and we allocate more memory, beginning overflowing into other sections of 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nStack[</a:t>
            </a:r>
            <a:r>
              <a:rPr b="0" i="0" lang="en-US" sz="2400" u="none" cap="none" strike="noStrike">
                <a:solidFill>
                  <a:schemeClr val="accent3"/>
                </a:solidFill>
                <a:latin typeface="Roboto Condensed"/>
                <a:ea typeface="Roboto Condensed"/>
                <a:cs typeface="Roboto Condensed"/>
                <a:sym typeface="Roboto Condensed"/>
              </a:rPr>
              <a:t>100000000</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00" name="Google Shape;300;p3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Stack Overflow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Area of RAM that represents the dynamic memory of the system</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We can use functions like malloc() and new() for heap allocation purposes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When one module does not need its allocated memory anymore, the developer should return it to the memory allocator to be reused by other module</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Dynamic memory makes memory sharing possible between different pieces of a program</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06" name="Google Shape;306;p4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1"/>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The heap has advantages and disadvantages: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Allocated memory stays allocated until it is specifically deallocated (beware memory leaks).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Dynamically allocated memory must be accessed through a pointer.</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Because the heap is a big pool of memory, large arrays, structures, or classes should be allocated here.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12" name="Google Shape;312;p4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Organization</a:t>
            </a:r>
            <a:endParaRPr b="0" i="0" sz="1400" u="none" cap="none" strike="noStrike">
              <a:solidFill>
                <a:srgbClr val="000000"/>
              </a:solidFill>
              <a:latin typeface="Arial"/>
              <a:ea typeface="Arial"/>
              <a:cs typeface="Arial"/>
              <a:sym typeface="Arial"/>
            </a:endParaRPr>
          </a:p>
        </p:txBody>
      </p:sp>
      <p:pic>
        <p:nvPicPr>
          <p:cNvPr id="112" name="Google Shape;112;p15"/>
          <p:cNvPicPr preferRelativeResize="0"/>
          <p:nvPr/>
        </p:nvPicPr>
        <p:blipFill rotWithShape="1">
          <a:blip r:embed="rId3">
            <a:alphaModFix/>
          </a:blip>
          <a:srcRect b="0" l="0" r="0" t="0"/>
          <a:stretch/>
        </p:blipFill>
        <p:spPr>
          <a:xfrm>
            <a:off x="4964707" y="1556791"/>
            <a:ext cx="2540000" cy="5003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2"/>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malloc() allocates a specified number of bytes and returns a void* </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To return memory to heap you must use free()</a:t>
            </a:r>
            <a:endParaRPr b="0" i="0" sz="2100" u="none" cap="none" strike="noStrike">
              <a:solidFill>
                <a:schemeClr val="dk1"/>
              </a:solidFill>
              <a:latin typeface="Roboto Condensed"/>
              <a:ea typeface="Roboto Condensed"/>
              <a:cs typeface="Roboto Condensed"/>
              <a:sym typeface="Roboto Condensed"/>
            </a:endParaRPr>
          </a:p>
          <a:p>
            <a:pPr indent="-215900" lvl="0" marL="342900" marR="0" rtl="0" algn="l">
              <a:lnSpc>
                <a:spcPct val="80000"/>
              </a:lnSpc>
              <a:spcBef>
                <a:spcPts val="0"/>
              </a:spcBef>
              <a:spcAft>
                <a:spcPts val="0"/>
              </a:spcAft>
              <a:buClr>
                <a:schemeClr val="dk1"/>
              </a:buClr>
              <a:buSzPts val="1400"/>
              <a:buFont typeface="Roboto Condensed"/>
              <a:buNone/>
            </a:pPr>
            <a:r>
              <a:t/>
            </a:r>
            <a:endParaRPr b="0" i="0" sz="21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chemeClr val="dk1"/>
              </a:buClr>
              <a:buSzPts val="1400"/>
              <a:buFont typeface="Calibri"/>
              <a:buNone/>
            </a:pP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 s = (</a:t>
            </a: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 malloc </a:t>
            </a:r>
            <a:r>
              <a:rPr b="0" i="0" lang="en-US" sz="2100" u="none" cap="none" strike="noStrike">
                <a:solidFill>
                  <a:srgbClr val="538CD5"/>
                </a:solidFill>
                <a:latin typeface="Roboto Condensed"/>
                <a:ea typeface="Roboto Condensed"/>
                <a:cs typeface="Roboto Condensed"/>
                <a:sym typeface="Roboto Condensed"/>
              </a:rPr>
              <a:t>sizeof</a:t>
            </a:r>
            <a:r>
              <a:rPr b="0" i="0" lang="en-US" sz="2100" u="none" cap="none" strike="noStrike">
                <a:solidFill>
                  <a:schemeClr val="dk1"/>
                </a:solidFill>
                <a:latin typeface="Roboto Condensed"/>
                <a:ea typeface="Roboto Condensed"/>
                <a:cs typeface="Roboto Condensed"/>
                <a:sym typeface="Roboto Condensed"/>
              </a:rPr>
              <a:t>(</a:t>
            </a: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 * 10;</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1400"/>
              <a:buFont typeface="Calibri"/>
              <a:buNone/>
            </a:pPr>
            <a:r>
              <a:rPr b="0" i="0" lang="en-US" sz="2100" u="none" cap="none" strike="noStrike">
                <a:solidFill>
                  <a:srgbClr val="538CD5"/>
                </a:solidFill>
                <a:latin typeface="Roboto Condensed"/>
                <a:ea typeface="Roboto Condensed"/>
                <a:cs typeface="Roboto Condensed"/>
                <a:sym typeface="Roboto Condensed"/>
              </a:rPr>
              <a:t>free</a:t>
            </a:r>
            <a:r>
              <a:rPr b="0" i="0" lang="en-US" sz="2100" u="none" cap="none" strike="noStrike">
                <a:solidFill>
                  <a:schemeClr val="dk1"/>
                </a:solidFill>
                <a:latin typeface="Roboto Condensed"/>
                <a:ea typeface="Roboto Condensed"/>
                <a:cs typeface="Roboto Condensed"/>
                <a:sym typeface="Roboto Condensed"/>
              </a:rPr>
              <a:t> s;</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1400"/>
              <a:buFont typeface="Calibri"/>
              <a:buNone/>
            </a:pPr>
            <a:r>
              <a:t/>
            </a:r>
            <a:endParaRPr b="0" i="0" sz="2100" u="none" cap="none" strike="noStrike">
              <a:solidFill>
                <a:schemeClr val="dk1"/>
              </a:solidFill>
              <a:latin typeface="Roboto Condensed"/>
              <a:ea typeface="Roboto Condensed"/>
              <a:cs typeface="Roboto Condensed"/>
              <a:sym typeface="Roboto Condensed"/>
            </a:endParaRPr>
          </a:p>
          <a:p>
            <a:pPr indent="-215900" lvl="0" marL="342900" marR="0" rtl="0" algn="l">
              <a:lnSpc>
                <a:spcPct val="80000"/>
              </a:lnSpc>
              <a:spcBef>
                <a:spcPts val="0"/>
              </a:spcBef>
              <a:spcAft>
                <a:spcPts val="0"/>
              </a:spcAft>
              <a:buClr>
                <a:schemeClr val="dk1"/>
              </a:buClr>
              <a:buSzPts val="1400"/>
              <a:buFont typeface="Roboto Condensed"/>
              <a:buNone/>
            </a:pPr>
            <a:r>
              <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new operator allocates memory and calls constructor</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To return memory to heap you must use delete, which calls destructor</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new[]/delete[] are used to allocate/free arrays of data</a:t>
            </a:r>
            <a:endParaRPr b="0" i="0" sz="21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chemeClr val="dk1"/>
              </a:buClr>
              <a:buSzPts val="1400"/>
              <a:buFont typeface="Calibri"/>
              <a:buNone/>
            </a:pPr>
            <a:r>
              <a:t/>
            </a:r>
            <a:endParaRPr b="0" i="0" sz="2100" u="none" cap="none" strike="noStrike">
              <a:solidFill>
                <a:srgbClr val="538CD5"/>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chemeClr val="dk1"/>
              </a:buClr>
              <a:buSzPts val="1400"/>
              <a:buFont typeface="Calibri"/>
              <a:buNone/>
            </a:pP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 s = </a:t>
            </a:r>
            <a:r>
              <a:rPr b="0" i="0" lang="en-US" sz="2100" u="none" cap="none" strike="noStrike">
                <a:solidFill>
                  <a:srgbClr val="538CD5"/>
                </a:solidFill>
                <a:latin typeface="Roboto Condensed"/>
                <a:ea typeface="Roboto Condensed"/>
                <a:cs typeface="Roboto Condensed"/>
                <a:sym typeface="Roboto Condensed"/>
              </a:rPr>
              <a:t>new</a:t>
            </a:r>
            <a:r>
              <a:rPr b="0" i="0" lang="en-US" sz="2100" u="none" cap="none" strike="noStrike">
                <a:solidFill>
                  <a:schemeClr val="dk1"/>
                </a:solidFill>
                <a:latin typeface="Roboto Condensed"/>
                <a:ea typeface="Roboto Condensed"/>
                <a:cs typeface="Roboto Condensed"/>
                <a:sym typeface="Roboto Condensed"/>
              </a:rPr>
              <a:t> </a:t>
            </a:r>
            <a:r>
              <a:rPr b="0" i="0" lang="en-US" sz="2100" u="none" cap="none" strike="noStrike">
                <a:solidFill>
                  <a:srgbClr val="538CD5"/>
                </a:solidFill>
                <a:latin typeface="Roboto Condensed"/>
                <a:ea typeface="Roboto Condensed"/>
                <a:cs typeface="Roboto Condensed"/>
                <a:sym typeface="Roboto Condensed"/>
              </a:rPr>
              <a:t>size_t</a:t>
            </a:r>
            <a:r>
              <a:rPr b="0" i="0" lang="en-US" sz="21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1400"/>
              <a:buFont typeface="Calibri"/>
              <a:buNone/>
            </a:pPr>
            <a:r>
              <a:rPr b="0" i="0" lang="en-US" sz="2100" u="none" cap="none" strike="noStrike">
                <a:solidFill>
                  <a:srgbClr val="538CD5"/>
                </a:solidFill>
                <a:latin typeface="Roboto Condensed"/>
                <a:ea typeface="Roboto Condensed"/>
                <a:cs typeface="Roboto Condensed"/>
                <a:sym typeface="Roboto Condensed"/>
              </a:rPr>
              <a:t>delete</a:t>
            </a:r>
            <a:r>
              <a:rPr b="0" i="0" lang="en-US" sz="2100" u="none" cap="none" strike="noStrike">
                <a:solidFill>
                  <a:schemeClr val="dk1"/>
                </a:solidFill>
                <a:latin typeface="Roboto Condensed"/>
                <a:ea typeface="Roboto Condensed"/>
                <a:cs typeface="Roboto Condensed"/>
                <a:sym typeface="Roboto Condensed"/>
              </a:rPr>
              <a:t>[] s;</a:t>
            </a:r>
            <a:endParaRPr b="0" i="0" sz="1400" u="none" cap="none" strike="noStrike">
              <a:solidFill>
                <a:srgbClr val="000000"/>
              </a:solidFill>
              <a:latin typeface="Arial"/>
              <a:ea typeface="Arial"/>
              <a:cs typeface="Arial"/>
              <a:sym typeface="Arial"/>
            </a:endParaRPr>
          </a:p>
          <a:p>
            <a:pPr indent="-215900" lvl="0" marL="342900" marR="0" rtl="0" algn="l">
              <a:lnSpc>
                <a:spcPct val="80000"/>
              </a:lnSpc>
              <a:spcBef>
                <a:spcPts val="0"/>
              </a:spcBef>
              <a:spcAft>
                <a:spcPts val="0"/>
              </a:spcAft>
              <a:buClr>
                <a:schemeClr val="dk1"/>
              </a:buClr>
              <a:buSzPts val="1400"/>
              <a:buFont typeface="Roboto Condensed"/>
              <a:buNone/>
            </a:pPr>
            <a:r>
              <a:t/>
            </a:r>
            <a:endParaRPr b="0" i="0" sz="21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0"/>
              </a:spcBef>
              <a:spcAft>
                <a:spcPts val="0"/>
              </a:spcAft>
              <a:buClr>
                <a:schemeClr val="dk1"/>
              </a:buClr>
              <a:buSzPts val="2100"/>
              <a:buFont typeface="Roboto Condensed"/>
              <a:buChar char="•"/>
            </a:pPr>
            <a:r>
              <a:rPr b="0" i="0" lang="en-US" sz="2100" u="none" cap="none" strike="noStrike">
                <a:solidFill>
                  <a:schemeClr val="dk1"/>
                </a:solidFill>
                <a:latin typeface="Roboto Condensed"/>
                <a:ea typeface="Roboto Condensed"/>
                <a:cs typeface="Roboto Condensed"/>
                <a:sym typeface="Roboto Condensed"/>
              </a:rPr>
              <a:t>It is a good idea to "null out" pointers after they are deleted. That way, you don't try use. a pointer to deleted memory, and also you help prevent any attempts to delete the same memory twice.</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1400"/>
              <a:buFont typeface="Calibri"/>
              <a:buNone/>
            </a:pPr>
            <a:r>
              <a:t/>
            </a:r>
            <a:endParaRPr b="0" i="0" sz="21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chemeClr val="dk1"/>
              </a:buClr>
              <a:buSzPts val="1400"/>
              <a:buFont typeface="Calibri"/>
              <a:buNone/>
            </a:pPr>
            <a:r>
              <a:rPr b="0" i="0" lang="en-US" sz="2100" u="none" cap="none" strike="noStrike">
                <a:solidFill>
                  <a:schemeClr val="dk1"/>
                </a:solidFill>
                <a:latin typeface="Roboto Condensed"/>
                <a:ea typeface="Roboto Condensed"/>
                <a:cs typeface="Roboto Condensed"/>
                <a:sym typeface="Roboto Condensed"/>
              </a:rPr>
              <a:t>s = 0;</a:t>
            </a:r>
            <a:endParaRPr b="0" i="0" sz="2100" u="none" cap="none" strike="noStrike">
              <a:solidFill>
                <a:schemeClr val="dk1"/>
              </a:solidFill>
              <a:latin typeface="Roboto Condensed"/>
              <a:ea typeface="Roboto Condensed"/>
              <a:cs typeface="Roboto Condensed"/>
              <a:sym typeface="Roboto Condensed"/>
            </a:endParaRPr>
          </a:p>
          <a:p>
            <a:pPr indent="-215900" lvl="0" marL="342900" marR="0" rtl="0" algn="l">
              <a:lnSpc>
                <a:spcPct val="80000"/>
              </a:lnSpc>
              <a:spcBef>
                <a:spcPts val="0"/>
              </a:spcBef>
              <a:spcAft>
                <a:spcPts val="0"/>
              </a:spcAft>
              <a:buClr>
                <a:schemeClr val="dk1"/>
              </a:buClr>
              <a:buSzPts val="1400"/>
              <a:buFont typeface="Roboto Condensed"/>
              <a:buNone/>
            </a:pPr>
            <a:r>
              <a:t/>
            </a:r>
            <a:endParaRPr b="0" i="0" sz="2100" u="none" cap="none" strike="noStrike">
              <a:solidFill>
                <a:schemeClr val="dk1"/>
              </a:solidFill>
              <a:latin typeface="Roboto Condensed"/>
              <a:ea typeface="Roboto Condensed"/>
              <a:cs typeface="Roboto Condensed"/>
              <a:sym typeface="Roboto Condensed"/>
            </a:endParaRPr>
          </a:p>
          <a:p>
            <a:pPr indent="-266700" lvl="0" marL="342900" marR="0" rtl="0" algn="l">
              <a:lnSpc>
                <a:spcPct val="80000"/>
              </a:lnSpc>
              <a:spcBef>
                <a:spcPts val="264"/>
              </a:spcBef>
              <a:spcAft>
                <a:spcPts val="0"/>
              </a:spcAft>
              <a:buClr>
                <a:schemeClr val="dk1"/>
              </a:buClr>
              <a:buSzPts val="1400"/>
              <a:buFont typeface="Calibri"/>
              <a:buNone/>
            </a:pPr>
            <a:r>
              <a:t/>
            </a:r>
            <a:endParaRPr b="0" i="0" sz="13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264"/>
              </a:spcBef>
              <a:spcAft>
                <a:spcPts val="0"/>
              </a:spcAft>
              <a:buClr>
                <a:schemeClr val="dk1"/>
              </a:buClr>
              <a:buSzPts val="1400"/>
              <a:buFont typeface="Calibri"/>
              <a:buNone/>
            </a:pPr>
            <a:r>
              <a:t/>
            </a:r>
            <a:endParaRPr b="0" i="0" sz="13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264"/>
              </a:spcBef>
              <a:spcAft>
                <a:spcPts val="0"/>
              </a:spcAft>
              <a:buClr>
                <a:schemeClr val="dk1"/>
              </a:buClr>
              <a:buSzPts val="1400"/>
              <a:buFont typeface="Calibri"/>
              <a:buNone/>
            </a:pPr>
            <a:r>
              <a:t/>
            </a:r>
            <a:endParaRPr b="0" i="0" sz="1300" u="none" cap="none" strike="noStrike">
              <a:solidFill>
                <a:schemeClr val="dk1"/>
              </a:solidFill>
              <a:latin typeface="Roboto Condensed"/>
              <a:ea typeface="Roboto Condensed"/>
              <a:cs typeface="Roboto Condensed"/>
              <a:sym typeface="Roboto Condensed"/>
            </a:endParaRPr>
          </a:p>
        </p:txBody>
      </p:sp>
      <p:sp>
        <p:nvSpPr>
          <p:cNvPr id="318" name="Google Shape;318;p4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Heap Memory Allocation</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324" name="Google Shape;324;p4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b="0" i="0" sz="1400" u="none" cap="none" strike="noStrike">
              <a:solidFill>
                <a:srgbClr val="000000"/>
              </a:solidFill>
              <a:latin typeface="Arial"/>
              <a:ea typeface="Arial"/>
              <a:cs typeface="Arial"/>
              <a:sym typeface="Arial"/>
            </a:endParaRPr>
          </a:p>
        </p:txBody>
      </p:sp>
      <p:sp>
        <p:nvSpPr>
          <p:cNvPr id="325" name="Google Shape;325;p43"/>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26" name="Google Shape;326;p43"/>
          <p:cNvGraphicFramePr/>
          <p:nvPr/>
        </p:nvGraphicFramePr>
        <p:xfrm>
          <a:off x="6609805" y="2400420"/>
          <a:ext cx="3000000" cy="3000000"/>
        </p:xfrm>
        <a:graphic>
          <a:graphicData uri="http://schemas.openxmlformats.org/drawingml/2006/table">
            <a:tbl>
              <a:tblPr bandRow="1" firstRow="1">
                <a:noFill/>
                <a:tableStyleId>{75E56C8E-60E3-418B-9F82-D4F515DCFF12}</a:tableStyleId>
              </a:tblPr>
              <a:tblGrid>
                <a:gridCol w="552500"/>
                <a:gridCol w="552500"/>
                <a:gridCol w="552500"/>
                <a:gridCol w="552500"/>
                <a:gridCol w="552500"/>
                <a:gridCol w="552500"/>
                <a:gridCol w="552500"/>
                <a:gridCol w="552500"/>
                <a:gridCol w="552500"/>
              </a:tblGrid>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4"/>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332" name="Google Shape;332;p4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b="0" i="0" sz="1400" u="none" cap="none" strike="noStrike">
              <a:solidFill>
                <a:srgbClr val="000000"/>
              </a:solidFill>
              <a:latin typeface="Arial"/>
              <a:ea typeface="Arial"/>
              <a:cs typeface="Arial"/>
              <a:sym typeface="Arial"/>
            </a:endParaRPr>
          </a:p>
        </p:txBody>
      </p:sp>
      <p:sp>
        <p:nvSpPr>
          <p:cNvPr id="333" name="Google Shape;333;p44"/>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34" name="Google Shape;334;p44"/>
          <p:cNvGraphicFramePr/>
          <p:nvPr/>
        </p:nvGraphicFramePr>
        <p:xfrm>
          <a:off x="6609805" y="2400420"/>
          <a:ext cx="3000000" cy="3000000"/>
        </p:xfrm>
        <a:graphic>
          <a:graphicData uri="http://schemas.openxmlformats.org/drawingml/2006/table">
            <a:tbl>
              <a:tblPr bandRow="1" firstRow="1">
                <a:noFill/>
                <a:tableStyleId>{75E56C8E-60E3-418B-9F82-D4F515DCFF12}</a:tableStyleId>
              </a:tblPr>
              <a:tblGrid>
                <a:gridCol w="552500"/>
                <a:gridCol w="440275"/>
                <a:gridCol w="609600"/>
                <a:gridCol w="607650"/>
                <a:gridCol w="602825"/>
                <a:gridCol w="609600"/>
                <a:gridCol w="592175"/>
                <a:gridCol w="405425"/>
                <a:gridCol w="552500"/>
              </a:tblGrid>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5" name="Google Shape;335;p44"/>
          <p:cNvSpPr/>
          <p:nvPr/>
        </p:nvSpPr>
        <p:spPr>
          <a:xfrm rot="10800000">
            <a:off x="4767943" y="2096588"/>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5"/>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341" name="Google Shape;341;p4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b="0" i="0" sz="1400" u="none" cap="none" strike="noStrike">
              <a:solidFill>
                <a:srgbClr val="000000"/>
              </a:solidFill>
              <a:latin typeface="Arial"/>
              <a:ea typeface="Arial"/>
              <a:cs typeface="Arial"/>
              <a:sym typeface="Arial"/>
            </a:endParaRPr>
          </a:p>
        </p:txBody>
      </p:sp>
      <p:sp>
        <p:nvSpPr>
          <p:cNvPr id="342" name="Google Shape;342;p45"/>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43" name="Google Shape;343;p45"/>
          <p:cNvGraphicFramePr/>
          <p:nvPr/>
        </p:nvGraphicFramePr>
        <p:xfrm>
          <a:off x="6609805" y="2400420"/>
          <a:ext cx="3000000" cy="3000000"/>
        </p:xfrm>
        <a:graphic>
          <a:graphicData uri="http://schemas.openxmlformats.org/drawingml/2006/table">
            <a:tbl>
              <a:tblPr bandRow="1" firstRow="1">
                <a:noFill/>
                <a:tableStyleId>{75E56C8E-60E3-418B-9F82-D4F515DCFF12}</a:tableStyleId>
              </a:tblPr>
              <a:tblGrid>
                <a:gridCol w="552500"/>
                <a:gridCol w="440275"/>
                <a:gridCol w="609600"/>
                <a:gridCol w="607650"/>
                <a:gridCol w="602825"/>
                <a:gridCol w="609600"/>
                <a:gridCol w="592175"/>
                <a:gridCol w="405425"/>
                <a:gridCol w="552500"/>
              </a:tblGrid>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sp[3]</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sp[4]</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44" name="Google Shape;344;p45"/>
          <p:cNvSpPr/>
          <p:nvPr/>
        </p:nvSpPr>
        <p:spPr>
          <a:xfrm rot="10800000">
            <a:off x="2756263" y="3219994"/>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6"/>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350" name="Google Shape;350;p4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b="0" i="0" sz="1400" u="none" cap="none" strike="noStrike">
              <a:solidFill>
                <a:srgbClr val="000000"/>
              </a:solidFill>
              <a:latin typeface="Arial"/>
              <a:ea typeface="Arial"/>
              <a:cs typeface="Arial"/>
              <a:sym typeface="Arial"/>
            </a:endParaRPr>
          </a:p>
        </p:txBody>
      </p:sp>
      <p:sp>
        <p:nvSpPr>
          <p:cNvPr id="351" name="Google Shape;351;p46"/>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52" name="Google Shape;352;p46"/>
          <p:cNvGraphicFramePr/>
          <p:nvPr/>
        </p:nvGraphicFramePr>
        <p:xfrm>
          <a:off x="6609805" y="2400420"/>
          <a:ext cx="3000000" cy="3000000"/>
        </p:xfrm>
        <a:graphic>
          <a:graphicData uri="http://schemas.openxmlformats.org/drawingml/2006/table">
            <a:tbl>
              <a:tblPr bandRow="1" firstRow="1">
                <a:noFill/>
                <a:tableStyleId>{75E56C8E-60E3-418B-9F82-D4F515DCFF12}</a:tableStyleId>
              </a:tblPr>
              <a:tblGrid>
                <a:gridCol w="552500"/>
                <a:gridCol w="440275"/>
                <a:gridCol w="609600"/>
                <a:gridCol w="607650"/>
                <a:gridCol w="602825"/>
                <a:gridCol w="609600"/>
                <a:gridCol w="592175"/>
                <a:gridCol w="405425"/>
                <a:gridCol w="552500"/>
              </a:tblGrid>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sp[3]</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sp[4]</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*fp</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53" name="Google Shape;353;p46"/>
          <p:cNvSpPr/>
          <p:nvPr/>
        </p:nvSpPr>
        <p:spPr>
          <a:xfrm rot="10800000">
            <a:off x="6095999" y="3593216"/>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 * </a:t>
            </a:r>
            <a:r>
              <a:rPr b="0" i="0" lang="en-US" sz="2400" u="none" cap="none" strike="noStrike">
                <a:solidFill>
                  <a:schemeClr val="dk1"/>
                </a:solidFill>
                <a:latin typeface="Roboto Condensed"/>
                <a:ea typeface="Roboto Condensed"/>
                <a:cs typeface="Roboto Condensed"/>
                <a:sym typeface="Roboto Condensed"/>
              </a:rPr>
              <a:t>sp = </a:t>
            </a:r>
            <a:r>
              <a:rPr b="0" i="0" lang="en-US" sz="2400" u="none" cap="none" strike="noStrike">
                <a:solidFill>
                  <a:srgbClr val="538CD5"/>
                </a:solidFill>
                <a:latin typeface="Roboto Condensed"/>
                <a:ea typeface="Roboto Condensed"/>
                <a:cs typeface="Roboto Condensed"/>
                <a:sym typeface="Roboto Condensed"/>
              </a:rPr>
              <a:t>new size_t</a:t>
            </a:r>
            <a:r>
              <a:rPr b="0" i="0" lang="en-US" sz="2400" u="none" cap="none" strike="noStrike">
                <a:solidFill>
                  <a:schemeClr val="dk1"/>
                </a:solidFill>
                <a:latin typeface="Roboto Condensed"/>
                <a:ea typeface="Roboto Condensed"/>
                <a:cs typeface="Roboto Condensed"/>
                <a:sym typeface="Roboto Condensed"/>
              </a:rPr>
              <a: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for</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size_t</a:t>
            </a:r>
            <a:r>
              <a:rPr b="0" i="0" lang="en-US" sz="2400" u="none" cap="none" strike="noStrike">
                <a:solidFill>
                  <a:schemeClr val="dk1"/>
                </a:solidFill>
                <a:latin typeface="Roboto Condensed"/>
                <a:ea typeface="Roboto Condensed"/>
                <a:cs typeface="Roboto Condensed"/>
                <a:sym typeface="Roboto Condensed"/>
              </a:rPr>
              <a:t> i = 0; i &lt; 5;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*(sp + i) = i;</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    float* </a:t>
            </a:r>
            <a:r>
              <a:rPr b="0" i="0" lang="en-US" sz="2400" u="none" cap="none" strike="noStrike">
                <a:solidFill>
                  <a:schemeClr val="dk1"/>
                </a:solidFill>
                <a:latin typeface="Roboto Condensed"/>
                <a:ea typeface="Roboto Condensed"/>
                <a:cs typeface="Roboto Condensed"/>
                <a:sym typeface="Roboto Condensed"/>
              </a:rPr>
              <a:t>fp</a:t>
            </a:r>
            <a:r>
              <a:rPr b="0" i="0" lang="en-US" sz="2400" u="none" cap="none" strike="noStrike">
                <a:solidFill>
                  <a:srgbClr val="538CD5"/>
                </a:solidFill>
                <a:latin typeface="Roboto Condensed"/>
                <a:ea typeface="Roboto Condensed"/>
                <a:cs typeface="Roboto Condensed"/>
                <a:sym typeface="Roboto Condensed"/>
              </a:rPr>
              <a:t> = </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 malloc sizeof</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rgbClr val="538CD5"/>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delete[] </a:t>
            </a:r>
            <a:r>
              <a:rPr b="0" i="0" lang="en-US" sz="2400" u="none" cap="none" strike="noStrike">
                <a:solidFill>
                  <a:schemeClr val="dk1"/>
                </a:solidFill>
                <a:latin typeface="Roboto Condensed"/>
                <a:ea typeface="Roboto Condensed"/>
                <a:cs typeface="Roboto Condensed"/>
                <a:sym typeface="Roboto Condensed"/>
              </a:rPr>
              <a:t>sp;</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359" name="Google Shape;359;p4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The Heap</a:t>
            </a:r>
            <a:endParaRPr b="0" i="0" sz="1400" u="none" cap="none" strike="noStrike">
              <a:solidFill>
                <a:srgbClr val="000000"/>
              </a:solidFill>
              <a:latin typeface="Arial"/>
              <a:ea typeface="Arial"/>
              <a:cs typeface="Arial"/>
              <a:sym typeface="Arial"/>
            </a:endParaRPr>
          </a:p>
        </p:txBody>
      </p:sp>
      <p:sp>
        <p:nvSpPr>
          <p:cNvPr id="360" name="Google Shape;360;p47"/>
          <p:cNvSpPr/>
          <p:nvPr/>
        </p:nvSpPr>
        <p:spPr>
          <a:xfrm>
            <a:off x="6592389" y="1486988"/>
            <a:ext cx="4990010" cy="879565"/>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Heap Memory</a:t>
            </a:r>
            <a:endParaRPr b="0" i="0" sz="2400" u="none" cap="none" strike="noStrike">
              <a:solidFill>
                <a:schemeClr val="dk1"/>
              </a:solidFill>
              <a:latin typeface="Roboto Condensed"/>
              <a:ea typeface="Roboto Condensed"/>
              <a:cs typeface="Roboto Condensed"/>
              <a:sym typeface="Roboto Condensed"/>
            </a:endParaRPr>
          </a:p>
        </p:txBody>
      </p:sp>
      <p:graphicFrame>
        <p:nvGraphicFramePr>
          <p:cNvPr id="361" name="Google Shape;361;p47"/>
          <p:cNvGraphicFramePr/>
          <p:nvPr/>
        </p:nvGraphicFramePr>
        <p:xfrm>
          <a:off x="6609805" y="2400420"/>
          <a:ext cx="3000000" cy="3000000"/>
        </p:xfrm>
        <a:graphic>
          <a:graphicData uri="http://schemas.openxmlformats.org/drawingml/2006/table">
            <a:tbl>
              <a:tblPr bandRow="1" firstRow="1">
                <a:noFill/>
                <a:tableStyleId>{75E56C8E-60E3-418B-9F82-D4F515DCFF12}</a:tableStyleId>
              </a:tblPr>
              <a:tblGrid>
                <a:gridCol w="552500"/>
                <a:gridCol w="440275"/>
                <a:gridCol w="609600"/>
                <a:gridCol w="607650"/>
                <a:gridCol w="602825"/>
                <a:gridCol w="609600"/>
                <a:gridCol w="592175"/>
                <a:gridCol w="405425"/>
                <a:gridCol w="552500"/>
              </a:tblGrid>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*fp</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7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62" name="Google Shape;362;p47"/>
          <p:cNvSpPr/>
          <p:nvPr/>
        </p:nvSpPr>
        <p:spPr>
          <a:xfrm rot="10800000">
            <a:off x="2751908" y="3950268"/>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8"/>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a:t>
            </a:r>
            <a:r>
              <a:rPr b="0" i="0" lang="en-US" sz="1600" u="none" cap="none" strike="noStrike">
                <a:solidFill>
                  <a:srgbClr val="00B0F0"/>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 </a:t>
            </a:r>
            <a:r>
              <a:rPr b="0" i="0" lang="en-US" sz="1600" u="none" cap="none" strike="noStrike">
                <a:solidFill>
                  <a:schemeClr val="dk1"/>
                </a:solidFill>
                <a:latin typeface="Roboto Condensed"/>
                <a:ea typeface="Roboto Condensed"/>
                <a:cs typeface="Roboto Condensed"/>
                <a:sym typeface="Roboto Condensed"/>
              </a:rPr>
              <a:t>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a:t>
            </a: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368" name="Google Shape;368;p4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369" name="Google Shape;369;p48"/>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370" name="Google Shape;370;p48"/>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71" name="Google Shape;371;p48"/>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72" name="Google Shape;372;p48"/>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73" name="Google Shape;373;p48"/>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74" name="Google Shape;374;p48"/>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75" name="Google Shape;375;p48"/>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376" name="Google Shape;376;p48"/>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377" name="Google Shape;377;p48"/>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a:t>
            </a:r>
            <a:endParaRPr b="0" i="0" sz="1400" u="none" cap="none" strike="noStrike">
              <a:solidFill>
                <a:srgbClr val="000000"/>
              </a:solidFill>
              <a:latin typeface="Arial"/>
              <a:ea typeface="Arial"/>
              <a:cs typeface="Arial"/>
              <a:sym typeface="Arial"/>
            </a:endParaRPr>
          </a:p>
        </p:txBody>
      </p:sp>
      <p:sp>
        <p:nvSpPr>
          <p:cNvPr id="378" name="Google Shape;378;p48"/>
          <p:cNvSpPr/>
          <p:nvPr/>
        </p:nvSpPr>
        <p:spPr>
          <a:xfrm rot="10800000">
            <a:off x="1863633" y="5817326"/>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 </a:t>
            </a:r>
            <a:r>
              <a:rPr b="0" i="0" lang="en-US" sz="1600" u="none" cap="none" strike="noStrike">
                <a:solidFill>
                  <a:schemeClr val="dk1"/>
                </a:solidFill>
                <a:latin typeface="Roboto Condensed"/>
                <a:ea typeface="Roboto Condensed"/>
                <a:cs typeface="Roboto Condensed"/>
                <a:sym typeface="Roboto Condensed"/>
              </a:rPr>
              <a:t>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384" name="Google Shape;384;p4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385" name="Google Shape;385;p49"/>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386" name="Google Shape;386;p49"/>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87" name="Google Shape;387;p49"/>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88" name="Google Shape;388;p49"/>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89" name="Google Shape;389;p49"/>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90" name="Google Shape;390;p49"/>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391" name="Google Shape;391;p49"/>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392" name="Google Shape;392;p49"/>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393" name="Google Shape;393;p49"/>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a:t>
            </a:r>
            <a:endParaRPr b="0" i="0" sz="1400" u="none" cap="none" strike="noStrike">
              <a:solidFill>
                <a:srgbClr val="000000"/>
              </a:solidFill>
              <a:latin typeface="Arial"/>
              <a:ea typeface="Arial"/>
              <a:cs typeface="Arial"/>
              <a:sym typeface="Arial"/>
            </a:endParaRPr>
          </a:p>
        </p:txBody>
      </p:sp>
      <p:sp>
        <p:nvSpPr>
          <p:cNvPr id="394" name="Google Shape;394;p49"/>
          <p:cNvSpPr/>
          <p:nvPr/>
        </p:nvSpPr>
        <p:spPr>
          <a:xfrm rot="10800000">
            <a:off x="2595155" y="1715228"/>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5" name="Google Shape;395;p49"/>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address</a:t>
            </a:r>
            <a:endParaRPr b="0" i="0" sz="1400" u="none" cap="none" strike="noStrike">
              <a:solidFill>
                <a:srgbClr val="000000"/>
              </a:solidFill>
              <a:latin typeface="Arial"/>
              <a:ea typeface="Arial"/>
              <a:cs typeface="Arial"/>
              <a:sym typeface="Arial"/>
            </a:endParaRPr>
          </a:p>
        </p:txBody>
      </p:sp>
      <p:sp>
        <p:nvSpPr>
          <p:cNvPr id="396" name="Google Shape;396;p49"/>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value</a:t>
            </a:r>
            <a:endParaRPr b="0" i="0" sz="1400" u="none" cap="none" strike="noStrike">
              <a:solidFill>
                <a:srgbClr val="000000"/>
              </a:solidFill>
              <a:latin typeface="Arial"/>
              <a:ea typeface="Arial"/>
              <a:cs typeface="Arial"/>
              <a:sym typeface="Arial"/>
            </a:endParaRPr>
          </a:p>
        </p:txBody>
      </p:sp>
      <p:sp>
        <p:nvSpPr>
          <p:cNvPr id="397" name="Google Shape;397;p49"/>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 0</a:t>
            </a:r>
            <a:endParaRPr b="0" i="0" sz="1400" u="none" cap="none" strike="noStrike">
              <a:solidFill>
                <a:srgbClr val="000000"/>
              </a:solidFill>
              <a:latin typeface="Arial"/>
              <a:ea typeface="Arial"/>
              <a:cs typeface="Arial"/>
              <a:sym typeface="Arial"/>
            </a:endParaRPr>
          </a:p>
        </p:txBody>
      </p:sp>
      <p:sp>
        <p:nvSpPr>
          <p:cNvPr id="398" name="Google Shape;398;p49"/>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 = 8</a:t>
            </a:r>
            <a:endParaRPr b="0" i="0" sz="1400" u="none" cap="none" strike="noStrike">
              <a:solidFill>
                <a:srgbClr val="000000"/>
              </a:solidFill>
              <a:latin typeface="Arial"/>
              <a:ea typeface="Arial"/>
              <a:cs typeface="Arial"/>
              <a:sym typeface="Arial"/>
            </a:endParaRPr>
          </a:p>
        </p:txBody>
      </p:sp>
      <p:sp>
        <p:nvSpPr>
          <p:cNvPr id="399" name="Google Shape;399;p49"/>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a:t>
            </a:r>
            <a:endParaRPr b="0" i="0" sz="1400" u="none" cap="none" strike="noStrike">
              <a:solidFill>
                <a:srgbClr val="000000"/>
              </a:solidFill>
              <a:latin typeface="Arial"/>
              <a:ea typeface="Arial"/>
              <a:cs typeface="Arial"/>
              <a:sym typeface="Arial"/>
            </a:endParaRPr>
          </a:p>
        </p:txBody>
      </p:sp>
      <p:sp>
        <p:nvSpPr>
          <p:cNvPr id="400" name="Google Shape;400;p49"/>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t>
            </a:r>
            <a:endParaRPr b="0" i="0" sz="1400" u="none" cap="none" strike="noStrike">
              <a:solidFill>
                <a:srgbClr val="000000"/>
              </a:solidFill>
              <a:latin typeface="Arial"/>
              <a:ea typeface="Arial"/>
              <a:cs typeface="Arial"/>
              <a:sym typeface="Arial"/>
            </a:endParaRPr>
          </a:p>
        </p:txBody>
      </p:sp>
      <p:sp>
        <p:nvSpPr>
          <p:cNvPr id="401" name="Google Shape;401;p49"/>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0"/>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 </a:t>
            </a:r>
            <a:r>
              <a:rPr b="0" i="0" lang="en-US" sz="1600" u="none" cap="none" strike="noStrike">
                <a:solidFill>
                  <a:schemeClr val="dk1"/>
                </a:solidFill>
                <a:latin typeface="Roboto Condensed"/>
                <a:ea typeface="Roboto Condensed"/>
                <a:cs typeface="Roboto Condensed"/>
                <a:sym typeface="Roboto Condensed"/>
              </a:rPr>
              <a:t>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407" name="Google Shape;407;p5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408" name="Google Shape;408;p50"/>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409" name="Google Shape;409;p50"/>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10" name="Google Shape;410;p50"/>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11" name="Google Shape;411;p50"/>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12" name="Google Shape;412;p50"/>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13" name="Google Shape;413;p50"/>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14" name="Google Shape;414;p50"/>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415" name="Google Shape;415;p50"/>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416" name="Google Shape;416;p50"/>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 = 0</a:t>
            </a:r>
            <a:endParaRPr b="0" i="0" sz="1400" u="none" cap="none" strike="noStrike">
              <a:solidFill>
                <a:srgbClr val="000000"/>
              </a:solidFill>
              <a:latin typeface="Arial"/>
              <a:ea typeface="Arial"/>
              <a:cs typeface="Arial"/>
              <a:sym typeface="Arial"/>
            </a:endParaRPr>
          </a:p>
        </p:txBody>
      </p:sp>
      <p:sp>
        <p:nvSpPr>
          <p:cNvPr id="417" name="Google Shape;417;p50"/>
          <p:cNvSpPr/>
          <p:nvPr/>
        </p:nvSpPr>
        <p:spPr>
          <a:xfrm rot="10800000">
            <a:off x="3344091" y="1924235"/>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8" name="Google Shape;418;p50"/>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address</a:t>
            </a:r>
            <a:endParaRPr b="0" i="0" sz="1400" u="none" cap="none" strike="noStrike">
              <a:solidFill>
                <a:srgbClr val="000000"/>
              </a:solidFill>
              <a:latin typeface="Arial"/>
              <a:ea typeface="Arial"/>
              <a:cs typeface="Arial"/>
              <a:sym typeface="Arial"/>
            </a:endParaRPr>
          </a:p>
        </p:txBody>
      </p:sp>
      <p:sp>
        <p:nvSpPr>
          <p:cNvPr id="419" name="Google Shape;419;p50"/>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value</a:t>
            </a:r>
            <a:endParaRPr b="0" i="0" sz="1400" u="none" cap="none" strike="noStrike">
              <a:solidFill>
                <a:srgbClr val="000000"/>
              </a:solidFill>
              <a:latin typeface="Arial"/>
              <a:ea typeface="Arial"/>
              <a:cs typeface="Arial"/>
              <a:sym typeface="Arial"/>
            </a:endParaRPr>
          </a:p>
        </p:txBody>
      </p:sp>
      <p:sp>
        <p:nvSpPr>
          <p:cNvPr id="420" name="Google Shape;420;p50"/>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 0</a:t>
            </a:r>
            <a:endParaRPr b="0" i="0" sz="1400" u="none" cap="none" strike="noStrike">
              <a:solidFill>
                <a:srgbClr val="000000"/>
              </a:solidFill>
              <a:latin typeface="Arial"/>
              <a:ea typeface="Arial"/>
              <a:cs typeface="Arial"/>
              <a:sym typeface="Arial"/>
            </a:endParaRPr>
          </a:p>
        </p:txBody>
      </p:sp>
      <p:sp>
        <p:nvSpPr>
          <p:cNvPr id="421" name="Google Shape;421;p50"/>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 = 8</a:t>
            </a:r>
            <a:endParaRPr b="0" i="0" sz="1400" u="none" cap="none" strike="noStrike">
              <a:solidFill>
                <a:srgbClr val="000000"/>
              </a:solidFill>
              <a:latin typeface="Arial"/>
              <a:ea typeface="Arial"/>
              <a:cs typeface="Arial"/>
              <a:sym typeface="Arial"/>
            </a:endParaRPr>
          </a:p>
        </p:txBody>
      </p:sp>
      <p:sp>
        <p:nvSpPr>
          <p:cNvPr id="422" name="Google Shape;422;p50"/>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a:t>
            </a:r>
            <a:endParaRPr b="0" i="0" sz="1400" u="none" cap="none" strike="noStrike">
              <a:solidFill>
                <a:srgbClr val="000000"/>
              </a:solidFill>
              <a:latin typeface="Arial"/>
              <a:ea typeface="Arial"/>
              <a:cs typeface="Arial"/>
              <a:sym typeface="Arial"/>
            </a:endParaRPr>
          </a:p>
        </p:txBody>
      </p:sp>
      <p:sp>
        <p:nvSpPr>
          <p:cNvPr id="423" name="Google Shape;423;p50"/>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t>
            </a:r>
            <a:endParaRPr b="0" i="0" sz="1400" u="none" cap="none" strike="noStrike">
              <a:solidFill>
                <a:srgbClr val="000000"/>
              </a:solidFill>
              <a:latin typeface="Arial"/>
              <a:ea typeface="Arial"/>
              <a:cs typeface="Arial"/>
              <a:sym typeface="Arial"/>
            </a:endParaRPr>
          </a:p>
        </p:txBody>
      </p:sp>
      <p:sp>
        <p:nvSpPr>
          <p:cNvPr id="424" name="Google Shape;424;p50"/>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1"/>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430" name="Google Shape;430;p5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431" name="Google Shape;431;p51"/>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432" name="Google Shape;432;p51"/>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33" name="Google Shape;433;p51"/>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34" name="Google Shape;434;p51"/>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35" name="Google Shape;435;p51"/>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36" name="Google Shape;436;p51"/>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37" name="Google Shape;437;p51"/>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438" name="Google Shape;438;p51"/>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439" name="Google Shape;439;p51"/>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 = 1</a:t>
            </a:r>
            <a:endParaRPr b="0" i="0" sz="1400" u="none" cap="none" strike="noStrike">
              <a:solidFill>
                <a:srgbClr val="000000"/>
              </a:solidFill>
              <a:latin typeface="Arial"/>
              <a:ea typeface="Arial"/>
              <a:cs typeface="Arial"/>
              <a:sym typeface="Arial"/>
            </a:endParaRPr>
          </a:p>
        </p:txBody>
      </p:sp>
      <p:sp>
        <p:nvSpPr>
          <p:cNvPr id="440" name="Google Shape;440;p51"/>
          <p:cNvSpPr/>
          <p:nvPr/>
        </p:nvSpPr>
        <p:spPr>
          <a:xfrm rot="10800000">
            <a:off x="2455817" y="2167097"/>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1" name="Google Shape;441;p51"/>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address</a:t>
            </a:r>
            <a:endParaRPr b="0" i="0" sz="1400" u="none" cap="none" strike="noStrike">
              <a:solidFill>
                <a:srgbClr val="000000"/>
              </a:solidFill>
              <a:latin typeface="Arial"/>
              <a:ea typeface="Arial"/>
              <a:cs typeface="Arial"/>
              <a:sym typeface="Arial"/>
            </a:endParaRPr>
          </a:p>
        </p:txBody>
      </p:sp>
      <p:sp>
        <p:nvSpPr>
          <p:cNvPr id="442" name="Google Shape;442;p51"/>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value</a:t>
            </a:r>
            <a:endParaRPr b="0" i="0" sz="1400" u="none" cap="none" strike="noStrike">
              <a:solidFill>
                <a:srgbClr val="000000"/>
              </a:solidFill>
              <a:latin typeface="Arial"/>
              <a:ea typeface="Arial"/>
              <a:cs typeface="Arial"/>
              <a:sym typeface="Arial"/>
            </a:endParaRPr>
          </a:p>
        </p:txBody>
      </p:sp>
      <p:sp>
        <p:nvSpPr>
          <p:cNvPr id="443" name="Google Shape;443;p51"/>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 0</a:t>
            </a:r>
            <a:endParaRPr b="0" i="0" sz="1400" u="none" cap="none" strike="noStrike">
              <a:solidFill>
                <a:srgbClr val="000000"/>
              </a:solidFill>
              <a:latin typeface="Arial"/>
              <a:ea typeface="Arial"/>
              <a:cs typeface="Arial"/>
              <a:sym typeface="Arial"/>
            </a:endParaRPr>
          </a:p>
        </p:txBody>
      </p:sp>
      <p:sp>
        <p:nvSpPr>
          <p:cNvPr id="444" name="Google Shape;444;p51"/>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 = 8</a:t>
            </a:r>
            <a:endParaRPr b="0" i="0" sz="1400" u="none" cap="none" strike="noStrike">
              <a:solidFill>
                <a:srgbClr val="000000"/>
              </a:solidFill>
              <a:latin typeface="Arial"/>
              <a:ea typeface="Arial"/>
              <a:cs typeface="Arial"/>
              <a:sym typeface="Arial"/>
            </a:endParaRPr>
          </a:p>
        </p:txBody>
      </p:sp>
      <p:sp>
        <p:nvSpPr>
          <p:cNvPr id="445" name="Google Shape;445;p51"/>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a:t>
            </a:r>
            <a:endParaRPr b="0" i="0" sz="1400" u="none" cap="none" strike="noStrike">
              <a:solidFill>
                <a:srgbClr val="000000"/>
              </a:solidFill>
              <a:latin typeface="Arial"/>
              <a:ea typeface="Arial"/>
              <a:cs typeface="Arial"/>
              <a:sym typeface="Arial"/>
            </a:endParaRPr>
          </a:p>
        </p:txBody>
      </p:sp>
      <p:sp>
        <p:nvSpPr>
          <p:cNvPr id="446" name="Google Shape;446;p51"/>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t>
            </a:r>
            <a:endParaRPr b="0" i="0" sz="1400" u="none" cap="none" strike="noStrike">
              <a:solidFill>
                <a:srgbClr val="000000"/>
              </a:solidFill>
              <a:latin typeface="Arial"/>
              <a:ea typeface="Arial"/>
              <a:cs typeface="Arial"/>
              <a:sym typeface="Arial"/>
            </a:endParaRPr>
          </a:p>
        </p:txBody>
      </p:sp>
      <p:sp>
        <p:nvSpPr>
          <p:cNvPr id="447" name="Google Shape;447;p51"/>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Static data is created before main() function execution.</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Static data is destroyed after main() function execution.</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Static data is destroyed after main() function execution.</a:t>
            </a:r>
            <a:endParaRPr b="0" i="0" sz="2400" u="none" cap="none" strike="noStrike">
              <a:solidFill>
                <a:schemeClr val="dk1"/>
              </a:solidFill>
              <a:latin typeface="Roboto Condensed"/>
              <a:ea typeface="Roboto Condensed"/>
              <a:cs typeface="Roboto Condensed"/>
              <a:sym typeface="Roboto Condensed"/>
            </a:endParaRPr>
          </a:p>
        </p:txBody>
      </p:sp>
      <p:sp>
        <p:nvSpPr>
          <p:cNvPr id="118" name="Google Shape;118;p1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Allocation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2"/>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453" name="Google Shape;453;p5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454" name="Google Shape;454;p52"/>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455" name="Google Shape;455;p52"/>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56" name="Google Shape;456;p52"/>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57" name="Google Shape;457;p52"/>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58" name="Google Shape;458;p52"/>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59" name="Google Shape;459;p52"/>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60" name="Google Shape;460;p52"/>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461" name="Google Shape;461;p52"/>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462" name="Google Shape;462;p52"/>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 = 1</a:t>
            </a:r>
            <a:endParaRPr b="0" i="0" sz="1400" u="none" cap="none" strike="noStrike">
              <a:solidFill>
                <a:srgbClr val="000000"/>
              </a:solidFill>
              <a:latin typeface="Arial"/>
              <a:ea typeface="Arial"/>
              <a:cs typeface="Arial"/>
              <a:sym typeface="Arial"/>
            </a:endParaRPr>
          </a:p>
        </p:txBody>
      </p:sp>
      <p:sp>
        <p:nvSpPr>
          <p:cNvPr id="463" name="Google Shape;463;p52"/>
          <p:cNvSpPr/>
          <p:nvPr/>
        </p:nvSpPr>
        <p:spPr>
          <a:xfrm rot="10800000">
            <a:off x="1619794" y="2893101"/>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4" name="Google Shape;464;p52"/>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address</a:t>
            </a:r>
            <a:endParaRPr b="0" i="0" sz="1400" u="none" cap="none" strike="noStrike">
              <a:solidFill>
                <a:srgbClr val="000000"/>
              </a:solidFill>
              <a:latin typeface="Arial"/>
              <a:ea typeface="Arial"/>
              <a:cs typeface="Arial"/>
              <a:sym typeface="Arial"/>
            </a:endParaRPr>
          </a:p>
        </p:txBody>
      </p:sp>
      <p:sp>
        <p:nvSpPr>
          <p:cNvPr id="465" name="Google Shape;465;p52"/>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value</a:t>
            </a:r>
            <a:endParaRPr b="0" i="0" sz="1400" u="none" cap="none" strike="noStrike">
              <a:solidFill>
                <a:srgbClr val="000000"/>
              </a:solidFill>
              <a:latin typeface="Arial"/>
              <a:ea typeface="Arial"/>
              <a:cs typeface="Arial"/>
              <a:sym typeface="Arial"/>
            </a:endParaRPr>
          </a:p>
        </p:txBody>
      </p:sp>
      <p:sp>
        <p:nvSpPr>
          <p:cNvPr id="466" name="Google Shape;466;p52"/>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 0</a:t>
            </a:r>
            <a:endParaRPr b="0" i="0" sz="1400" u="none" cap="none" strike="noStrike">
              <a:solidFill>
                <a:srgbClr val="000000"/>
              </a:solidFill>
              <a:latin typeface="Arial"/>
              <a:ea typeface="Arial"/>
              <a:cs typeface="Arial"/>
              <a:sym typeface="Arial"/>
            </a:endParaRPr>
          </a:p>
        </p:txBody>
      </p:sp>
      <p:sp>
        <p:nvSpPr>
          <p:cNvPr id="467" name="Google Shape;467;p52"/>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 = 8</a:t>
            </a:r>
            <a:endParaRPr b="0" i="0" sz="1400" u="none" cap="none" strike="noStrike">
              <a:solidFill>
                <a:srgbClr val="000000"/>
              </a:solidFill>
              <a:latin typeface="Arial"/>
              <a:ea typeface="Arial"/>
              <a:cs typeface="Arial"/>
              <a:sym typeface="Arial"/>
            </a:endParaRPr>
          </a:p>
        </p:txBody>
      </p:sp>
      <p:sp>
        <p:nvSpPr>
          <p:cNvPr id="468" name="Google Shape;468;p52"/>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 = 8</a:t>
            </a:r>
            <a:endParaRPr b="0" i="0" sz="1400" u="none" cap="none" strike="noStrike">
              <a:solidFill>
                <a:srgbClr val="000000"/>
              </a:solidFill>
              <a:latin typeface="Arial"/>
              <a:ea typeface="Arial"/>
              <a:cs typeface="Arial"/>
              <a:sym typeface="Arial"/>
            </a:endParaRPr>
          </a:p>
        </p:txBody>
      </p:sp>
      <p:sp>
        <p:nvSpPr>
          <p:cNvPr id="469" name="Google Shape;469;p52"/>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t>
            </a:r>
            <a:endParaRPr b="0" i="0" sz="1400" u="none" cap="none" strike="noStrike">
              <a:solidFill>
                <a:srgbClr val="000000"/>
              </a:solidFill>
              <a:latin typeface="Arial"/>
              <a:ea typeface="Arial"/>
              <a:cs typeface="Arial"/>
              <a:sym typeface="Arial"/>
            </a:endParaRPr>
          </a:p>
        </p:txBody>
      </p:sp>
      <p:sp>
        <p:nvSpPr>
          <p:cNvPr id="470" name="Google Shape;470;p52"/>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3"/>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476" name="Google Shape;476;p5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477" name="Google Shape;477;p53"/>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478" name="Google Shape;478;p53"/>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79" name="Google Shape;479;p53"/>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80" name="Google Shape;480;p53"/>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81" name="Google Shape;481;p53"/>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82" name="Google Shape;482;p53"/>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483" name="Google Shape;483;p53"/>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484" name="Google Shape;484;p53"/>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485" name="Google Shape;485;p53"/>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 = 1</a:t>
            </a:r>
            <a:endParaRPr b="0" i="0" sz="1400" u="none" cap="none" strike="noStrike">
              <a:solidFill>
                <a:srgbClr val="000000"/>
              </a:solidFill>
              <a:latin typeface="Arial"/>
              <a:ea typeface="Arial"/>
              <a:cs typeface="Arial"/>
              <a:sym typeface="Arial"/>
            </a:endParaRPr>
          </a:p>
        </p:txBody>
      </p:sp>
      <p:sp>
        <p:nvSpPr>
          <p:cNvPr id="486" name="Google Shape;486;p53"/>
          <p:cNvSpPr/>
          <p:nvPr/>
        </p:nvSpPr>
        <p:spPr>
          <a:xfrm rot="10800000">
            <a:off x="1650726" y="3625801"/>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7" name="Google Shape;487;p53"/>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address</a:t>
            </a:r>
            <a:endParaRPr b="0" i="0" sz="1400" u="none" cap="none" strike="noStrike">
              <a:solidFill>
                <a:srgbClr val="000000"/>
              </a:solidFill>
              <a:latin typeface="Arial"/>
              <a:ea typeface="Arial"/>
              <a:cs typeface="Arial"/>
              <a:sym typeface="Arial"/>
            </a:endParaRPr>
          </a:p>
        </p:txBody>
      </p:sp>
      <p:sp>
        <p:nvSpPr>
          <p:cNvPr id="488" name="Google Shape;488;p53"/>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value</a:t>
            </a:r>
            <a:endParaRPr b="0" i="0" sz="1400" u="none" cap="none" strike="noStrike">
              <a:solidFill>
                <a:srgbClr val="000000"/>
              </a:solidFill>
              <a:latin typeface="Arial"/>
              <a:ea typeface="Arial"/>
              <a:cs typeface="Arial"/>
              <a:sym typeface="Arial"/>
            </a:endParaRPr>
          </a:p>
        </p:txBody>
      </p:sp>
      <p:sp>
        <p:nvSpPr>
          <p:cNvPr id="489" name="Google Shape;489;p53"/>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 0</a:t>
            </a:r>
            <a:endParaRPr b="0" i="0" sz="1400" u="none" cap="none" strike="noStrike">
              <a:solidFill>
                <a:srgbClr val="000000"/>
              </a:solidFill>
              <a:latin typeface="Arial"/>
              <a:ea typeface="Arial"/>
              <a:cs typeface="Arial"/>
              <a:sym typeface="Arial"/>
            </a:endParaRPr>
          </a:p>
        </p:txBody>
      </p:sp>
      <p:sp>
        <p:nvSpPr>
          <p:cNvPr id="490" name="Google Shape;490;p53"/>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 = 8</a:t>
            </a:r>
            <a:endParaRPr b="0" i="0" sz="1400" u="none" cap="none" strike="noStrike">
              <a:solidFill>
                <a:srgbClr val="000000"/>
              </a:solidFill>
              <a:latin typeface="Arial"/>
              <a:ea typeface="Arial"/>
              <a:cs typeface="Arial"/>
              <a:sym typeface="Arial"/>
            </a:endParaRPr>
          </a:p>
        </p:txBody>
      </p:sp>
      <p:sp>
        <p:nvSpPr>
          <p:cNvPr id="491" name="Google Shape;491;p53"/>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 = 8</a:t>
            </a:r>
            <a:endParaRPr b="0" i="0" sz="1400" u="none" cap="none" strike="noStrike">
              <a:solidFill>
                <a:srgbClr val="000000"/>
              </a:solidFill>
              <a:latin typeface="Arial"/>
              <a:ea typeface="Arial"/>
              <a:cs typeface="Arial"/>
              <a:sym typeface="Arial"/>
            </a:endParaRPr>
          </a:p>
        </p:txBody>
      </p:sp>
      <p:sp>
        <p:nvSpPr>
          <p:cNvPr id="492" name="Google Shape;492;p53"/>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 = &amp;a</a:t>
            </a:r>
            <a:endParaRPr b="0" i="0" sz="1400" u="none" cap="none" strike="noStrike">
              <a:solidFill>
                <a:srgbClr val="000000"/>
              </a:solidFill>
              <a:latin typeface="Arial"/>
              <a:ea typeface="Arial"/>
              <a:cs typeface="Arial"/>
              <a:sym typeface="Arial"/>
            </a:endParaRPr>
          </a:p>
        </p:txBody>
      </p:sp>
      <p:sp>
        <p:nvSpPr>
          <p:cNvPr id="493" name="Google Shape;493;p53"/>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4"/>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499" name="Google Shape;499;p5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500" name="Google Shape;500;p54"/>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501" name="Google Shape;501;p54"/>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02" name="Google Shape;502;p54"/>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03" name="Google Shape;503;p54"/>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04" name="Google Shape;504;p54"/>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05" name="Google Shape;505;p54"/>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06" name="Google Shape;506;p54"/>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507" name="Google Shape;507;p54"/>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508" name="Google Shape;508;p54"/>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 = 1</a:t>
            </a:r>
            <a:endParaRPr b="0" i="0" sz="1400" u="none" cap="none" strike="noStrike">
              <a:solidFill>
                <a:srgbClr val="000000"/>
              </a:solidFill>
              <a:latin typeface="Arial"/>
              <a:ea typeface="Arial"/>
              <a:cs typeface="Arial"/>
              <a:sym typeface="Arial"/>
            </a:endParaRPr>
          </a:p>
        </p:txBody>
      </p:sp>
      <p:sp>
        <p:nvSpPr>
          <p:cNvPr id="509" name="Google Shape;509;p54"/>
          <p:cNvSpPr/>
          <p:nvPr/>
        </p:nvSpPr>
        <p:spPr>
          <a:xfrm rot="10800000">
            <a:off x="1711686" y="3871445"/>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0" name="Google Shape;510;p54"/>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address</a:t>
            </a:r>
            <a:endParaRPr b="0" i="0" sz="1400" u="none" cap="none" strike="noStrike">
              <a:solidFill>
                <a:srgbClr val="000000"/>
              </a:solidFill>
              <a:latin typeface="Arial"/>
              <a:ea typeface="Arial"/>
              <a:cs typeface="Arial"/>
              <a:sym typeface="Arial"/>
            </a:endParaRPr>
          </a:p>
        </p:txBody>
      </p:sp>
      <p:sp>
        <p:nvSpPr>
          <p:cNvPr id="511" name="Google Shape;511;p54"/>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value</a:t>
            </a:r>
            <a:endParaRPr b="0" i="0" sz="1400" u="none" cap="none" strike="noStrike">
              <a:solidFill>
                <a:srgbClr val="000000"/>
              </a:solidFill>
              <a:latin typeface="Arial"/>
              <a:ea typeface="Arial"/>
              <a:cs typeface="Arial"/>
              <a:sym typeface="Arial"/>
            </a:endParaRPr>
          </a:p>
        </p:txBody>
      </p:sp>
      <p:sp>
        <p:nvSpPr>
          <p:cNvPr id="512" name="Google Shape;512;p54"/>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 1</a:t>
            </a:r>
            <a:endParaRPr b="0" i="0" sz="1400" u="none" cap="none" strike="noStrike">
              <a:solidFill>
                <a:srgbClr val="000000"/>
              </a:solidFill>
              <a:latin typeface="Arial"/>
              <a:ea typeface="Arial"/>
              <a:cs typeface="Arial"/>
              <a:sym typeface="Arial"/>
            </a:endParaRPr>
          </a:p>
        </p:txBody>
      </p:sp>
      <p:sp>
        <p:nvSpPr>
          <p:cNvPr id="513" name="Google Shape;513;p54"/>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 = 8</a:t>
            </a:r>
            <a:endParaRPr b="0" i="0" sz="1400" u="none" cap="none" strike="noStrike">
              <a:solidFill>
                <a:srgbClr val="000000"/>
              </a:solidFill>
              <a:latin typeface="Arial"/>
              <a:ea typeface="Arial"/>
              <a:cs typeface="Arial"/>
              <a:sym typeface="Arial"/>
            </a:endParaRPr>
          </a:p>
        </p:txBody>
      </p:sp>
      <p:sp>
        <p:nvSpPr>
          <p:cNvPr id="514" name="Google Shape;514;p54"/>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 = 8</a:t>
            </a:r>
            <a:endParaRPr b="0" i="0" sz="1400" u="none" cap="none" strike="noStrike">
              <a:solidFill>
                <a:srgbClr val="000000"/>
              </a:solidFill>
              <a:latin typeface="Arial"/>
              <a:ea typeface="Arial"/>
              <a:cs typeface="Arial"/>
              <a:sym typeface="Arial"/>
            </a:endParaRPr>
          </a:p>
        </p:txBody>
      </p:sp>
      <p:sp>
        <p:nvSpPr>
          <p:cNvPr id="515" name="Google Shape;515;p54"/>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 = &amp;a</a:t>
            </a:r>
            <a:endParaRPr b="0" i="0" sz="1400" u="none" cap="none" strike="noStrike">
              <a:solidFill>
                <a:srgbClr val="000000"/>
              </a:solidFill>
              <a:latin typeface="Arial"/>
              <a:ea typeface="Arial"/>
              <a:cs typeface="Arial"/>
              <a:sym typeface="Arial"/>
            </a:endParaRPr>
          </a:p>
        </p:txBody>
      </p:sp>
      <p:sp>
        <p:nvSpPr>
          <p:cNvPr id="516" name="Google Shape;516;p54"/>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5"/>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522" name="Google Shape;522;p5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523" name="Google Shape;523;p55"/>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524" name="Google Shape;524;p55"/>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size_t[10]</a:t>
            </a:r>
            <a:endParaRPr b="0" i="0" sz="1400" u="none" cap="none" strike="noStrike">
              <a:solidFill>
                <a:srgbClr val="000000"/>
              </a:solidFill>
              <a:latin typeface="Arial"/>
              <a:ea typeface="Arial"/>
              <a:cs typeface="Arial"/>
              <a:sym typeface="Arial"/>
            </a:endParaRPr>
          </a:p>
        </p:txBody>
      </p:sp>
      <p:sp>
        <p:nvSpPr>
          <p:cNvPr id="525" name="Google Shape;525;p55"/>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26" name="Google Shape;526;p55"/>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27" name="Google Shape;527;p55"/>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28" name="Google Shape;528;p55"/>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29" name="Google Shape;529;p55"/>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530" name="Google Shape;530;p55"/>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531" name="Google Shape;531;p55"/>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 = 1</a:t>
            </a:r>
            <a:endParaRPr b="0" i="0" sz="1400" u="none" cap="none" strike="noStrike">
              <a:solidFill>
                <a:srgbClr val="000000"/>
              </a:solidFill>
              <a:latin typeface="Arial"/>
              <a:ea typeface="Arial"/>
              <a:cs typeface="Arial"/>
              <a:sym typeface="Arial"/>
            </a:endParaRPr>
          </a:p>
        </p:txBody>
      </p:sp>
      <p:sp>
        <p:nvSpPr>
          <p:cNvPr id="532" name="Google Shape;532;p55"/>
          <p:cNvSpPr/>
          <p:nvPr/>
        </p:nvSpPr>
        <p:spPr>
          <a:xfrm rot="10800000">
            <a:off x="3688532" y="4374138"/>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33" name="Google Shape;533;p55"/>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address</a:t>
            </a:r>
            <a:endParaRPr b="0" i="0" sz="1400" u="none" cap="none" strike="noStrike">
              <a:solidFill>
                <a:srgbClr val="000000"/>
              </a:solidFill>
              <a:latin typeface="Arial"/>
              <a:ea typeface="Arial"/>
              <a:cs typeface="Arial"/>
              <a:sym typeface="Arial"/>
            </a:endParaRPr>
          </a:p>
        </p:txBody>
      </p:sp>
      <p:sp>
        <p:nvSpPr>
          <p:cNvPr id="534" name="Google Shape;534;p55"/>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value</a:t>
            </a:r>
            <a:endParaRPr b="0" i="0" sz="1400" u="none" cap="none" strike="noStrike">
              <a:solidFill>
                <a:srgbClr val="000000"/>
              </a:solidFill>
              <a:latin typeface="Arial"/>
              <a:ea typeface="Arial"/>
              <a:cs typeface="Arial"/>
              <a:sym typeface="Arial"/>
            </a:endParaRPr>
          </a:p>
        </p:txBody>
      </p:sp>
      <p:sp>
        <p:nvSpPr>
          <p:cNvPr id="535" name="Google Shape;535;p55"/>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 1</a:t>
            </a:r>
            <a:endParaRPr b="0" i="0" sz="1400" u="none" cap="none" strike="noStrike">
              <a:solidFill>
                <a:srgbClr val="000000"/>
              </a:solidFill>
              <a:latin typeface="Arial"/>
              <a:ea typeface="Arial"/>
              <a:cs typeface="Arial"/>
              <a:sym typeface="Arial"/>
            </a:endParaRPr>
          </a:p>
        </p:txBody>
      </p:sp>
      <p:sp>
        <p:nvSpPr>
          <p:cNvPr id="536" name="Google Shape;536;p55"/>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 = 8</a:t>
            </a:r>
            <a:endParaRPr b="0" i="0" sz="1400" u="none" cap="none" strike="noStrike">
              <a:solidFill>
                <a:srgbClr val="000000"/>
              </a:solidFill>
              <a:latin typeface="Arial"/>
              <a:ea typeface="Arial"/>
              <a:cs typeface="Arial"/>
              <a:sym typeface="Arial"/>
            </a:endParaRPr>
          </a:p>
        </p:txBody>
      </p:sp>
      <p:sp>
        <p:nvSpPr>
          <p:cNvPr id="537" name="Google Shape;537;p55"/>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 = 8</a:t>
            </a:r>
            <a:endParaRPr b="0" i="0" sz="1400" u="none" cap="none" strike="noStrike">
              <a:solidFill>
                <a:srgbClr val="000000"/>
              </a:solidFill>
              <a:latin typeface="Arial"/>
              <a:ea typeface="Arial"/>
              <a:cs typeface="Arial"/>
              <a:sym typeface="Arial"/>
            </a:endParaRPr>
          </a:p>
        </p:txBody>
      </p:sp>
      <p:sp>
        <p:nvSpPr>
          <p:cNvPr id="538" name="Google Shape;538;p55"/>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 = &amp;a</a:t>
            </a:r>
            <a:endParaRPr b="0" i="0" sz="1400" u="none" cap="none" strike="noStrike">
              <a:solidFill>
                <a:srgbClr val="000000"/>
              </a:solidFill>
              <a:latin typeface="Arial"/>
              <a:ea typeface="Arial"/>
              <a:cs typeface="Arial"/>
              <a:sym typeface="Arial"/>
            </a:endParaRPr>
          </a:p>
        </p:txBody>
      </p:sp>
      <p:sp>
        <p:nvSpPr>
          <p:cNvPr id="539" name="Google Shape;539;p55"/>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mem = address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56"/>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 </a:t>
            </a:r>
            <a:r>
              <a:rPr b="0" i="0" lang="en-US" sz="1600" u="none" cap="none" strike="noStrike">
                <a:solidFill>
                  <a:schemeClr val="dk1"/>
                </a:solidFill>
                <a:latin typeface="Roboto Condensed"/>
                <a:ea typeface="Roboto Condensed"/>
                <a:cs typeface="Roboto Condensed"/>
                <a:sym typeface="Roboto Condensed"/>
              </a:rPr>
              <a:t>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545" name="Google Shape;545;p5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546" name="Google Shape;546;p56"/>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547" name="Google Shape;547;p56"/>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48" name="Google Shape;548;p56"/>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49" name="Google Shape;549;p56"/>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50" name="Google Shape;550;p56"/>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51" name="Google Shape;551;p56"/>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52" name="Google Shape;552;p56"/>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553" name="Google Shape;553;p56"/>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554" name="Google Shape;554;p56"/>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 = 1</a:t>
            </a:r>
            <a:endParaRPr b="0" i="0" sz="1400" u="none" cap="none" strike="noStrike">
              <a:solidFill>
                <a:srgbClr val="000000"/>
              </a:solidFill>
              <a:latin typeface="Arial"/>
              <a:ea typeface="Arial"/>
              <a:cs typeface="Arial"/>
              <a:sym typeface="Arial"/>
            </a:endParaRPr>
          </a:p>
        </p:txBody>
      </p:sp>
      <p:sp>
        <p:nvSpPr>
          <p:cNvPr id="555" name="Google Shape;555;p56"/>
          <p:cNvSpPr/>
          <p:nvPr/>
        </p:nvSpPr>
        <p:spPr>
          <a:xfrm rot="10800000">
            <a:off x="2321287" y="4596874"/>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6" name="Google Shape;556;p56"/>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address</a:t>
            </a:r>
            <a:endParaRPr b="0" i="0" sz="1400" u="none" cap="none" strike="noStrike">
              <a:solidFill>
                <a:srgbClr val="000000"/>
              </a:solidFill>
              <a:latin typeface="Arial"/>
              <a:ea typeface="Arial"/>
              <a:cs typeface="Arial"/>
              <a:sym typeface="Arial"/>
            </a:endParaRPr>
          </a:p>
        </p:txBody>
      </p:sp>
      <p:sp>
        <p:nvSpPr>
          <p:cNvPr id="557" name="Google Shape;557;p56"/>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value</a:t>
            </a:r>
            <a:endParaRPr b="0" i="0" sz="1400" u="none" cap="none" strike="noStrike">
              <a:solidFill>
                <a:srgbClr val="000000"/>
              </a:solidFill>
              <a:latin typeface="Arial"/>
              <a:ea typeface="Arial"/>
              <a:cs typeface="Arial"/>
              <a:sym typeface="Arial"/>
            </a:endParaRPr>
          </a:p>
        </p:txBody>
      </p:sp>
      <p:sp>
        <p:nvSpPr>
          <p:cNvPr id="558" name="Google Shape;558;p56"/>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 1</a:t>
            </a:r>
            <a:endParaRPr b="0" i="0" sz="1400" u="none" cap="none" strike="noStrike">
              <a:solidFill>
                <a:srgbClr val="000000"/>
              </a:solidFill>
              <a:latin typeface="Arial"/>
              <a:ea typeface="Arial"/>
              <a:cs typeface="Arial"/>
              <a:sym typeface="Arial"/>
            </a:endParaRPr>
          </a:p>
        </p:txBody>
      </p:sp>
      <p:sp>
        <p:nvSpPr>
          <p:cNvPr id="559" name="Google Shape;559;p56"/>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 = 8</a:t>
            </a:r>
            <a:endParaRPr b="0" i="0" sz="1400" u="none" cap="none" strike="noStrike">
              <a:solidFill>
                <a:srgbClr val="000000"/>
              </a:solidFill>
              <a:latin typeface="Arial"/>
              <a:ea typeface="Arial"/>
              <a:cs typeface="Arial"/>
              <a:sym typeface="Arial"/>
            </a:endParaRPr>
          </a:p>
        </p:txBody>
      </p:sp>
      <p:sp>
        <p:nvSpPr>
          <p:cNvPr id="560" name="Google Shape;560;p56"/>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 = 8</a:t>
            </a:r>
            <a:endParaRPr b="0" i="0" sz="1400" u="none" cap="none" strike="noStrike">
              <a:solidFill>
                <a:srgbClr val="000000"/>
              </a:solidFill>
              <a:latin typeface="Arial"/>
              <a:ea typeface="Arial"/>
              <a:cs typeface="Arial"/>
              <a:sym typeface="Arial"/>
            </a:endParaRPr>
          </a:p>
        </p:txBody>
      </p:sp>
      <p:sp>
        <p:nvSpPr>
          <p:cNvPr id="561" name="Google Shape;561;p56"/>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 = &amp;a</a:t>
            </a:r>
            <a:endParaRPr b="0" i="0" sz="1400" u="none" cap="none" strike="noStrike">
              <a:solidFill>
                <a:srgbClr val="000000"/>
              </a:solidFill>
              <a:latin typeface="Arial"/>
              <a:ea typeface="Arial"/>
              <a:cs typeface="Arial"/>
              <a:sym typeface="Arial"/>
            </a:endParaRPr>
          </a:p>
        </p:txBody>
      </p:sp>
      <p:sp>
        <p:nvSpPr>
          <p:cNvPr id="562" name="Google Shape;562;p56"/>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mem = address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5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 </a:t>
            </a:r>
            <a:r>
              <a:rPr b="0" i="0" lang="en-US" sz="1600" u="none" cap="none" strike="noStrike">
                <a:solidFill>
                  <a:schemeClr val="dk1"/>
                </a:solidFill>
                <a:latin typeface="Roboto Condensed"/>
                <a:ea typeface="Roboto Condensed"/>
                <a:cs typeface="Roboto Condensed"/>
                <a:sym typeface="Roboto Condensed"/>
              </a:rPr>
              <a:t>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568" name="Google Shape;568;p5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569" name="Google Shape;569;p57"/>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570" name="Google Shape;570;p57"/>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71" name="Google Shape;571;p57"/>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72" name="Google Shape;572;p57"/>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73" name="Google Shape;573;p57"/>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74" name="Google Shape;574;p57"/>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75" name="Google Shape;575;p57"/>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576" name="Google Shape;576;p57"/>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577" name="Google Shape;577;p57"/>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 = 1</a:t>
            </a:r>
            <a:endParaRPr b="0" i="0" sz="1400" u="none" cap="none" strike="noStrike">
              <a:solidFill>
                <a:srgbClr val="000000"/>
              </a:solidFill>
              <a:latin typeface="Arial"/>
              <a:ea typeface="Arial"/>
              <a:cs typeface="Arial"/>
              <a:sym typeface="Arial"/>
            </a:endParaRPr>
          </a:p>
        </p:txBody>
      </p:sp>
      <p:sp>
        <p:nvSpPr>
          <p:cNvPr id="578" name="Google Shape;578;p57"/>
          <p:cNvSpPr/>
          <p:nvPr/>
        </p:nvSpPr>
        <p:spPr>
          <a:xfrm rot="10800000">
            <a:off x="2190658" y="5353449"/>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9" name="Google Shape;579;p57"/>
          <p:cNvSpPr/>
          <p:nvPr/>
        </p:nvSpPr>
        <p:spPr>
          <a:xfrm>
            <a:off x="6950346" y="229301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address</a:t>
            </a:r>
            <a:endParaRPr b="0" i="0" sz="1400" u="none" cap="none" strike="noStrike">
              <a:solidFill>
                <a:srgbClr val="000000"/>
              </a:solidFill>
              <a:latin typeface="Arial"/>
              <a:ea typeface="Arial"/>
              <a:cs typeface="Arial"/>
              <a:sym typeface="Arial"/>
            </a:endParaRPr>
          </a:p>
        </p:txBody>
      </p:sp>
      <p:sp>
        <p:nvSpPr>
          <p:cNvPr id="580" name="Google Shape;580;p57"/>
          <p:cNvSpPr/>
          <p:nvPr/>
        </p:nvSpPr>
        <p:spPr>
          <a:xfrm>
            <a:off x="6950346" y="27748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Return value = 9</a:t>
            </a:r>
            <a:endParaRPr b="0" i="0" sz="1400" u="none" cap="none" strike="noStrike">
              <a:solidFill>
                <a:srgbClr val="000000"/>
              </a:solidFill>
              <a:latin typeface="Arial"/>
              <a:ea typeface="Arial"/>
              <a:cs typeface="Arial"/>
              <a:sym typeface="Arial"/>
            </a:endParaRPr>
          </a:p>
        </p:txBody>
      </p:sp>
      <p:sp>
        <p:nvSpPr>
          <p:cNvPr id="581" name="Google Shape;581;p57"/>
          <p:cNvSpPr/>
          <p:nvPr/>
        </p:nvSpPr>
        <p:spPr>
          <a:xfrm>
            <a:off x="6950346" y="328483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 1</a:t>
            </a:r>
            <a:endParaRPr b="0" i="0" sz="1400" u="none" cap="none" strike="noStrike">
              <a:solidFill>
                <a:srgbClr val="000000"/>
              </a:solidFill>
              <a:latin typeface="Arial"/>
              <a:ea typeface="Arial"/>
              <a:cs typeface="Arial"/>
              <a:sym typeface="Arial"/>
            </a:endParaRPr>
          </a:p>
        </p:txBody>
      </p:sp>
      <p:sp>
        <p:nvSpPr>
          <p:cNvPr id="582" name="Google Shape;582;p57"/>
          <p:cNvSpPr/>
          <p:nvPr/>
        </p:nvSpPr>
        <p:spPr>
          <a:xfrm>
            <a:off x="6950346" y="377036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 = 8</a:t>
            </a:r>
            <a:endParaRPr b="0" i="0" sz="1400" u="none" cap="none" strike="noStrike">
              <a:solidFill>
                <a:srgbClr val="000000"/>
              </a:solidFill>
              <a:latin typeface="Arial"/>
              <a:ea typeface="Arial"/>
              <a:cs typeface="Arial"/>
              <a:sym typeface="Arial"/>
            </a:endParaRPr>
          </a:p>
        </p:txBody>
      </p:sp>
      <p:sp>
        <p:nvSpPr>
          <p:cNvPr id="583" name="Google Shape;583;p57"/>
          <p:cNvSpPr/>
          <p:nvPr/>
        </p:nvSpPr>
        <p:spPr>
          <a:xfrm>
            <a:off x="6950346" y="4255905"/>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k = 8</a:t>
            </a:r>
            <a:endParaRPr b="0" i="0" sz="1400" u="none" cap="none" strike="noStrike">
              <a:solidFill>
                <a:srgbClr val="000000"/>
              </a:solidFill>
              <a:latin typeface="Arial"/>
              <a:ea typeface="Arial"/>
              <a:cs typeface="Arial"/>
              <a:sym typeface="Arial"/>
            </a:endParaRPr>
          </a:p>
        </p:txBody>
      </p:sp>
      <p:sp>
        <p:nvSpPr>
          <p:cNvPr id="584" name="Google Shape;584;p57"/>
          <p:cNvSpPr/>
          <p:nvPr/>
        </p:nvSpPr>
        <p:spPr>
          <a:xfrm>
            <a:off x="6950346" y="4745560"/>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 = &amp;a</a:t>
            </a:r>
            <a:endParaRPr b="0" i="0" sz="1400" u="none" cap="none" strike="noStrike">
              <a:solidFill>
                <a:srgbClr val="000000"/>
              </a:solidFill>
              <a:latin typeface="Arial"/>
              <a:ea typeface="Arial"/>
              <a:cs typeface="Arial"/>
              <a:sym typeface="Arial"/>
            </a:endParaRPr>
          </a:p>
        </p:txBody>
      </p:sp>
      <p:sp>
        <p:nvSpPr>
          <p:cNvPr id="585" name="Google Shape;585;p57"/>
          <p:cNvSpPr/>
          <p:nvPr/>
        </p:nvSpPr>
        <p:spPr>
          <a:xfrm>
            <a:off x="6950346" y="5235217"/>
            <a:ext cx="2232248" cy="445472"/>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mem = address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8"/>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fun(</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a,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static size_t</a:t>
            </a:r>
            <a:r>
              <a:rPr b="0" i="0" lang="en-US" sz="1600" u="none" cap="none" strike="noStrike">
                <a:solidFill>
                  <a:schemeClr val="dk1"/>
                </a:solidFill>
                <a:latin typeface="Roboto Condensed"/>
                <a:ea typeface="Roboto Condensed"/>
                <a:cs typeface="Roboto Condensed"/>
                <a:sym typeface="Roboto Condensed"/>
              </a:rPr>
              <a:t> numCalls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++numCalls;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k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int</a:t>
            </a:r>
            <a:r>
              <a:rPr b="0" i="0" lang="en-US" sz="1600" u="none" cap="none" strike="noStrike">
                <a:solidFill>
                  <a:schemeClr val="dk1"/>
                </a:solidFill>
                <a:latin typeface="Roboto Condensed"/>
                <a:ea typeface="Roboto Condensed"/>
                <a:cs typeface="Roboto Condensed"/>
                <a:sym typeface="Roboto Condensed"/>
              </a:rPr>
              <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&amp;a;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*p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size_t</a:t>
            </a:r>
            <a:r>
              <a:rPr b="0" i="0" lang="en-US" sz="1600" u="none" cap="none" strike="noStrike">
                <a:solidFill>
                  <a:schemeClr val="dk1"/>
                </a:solidFill>
                <a:latin typeface="Roboto Condensed"/>
                <a:ea typeface="Roboto Condensed"/>
                <a:cs typeface="Roboto Condensed"/>
                <a:sym typeface="Roboto Condensed"/>
              </a:rPr>
              <a:t>* mem = </a:t>
            </a:r>
            <a:r>
              <a:rPr b="0" i="0" lang="en-US" sz="1600" u="none" cap="none" strike="noStrike">
                <a:solidFill>
                  <a:srgbClr val="538CD5"/>
                </a:solidFill>
                <a:latin typeface="Roboto Condensed"/>
                <a:ea typeface="Roboto Condensed"/>
                <a:cs typeface="Roboto Condensed"/>
                <a:sym typeface="Roboto Condensed"/>
              </a:rPr>
              <a:t>new size_t</a:t>
            </a:r>
            <a:r>
              <a:rPr b="0" i="0" lang="en-US" sz="1600" u="none" cap="none" strike="noStrike">
                <a:solidFill>
                  <a:schemeClr val="dk1"/>
                </a:solidFill>
                <a:latin typeface="Roboto Condensed"/>
                <a:ea typeface="Roboto Condensed"/>
                <a:cs typeface="Roboto Condensed"/>
                <a:sym typeface="Roboto Condensed"/>
              </a:rPr>
              <a:t>[10];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delete</a:t>
            </a:r>
            <a:r>
              <a:rPr b="0" i="0" lang="en-US" sz="1600" u="none" cap="none" strike="noStrike">
                <a:solidFill>
                  <a:schemeClr val="dk1"/>
                </a:solidFill>
                <a:latin typeface="Roboto Condensed"/>
                <a:ea typeface="Roboto Condensed"/>
                <a:cs typeface="Roboto Condensed"/>
                <a:sym typeface="Roboto Condensed"/>
              </a:rPr>
              <a:t> mem;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a:t>
            </a:r>
            <a:r>
              <a:rPr b="0" i="0" lang="en-US" sz="1600" u="none" cap="none" strike="noStrike">
                <a:solidFill>
                  <a:srgbClr val="538CD5"/>
                </a:solidFill>
                <a:latin typeface="Roboto Condensed"/>
                <a:ea typeface="Roboto Condensed"/>
                <a:cs typeface="Roboto Condensed"/>
                <a:sym typeface="Roboto Condensed"/>
              </a:rPr>
              <a:t>return</a:t>
            </a:r>
            <a:r>
              <a:rPr b="0" i="0" lang="en-US" sz="1600" u="none" cap="none" strike="noStrike">
                <a:solidFill>
                  <a:schemeClr val="dk1"/>
                </a:solidFill>
                <a:latin typeface="Roboto Condensed"/>
                <a:ea typeface="Roboto Condensed"/>
                <a:cs typeface="Roboto Condensed"/>
                <a:sym typeface="Roboto Condensed"/>
              </a:rPr>
              <a:t> k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6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rgbClr val="538CD5"/>
                </a:solidFill>
                <a:latin typeface="Roboto Condensed"/>
                <a:ea typeface="Roboto Condensed"/>
                <a:cs typeface="Roboto Condensed"/>
                <a:sym typeface="Roboto Condensed"/>
              </a:rPr>
              <a:t>int </a:t>
            </a:r>
            <a:r>
              <a:rPr b="0" i="0" lang="en-US" sz="16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    fun(0,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b="0" i="0" lang="en-US" sz="16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591" name="Google Shape;591;p5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Example</a:t>
            </a:r>
            <a:endParaRPr b="0" i="0" sz="1400" u="none" cap="none" strike="noStrike">
              <a:solidFill>
                <a:srgbClr val="000000"/>
              </a:solidFill>
              <a:latin typeface="Arial"/>
              <a:ea typeface="Arial"/>
              <a:cs typeface="Arial"/>
              <a:sym typeface="Arial"/>
            </a:endParaRPr>
          </a:p>
        </p:txBody>
      </p:sp>
      <p:sp>
        <p:nvSpPr>
          <p:cNvPr id="592" name="Google Shape;592;p58"/>
          <p:cNvSpPr/>
          <p:nvPr/>
        </p:nvSpPr>
        <p:spPr>
          <a:xfrm>
            <a:off x="9484540" y="1600200"/>
            <a:ext cx="2232248" cy="648071"/>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Heap Memory</a:t>
            </a:r>
            <a:endParaRPr b="0" i="0" sz="1400" u="none" cap="none" strike="noStrike">
              <a:solidFill>
                <a:srgbClr val="000000"/>
              </a:solidFill>
              <a:latin typeface="Arial"/>
              <a:ea typeface="Arial"/>
              <a:cs typeface="Arial"/>
              <a:sym typeface="Arial"/>
            </a:endParaRPr>
          </a:p>
        </p:txBody>
      </p:sp>
      <p:sp>
        <p:nvSpPr>
          <p:cNvPr id="593" name="Google Shape;593;p58"/>
          <p:cNvSpPr/>
          <p:nvPr/>
        </p:nvSpPr>
        <p:spPr>
          <a:xfrm>
            <a:off x="9484540" y="27748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94" name="Google Shape;594;p58"/>
          <p:cNvSpPr/>
          <p:nvPr/>
        </p:nvSpPr>
        <p:spPr>
          <a:xfrm>
            <a:off x="9484540" y="3270960"/>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95" name="Google Shape;595;p58"/>
          <p:cNvSpPr/>
          <p:nvPr/>
        </p:nvSpPr>
        <p:spPr>
          <a:xfrm>
            <a:off x="9484540" y="2293015"/>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96" name="Google Shape;596;p58"/>
          <p:cNvSpPr/>
          <p:nvPr/>
        </p:nvSpPr>
        <p:spPr>
          <a:xfrm>
            <a:off x="9484540" y="3785664"/>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97" name="Google Shape;597;p58"/>
          <p:cNvSpPr/>
          <p:nvPr/>
        </p:nvSpPr>
        <p:spPr>
          <a:xfrm>
            <a:off x="9484540" y="4300367"/>
            <a:ext cx="2232248" cy="445472"/>
          </a:xfrm>
          <a:prstGeom prst="roundRect">
            <a:avLst>
              <a:gd fmla="val 16667" name="adj"/>
            </a:avLst>
          </a:prstGeom>
          <a:solidFill>
            <a:schemeClr val="lt1"/>
          </a:solidFill>
          <a:ln cap="flat" cmpd="sng" w="381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Other memory</a:t>
            </a:r>
            <a:endParaRPr b="0" i="0" sz="1400" u="none" cap="none" strike="noStrike">
              <a:solidFill>
                <a:srgbClr val="000000"/>
              </a:solidFill>
              <a:latin typeface="Arial"/>
              <a:ea typeface="Arial"/>
              <a:cs typeface="Arial"/>
              <a:sym typeface="Arial"/>
            </a:endParaRPr>
          </a:p>
        </p:txBody>
      </p:sp>
      <p:sp>
        <p:nvSpPr>
          <p:cNvPr id="598" name="Google Shape;598;p58"/>
          <p:cNvSpPr/>
          <p:nvPr/>
        </p:nvSpPr>
        <p:spPr>
          <a:xfrm>
            <a:off x="6950346" y="1600200"/>
            <a:ext cx="2232248" cy="648071"/>
          </a:xfrm>
          <a:prstGeom prst="roundRect">
            <a:avLst>
              <a:gd fmla="val 16667" name="adj"/>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Stack Memory</a:t>
            </a:r>
            <a:endParaRPr b="0" i="0" sz="1400" u="none" cap="none" strike="noStrike">
              <a:solidFill>
                <a:srgbClr val="000000"/>
              </a:solidFill>
              <a:latin typeface="Arial"/>
              <a:ea typeface="Arial"/>
              <a:cs typeface="Arial"/>
              <a:sym typeface="Arial"/>
            </a:endParaRPr>
          </a:p>
        </p:txBody>
      </p:sp>
      <p:sp>
        <p:nvSpPr>
          <p:cNvPr id="599" name="Google Shape;599;p58"/>
          <p:cNvSpPr/>
          <p:nvPr/>
        </p:nvSpPr>
        <p:spPr>
          <a:xfrm>
            <a:off x="4485821" y="1600200"/>
            <a:ext cx="2232248" cy="648071"/>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Static Memory</a:t>
            </a:r>
            <a:endParaRPr b="0" i="0" sz="1400" u="none" cap="none" strike="noStrike">
              <a:solidFill>
                <a:srgbClr val="000000"/>
              </a:solidFill>
              <a:latin typeface="Arial"/>
              <a:ea typeface="Arial"/>
              <a:cs typeface="Arial"/>
              <a:sym typeface="Arial"/>
            </a:endParaRPr>
          </a:p>
        </p:txBody>
      </p:sp>
      <p:sp>
        <p:nvSpPr>
          <p:cNvPr id="600" name="Google Shape;600;p58"/>
          <p:cNvSpPr/>
          <p:nvPr/>
        </p:nvSpPr>
        <p:spPr>
          <a:xfrm>
            <a:off x="4485821" y="2271600"/>
            <a:ext cx="2232248" cy="445472"/>
          </a:xfrm>
          <a:prstGeom prst="roundRect">
            <a:avLst>
              <a:gd fmla="val 16667"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numCalls = 1</a:t>
            </a:r>
            <a:endParaRPr b="0" i="0" sz="1400" u="none" cap="none" strike="noStrike">
              <a:solidFill>
                <a:srgbClr val="000000"/>
              </a:solidFill>
              <a:latin typeface="Arial"/>
              <a:ea typeface="Arial"/>
              <a:cs typeface="Arial"/>
              <a:sym typeface="Arial"/>
            </a:endParaRPr>
          </a:p>
        </p:txBody>
      </p:sp>
      <p:sp>
        <p:nvSpPr>
          <p:cNvPr id="601" name="Google Shape;601;p58"/>
          <p:cNvSpPr/>
          <p:nvPr/>
        </p:nvSpPr>
        <p:spPr>
          <a:xfrm rot="10800000">
            <a:off x="2086156" y="6320101"/>
            <a:ext cx="574766" cy="20900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59"/>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Memory freeing errors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Memory access errors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07" name="Google Shape;607;p5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Errors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6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Freeing Errors</a:t>
            </a:r>
            <a:endParaRPr b="0" i="0" sz="1400" u="none" cap="none" strike="noStrike">
              <a:solidFill>
                <a:srgbClr val="000000"/>
              </a:solidFill>
              <a:latin typeface="Arial"/>
              <a:ea typeface="Arial"/>
              <a:cs typeface="Arial"/>
              <a:sym typeface="Arial"/>
            </a:endParaRPr>
          </a:p>
        </p:txBody>
      </p:sp>
      <p:graphicFrame>
        <p:nvGraphicFramePr>
          <p:cNvPr id="613" name="Google Shape;613;p60"/>
          <p:cNvGraphicFramePr/>
          <p:nvPr/>
        </p:nvGraphicFramePr>
        <p:xfrm>
          <a:off x="707099" y="1583949"/>
          <a:ext cx="3000000" cy="3000000"/>
        </p:xfrm>
        <a:graphic>
          <a:graphicData uri="http://schemas.openxmlformats.org/drawingml/2006/table">
            <a:tbl>
              <a:tblPr>
                <a:noFill/>
                <a:tableStyleId>{75E56C8E-60E3-418B-9F82-D4F515DCFF12}</a:tableStyleId>
              </a:tblPr>
              <a:tblGrid>
                <a:gridCol w="1866875"/>
                <a:gridCol w="3810025"/>
                <a:gridCol w="5295900"/>
              </a:tblGrid>
              <a:tr h="79615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Error type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Symptons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Example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98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Memory leak</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Process grows over time.</a:t>
                      </a:r>
                      <a:endParaRPr sz="1400" u="none" cap="none" strike="noStrike"/>
                    </a:p>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Process runs slower over time.</a:t>
                      </a:r>
                      <a:endParaRPr sz="1400" u="none" cap="none" strike="noStrike"/>
                    </a:p>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Eventually, commands and system calls fail because of lack of memory.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void memoryLeak()</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 p = new int[1000];</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return; // BUG! Not freeing up.</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6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Freeing Errors</a:t>
            </a:r>
            <a:endParaRPr b="0" i="0" sz="1400" u="none" cap="none" strike="noStrike">
              <a:solidFill>
                <a:srgbClr val="000000"/>
              </a:solidFill>
              <a:latin typeface="Arial"/>
              <a:ea typeface="Arial"/>
              <a:cs typeface="Arial"/>
              <a:sym typeface="Arial"/>
            </a:endParaRPr>
          </a:p>
        </p:txBody>
      </p:sp>
      <p:graphicFrame>
        <p:nvGraphicFramePr>
          <p:cNvPr id="619" name="Google Shape;619;p61"/>
          <p:cNvGraphicFramePr/>
          <p:nvPr/>
        </p:nvGraphicFramePr>
        <p:xfrm>
          <a:off x="609599" y="1388949"/>
          <a:ext cx="3000000" cy="3000000"/>
        </p:xfrm>
        <a:graphic>
          <a:graphicData uri="http://schemas.openxmlformats.org/drawingml/2006/table">
            <a:tbl>
              <a:tblPr>
                <a:noFill/>
                <a:tableStyleId>{75E56C8E-60E3-418B-9F82-D4F515DCFF12}</a:tableStyleId>
              </a:tblPr>
              <a:tblGrid>
                <a:gridCol w="2152625"/>
                <a:gridCol w="3524275"/>
                <a:gridCol w="5295900"/>
              </a:tblGrid>
              <a:tr h="5726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Error type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Symptons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Example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33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Using mismatched allocation and free commands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Does not usually cause a program crash immediately.</a:t>
                      </a:r>
                      <a:endParaRPr sz="1400" u="none" cap="none" strike="noStrike"/>
                    </a:p>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Can cause memory corruptions on some platforms, which may show up as a program crash (segmentation violation).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void mismatchedFree()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ip1 = (int *)malloc(sizeof(int));</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ip2 = new int;</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ip3 = new int[1000];</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delete ip1; // BUG! Should use free</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delete[] ip2; // BUG! Should use delete</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free (ip3); // BUG! Should use delete[]</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Advantages:</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Avoid memory fragmentation and to potentially run out of memory</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Very straightforward to keep track of where memory goes and how much each type of data takes.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124" name="Google Shape;124;p1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Allocation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62"/>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Freeing Errors</a:t>
            </a:r>
            <a:endParaRPr b="0" i="0" sz="1400" u="none" cap="none" strike="noStrike">
              <a:solidFill>
                <a:srgbClr val="000000"/>
              </a:solidFill>
              <a:latin typeface="Arial"/>
              <a:ea typeface="Arial"/>
              <a:cs typeface="Arial"/>
              <a:sym typeface="Arial"/>
            </a:endParaRPr>
          </a:p>
        </p:txBody>
      </p:sp>
      <p:graphicFrame>
        <p:nvGraphicFramePr>
          <p:cNvPr id="625" name="Google Shape;625;p62"/>
          <p:cNvGraphicFramePr/>
          <p:nvPr/>
        </p:nvGraphicFramePr>
        <p:xfrm>
          <a:off x="517448" y="1310599"/>
          <a:ext cx="3000000" cy="3000000"/>
        </p:xfrm>
        <a:graphic>
          <a:graphicData uri="http://schemas.openxmlformats.org/drawingml/2006/table">
            <a:tbl>
              <a:tblPr>
                <a:noFill/>
                <a:tableStyleId>{75E56C8E-60E3-418B-9F82-D4F515DCFF12}</a:tableStyleId>
              </a:tblPr>
              <a:tblGrid>
                <a:gridCol w="2152625"/>
                <a:gridCol w="3714775"/>
                <a:gridCol w="5105400"/>
              </a:tblGrid>
              <a:tr h="7044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Error type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Symptons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Example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21475">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Freeing memory more than once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Can cause a program crash (segmentation violation) if the memory at that location has been handed out in another allocation between the two calls to delete.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void doubleFree()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ip1 = new int[1000];</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delete[] ip1;</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ip2 = new int[1000];</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delete[] ip1; // BUG! freeing ip1 twice</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63"/>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Freeing Errors</a:t>
            </a:r>
            <a:endParaRPr b="0" i="0" sz="1400" u="none" cap="none" strike="noStrike">
              <a:solidFill>
                <a:srgbClr val="000000"/>
              </a:solidFill>
              <a:latin typeface="Arial"/>
              <a:ea typeface="Arial"/>
              <a:cs typeface="Arial"/>
              <a:sym typeface="Arial"/>
            </a:endParaRPr>
          </a:p>
        </p:txBody>
      </p:sp>
      <p:graphicFrame>
        <p:nvGraphicFramePr>
          <p:cNvPr id="631" name="Google Shape;631;p63"/>
          <p:cNvGraphicFramePr/>
          <p:nvPr/>
        </p:nvGraphicFramePr>
        <p:xfrm>
          <a:off x="772150" y="1697724"/>
          <a:ext cx="3000000" cy="3000000"/>
        </p:xfrm>
        <a:graphic>
          <a:graphicData uri="http://schemas.openxmlformats.org/drawingml/2006/table">
            <a:tbl>
              <a:tblPr>
                <a:noFill/>
                <a:tableStyleId>{75E56C8E-60E3-418B-9F82-D4F515DCFF12}</a:tableStyleId>
              </a:tblPr>
              <a:tblGrid>
                <a:gridCol w="2247875"/>
                <a:gridCol w="3333775"/>
                <a:gridCol w="5391150"/>
              </a:tblGrid>
              <a:tr h="49535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Error type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Symptons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Example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76375">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Freeing unallocated memory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Will usually cause a program crash (segmentation violation or bus error)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void freeUnallocated()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ip1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reinterpret_cast&lt;int*&gt;(10000);</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 BUG! ip1 is not a valid pointer.</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delete ip1;</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54225">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Freeing stack memory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Technically a special case of freeing unallocated memory. Will usually cause a program crash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void freeStack()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x;</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 = &amp;x;</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delete ip; // BUG! Freeing stack memory</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64"/>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Access Errors</a:t>
            </a:r>
            <a:endParaRPr b="0" i="0" sz="1400" u="none" cap="none" strike="noStrike">
              <a:solidFill>
                <a:srgbClr val="000000"/>
              </a:solidFill>
              <a:latin typeface="Arial"/>
              <a:ea typeface="Arial"/>
              <a:cs typeface="Arial"/>
              <a:sym typeface="Arial"/>
            </a:endParaRPr>
          </a:p>
        </p:txBody>
      </p:sp>
      <p:graphicFrame>
        <p:nvGraphicFramePr>
          <p:cNvPr id="637" name="Google Shape;637;p64"/>
          <p:cNvGraphicFramePr/>
          <p:nvPr/>
        </p:nvGraphicFramePr>
        <p:xfrm>
          <a:off x="609600" y="1500747"/>
          <a:ext cx="3000000" cy="3000000"/>
        </p:xfrm>
        <a:graphic>
          <a:graphicData uri="http://schemas.openxmlformats.org/drawingml/2006/table">
            <a:tbl>
              <a:tblPr>
                <a:noFill/>
                <a:tableStyleId>{75E56C8E-60E3-418B-9F82-D4F515DCFF12}</a:tableStyleId>
              </a:tblPr>
              <a:tblGrid>
                <a:gridCol w="1581125"/>
                <a:gridCol w="3429025"/>
                <a:gridCol w="5962650"/>
              </a:tblGrid>
              <a:tr h="42305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Error type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Symptons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Example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330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Accessing invalid memory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Almost always causes program to crash immediately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void accessInvalid()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ip1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reinterpret_cast&lt;int*&gt;(10000);</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 BUG! ip1 is not a valid pointer.</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*ip1 = 5;</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29625">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Accessing freed memory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Does not usually cause a program crash. If the memory has been handed out in another allocation, can cause strange values to appear unexpectedly.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void accessFreed()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ip1 = new int;</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delete ip1;</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ip2 = new int;</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 BUG! The memory pointed to by ip1</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 has been freed.</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*ip1 = 5;</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65"/>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Memory Access Errors</a:t>
            </a:r>
            <a:endParaRPr b="0" i="0" sz="1400" u="none" cap="none" strike="noStrike">
              <a:solidFill>
                <a:srgbClr val="000000"/>
              </a:solidFill>
              <a:latin typeface="Arial"/>
              <a:ea typeface="Arial"/>
              <a:cs typeface="Arial"/>
              <a:sym typeface="Arial"/>
            </a:endParaRPr>
          </a:p>
        </p:txBody>
      </p:sp>
      <p:graphicFrame>
        <p:nvGraphicFramePr>
          <p:cNvPr id="643" name="Google Shape;643;p65"/>
          <p:cNvGraphicFramePr/>
          <p:nvPr/>
        </p:nvGraphicFramePr>
        <p:xfrm>
          <a:off x="690874" y="1482225"/>
          <a:ext cx="3000000" cy="3000000"/>
        </p:xfrm>
        <a:graphic>
          <a:graphicData uri="http://schemas.openxmlformats.org/drawingml/2006/table">
            <a:tbl>
              <a:tblPr>
                <a:noFill/>
                <a:tableStyleId>{75E56C8E-60E3-418B-9F82-D4F515DCFF12}</a:tableStyleId>
              </a:tblPr>
              <a:tblGrid>
                <a:gridCol w="1866875"/>
                <a:gridCol w="3810025"/>
                <a:gridCol w="5295900"/>
              </a:tblGrid>
              <a:tr h="3494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Error type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Symptons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Example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98725">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Accessing memory in a different location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Does not cause a program crash. Can cause strange values to appear unexpectedly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void accessElsewhere()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x, y[10], z;</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x = 0;</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z = 0;</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 BUG! element 10 is past the</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 end of the array.</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for (int i = 0; i &lt;= 10; i++)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y[i] = 10;</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677775">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Reading uninitialized memory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Does not cause a program crash unless you use the uninitialized value as a pointer and dereference it. Even then, it will not always cause a program crash.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void readUninitialized() {</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int* ip;</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 BUG! ip is uninitialized.</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    cout &lt;&lt; *ip &lt;&lt; endl;</a:t>
                      </a:r>
                      <a:endParaRPr sz="1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66"/>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Verify that your classes with dynamically allocated memory have destructors that free exactly the memory that’s allocated in the object.</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Ensure that your classes handle copying and assignment correctly with copy constructors and assignment operators.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Check for suspicious casts. If you are casting a pointer to an object from one type to another, make sure that it’s valid.</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Make sure that every call to new is matched with exactly one call to delete. Similarly, every call to malloc, alloc, or calloc should be matched with one call to free. And every call to new[] should be matched with one call to delete[].</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49" name="Google Shape;649;p66"/>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Tips for Debugging Memory Errors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67"/>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Check for buffer overruns. Anytime you iterate over an array or write into or read from a C-style string, verify that you are not accessing memory past the end of the array.</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Check for dereferencing invalid pointers.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Bugs in multithreaded programs are often caused by variations in timing in the operating system scheduling, and can be difficult to reproduce.</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55" name="Google Shape;655;p67"/>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Tips for Debugging Memory Errors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pic>
        <p:nvPicPr>
          <p:cNvPr id="660" name="Google Shape;660;p68"/>
          <p:cNvPicPr preferRelativeResize="0"/>
          <p:nvPr/>
        </p:nvPicPr>
        <p:blipFill rotWithShape="1">
          <a:blip r:embed="rId3">
            <a:alphaModFix/>
          </a:blip>
          <a:srcRect b="0" l="0" r="0" t="0"/>
          <a:stretch/>
        </p:blipFill>
        <p:spPr>
          <a:xfrm>
            <a:off x="1524000" y="0"/>
            <a:ext cx="9144000" cy="6857344"/>
          </a:xfrm>
          <a:prstGeom prst="rect">
            <a:avLst/>
          </a:prstGeom>
          <a:noFill/>
          <a:ln>
            <a:noFill/>
          </a:ln>
        </p:spPr>
      </p:pic>
      <p:sp>
        <p:nvSpPr>
          <p:cNvPr id="661" name="Google Shape;661;p68"/>
          <p:cNvSpPr txBox="1"/>
          <p:nvPr/>
        </p:nvSpPr>
        <p:spPr>
          <a:xfrm>
            <a:off x="8832303" y="2924942"/>
            <a:ext cx="1723421" cy="10291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400"/>
              <a:buFont typeface="Roboto Condensed"/>
              <a:buNone/>
            </a:pPr>
            <a:r>
              <a:rPr b="1" i="0" lang="en-US" sz="4400" u="none" cap="none" strike="noStrike">
                <a:solidFill>
                  <a:srgbClr val="666666"/>
                </a:solidFill>
                <a:latin typeface="Roboto Condensed"/>
                <a:ea typeface="Roboto Condensed"/>
                <a:cs typeface="Roboto Condensed"/>
                <a:sym typeface="Roboto Condensed"/>
              </a:rPr>
              <a:t>Q&amp;A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idx="1" type="body"/>
          </p:nvPr>
        </p:nvSpPr>
        <p:spPr>
          <a:xfrm>
            <a:off x="609600" y="1600200"/>
            <a:ext cx="1097279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Disadvantages: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We are forced ahead to time to decide how much memory we will need</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Memory is allocated at once</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Data needs to be prepared to be statically initialized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130" name="Google Shape;130;p18"/>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Allocation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idx="1" type="body"/>
          </p:nvPr>
        </p:nvSpPr>
        <p:spPr>
          <a:xfrm>
            <a:off x="609600" y="1600200"/>
            <a:ext cx="11033759"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Accessible only inside its function</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Initialized first time function is called</a:t>
            </a:r>
            <a:endParaRPr b="0" i="0" sz="2400" u="none" cap="none" strike="noStrike">
              <a:solidFill>
                <a:schemeClr val="dk1"/>
              </a:solidFill>
              <a:latin typeface="Roboto Condensed"/>
              <a:ea typeface="Roboto Condensed"/>
              <a:cs typeface="Roboto Condensed"/>
              <a:sym typeface="Roboto Condensed"/>
            </a:endParaRPr>
          </a:p>
          <a:p>
            <a:pPr indent="-304800" lvl="0" marL="342900" marR="0" rtl="0" algn="l">
              <a:lnSpc>
                <a:spcPct val="100000"/>
              </a:lnSpc>
              <a:spcBef>
                <a:spcPts val="0"/>
              </a:spcBef>
              <a:spcAft>
                <a:spcPts val="0"/>
              </a:spcAft>
              <a:buClr>
                <a:schemeClr val="dk1"/>
              </a:buClr>
              <a:buSzPts val="600"/>
              <a:buFont typeface="Arial"/>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136" name="Google Shape;136;p19"/>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42" name="Google Shape;142;p20"/>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43" name="Google Shape;143;p20"/>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4" name="Google Shape;144;p20"/>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609601" y="1600200"/>
            <a:ext cx="5460274"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rgbClr val="538CD5"/>
                </a:solidFill>
                <a:latin typeface="Roboto Condensed"/>
                <a:ea typeface="Roboto Condensed"/>
                <a:cs typeface="Roboto Condensed"/>
                <a:sym typeface="Roboto Condensed"/>
              </a:rPr>
              <a:t>static int </a:t>
            </a:r>
            <a:r>
              <a:rPr b="0" i="0" lang="en-US" sz="2400" u="none" cap="none" strike="noStrike">
                <a:solidFill>
                  <a:schemeClr val="dk1"/>
                </a:solidFill>
                <a:latin typeface="Roboto Condensed"/>
                <a:ea typeface="Roboto Condensed"/>
                <a:cs typeface="Roboto Condensed"/>
                <a:sym typeface="Roboto Condensed"/>
              </a:rPr>
              <a:t>numCalls = 2;</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++numCalls;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rgbClr val="538CD5"/>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p:txBody>
      </p:sp>
      <p:sp>
        <p:nvSpPr>
          <p:cNvPr id="150" name="Google Shape;150;p21"/>
          <p:cNvSpPr txBox="1"/>
          <p:nvPr>
            <p:ph type="title"/>
          </p:nvPr>
        </p:nvSpPr>
        <p:spPr>
          <a:xfrm>
            <a:off x="609600" y="274637"/>
            <a:ext cx="10972799"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Static function local variable</a:t>
            </a:r>
            <a:endParaRPr b="1" i="0" sz="2400" u="none" cap="none" strike="noStrike">
              <a:solidFill>
                <a:srgbClr val="666666"/>
              </a:solidFill>
              <a:latin typeface="Roboto Condensed"/>
              <a:ea typeface="Roboto Condensed"/>
              <a:cs typeface="Roboto Condensed"/>
              <a:sym typeface="Roboto Condensed"/>
            </a:endParaRPr>
          </a:p>
        </p:txBody>
      </p:sp>
      <p:graphicFrame>
        <p:nvGraphicFramePr>
          <p:cNvPr id="151" name="Google Shape;151;p21"/>
          <p:cNvGraphicFramePr/>
          <p:nvPr/>
        </p:nvGraphicFramePr>
        <p:xfrm>
          <a:off x="6734628" y="2226249"/>
          <a:ext cx="3000000" cy="3000000"/>
        </p:xfrm>
        <a:graphic>
          <a:graphicData uri="http://schemas.openxmlformats.org/drawingml/2006/table">
            <a:tbl>
              <a:tblPr bandRow="1" firstRow="1">
                <a:noFill/>
                <a:tableStyleId>{75E56C8E-60E3-418B-9F82-D4F515DCFF12}</a:tableStyleId>
              </a:tblPr>
              <a:tblGrid>
                <a:gridCol w="1157525"/>
                <a:gridCol w="1157525"/>
                <a:gridCol w="1157525"/>
                <a:gridCol w="1157525"/>
              </a:tblGrid>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numCalls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2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2" name="Google Shape;152;p21"/>
          <p:cNvSpPr/>
          <p:nvPr/>
        </p:nvSpPr>
        <p:spPr>
          <a:xfrm>
            <a:off x="6705598" y="1312817"/>
            <a:ext cx="4659087" cy="879565"/>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Static Memory</a:t>
            </a:r>
            <a:endParaRPr b="0" i="0" sz="2400" u="none" cap="none" strike="noStrike">
              <a:solidFill>
                <a:schemeClr val="dk1"/>
              </a:solidFill>
              <a:latin typeface="Roboto Condensed"/>
              <a:ea typeface="Roboto Condensed"/>
              <a:cs typeface="Roboto Condensed"/>
              <a:sym typeface="Roboto Condensed"/>
            </a:endParaRPr>
          </a:p>
        </p:txBody>
      </p:sp>
      <p:sp>
        <p:nvSpPr>
          <p:cNvPr id="153" name="Google Shape;153;p21"/>
          <p:cNvSpPr/>
          <p:nvPr/>
        </p:nvSpPr>
        <p:spPr>
          <a:xfrm rot="10800000">
            <a:off x="2325188" y="3728198"/>
            <a:ext cx="618309" cy="269965"/>
          </a:xfrm>
          <a:prstGeom prst="rightArrow">
            <a:avLst>
              <a:gd fmla="val 50000" name="adj1"/>
              <a:gd fmla="val 50000" name="adj2"/>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