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7010400" cy="9296400"/>
  <p:embeddedFontLst>
    <p:embeddedFont>
      <p:font typeface="Roboto Condense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Condensed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Condensed-italic.fntdata"/><Relationship Id="rId21" Type="http://schemas.openxmlformats.org/officeDocument/2006/relationships/slide" Target="slides/slide16.xml"/><Relationship Id="rId43" Type="http://schemas.openxmlformats.org/officeDocument/2006/relationships/font" Target="fonts/RobotoCondensed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Condense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651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1925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165100" lvl="0" marL="0" marR="0" rtl="0" algn="r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165100" lvl="0" marL="0" marR="0" rtl="0" algn="l">
              <a:lnSpc>
                <a:spcPct val="11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1925" y="8831263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urier New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ymbo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d3b7718a_0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5d3b7718a_00:notes"/>
          <p:cNvSpPr/>
          <p:nvPr>
            <p:ph idx="2" type="sldImg"/>
          </p:nvPr>
        </p:nvSpPr>
        <p:spPr>
          <a:xfrm>
            <a:off x="406400" y="696913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3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34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6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3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27acb23_10:notes"/>
          <p:cNvSpPr/>
          <p:nvPr>
            <p:ph idx="2" type="sldImg"/>
          </p:nvPr>
        </p:nvSpPr>
        <p:spPr>
          <a:xfrm>
            <a:off x="4064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g5d27acb23_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4" name="Google Shape;284;p3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4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4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4" name="Google Shape;304;p4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0" name="Google Shape;310;p4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27acb23_05:notes"/>
          <p:cNvSpPr/>
          <p:nvPr>
            <p:ph idx="2" type="sldImg"/>
          </p:nvPr>
        </p:nvSpPr>
        <p:spPr>
          <a:xfrm>
            <a:off x="4064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g5d27acb23_05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d27acb23_010:notes"/>
          <p:cNvSpPr/>
          <p:nvPr>
            <p:ph idx="2" type="sldImg"/>
          </p:nvPr>
        </p:nvSpPr>
        <p:spPr>
          <a:xfrm>
            <a:off x="406400" y="696912"/>
            <a:ext cx="6197700" cy="3486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g5d27acb23_01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4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50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8" name="Google Shape;358;p5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4" name="Google Shape;364;p5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5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5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6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8" name="Google Shape;388;p6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6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8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p6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7" name="Google Shape;437;p70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72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74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Google Shape;466;p7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7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80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0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20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22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/>
          <p:nvPr>
            <p:ph idx="2" type="sldImg"/>
          </p:nvPr>
        </p:nvSpPr>
        <p:spPr>
          <a:xfrm>
            <a:off x="406400" y="696912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24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26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:notes"/>
          <p:cNvSpPr/>
          <p:nvPr>
            <p:ph idx="2" type="sldImg"/>
          </p:nvPr>
        </p:nvSpPr>
        <p:spPr>
          <a:xfrm>
            <a:off x="406400" y="696912"/>
            <a:ext cx="6197700" cy="34862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8:notes"/>
          <p:cNvSpPr txBox="1"/>
          <p:nvPr>
            <p:ph idx="1" type="body"/>
          </p:nvPr>
        </p:nvSpPr>
        <p:spPr>
          <a:xfrm>
            <a:off x="935037" y="4416425"/>
            <a:ext cx="5140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30:notes"/>
          <p:cNvSpPr txBox="1"/>
          <p:nvPr>
            <p:ph idx="1" type="body"/>
          </p:nvPr>
        </p:nvSpPr>
        <p:spPr>
          <a:xfrm>
            <a:off x="935037" y="4416425"/>
            <a:ext cx="5140324" cy="4183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 rot="5400000">
            <a:off x="3833018" y="-1623217"/>
            <a:ext cx="4525963" cy="10972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285037" y="1828801"/>
            <a:ext cx="5851525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697037" y="-812798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ctrTitle"/>
          </p:nvPr>
        </p:nvSpPr>
        <p:spPr>
          <a:xfrm>
            <a:off x="914400" y="213042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sp>
        <p:nvSpPr>
          <p:cNvPr id="107" name="Google Shape;107;p15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108" name="Google Shape;108;p15"/>
          <p:cNvCxnSpPr/>
          <p:nvPr/>
        </p:nvCxnSpPr>
        <p:spPr>
          <a:xfrm>
            <a:off x="623392" y="980728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963084" y="4406901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2" type="body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4" type="body"/>
          </p:nvPr>
        </p:nvSpPr>
        <p:spPr>
          <a:xfrm>
            <a:off x="6193368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600" cy="6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type="title"/>
          </p:nvPr>
        </p:nvSpPr>
        <p:spPr>
          <a:xfrm>
            <a:off x="609600" y="274638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>
            <a:off x="623392" y="836712"/>
            <a:ext cx="10945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2"/>
            <a:ext cx="12204600" cy="6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609601" y="273050"/>
            <a:ext cx="4011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766733" y="273051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64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56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609601" y="1435101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ólo el título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623391" y="836712"/>
            <a:ext cx="109452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56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48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40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 rot="5400000">
            <a:off x="3832950" y="-1623149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 rot="5400000">
            <a:off x="7285050" y="1828789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 rot="5400000">
            <a:off x="1697000" y="-812861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>
  <p:cSld name="Título y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49" y="-4761"/>
            <a:ext cx="12204700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34" name="Google Shape;34;p4"/>
          <p:cNvCxnSpPr/>
          <p:nvPr/>
        </p:nvCxnSpPr>
        <p:spPr>
          <a:xfrm>
            <a:off x="623391" y="980728"/>
            <a:ext cx="1094521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ctrTitle"/>
          </p:nvPr>
        </p:nvSpPr>
        <p:spPr>
          <a:xfrm>
            <a:off x="914400" y="2130425"/>
            <a:ext cx="103632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1828800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0" lvl="1" marL="4572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0" lvl="2" marL="9144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0" lvl="3" marL="1371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0" lvl="4" marL="18288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0" lvl="5" marL="22860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0" lvl="6" marL="27432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0" lvl="7" marL="32004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0" lvl="8" marL="365760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963083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609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6197600" y="1600200"/>
            <a:ext cx="5384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609600" y="1535112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609600" y="2174875"/>
            <a:ext cx="5386917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609600" y="273050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4766732" y="273051"/>
            <a:ext cx="6815666" cy="58531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2389716" y="4800600"/>
            <a:ext cx="7315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0"/>
          <p:cNvSpPr/>
          <p:nvPr>
            <p:ph idx="2" type="pic"/>
          </p:nvPr>
        </p:nvSpPr>
        <p:spPr>
          <a:xfrm>
            <a:off x="2389716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2389716" y="5367337"/>
            <a:ext cx="7315200" cy="8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indent="-2286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0" lvl="6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0" lvl="7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0" lvl="8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3" marL="13716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  <a:p>
            <a:pPr indent="0" lvl="6" marL="274320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>
              <a:spcBef>
                <a:spcPts val="0"/>
              </a:spcBef>
              <a:spcAft>
                <a:spcPts val="0"/>
              </a:spcAft>
              <a:buFont typeface="Noto Symbol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1pPr>
            <a:lvl2pPr indent="-88900" lvl="1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2pPr>
            <a:lvl3pPr indent="-3175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–"/>
              <a:defRPr/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»"/>
              <a:defRPr/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737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/>
            </a:lvl1pPr>
            <a:lvl2pPr indent="0" lvl="1" marL="0" marR="0" rtl="0" algn="r">
              <a:buNone/>
              <a:defRPr/>
            </a:lvl2pPr>
            <a:lvl3pPr indent="0" lvl="2" marL="0" marR="0" rtl="0" algn="r">
              <a:buNone/>
              <a:defRPr/>
            </a:lvl3pPr>
            <a:lvl4pPr indent="0" lvl="3" marL="0" marR="0" rtl="0" algn="r">
              <a:buNone/>
              <a:defRPr/>
            </a:lvl4pPr>
            <a:lvl5pPr indent="0" lvl="4" marL="0" marR="0" rtl="0" algn="r">
              <a:buNone/>
              <a:defRPr/>
            </a:lvl5pPr>
            <a:lvl6pPr indent="0" lvl="5" marL="0" marR="0" rtl="0" algn="r">
              <a:buNone/>
              <a:defRPr/>
            </a:lvl6pPr>
            <a:lvl7pPr indent="0" lvl="6" marL="0" marR="0" rtl="0" algn="r">
              <a:buNone/>
              <a:defRPr/>
            </a:lvl7pPr>
            <a:lvl8pPr indent="0" lvl="7" marL="0" marR="0" rtl="0" algn="r">
              <a:buNone/>
              <a:defRPr/>
            </a:lvl8pPr>
            <a:lvl9pPr indent="0" lvl="8" marL="0" marR="0" rtl="0" algn="r">
              <a:buNone/>
              <a:defRPr/>
            </a:lvl9pPr>
          </a:lstStyle>
          <a:p>
            <a:pPr indent="-88900" lvl="0" mar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4572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9144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13716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18288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22860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274320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320040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365760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5"/>
          <p:cNvGrpSpPr/>
          <p:nvPr/>
        </p:nvGrpSpPr>
        <p:grpSpPr>
          <a:xfrm>
            <a:off x="1524001" y="3703"/>
            <a:ext cx="9144001" cy="6854400"/>
            <a:chOff x="0" y="3702"/>
            <a:chExt cx="9144001" cy="6854400"/>
          </a:xfrm>
        </p:grpSpPr>
        <p:pic>
          <p:nvPicPr>
            <p:cNvPr id="174" name="Google Shape;174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" y="3702"/>
              <a:ext cx="9144000" cy="685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5" name="Google Shape;175;p25"/>
            <p:cNvSpPr txBox="1"/>
            <p:nvPr/>
          </p:nvSpPr>
          <p:spPr>
            <a:xfrm>
              <a:off x="0" y="3771900"/>
              <a:ext cx="9067800" cy="147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Font typeface="Calibri"/>
                <a:buNone/>
              </a:pPr>
              <a:r>
                <a:rPr b="1" i="0" lang="en-US" sz="2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C++ Course</a:t>
              </a:r>
              <a:endParaRPr b="1" i="0" sz="2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5753100" y="5292923"/>
              <a:ext cx="31623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Reviewed and Updated by: 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Bertoa Nicolas,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Rodriguez Matias, 2013 / 2014</a:t>
              </a:r>
              <a:endParaRPr/>
            </a:p>
            <a:p>
              <a:pPr indent="0" lvl="1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4BD97"/>
                </a:buClr>
                <a:buSzPts val="1400"/>
                <a:buFont typeface="Arial"/>
                <a:buChar char="•"/>
              </a:pPr>
              <a:r>
                <a:rPr b="0" i="0" lang="en-US" sz="1400" u="none" cap="none" strike="noStrike">
                  <a:solidFill>
                    <a:srgbClr val="C4BD97"/>
                  </a:solidFill>
                  <a:latin typeface="Arial"/>
                  <a:ea typeface="Arial"/>
                  <a:cs typeface="Arial"/>
                  <a:sym typeface="Arial"/>
                </a:rPr>
                <a:t>Quesada Manuela, 2013 / 2014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you define a variable, you are assigning a value to it.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 can be done at declaration point or after.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f= 3.0f;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= 1000;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intArray[4] = { 0, 1, 2, 3 };</a:t>
            </a:r>
            <a:endParaRPr/>
          </a:p>
        </p:txBody>
      </p:sp>
      <p:sp>
        <p:nvSpPr>
          <p:cNvPr id="247" name="Google Shape;247;p34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Definition</a:t>
            </a:r>
            <a:endParaRPr/>
          </a:p>
        </p:txBody>
      </p:sp>
      <p:sp>
        <p:nvSpPr>
          <p:cNvPr id="248" name="Google Shape;248;p34"/>
          <p:cNvSpPr/>
          <p:nvPr/>
        </p:nvSpPr>
        <p:spPr>
          <a:xfrm>
            <a:off x="9211549" y="3649792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</a:t>
            </a:r>
            <a:endParaRPr/>
          </a:p>
        </p:txBody>
      </p:sp>
      <p:sp>
        <p:nvSpPr>
          <p:cNvPr id="249" name="Google Shape;249;p34"/>
          <p:cNvSpPr/>
          <p:nvPr/>
        </p:nvSpPr>
        <p:spPr>
          <a:xfrm>
            <a:off x="9211549" y="4220203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3.0f</a:t>
            </a:r>
            <a:endParaRPr/>
          </a:p>
        </p:txBody>
      </p:sp>
      <p:sp>
        <p:nvSpPr>
          <p:cNvPr id="250" name="Google Shape;250;p34"/>
          <p:cNvSpPr/>
          <p:nvPr/>
        </p:nvSpPr>
        <p:spPr>
          <a:xfrm>
            <a:off x="10317553" y="4216925"/>
            <a:ext cx="1604481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  <p:sp>
        <p:nvSpPr>
          <p:cNvPr id="251" name="Google Shape;251;p34"/>
          <p:cNvSpPr/>
          <p:nvPr/>
        </p:nvSpPr>
        <p:spPr>
          <a:xfrm>
            <a:off x="8105559" y="4227900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252" name="Google Shape;252;p34"/>
          <p:cNvSpPr/>
          <p:nvPr/>
        </p:nvSpPr>
        <p:spPr>
          <a:xfrm>
            <a:off x="7009600" y="4988575"/>
            <a:ext cx="12929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intArray</a:t>
            </a:r>
            <a:endParaRPr/>
          </a:p>
        </p:txBody>
      </p:sp>
      <p:sp>
        <p:nvSpPr>
          <p:cNvPr id="253" name="Google Shape;253;p34"/>
          <p:cNvSpPr/>
          <p:nvPr/>
        </p:nvSpPr>
        <p:spPr>
          <a:xfrm>
            <a:off x="7106900" y="5558975"/>
            <a:ext cx="571500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9470474" y="5558975"/>
            <a:ext cx="1802100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* 4</a:t>
            </a:r>
            <a:endParaRPr/>
          </a:p>
        </p:txBody>
      </p:sp>
      <p:sp>
        <p:nvSpPr>
          <p:cNvPr id="255" name="Google Shape;255;p34"/>
          <p:cNvSpPr/>
          <p:nvPr/>
        </p:nvSpPr>
        <p:spPr>
          <a:xfrm>
            <a:off x="6000908" y="5566675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  <p:sp>
        <p:nvSpPr>
          <p:cNvPr id="256" name="Google Shape;256;p34"/>
          <p:cNvSpPr/>
          <p:nvPr/>
        </p:nvSpPr>
        <p:spPr>
          <a:xfrm>
            <a:off x="5297324" y="3079392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</a:t>
            </a:r>
            <a:endParaRPr/>
          </a:p>
        </p:txBody>
      </p:sp>
      <p:sp>
        <p:nvSpPr>
          <p:cNvPr id="257" name="Google Shape;257;p34"/>
          <p:cNvSpPr/>
          <p:nvPr/>
        </p:nvSpPr>
        <p:spPr>
          <a:xfrm>
            <a:off x="5297324" y="3649803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1000</a:t>
            </a:r>
            <a:endParaRPr/>
          </a:p>
        </p:txBody>
      </p:sp>
      <p:sp>
        <p:nvSpPr>
          <p:cNvPr id="258" name="Google Shape;258;p34"/>
          <p:cNvSpPr/>
          <p:nvPr/>
        </p:nvSpPr>
        <p:spPr>
          <a:xfrm>
            <a:off x="6403325" y="3646525"/>
            <a:ext cx="1782732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  <p:sp>
        <p:nvSpPr>
          <p:cNvPr id="259" name="Google Shape;259;p34"/>
          <p:cNvSpPr/>
          <p:nvPr/>
        </p:nvSpPr>
        <p:spPr>
          <a:xfrm>
            <a:off x="4191333" y="3657500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0xC</a:t>
            </a:r>
            <a:endParaRPr/>
          </a:p>
        </p:txBody>
      </p:sp>
      <p:sp>
        <p:nvSpPr>
          <p:cNvPr id="260" name="Google Shape;260;p34"/>
          <p:cNvSpPr/>
          <p:nvPr/>
        </p:nvSpPr>
        <p:spPr>
          <a:xfrm>
            <a:off x="7678400" y="5558975"/>
            <a:ext cx="571500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/>
          </a:p>
        </p:txBody>
      </p:sp>
      <p:sp>
        <p:nvSpPr>
          <p:cNvPr id="261" name="Google Shape;261;p34"/>
          <p:cNvSpPr/>
          <p:nvPr/>
        </p:nvSpPr>
        <p:spPr>
          <a:xfrm>
            <a:off x="8274875" y="5558975"/>
            <a:ext cx="571500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</p:txBody>
      </p:sp>
      <p:sp>
        <p:nvSpPr>
          <p:cNvPr id="262" name="Google Shape;262;p34"/>
          <p:cNvSpPr/>
          <p:nvPr/>
        </p:nvSpPr>
        <p:spPr>
          <a:xfrm>
            <a:off x="8872675" y="5558975"/>
            <a:ext cx="571500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Compound Types</a:t>
            </a:r>
            <a:endParaRPr/>
          </a:p>
        </p:txBody>
      </p:sp>
      <p:sp>
        <p:nvSpPr>
          <p:cNvPr id="268" name="Google Shape;268;p35"/>
          <p:cNvSpPr txBox="1"/>
          <p:nvPr/>
        </p:nvSpPr>
        <p:spPr>
          <a:xfrm>
            <a:off x="1981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Pointers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References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6172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User defined types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Structures and classes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Unions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Contiguous block of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Its type and number of elements must be known at compile time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access elements by index through operator[]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size_t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N = 10;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arrayName[N];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3D85C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elem = arrayName[50];</a:t>
            </a:r>
            <a:endParaRPr/>
          </a:p>
        </p:txBody>
      </p:sp>
      <p:sp>
        <p:nvSpPr>
          <p:cNvPr id="275" name="Google Shape;275;p36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can specify and define array member values in the same sentence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arr1[5] = { 0, 1, 2, 3, 4 }; </a:t>
            </a:r>
            <a:r>
              <a:rPr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0, 1, 2, 3, 4</a:t>
            </a:r>
            <a:endParaRPr sz="24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arr2[5] = {0.0f, 1.0f, 2.0f}; </a:t>
            </a:r>
            <a:r>
              <a:rPr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0.0f, 1.0f, 2.0f, 0.0f, 0.0f</a:t>
            </a:r>
            <a:endParaRPr sz="24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arr3[] = {0.9, 2.5}; </a:t>
            </a:r>
            <a:r>
              <a:rPr lang="en-US" sz="2400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0.9, 2.5</a:t>
            </a:r>
            <a:endParaRPr sz="2400">
              <a:solidFill>
                <a:schemeClr val="accent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x[</a:t>
            </a:r>
            <a:r>
              <a:rPr b="0" i="0" lang="en-US" sz="2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b="0" i="0" sz="22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  <p:sp>
        <p:nvSpPr>
          <p:cNvPr id="287" name="Google Shape;287;p38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15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many bytes does x variable have?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x[</a:t>
            </a:r>
            <a:r>
              <a:rPr b="0" i="0" lang="en-US" sz="2200" u="none" cap="none" strike="noStrike">
                <a:solidFill>
                  <a:schemeClr val="accent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];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Roboto Condensed"/>
              <a:buNone/>
            </a:pPr>
            <a:r>
              <a:t/>
            </a:r>
            <a:endParaRPr b="0" i="0" sz="2200" u="none" cap="none" strike="noStrike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4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(x)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  <p:sp>
        <p:nvSpPr>
          <p:cNvPr id="293" name="Google Shape;293;p3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15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many bytes does x variable have?</a:t>
            </a:r>
            <a:endParaRPr/>
          </a:p>
        </p:txBody>
      </p:sp>
      <p:sp>
        <p:nvSpPr>
          <p:cNvPr id="294" name="Google Shape;294;p39"/>
          <p:cNvSpPr txBox="1"/>
          <p:nvPr/>
        </p:nvSpPr>
        <p:spPr>
          <a:xfrm rot="478907">
            <a:off x="7597502" y="3514769"/>
            <a:ext cx="1316673" cy="61172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(x)</a:t>
            </a:r>
            <a:endParaRPr/>
          </a:p>
        </p:txBody>
      </p:sp>
      <p:sp>
        <p:nvSpPr>
          <p:cNvPr id="295" name="Google Shape;295;p39"/>
          <p:cNvSpPr txBox="1"/>
          <p:nvPr/>
        </p:nvSpPr>
        <p:spPr>
          <a:xfrm rot="478594">
            <a:off x="5647051" y="4588392"/>
            <a:ext cx="2385931" cy="639764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50 * 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2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b="0" i="0" lang="en-US" sz="22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 enumeration is a distinct type whose value is restricted to one of several explicitly names constants (enumerators)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values of the constants are values of an integral type known as the underlying type of the enumeration.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member1,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member2,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member3,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</p:txBody>
      </p:sp>
      <p:sp>
        <p:nvSpPr>
          <p:cNvPr id="301" name="Google Shape;301;p40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When initializers are provided in the enumerator-list, the values of enumerates are defined by those initializers.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 first enumerator does not have an initializer, the associated value is zero.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any other enumerator whose definition does not have an initializer, the associated value is the value of the previous enumerator plus one.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 { 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WARRIOR, 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BLACK_MAGE=10, 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ARCHER, </a:t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WHITE_MAGE=3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 </a:t>
            </a:r>
            <a:r>
              <a:rPr b="0" i="0" lang="en-US" sz="1800" u="none" cap="none" strike="noStrike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WARRIOR = 0, BLACK_MAGE = 10, ARCHER = 11, WHITE_MAGE = 3</a:t>
            </a:r>
            <a:endParaRPr/>
          </a:p>
        </p:txBody>
      </p:sp>
      <p:sp>
        <p:nvSpPr>
          <p:cNvPr id="307" name="Google Shape;307;p41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Character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WARRIOR,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MAGE,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ARCHER,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getDamage(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Character character)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(character == Character::WARRIOR)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10.0f;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 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 if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(character == Character::MAGE)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20.0f;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 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else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5.0f;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}</a:t>
            </a:r>
            <a:endParaRPr/>
          </a:p>
        </p:txBody>
      </p:sp>
      <p:sp>
        <p:nvSpPr>
          <p:cNvPr id="313" name="Google Shape;313;p42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 Example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Structure type allows us to group variables of mixed data types together into a single data unit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has its own name to refer to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MyStruct {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mSizeT;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mIntArray[3];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mDouble;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MyStruct m;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m.mSizeT = 100;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m.mInt[2] = 0;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m.mDouble = 9.0;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19" name="Google Shape;319;p43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2640011" y="1255692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Fundamental Types	</a:t>
            </a: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2646364" y="2414589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Compound Types and User Defined Types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2640014" y="2990850"/>
            <a:ext cx="6611937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Const-Qualifiers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6360" y="150150"/>
            <a:ext cx="844160" cy="75857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991543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Class 2 – Types and Declarations</a:t>
            </a:r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2644775" y="1824400"/>
            <a:ext cx="6611937" cy="433386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Declarations &amp; Definitions</a:t>
            </a:r>
            <a:endParaRPr b="0" i="0" sz="1400" u="none" cap="none" strike="noStrike">
              <a:solidFill>
                <a:srgbClr val="0033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2639948" y="3581039"/>
            <a:ext cx="6611937" cy="433387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lang="en-US">
                <a:solidFill>
                  <a:srgbClr val="003366"/>
                </a:solidFill>
              </a:rPr>
              <a:t>L-values &amp; R-values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2639949" y="4157300"/>
            <a:ext cx="6611999" cy="43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rPr>
              <a:t>Promotions and Standard Conversions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4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Its purpose is to form complex types from more-basic types and assign simpler names to such combinations.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can clarify the purpose or intention of a type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typedef 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NodeIndex;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struct </a:t>
            </a: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Edge {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NodeIndex mFrom;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NodeIndex mTo;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};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typedef 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Edge Edges[100];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Edges edges;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edges[0].mFrom = 0;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edges[0].mTo = 14;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endParaRPr sz="24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5" name="Google Shape;325;p44"/>
          <p:cNvSpPr txBox="1"/>
          <p:nvPr>
            <p:ph type="title"/>
          </p:nvPr>
        </p:nvSpPr>
        <p:spPr>
          <a:xfrm>
            <a:off x="609600" y="274637"/>
            <a:ext cx="109728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lang="en-US" sz="2400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typedef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qualifier const can be applied to the declaration of any variable to specify that its value will not be changed.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Const-qualified and const-unqualified versions of a type are distinct types.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var = 10; </a:t>
            </a:r>
            <a:r>
              <a:rPr b="0" i="0" lang="en-US" sz="2400" u="none" cap="none" strike="noStrike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Cannot modify var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varArray[5]; </a:t>
            </a:r>
            <a:r>
              <a:rPr b="0" i="0" lang="en-US" sz="2400" u="none" cap="none" strike="noStrike">
                <a:solidFill>
                  <a:srgbClr val="6AA84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Cannot modify any varArray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6AA84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1" name="Google Shape;331;p45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qualifier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L-Values and R-Values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7" name="Google Shape;337;p46"/>
          <p:cNvSpPr txBox="1"/>
          <p:nvPr/>
        </p:nvSpPr>
        <p:spPr>
          <a:xfrm>
            <a:off x="1981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38" name="Google Shape;338;p46"/>
          <p:cNvSpPr/>
          <p:nvPr/>
        </p:nvSpPr>
        <p:spPr>
          <a:xfrm>
            <a:off x="4704805" y="1269274"/>
            <a:ext cx="2002971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1916974" y="2556869"/>
            <a:ext cx="2002971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1916974" y="3247954"/>
            <a:ext cx="2002971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lvalue = rvalue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6355078" y="2550598"/>
            <a:ext cx="2002971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3122021" y="4382507"/>
            <a:ext cx="2060663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6"/>
          <p:cNvSpPr/>
          <p:nvPr/>
        </p:nvSpPr>
        <p:spPr>
          <a:xfrm>
            <a:off x="5280657" y="4368522"/>
            <a:ext cx="2002971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 or Dec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6"/>
          <p:cNvSpPr/>
          <p:nvPr/>
        </p:nvSpPr>
        <p:spPr>
          <a:xfrm>
            <a:off x="7404460" y="4382507"/>
            <a:ext cx="2100944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9654536" y="4382507"/>
            <a:ext cx="2097679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Bits operator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3122021" y="5044358"/>
            <a:ext cx="2060663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rvalue op rvalue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5280657" y="5044358"/>
            <a:ext cx="2002971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lvalue op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7427319" y="5044358"/>
            <a:ext cx="2078085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rvalue op rvalue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6"/>
          <p:cNvSpPr/>
          <p:nvPr/>
        </p:nvSpPr>
        <p:spPr>
          <a:xfrm>
            <a:off x="9654536" y="5044358"/>
            <a:ext cx="2097679" cy="66185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 op rvalue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46"/>
          <p:cNvCxnSpPr>
            <a:stCxn id="339" idx="0"/>
            <a:endCxn id="338" idx="1"/>
          </p:cNvCxnSpPr>
          <p:nvPr/>
        </p:nvCxnSpPr>
        <p:spPr>
          <a:xfrm flipH="1" rot="10800000">
            <a:off x="2918460" y="1600169"/>
            <a:ext cx="1786200" cy="9567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1" name="Google Shape;351;p46"/>
          <p:cNvCxnSpPr>
            <a:stCxn id="341" idx="0"/>
            <a:endCxn id="338" idx="3"/>
          </p:cNvCxnSpPr>
          <p:nvPr/>
        </p:nvCxnSpPr>
        <p:spPr>
          <a:xfrm rot="10800000">
            <a:off x="6707664" y="1600198"/>
            <a:ext cx="648900" cy="9504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2" name="Google Shape;352;p46"/>
          <p:cNvCxnSpPr>
            <a:stCxn id="342" idx="0"/>
            <a:endCxn id="341" idx="1"/>
          </p:cNvCxnSpPr>
          <p:nvPr/>
        </p:nvCxnSpPr>
        <p:spPr>
          <a:xfrm flipH="1" rot="10800000">
            <a:off x="4152353" y="2881607"/>
            <a:ext cx="2202600" cy="15009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3" name="Google Shape;353;p46"/>
          <p:cNvCxnSpPr>
            <a:stCxn id="343" idx="0"/>
            <a:endCxn id="341" idx="2"/>
          </p:cNvCxnSpPr>
          <p:nvPr/>
        </p:nvCxnSpPr>
        <p:spPr>
          <a:xfrm flipH="1" rot="10800000">
            <a:off x="6282143" y="3212322"/>
            <a:ext cx="1074300" cy="11562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46"/>
          <p:cNvCxnSpPr>
            <a:stCxn id="344" idx="0"/>
            <a:endCxn id="341" idx="2"/>
          </p:cNvCxnSpPr>
          <p:nvPr/>
        </p:nvCxnSpPr>
        <p:spPr>
          <a:xfrm rot="10800000">
            <a:off x="7356632" y="3212507"/>
            <a:ext cx="1098300" cy="11700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46"/>
          <p:cNvCxnSpPr>
            <a:stCxn id="345" idx="0"/>
            <a:endCxn id="341" idx="3"/>
          </p:cNvCxnSpPr>
          <p:nvPr/>
        </p:nvCxnSpPr>
        <p:spPr>
          <a:xfrm rot="10800000">
            <a:off x="8357975" y="2881607"/>
            <a:ext cx="2345400" cy="1500900"/>
          </a:xfrm>
          <a:prstGeom prst="straightConnector1">
            <a:avLst/>
          </a:prstGeom>
          <a:noFill/>
          <a:ln cap="flat" cmpd="sng" w="38100">
            <a:solidFill>
              <a:srgbClr val="4A7DB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7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Assignment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= 1;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Pre-Increment operator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++s;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Arithmetic operator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size_t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 = s + 1;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Bits shifting operator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 &lt;&lt; t;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1" name="Google Shape;361;p47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L-Values and R-Values - Examples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Implicit conversions are automatically performed when a value is copied to a compatible type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 = 2000;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value of a is promoted from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to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 the need of any explicit operator. This is known as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Conversion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Conversion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allows the conversions between numeric types</a:t>
            </a:r>
            <a:endParaRPr b="0" i="1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7" name="Google Shape;367;p48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Conversions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Converting to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some smaller integer type, or to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from </a:t>
            </a: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is known as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Promotion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is guaranteed to produce the exact same value in the destination type.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f = 2.0f;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 = f;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3" name="Google Shape;373;p4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Promotions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0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a negative integer value is converted to an unsigned type, the resulting value corresponds to its 2’s complement bitwise representation.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ui = i; </a:t>
            </a:r>
            <a:r>
              <a:rPr b="0" i="0" lang="en-US" sz="24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Largest value representable by unsigned int</a:t>
            </a:r>
            <a:endParaRPr b="0" i="0" sz="2400" u="none" cap="none" strike="noStrike">
              <a:solidFill>
                <a:srgbClr val="92D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9" name="Google Shape;379;p50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Conversions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conversion from/to bool consider false equivalent to zero for numeric types. 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 is equivalent to all other values and is converted to the equivalent of 1.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rgbClr val="538CD5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 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f; </a:t>
            </a:r>
            <a:r>
              <a:rPr b="0" i="0" lang="en-US" sz="24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j = t; </a:t>
            </a:r>
            <a:r>
              <a:rPr b="0" i="0" lang="en-US" sz="24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1</a:t>
            </a:r>
            <a:endParaRPr b="0" i="0" sz="2400" u="none" cap="none" strike="noStrike">
              <a:solidFill>
                <a:srgbClr val="92D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85" name="Google Shape;385;p51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Conversions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the conversion is from a floating-point type to an integer type, the value is truncated (decimal part removed)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float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 =  2.567f;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538CD5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 = f; </a:t>
            </a:r>
            <a:r>
              <a:rPr b="0" i="0" lang="en-US" sz="2400" u="none" cap="none" strike="noStrike">
                <a:solidFill>
                  <a:srgbClr val="92D05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// 2</a:t>
            </a:r>
            <a:endParaRPr b="0" i="0" sz="2400" u="none" cap="none" strike="noStrike">
              <a:solidFill>
                <a:srgbClr val="92D05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1" name="Google Shape;391;p52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Standard Conversions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Integral Promotions</a:t>
            </a:r>
            <a:endParaRPr/>
          </a:p>
        </p:txBody>
      </p:sp>
      <p:sp>
        <p:nvSpPr>
          <p:cNvPr id="397" name="Google Shape;397;p53"/>
          <p:cNvSpPr/>
          <p:nvPr/>
        </p:nvSpPr>
        <p:spPr>
          <a:xfrm>
            <a:off x="1872341" y="274973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wchar_t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53"/>
          <p:cNvSpPr/>
          <p:nvPr/>
        </p:nvSpPr>
        <p:spPr>
          <a:xfrm>
            <a:off x="1872341" y="3335383"/>
            <a:ext cx="661853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53"/>
          <p:cNvSpPr/>
          <p:nvPr/>
        </p:nvSpPr>
        <p:spPr>
          <a:xfrm>
            <a:off x="3117667" y="4905103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signed char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3"/>
          <p:cNvSpPr/>
          <p:nvPr/>
        </p:nvSpPr>
        <p:spPr>
          <a:xfrm>
            <a:off x="3117667" y="5490754"/>
            <a:ext cx="670562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53"/>
          <p:cNvSpPr/>
          <p:nvPr/>
        </p:nvSpPr>
        <p:spPr>
          <a:xfrm>
            <a:off x="7016930" y="4894218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char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3"/>
          <p:cNvSpPr/>
          <p:nvPr/>
        </p:nvSpPr>
        <p:spPr>
          <a:xfrm>
            <a:off x="7016930" y="5479869"/>
            <a:ext cx="655321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53"/>
          <p:cNvSpPr/>
          <p:nvPr/>
        </p:nvSpPr>
        <p:spPr>
          <a:xfrm>
            <a:off x="5183777" y="1620355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short 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53"/>
          <p:cNvSpPr/>
          <p:nvPr/>
        </p:nvSpPr>
        <p:spPr>
          <a:xfrm>
            <a:off x="5183777" y="2206006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8262256" y="274973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3"/>
          <p:cNvSpPr/>
          <p:nvPr/>
        </p:nvSpPr>
        <p:spPr>
          <a:xfrm>
            <a:off x="8262256" y="3335383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53"/>
          <p:cNvSpPr/>
          <p:nvPr/>
        </p:nvSpPr>
        <p:spPr>
          <a:xfrm>
            <a:off x="5183777" y="3346268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3"/>
          <p:cNvSpPr/>
          <p:nvPr/>
        </p:nvSpPr>
        <p:spPr>
          <a:xfrm>
            <a:off x="5183777" y="3931919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9" name="Google Shape;409;p53"/>
          <p:cNvCxnSpPr>
            <a:stCxn id="398" idx="3"/>
            <a:endCxn id="407" idx="1"/>
          </p:cNvCxnSpPr>
          <p:nvPr/>
        </p:nvCxnSpPr>
        <p:spPr>
          <a:xfrm>
            <a:off x="2534194" y="3622766"/>
            <a:ext cx="2649600" cy="108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p53"/>
          <p:cNvCxnSpPr>
            <a:stCxn id="400" idx="3"/>
            <a:endCxn id="408" idx="1"/>
          </p:cNvCxnSpPr>
          <p:nvPr/>
        </p:nvCxnSpPr>
        <p:spPr>
          <a:xfrm flipH="1" rot="10800000">
            <a:off x="3788229" y="4418537"/>
            <a:ext cx="1395600" cy="13596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1" name="Google Shape;411;p53"/>
          <p:cNvCxnSpPr>
            <a:stCxn id="402" idx="1"/>
            <a:endCxn id="408" idx="3"/>
          </p:cNvCxnSpPr>
          <p:nvPr/>
        </p:nvCxnSpPr>
        <p:spPr>
          <a:xfrm rot="10800000">
            <a:off x="6429230" y="4418452"/>
            <a:ext cx="587700" cy="13488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53"/>
          <p:cNvCxnSpPr>
            <a:stCxn id="406" idx="1"/>
            <a:endCxn id="407" idx="3"/>
          </p:cNvCxnSpPr>
          <p:nvPr/>
        </p:nvCxnSpPr>
        <p:spPr>
          <a:xfrm flipH="1">
            <a:off x="6428956" y="3622766"/>
            <a:ext cx="1833300" cy="108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3" name="Google Shape;413;p53"/>
          <p:cNvCxnSpPr>
            <a:stCxn id="404" idx="2"/>
            <a:endCxn id="407" idx="0"/>
          </p:cNvCxnSpPr>
          <p:nvPr/>
        </p:nvCxnSpPr>
        <p:spPr>
          <a:xfrm>
            <a:off x="5806440" y="2780772"/>
            <a:ext cx="0" cy="5655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4" name="Google Shape;414;p53"/>
          <p:cNvSpPr/>
          <p:nvPr/>
        </p:nvSpPr>
        <p:spPr>
          <a:xfrm>
            <a:off x="8619307" y="4217126"/>
            <a:ext cx="3137263" cy="15588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const short 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40;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s;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Types</a:t>
            </a: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3300" y="1228125"/>
            <a:ext cx="5105399" cy="51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/>
          <p:nvPr/>
        </p:nvSpPr>
        <p:spPr>
          <a:xfrm>
            <a:off x="6934200" y="1295400"/>
            <a:ext cx="342900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4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Integral Promotions</a:t>
            </a:r>
            <a:endParaRPr/>
          </a:p>
        </p:txBody>
      </p:sp>
      <p:sp>
        <p:nvSpPr>
          <p:cNvPr id="420" name="Google Shape;420;p54"/>
          <p:cNvSpPr/>
          <p:nvPr/>
        </p:nvSpPr>
        <p:spPr>
          <a:xfrm>
            <a:off x="1872341" y="274973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wchar_t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4"/>
          <p:cNvSpPr/>
          <p:nvPr/>
        </p:nvSpPr>
        <p:spPr>
          <a:xfrm>
            <a:off x="6855823" y="429768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4"/>
          <p:cNvSpPr/>
          <p:nvPr/>
        </p:nvSpPr>
        <p:spPr>
          <a:xfrm>
            <a:off x="6855823" y="4883333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54"/>
          <p:cNvCxnSpPr/>
          <p:nvPr/>
        </p:nvCxnSpPr>
        <p:spPr>
          <a:xfrm>
            <a:off x="2495004" y="4297682"/>
            <a:ext cx="1149534" cy="68471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4" name="Google Shape;424;p54"/>
          <p:cNvSpPr/>
          <p:nvPr/>
        </p:nvSpPr>
        <p:spPr>
          <a:xfrm>
            <a:off x="1872341" y="3324498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4"/>
          <p:cNvSpPr/>
          <p:nvPr/>
        </p:nvSpPr>
        <p:spPr>
          <a:xfrm>
            <a:off x="3740330" y="1091309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54"/>
          <p:cNvSpPr/>
          <p:nvPr/>
        </p:nvSpPr>
        <p:spPr>
          <a:xfrm>
            <a:off x="3740330" y="1676960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54"/>
          <p:cNvSpPr/>
          <p:nvPr/>
        </p:nvSpPr>
        <p:spPr>
          <a:xfrm>
            <a:off x="3644538" y="4695009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54"/>
          <p:cNvSpPr/>
          <p:nvPr/>
        </p:nvSpPr>
        <p:spPr>
          <a:xfrm>
            <a:off x="3644538" y="5280660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4"/>
          <p:cNvSpPr/>
          <p:nvPr/>
        </p:nvSpPr>
        <p:spPr>
          <a:xfrm>
            <a:off x="6949441" y="1384135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unsigned long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4"/>
          <p:cNvSpPr/>
          <p:nvPr/>
        </p:nvSpPr>
        <p:spPr>
          <a:xfrm>
            <a:off x="6949441" y="1969786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54"/>
          <p:cNvCxnSpPr>
            <a:stCxn id="424" idx="3"/>
            <a:endCxn id="421" idx="1"/>
          </p:cNvCxnSpPr>
          <p:nvPr/>
        </p:nvCxnSpPr>
        <p:spPr>
          <a:xfrm>
            <a:off x="3117667" y="3811090"/>
            <a:ext cx="3738300" cy="7740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2" name="Google Shape;432;p54"/>
          <p:cNvCxnSpPr>
            <a:stCxn id="424" idx="3"/>
            <a:endCxn id="430" idx="1"/>
          </p:cNvCxnSpPr>
          <p:nvPr/>
        </p:nvCxnSpPr>
        <p:spPr>
          <a:xfrm flipH="1" rot="10800000">
            <a:off x="3117667" y="2456290"/>
            <a:ext cx="3831900" cy="13548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33" name="Google Shape;433;p54"/>
          <p:cNvCxnSpPr>
            <a:stCxn id="420" idx="3"/>
            <a:endCxn id="426" idx="1"/>
          </p:cNvCxnSpPr>
          <p:nvPr/>
        </p:nvCxnSpPr>
        <p:spPr>
          <a:xfrm flipH="1" rot="10800000">
            <a:off x="3117667" y="2163515"/>
            <a:ext cx="622800" cy="8736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4" name="Google Shape;434;p54"/>
          <p:cNvSpPr/>
          <p:nvPr/>
        </p:nvSpPr>
        <p:spPr>
          <a:xfrm>
            <a:off x="8619307" y="4217126"/>
            <a:ext cx="3137263" cy="15588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const wchar_t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‘c’;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unsigned long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s;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Integral Promotions</a:t>
            </a:r>
            <a:endParaRPr/>
          </a:p>
        </p:txBody>
      </p:sp>
      <p:sp>
        <p:nvSpPr>
          <p:cNvPr id="440" name="Google Shape;440;p55"/>
          <p:cNvSpPr/>
          <p:nvPr/>
        </p:nvSpPr>
        <p:spPr>
          <a:xfrm>
            <a:off x="1872341" y="274973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55"/>
          <p:cNvSpPr/>
          <p:nvPr/>
        </p:nvSpPr>
        <p:spPr>
          <a:xfrm>
            <a:off x="7047412" y="2738846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55"/>
          <p:cNvSpPr/>
          <p:nvPr/>
        </p:nvSpPr>
        <p:spPr>
          <a:xfrm>
            <a:off x="7047412" y="3324497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5"/>
          <p:cNvSpPr/>
          <p:nvPr/>
        </p:nvSpPr>
        <p:spPr>
          <a:xfrm>
            <a:off x="1872341" y="3324497"/>
            <a:ext cx="670562" cy="5943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byte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55"/>
          <p:cNvCxnSpPr>
            <a:stCxn id="440" idx="3"/>
            <a:endCxn id="441" idx="1"/>
          </p:cNvCxnSpPr>
          <p:nvPr/>
        </p:nvCxnSpPr>
        <p:spPr>
          <a:xfrm flipH="1" rot="10800000">
            <a:off x="3117667" y="3026315"/>
            <a:ext cx="3929700" cy="108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45" name="Google Shape;445;p55"/>
          <p:cNvSpPr/>
          <p:nvPr/>
        </p:nvSpPr>
        <p:spPr>
          <a:xfrm>
            <a:off x="4297679" y="3435004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false = 0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= 1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5"/>
          <p:cNvSpPr/>
          <p:nvPr/>
        </p:nvSpPr>
        <p:spPr>
          <a:xfrm>
            <a:off x="8619307" y="4217126"/>
            <a:ext cx="3137263" cy="15588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const bool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s;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 Promotions</a:t>
            </a:r>
            <a:endParaRPr/>
          </a:p>
        </p:txBody>
      </p:sp>
      <p:sp>
        <p:nvSpPr>
          <p:cNvPr id="452" name="Google Shape;452;p56"/>
          <p:cNvSpPr/>
          <p:nvPr/>
        </p:nvSpPr>
        <p:spPr>
          <a:xfrm>
            <a:off x="1872341" y="274973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/>
          <p:nvPr/>
        </p:nvSpPr>
        <p:spPr>
          <a:xfrm>
            <a:off x="7047412" y="2738846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56"/>
          <p:cNvSpPr/>
          <p:nvPr/>
        </p:nvSpPr>
        <p:spPr>
          <a:xfrm>
            <a:off x="1872341" y="3324498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5" name="Google Shape;455;p56"/>
          <p:cNvCxnSpPr>
            <a:stCxn id="452" idx="3"/>
            <a:endCxn id="453" idx="1"/>
          </p:cNvCxnSpPr>
          <p:nvPr/>
        </p:nvCxnSpPr>
        <p:spPr>
          <a:xfrm flipH="1" rot="10800000">
            <a:off x="3117667" y="3026315"/>
            <a:ext cx="3929700" cy="108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6" name="Google Shape;456;p56"/>
          <p:cNvSpPr/>
          <p:nvPr/>
        </p:nvSpPr>
        <p:spPr>
          <a:xfrm>
            <a:off x="7047412" y="3324497"/>
            <a:ext cx="1245326" cy="22054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56"/>
          <p:cNvSpPr/>
          <p:nvPr/>
        </p:nvSpPr>
        <p:spPr>
          <a:xfrm>
            <a:off x="8619307" y="4217126"/>
            <a:ext cx="3137263" cy="15588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const float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10.0f;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double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s;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casting is a conversion that implies a different interpretation of the value, and then requires an explicit conversion.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static_cast can perform all conversions allowed implicitly and is also able to perform the opposite of them</a:t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static_cast is performed in compilation time</a:t>
            </a:r>
            <a:endParaRPr sz="2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3" name="Google Shape;463;p57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Casting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69" name="Google Shape;469;p58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Casting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0" name="Google Shape;470;p58"/>
          <p:cNvSpPr/>
          <p:nvPr/>
        </p:nvSpPr>
        <p:spPr>
          <a:xfrm>
            <a:off x="3563983" y="2475411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 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8"/>
          <p:cNvSpPr/>
          <p:nvPr/>
        </p:nvSpPr>
        <p:spPr>
          <a:xfrm>
            <a:off x="3563983" y="3061062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58"/>
          <p:cNvSpPr/>
          <p:nvPr/>
        </p:nvSpPr>
        <p:spPr>
          <a:xfrm>
            <a:off x="1073331" y="2475411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8"/>
          <p:cNvSpPr/>
          <p:nvPr/>
        </p:nvSpPr>
        <p:spPr>
          <a:xfrm>
            <a:off x="1073331" y="3061062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4" name="Google Shape;474;p58"/>
          <p:cNvCxnSpPr>
            <a:stCxn id="472" idx="3"/>
          </p:cNvCxnSpPr>
          <p:nvPr/>
        </p:nvCxnSpPr>
        <p:spPr>
          <a:xfrm flipH="1" rot="10800000">
            <a:off x="2318657" y="2754394"/>
            <a:ext cx="1245300" cy="84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5" name="Google Shape;475;p58"/>
          <p:cNvSpPr/>
          <p:nvPr/>
        </p:nvSpPr>
        <p:spPr>
          <a:xfrm>
            <a:off x="5806438" y="2754366"/>
            <a:ext cx="4487093" cy="15588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const 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100000000;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short 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static_cast&lt;</a:t>
            </a: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short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&gt;(s);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9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1" name="Google Shape;481;p5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Calibri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Casting</a:t>
            </a:r>
            <a:endParaRPr b="1" i="0" sz="2400" u="none" cap="none" strike="noStrike">
              <a:solidFill>
                <a:srgbClr val="66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2" name="Google Shape;482;p59"/>
          <p:cNvSpPr/>
          <p:nvPr/>
        </p:nvSpPr>
        <p:spPr>
          <a:xfrm>
            <a:off x="3494315" y="2188028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9"/>
          <p:cNvSpPr/>
          <p:nvPr/>
        </p:nvSpPr>
        <p:spPr>
          <a:xfrm>
            <a:off x="1003663" y="2188028"/>
            <a:ext cx="1245326" cy="57476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 flipH="1" rot="10800000">
            <a:off x="2248989" y="2467011"/>
            <a:ext cx="1245300" cy="8400"/>
          </a:xfrm>
          <a:prstGeom prst="straightConnector1">
            <a:avLst/>
          </a:prstGeom>
          <a:noFill/>
          <a:ln cap="flat" cmpd="sng" w="57150">
            <a:solidFill>
              <a:srgbClr val="4A7DBB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5" name="Google Shape;485;p59"/>
          <p:cNvSpPr/>
          <p:nvPr/>
        </p:nvSpPr>
        <p:spPr>
          <a:xfrm>
            <a:off x="5736770" y="2466983"/>
            <a:ext cx="4487093" cy="155883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const double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1.00873821;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8CD5"/>
              </a:buClr>
              <a:buFont typeface="Arial"/>
              <a:buNone/>
            </a:pP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float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= static_cast&lt;</a:t>
            </a:r>
            <a:r>
              <a:rPr b="0" i="0" lang="en-US" sz="2000" u="none" cap="none" strike="noStrike">
                <a:solidFill>
                  <a:srgbClr val="538CD5"/>
                </a:solidFill>
                <a:latin typeface="Arial"/>
                <a:ea typeface="Arial"/>
                <a:cs typeface="Arial"/>
                <a:sym typeface="Arial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&gt;(s);</a:t>
            </a:r>
            <a:endParaRPr/>
          </a:p>
        </p:txBody>
      </p:sp>
      <p:sp>
        <p:nvSpPr>
          <p:cNvPr id="486" name="Google Shape;486;p59"/>
          <p:cNvSpPr/>
          <p:nvPr/>
        </p:nvSpPr>
        <p:spPr>
          <a:xfrm>
            <a:off x="1003663" y="2773679"/>
            <a:ext cx="1245326" cy="220544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9"/>
          <p:cNvSpPr/>
          <p:nvPr/>
        </p:nvSpPr>
        <p:spPr>
          <a:xfrm>
            <a:off x="3503023" y="2762794"/>
            <a:ext cx="1245326" cy="97318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 bytes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0"/>
            <a:ext cx="9144000" cy="6857344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0"/>
          <p:cNvSpPr txBox="1"/>
          <p:nvPr/>
        </p:nvSpPr>
        <p:spPr>
          <a:xfrm>
            <a:off x="8832304" y="2924943"/>
            <a:ext cx="1723421" cy="10291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1" i="0" lang="en-US" sz="4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Condensed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 by definition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Condensed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Condensed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&lt;=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 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Condensed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(T) ==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signed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T) == 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Condensed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implementation defined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Roboto Condensed"/>
              <a:buChar char="•"/>
            </a:pP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enum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endParaRPr/>
          </a:p>
          <a:p>
            <a:pPr indent="0" lvl="0" marL="4572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implementation-defined,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but shall be capable of representing the values of all the members of the enumeration</a:t>
            </a:r>
            <a:endParaRPr/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Types - Sizes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609600" y="1600200"/>
            <a:ext cx="109727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 byte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byte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 bytes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 bytes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 bytes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lang="en-US" sz="2400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</a:t>
            </a:r>
            <a:r>
              <a:rPr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lang="en-US" sz="2400">
                <a:solidFill>
                  <a:schemeClr val="dk1"/>
                </a:solidFill>
              </a:rPr>
              <a:t>= 4 bytes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A*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 bytes (x86) 8 bytes (x64)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size_t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4 bytes (x86) 8 bytes (x64)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 bytes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4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 long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 bytes</a:t>
            </a:r>
            <a:endParaRPr/>
          </a:p>
        </p:txBody>
      </p:sp>
      <p:sp>
        <p:nvSpPr>
          <p:cNvPr id="207" name="Google Shape;207;p29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Fundamental Types - Sizes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 is implementation defined whether a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can hold negative values.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signed 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and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char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are different types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Signed integer types: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signed char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short 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 int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integer types are the same that signed but with the word “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” as a prefix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Floating point types: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 double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is defined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INT_MIN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and </a:t>
            </a: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INT_MAX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 </a:t>
            </a:r>
            <a:r>
              <a:rPr b="0" i="0" lang="en-US" sz="2000" u="none" cap="none" strike="noStrike">
                <a:solidFill>
                  <a:schemeClr val="accent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&lt;climits&gt;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accent2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Condensed"/>
              <a:buChar char="•"/>
            </a:pPr>
            <a:r>
              <a:rPr b="0" i="0" lang="en-US" sz="2000" u="none" cap="none" strike="noStrike">
                <a:solidFill>
                  <a:schemeClr val="accen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numeric_limits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template can be use to get the max and min number represented by the template type assigned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3" name="Google Shape;213;p30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More Information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Literals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1981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123U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123UL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0123	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0x123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123.0     123.0e0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123.0f    123.0e0f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123.0L   123.0e0L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 false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6172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 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unsigned long int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(octal)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int (hexadecimal)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double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float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long double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bool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609600" y="274637"/>
            <a:ext cx="10972799" cy="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Literals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1981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‘a’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L‘a’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“hello”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L”hello”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\n, \t, \’, \”, \\,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\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octal-number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\x </a:t>
            </a:r>
            <a:r>
              <a:rPr b="0" i="1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hex-number</a:t>
            </a:r>
            <a:endParaRPr/>
          </a:p>
        </p:txBody>
      </p:sp>
      <p:sp>
        <p:nvSpPr>
          <p:cNvPr id="227" name="Google Shape;227;p32"/>
          <p:cNvSpPr txBox="1"/>
          <p:nvPr/>
        </p:nvSpPr>
        <p:spPr>
          <a:xfrm>
            <a:off x="6172200" y="1600200"/>
            <a:ext cx="4038599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wchar_t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char[6]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const wchar_t[6]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simple escape sequences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octal escape sequences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hexadecimal escape sequences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609600" y="1600200"/>
            <a:ext cx="10972799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point of declaration for a name is immediately after its complete declarator and before its initializer.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Condensed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memory section is reserved for declared variable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-US" sz="24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arrayName[N];</a:t>
            </a:r>
            <a:endParaRPr/>
          </a:p>
        </p:txBody>
      </p:sp>
      <p:sp>
        <p:nvSpPr>
          <p:cNvPr id="233" name="Google Shape;233;p33"/>
          <p:cNvSpPr txBox="1"/>
          <p:nvPr>
            <p:ph type="title"/>
          </p:nvPr>
        </p:nvSpPr>
        <p:spPr>
          <a:xfrm>
            <a:off x="609600" y="274637"/>
            <a:ext cx="10972799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Font typeface="Roboto Condensed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Declarations</a:t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7106899" y="3578017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name</a:t>
            </a:r>
            <a:endParaRPr/>
          </a:p>
        </p:txBody>
      </p:sp>
      <p:sp>
        <p:nvSpPr>
          <p:cNvPr id="235" name="Google Shape;235;p33"/>
          <p:cNvSpPr/>
          <p:nvPr/>
        </p:nvSpPr>
        <p:spPr>
          <a:xfrm>
            <a:off x="7106899" y="4148428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garbage</a:t>
            </a:r>
            <a:endParaRPr/>
          </a:p>
        </p:txBody>
      </p:sp>
      <p:sp>
        <p:nvSpPr>
          <p:cNvPr id="236" name="Google Shape;236;p33"/>
          <p:cNvSpPr/>
          <p:nvPr/>
        </p:nvSpPr>
        <p:spPr>
          <a:xfrm>
            <a:off x="8212903" y="4145150"/>
            <a:ext cx="1549406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</a:t>
            </a:r>
            <a:endParaRPr/>
          </a:p>
        </p:txBody>
      </p:sp>
      <p:sp>
        <p:nvSpPr>
          <p:cNvPr id="237" name="Google Shape;237;p33"/>
          <p:cNvSpPr/>
          <p:nvPr/>
        </p:nvSpPr>
        <p:spPr>
          <a:xfrm>
            <a:off x="6000908" y="4156125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0xA</a:t>
            </a:r>
            <a:endParaRPr/>
          </a:p>
        </p:txBody>
      </p:sp>
      <p:sp>
        <p:nvSpPr>
          <p:cNvPr id="238" name="Google Shape;238;p33"/>
          <p:cNvSpPr/>
          <p:nvPr/>
        </p:nvSpPr>
        <p:spPr>
          <a:xfrm>
            <a:off x="7009600" y="4988575"/>
            <a:ext cx="12929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arrayName</a:t>
            </a:r>
            <a:endParaRPr/>
          </a:p>
        </p:txBody>
      </p:sp>
      <p:sp>
        <p:nvSpPr>
          <p:cNvPr id="239" name="Google Shape;239;p33"/>
          <p:cNvSpPr/>
          <p:nvPr/>
        </p:nvSpPr>
        <p:spPr>
          <a:xfrm>
            <a:off x="7106899" y="5558978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garbage</a:t>
            </a:r>
            <a:endParaRPr/>
          </a:p>
        </p:txBody>
      </p:sp>
      <p:sp>
        <p:nvSpPr>
          <p:cNvPr id="240" name="Google Shape;240;p33"/>
          <p:cNvSpPr/>
          <p:nvPr/>
        </p:nvSpPr>
        <p:spPr>
          <a:xfrm>
            <a:off x="8212898" y="5555700"/>
            <a:ext cx="1993547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sizeof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</a:t>
            </a:r>
            <a:r>
              <a:rPr b="0" i="0" lang="en-US" sz="2000" u="none" cap="none" strike="noStrike">
                <a:solidFill>
                  <a:srgbClr val="3D85C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type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 * N</a:t>
            </a:r>
            <a:endParaRPr/>
          </a:p>
        </p:txBody>
      </p:sp>
      <p:sp>
        <p:nvSpPr>
          <p:cNvPr id="241" name="Google Shape;241;p33"/>
          <p:cNvSpPr/>
          <p:nvPr/>
        </p:nvSpPr>
        <p:spPr>
          <a:xfrm>
            <a:off x="6000908" y="5566675"/>
            <a:ext cx="1106099" cy="559499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Roboto Condensed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0xB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