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7010400" cy="9296400"/>
  <p:embeddedFontLst>
    <p:embeddedFont>
      <p:font typeface="Roboto Condense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Condensed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Condensed-italic.fntdata"/><Relationship Id="rId21" Type="http://schemas.openxmlformats.org/officeDocument/2006/relationships/slide" Target="slides/slide17.xml"/><Relationship Id="rId43" Type="http://schemas.openxmlformats.org/officeDocument/2006/relationships/font" Target="fonts/RobotoCondense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762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76200" lvl="0" marL="0" marR="0" rtl="0" algn="r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762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76200" lvl="0" marL="0" marR="0" rtl="0" algn="r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t/>
            </a:r>
            <a:endParaRPr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39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41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43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45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51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53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55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f21e669_0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5cf21e669_0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99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01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3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03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05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07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09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11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13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17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19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121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23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25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25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27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29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1b233213_0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g41b233213_0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41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cf21e669_0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5cf21e669_0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43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5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27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9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1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33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35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37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8" name="Google Shape;28;p3"/>
          <p:cNvCxnSpPr/>
          <p:nvPr/>
        </p:nvCxnSpPr>
        <p:spPr>
          <a:xfrm>
            <a:off x="623392" y="980728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cxnSp>
        <p:nvCxnSpPr>
          <p:cNvPr id="57" name="Google Shape;57;p7"/>
          <p:cNvCxnSpPr/>
          <p:nvPr/>
        </p:nvCxnSpPr>
        <p:spPr>
          <a:xfrm>
            <a:off x="623392" y="836712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700" cy="6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3"/>
          <p:cNvGrpSpPr/>
          <p:nvPr/>
        </p:nvGrpSpPr>
        <p:grpSpPr>
          <a:xfrm>
            <a:off x="1524001" y="3703"/>
            <a:ext cx="9144001" cy="6854297"/>
            <a:chOff x="0" y="3702"/>
            <a:chExt cx="9144001" cy="6854297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" y="3702"/>
              <a:ext cx="9144000" cy="6854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3"/>
            <p:cNvSpPr txBox="1"/>
            <p:nvPr/>
          </p:nvSpPr>
          <p:spPr>
            <a:xfrm>
              <a:off x="0" y="3771900"/>
              <a:ext cx="9067800" cy="1470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C++ Course</a:t>
              </a:r>
              <a:endParaRPr b="1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753100" y="5292923"/>
              <a:ext cx="31623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Reviewed and Updated by: 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Bertoa Nicolas, 2013 / 2014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Rodriguez Matias, 2013 / 2014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Quesada Manuela, 2013 / 2014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10;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ip = &amp;i;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ip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(ip &amp;&amp; *ip == </a:t>
            </a:r>
            <a:r>
              <a:rPr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"SUCCESS"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"FAILURE"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value gets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 rot="479830">
            <a:off x="7071125" y="3167854"/>
            <a:ext cx="1475951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10;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ip = &amp;i;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ip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(ip &amp;&amp; *ip == </a:t>
            </a:r>
            <a:r>
              <a:rPr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"SUCCESS"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"FAILURE"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value gets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 rot="479830">
            <a:off x="7071125" y="3167854"/>
            <a:ext cx="1475951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FAILURE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 rot="-415411">
            <a:off x="5303174" y="4549208"/>
            <a:ext cx="5012843" cy="1581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first statement is zero because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so the second statement is not executed and the condition is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Switch Statement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559496" y="1600201"/>
            <a:ext cx="5275312" cy="289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switch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1" lang="en-US" sz="24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value: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value: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313337" y="1600201"/>
            <a:ext cx="4298100" cy="490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Tests the value of its condition against a set of constants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 must be able to be evaluated as an integral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constants following the case labels must be distinct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 value tested does not match any case label, the default is chosen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 is optional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 statements exit the switch statement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Switch Statement – Error if condition is not integer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2286001" y="914401"/>
            <a:ext cx="38895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3.14f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(x)</a:t>
            </a:r>
            <a:r>
              <a:rPr lang="en-US"/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1: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"1"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2: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"2"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879977" y="1772816"/>
            <a:ext cx="4330824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So, the following one is wrong because x can not be evaluated as an integral.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value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(value++)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"case 0"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"case 1"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"default"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value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(value++)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"case 0"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"case 1"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"default"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 rot="479830">
            <a:off x="7084318" y="2712884"/>
            <a:ext cx="1118232" cy="122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value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(value++)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"case 0"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"case 1"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"default"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 rot="479830">
            <a:off x="7084318" y="2712884"/>
            <a:ext cx="1118232" cy="122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 rot="-415411">
            <a:off x="5303697" y="4549176"/>
            <a:ext cx="5012843" cy="15903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Beware that a case of a switch must be terminated somehow unless you want to carry on executing the next case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value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(value)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 = 10;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"case 0"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default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"default"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Switch Statement - Local case variable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6856050" y="2349851"/>
            <a:ext cx="41667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case we need to declare an object to be used within a case, then it is necessary to define a block.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while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1" lang="en-US" sz="24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do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while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expression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for-init-statement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1" lang="en-US" sz="24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expression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i="1"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Statements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statements executes a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repeatedly until the </a:t>
            </a:r>
            <a:r>
              <a:rPr b="0" i="0" lang="en-US" sz="24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becomes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the programmer breaks out of the loop some other way: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–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Roboto Condensed"/>
              <a:buChar char="–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continue</a:t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–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–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goto</a:t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–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throw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Condensed"/>
              <a:buChar char="–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exit()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Iteration Statements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2640012" y="1255693"/>
            <a:ext cx="6611938" cy="43338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643177" y="1801764"/>
            <a:ext cx="6612000" cy="4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Looping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636827" y="2378025"/>
            <a:ext cx="6612000" cy="4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Operator Precedence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360" y="150150"/>
            <a:ext cx="844160" cy="758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991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en-US" sz="2400">
                <a:solidFill>
                  <a:srgbClr val="7F7F7F"/>
                </a:solidFill>
              </a:rPr>
              <a:t>4</a:t>
            </a: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– Flow Control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 keyword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2209800" y="1676400"/>
            <a:ext cx="3505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; j &lt;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; j++)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“A“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endl;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“B“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endl;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6248400" y="1676400"/>
            <a:ext cx="3505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; j &lt;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; j++)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“A“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endl;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“B“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endl;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J: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/* Statements */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2209800" y="52578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keyword quits the loop without executing the rest of the statements in the loop.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Continue keyword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343400" y="2133601"/>
            <a:ext cx="3505200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; j &lt;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; j++)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cout &lt;&lt;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“A“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endl;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cout &lt;&lt;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“B“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endl;</a:t>
            </a:r>
            <a:endParaRPr/>
          </a:p>
          <a:p>
            <a:pPr indent="-533400" lvl="0" marL="533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34" name="Google Shape;234;p33"/>
          <p:cNvCxnSpPr/>
          <p:nvPr/>
        </p:nvCxnSpPr>
        <p:spPr>
          <a:xfrm rot="10800000">
            <a:off x="4800601" y="4191000"/>
            <a:ext cx="3581399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235" name="Google Shape;235;p33"/>
          <p:cNvCxnSpPr/>
          <p:nvPr/>
        </p:nvCxnSpPr>
        <p:spPr>
          <a:xfrm>
            <a:off x="8382000" y="3429000"/>
            <a:ext cx="0" cy="762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6" name="Google Shape;236;p33"/>
          <p:cNvCxnSpPr/>
          <p:nvPr/>
        </p:nvCxnSpPr>
        <p:spPr>
          <a:xfrm>
            <a:off x="6096000" y="3429000"/>
            <a:ext cx="22860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7" name="Google Shape;237;p33"/>
          <p:cNvSpPr txBox="1"/>
          <p:nvPr/>
        </p:nvSpPr>
        <p:spPr>
          <a:xfrm>
            <a:off x="2209800" y="5257801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keyword jumps to the end of the loop, just after the last statement in the loop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statement quits the current loop being executed and also returns from the current function it is invoked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throw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 quits the loop only if its nearest “catch” is out of the loop scope.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and Throw Statements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unsigned 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max; i &gt;=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--i)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i &lt;&lt; std::endl;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unsigned 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max; i &gt;=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--i)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i &lt;&lt; std::endl;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 rot="479829">
            <a:off x="6529101" y="3099245"/>
            <a:ext cx="2934420" cy="95410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integers in descending order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unsigned 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max; i &gt;=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 --i) 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i &lt;&lt; std::endl;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 rot="479829">
            <a:off x="6529101" y="3099245"/>
            <a:ext cx="2934420" cy="95410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integers in descending order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 rot="-415412">
            <a:off x="5191743" y="4555948"/>
            <a:ext cx="5101614" cy="1200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i becomes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we execute --i, we get the biggest positive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because i is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comma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operator is for constructing statements from substatements, in other words, an statement could be formed by several substatements separ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ted by comma.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Substatements are executed left-to-right and the rightmost substatement’s return value is returned</a:t>
            </a:r>
            <a:endParaRPr/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contexts where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given a special meaning, the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comma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operator can appear only in parentheses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38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i="1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comma</a:t>
            </a: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operator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1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comma </a:t>
            </a: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as an operator</a:t>
            </a:r>
            <a:endParaRPr b="1" i="1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1524001" y="1600200"/>
            <a:ext cx="4419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Declaration statements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i, j, k;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Initializer lists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a[] = {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};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calls and declarations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f (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);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5867400" y="1600200"/>
            <a:ext cx="4800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t;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i, j = (t=3, t+2);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a[] = { 0, (t=7,t+5), 2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 ( 1, (t=17,t+3), 3 );</a:t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 rot="5400000">
            <a:off x="7620001" y="2031505"/>
            <a:ext cx="152399" cy="12191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6744073" y="2641103"/>
            <a:ext cx="18002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 = 5</a:t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 rot="5400000">
            <a:off x="8069561" y="3177383"/>
            <a:ext cx="152399" cy="12191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7062750" y="3826843"/>
            <a:ext cx="240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a[1] = 12</a:t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 rot="5400000">
            <a:off x="7260313" y="4358539"/>
            <a:ext cx="152399" cy="1219199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5812061" y="5067153"/>
            <a:ext cx="3448199" cy="70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makes the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argument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Operator Precedence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135" y="1295400"/>
            <a:ext cx="6470571" cy="510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Operator Precedence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5" name="Google Shape;2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1" y="1171833"/>
            <a:ext cx="5714999" cy="555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276350"/>
            <a:ext cx="6454788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Operator Precedence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295400"/>
            <a:ext cx="4572000" cy="519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Operator Precedence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371600"/>
            <a:ext cx="5321993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Unary operators and assignment operators are right-associative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the others are left-associative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Arithmetic operators produce a result of the </a:t>
            </a:r>
            <a:r>
              <a:rPr b="1"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largest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operand type.</a:t>
            </a:r>
            <a:endParaRPr>
              <a:solidFill>
                <a:schemeClr val="dk1"/>
              </a:solidFill>
            </a:endParaRPr>
          </a:p>
          <a:p>
            <a:pPr indent="-190500" lvl="0" marL="3429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rtl="0">
              <a:spcBef>
                <a:spcPts val="640"/>
              </a:spcBef>
              <a:spcAft>
                <a:spcPts val="0"/>
              </a:spcAft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Operands that are smaller than an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converted to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before the operator is applied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3" name="Google Shape;313;p44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Operator Precedence</a:t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intArray[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intArray[i] = i++;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happens in the following example?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intArray[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intArray[i] = i++;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happens in the following example?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 rot="479829">
            <a:off x="6911543" y="3472001"/>
            <a:ext cx="1750137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Undefined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intArray[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intArray[i] = i++;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32" name="Google Shape;332;p47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happens in the following example?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 rot="480056">
            <a:off x="6911481" y="3472051"/>
            <a:ext cx="1750136" cy="5232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Undefined</a:t>
            </a:r>
            <a:endParaRPr/>
          </a:p>
        </p:txBody>
      </p:sp>
      <p:sp>
        <p:nvSpPr>
          <p:cNvPr id="334" name="Google Shape;334;p47"/>
          <p:cNvSpPr txBox="1"/>
          <p:nvPr/>
        </p:nvSpPr>
        <p:spPr>
          <a:xfrm rot="-415369">
            <a:off x="4855007" y="1442726"/>
            <a:ext cx="4997837" cy="92200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order of evaluation of subexpression within an expression is </a:t>
            </a:r>
            <a:r>
              <a:rPr b="1"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undefined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intArray[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{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intArray[i] = i++;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40" name="Google Shape;340;p48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happens in the following example?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 rot="479829">
            <a:off x="6911543" y="3472001"/>
            <a:ext cx="1750137" cy="52321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Undefined</a:t>
            </a:r>
            <a:endParaRPr/>
          </a:p>
        </p:txBody>
      </p:sp>
      <p:sp>
        <p:nvSpPr>
          <p:cNvPr id="342" name="Google Shape;342;p48"/>
          <p:cNvSpPr txBox="1"/>
          <p:nvPr/>
        </p:nvSpPr>
        <p:spPr>
          <a:xfrm rot="-415412">
            <a:off x="5214203" y="4554589"/>
            <a:ext cx="5101614" cy="15729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 be evaluated as either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intArray[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intArray[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 =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may cause some even stranger behavior</a:t>
            </a:r>
            <a:endParaRPr/>
          </a:p>
        </p:txBody>
      </p:sp>
      <p:sp>
        <p:nvSpPr>
          <p:cNvPr id="343" name="Google Shape;343;p48"/>
          <p:cNvSpPr txBox="1"/>
          <p:nvPr/>
        </p:nvSpPr>
        <p:spPr>
          <a:xfrm rot="-415369">
            <a:off x="4855007" y="1442726"/>
            <a:ext cx="4997837" cy="92200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order of evaluation of subexpression within an expression is </a:t>
            </a:r>
            <a:r>
              <a:rPr b="1"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undefined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"/>
            <a:ext cx="9144000" cy="685734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9"/>
          <p:cNvSpPr txBox="1"/>
          <p:nvPr/>
        </p:nvSpPr>
        <p:spPr>
          <a:xfrm>
            <a:off x="8832305" y="2924944"/>
            <a:ext cx="1723421" cy="1029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1" i="0" lang="en-US" sz="4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1" y="1905000"/>
            <a:ext cx="6476999" cy="422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1" lang="en-US" sz="24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4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</a:t>
            </a:r>
            <a:r>
              <a:rPr b="0" i="1" lang="en-US" sz="2400" u="none" cap="none" strike="noStrik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 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1" lang="en-US" sz="24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statement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– Else Statements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09600" y="3707051"/>
            <a:ext cx="70866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condition is usually built using:</a:t>
            </a:r>
            <a:endParaRPr/>
          </a:p>
          <a:p>
            <a:pPr indent="-381000" lvl="1" marL="838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○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Comparison operators:</a:t>
            </a:r>
            <a:endParaRPr/>
          </a:p>
          <a:p>
            <a:pPr indent="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== 		!= 	&lt; 	&lt;= 	&gt; 	&gt;=</a:t>
            </a:r>
            <a:endParaRPr/>
          </a:p>
          <a:p>
            <a:pPr indent="-381000" lvl="1" marL="838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Condensed"/>
              <a:buChar char="○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Logical operators:</a:t>
            </a:r>
            <a:endParaRPr/>
          </a:p>
          <a:p>
            <a:pPr indent="0" lvl="0" marL="533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&amp;&amp; 		|| 		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condition can declare and initialize a single variable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 = prim(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) {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left /= d;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}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{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	right *= d;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}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variable scope extends to the if,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else-if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else statements.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– Else Condition Scope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if and else statements implicitly define a local scope, even when the braces are not explicitly written.</a:t>
            </a:r>
            <a:endParaRPr/>
          </a:p>
          <a:p>
            <a:pPr indent="-3810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33400" lvl="0" marL="533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So, the following codes are equivalent: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- Statements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048001" y="4368800"/>
            <a:ext cx="2193899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 x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i;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7086601" y="4343401"/>
            <a:ext cx="2193899" cy="1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 x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 circuit evaluation refers to the condition where an expression is not longer evaluated since further evaluation cannot change the value of the expression. 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example, consider this code: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533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 (1 == 0) &amp;&amp; foobar() ) {</a:t>
            </a:r>
            <a:endParaRPr/>
          </a:p>
          <a:p>
            <a:pPr indent="-342900" lvl="0" marL="533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do something</a:t>
            </a:r>
            <a:endParaRPr/>
          </a:p>
          <a:p>
            <a:pPr indent="-342900" lvl="0" marL="533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this scenario, foobar() is never called.</a:t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– Else Statements Short Circuit Evaluation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main() {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10;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int*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ip = &amp;i;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ip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(ip &amp;&amp; *ip == </a:t>
            </a:r>
            <a:r>
              <a:rPr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"SUCCESS"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std::cout &lt;&lt; 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"FAILURE"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&lt;&lt; std::endl;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 sz="24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value gets printed by the program?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