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7010400" cy="9296400"/>
  <p:embeddedFontLst>
    <p:embeddedFont>
      <p:font typeface="Roboto Condensed"/>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5" name="Diego Espiñeira"/>
  <p:cmAuthor clrIdx="1" id="1" initials="" lastIdx="4" name="Nicolas Berto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Condensed-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Condensed-italic.fntdata"/><Relationship Id="rId12" Type="http://schemas.openxmlformats.org/officeDocument/2006/relationships/slide" Target="slides/slide7.xml"/><Relationship Id="rId56" Type="http://schemas.openxmlformats.org/officeDocument/2006/relationships/font" Target="fonts/RobotoCondensed-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Condense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6-04-25T02:26:31.050">
    <p:pos x="384" y="1008"/>
    <p:text>typedef tan solo define un alias de tipo. Estamos hablando de variables con aliased types? O del hecho de que el alias de tipo solo esta disponible en la translation unit? Esta raro este statement</p:text>
  </p:cm>
  <p:cm authorId="1" idx="1" dt="2016-04-24T23:01:59.807">
    <p:pos x="384" y="1108"/>
    <p:text>Internal linkage se refiere a que una variable o funcion es unicamente visible dentro de su compilacion unit. Si vos pones const o typedef en un cpp, eso unicamente es visible en ese cpp</p:text>
  </p:cm>
  <p:cm authorId="0" idx="2" dt="2016-04-25T02:02:42.136">
    <p:pos x="384" y="1208"/>
    <p:text>Claro. pero no tenemos que confundir scope con linkage. El linkage solo aplica a las entidades que tienen una direccion de memoria, como funciones y variables. Los tipos, alias de tipos, alias de cualquier otro nombre son resueltos, no linkeados. Por eso me parece extraño que un typedef este mencionado aca, dado que tan solo es un alias para un nombre de tipo y no una entidad en si misma.</p:text>
  </p:cm>
  <p:cm authorId="0" idx="3" dt="2016-04-25T02:03:59.710">
    <p:pos x="384" y="1308"/>
    <p:text>Eso o ya estoy desvariando un domingo a esta hora :P</p:text>
  </p:cm>
  <p:cm authorId="1" idx="2" dt="2016-04-25T02:26:31.050">
    <p:pos x="384" y="1408"/>
    <p:text>Si, es cierto que son terminos  que se usan a veces como lo mismo y no lo son.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6-04-24T23:13:18.943">
    <p:pos x="384" y="1008"/>
    <p:text>Hoy en dia la keyword auto se usa para otra cosa. Este statement era valido cuando se usaba auto para automatic storage variables, lo cual fue removido en C++11 si no me equivoco.</p:text>
  </p:cm>
  <p:cm authorId="1" idx="3" dt="2016-04-24T23:13:18.943">
    <p:pos x="384" y="1108"/>
    <p:text>Buen punto ese. No sabia que C++ l11 cambio esa backward compatible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6-04-25T02:37:03.639">
    <p:pos x="6000" y="0"/>
    <p:text>Falta explicar namespace aliases</p:text>
  </p:cm>
  <p:cm authorId="1" idx="4" dt="2016-04-25T02:37:03.639">
    <p:pos x="6000" y="100"/>
    <p:text>+1</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8475" cy="465138"/>
          </a:xfrm>
          <a:prstGeom prst="rect">
            <a:avLst/>
          </a:prstGeom>
          <a:noFill/>
          <a:ln>
            <a:noFill/>
          </a:ln>
        </p:spPr>
        <p:txBody>
          <a:bodyPr anchorCtr="0" anchor="t" bIns="91425" lIns="91425" spcFirstLastPara="1" rIns="91425" wrap="square" tIns="91425"/>
          <a:lstStyle>
            <a:lvl1pPr indent="165100" lvl="0" marL="0" marR="0" rtl="0" algn="l">
              <a:lnSpc>
                <a:spcPct val="110000"/>
              </a:lnSpc>
              <a:spcBef>
                <a:spcPts val="720"/>
              </a:spcBef>
              <a:spcAft>
                <a:spcPts val="0"/>
              </a:spcAft>
              <a:buClr>
                <a:schemeClr val="lt1"/>
              </a:buClr>
              <a:buSzPts val="1400"/>
              <a:buFont typeface="Arial"/>
              <a:buChar char="•"/>
              <a:defRPr/>
            </a:lvl1pPr>
            <a:lvl2pPr indent="0" lvl="1" marL="0" marR="0" rtl="0" algn="l">
              <a:lnSpc>
                <a:spcPct val="100000"/>
              </a:lnSpc>
              <a:spcBef>
                <a:spcPts val="0"/>
              </a:spcBef>
              <a:spcAft>
                <a:spcPts val="0"/>
              </a:spcAft>
              <a:buClr>
                <a:srgbClr val="000000"/>
              </a:buClr>
              <a:buSzPts val="1400"/>
              <a:buFont typeface="Arial"/>
              <a:buNone/>
              <a:defRPr/>
            </a:lvl2pPr>
            <a:lvl3pPr indent="0" lvl="2" marL="0" marR="0" rtl="0" algn="l">
              <a:lnSpc>
                <a:spcPct val="100000"/>
              </a:lnSpc>
              <a:spcBef>
                <a:spcPts val="0"/>
              </a:spcBef>
              <a:spcAft>
                <a:spcPts val="0"/>
              </a:spcAft>
              <a:buClr>
                <a:srgbClr val="000000"/>
              </a:buClr>
              <a:buSzPts val="1400"/>
              <a:buFont typeface="Arial"/>
              <a:buNone/>
              <a:defRPr/>
            </a:lvl3pPr>
            <a:lvl4pPr indent="0" lvl="3" marL="0" marR="0" rtl="0" algn="l">
              <a:lnSpc>
                <a:spcPct val="100000"/>
              </a:lnSpc>
              <a:spcBef>
                <a:spcPts val="0"/>
              </a:spcBef>
              <a:spcAft>
                <a:spcPts val="0"/>
              </a:spcAft>
              <a:buClr>
                <a:srgbClr val="000000"/>
              </a:buClr>
              <a:buSzPts val="1400"/>
              <a:buFont typeface="Arial"/>
              <a:buNone/>
              <a:defRPr/>
            </a:lvl4pPr>
            <a:lvl5pPr indent="0" lvl="4" marL="0" marR="0" rtl="0" algn="l">
              <a:lnSpc>
                <a:spcPct val="100000"/>
              </a:lnSpc>
              <a:spcBef>
                <a:spcPts val="0"/>
              </a:spcBef>
              <a:spcAft>
                <a:spcPts val="0"/>
              </a:spcAft>
              <a:buClr>
                <a:srgbClr val="000000"/>
              </a:buClr>
              <a:buSzPts val="1400"/>
              <a:buFont typeface="Arial"/>
              <a:buNone/>
              <a:defRPr/>
            </a:lvl5pPr>
            <a:lvl6pPr indent="0" lvl="5" marL="0" marR="0" rtl="0" algn="l">
              <a:lnSpc>
                <a:spcPct val="100000"/>
              </a:lnSpc>
              <a:spcBef>
                <a:spcPts val="0"/>
              </a:spcBef>
              <a:spcAft>
                <a:spcPts val="0"/>
              </a:spcAft>
              <a:buClr>
                <a:srgbClr val="000000"/>
              </a:buClr>
              <a:buSzPts val="1400"/>
              <a:buFont typeface="Arial"/>
              <a:buNone/>
              <a:defRPr/>
            </a:lvl6pPr>
            <a:lvl7pPr indent="0" lvl="6" marL="0" marR="0" rtl="0" algn="l">
              <a:lnSpc>
                <a:spcPct val="100000"/>
              </a:lnSpc>
              <a:spcBef>
                <a:spcPts val="0"/>
              </a:spcBef>
              <a:spcAft>
                <a:spcPts val="0"/>
              </a:spcAft>
              <a:buClr>
                <a:srgbClr val="000000"/>
              </a:buClr>
              <a:buSzPts val="1400"/>
              <a:buFont typeface="Arial"/>
              <a:buNone/>
              <a:defRPr/>
            </a:lvl7pPr>
            <a:lvl8pPr indent="0" lvl="7" marL="0" marR="0" rtl="0" algn="l">
              <a:lnSpc>
                <a:spcPct val="100000"/>
              </a:lnSpc>
              <a:spcBef>
                <a:spcPts val="0"/>
              </a:spcBef>
              <a:spcAft>
                <a:spcPts val="0"/>
              </a:spcAft>
              <a:buClr>
                <a:srgbClr val="000000"/>
              </a:buClr>
              <a:buSzPts val="1400"/>
              <a:buFont typeface="Arial"/>
              <a:buNone/>
              <a:defRPr/>
            </a:lvl8pPr>
            <a:lvl9pPr indent="0" lvl="8" marL="0" marR="0" rtl="0" algn="l">
              <a:lnSpc>
                <a:spcPct val="100000"/>
              </a:lnSpc>
              <a:spcBef>
                <a:spcPts val="0"/>
              </a:spcBef>
              <a:spcAft>
                <a:spcPts val="0"/>
              </a:spcAft>
              <a:buClr>
                <a:srgbClr val="000000"/>
              </a:buClr>
              <a:buSzPts val="1400"/>
              <a:buFont typeface="Arial"/>
              <a:buNone/>
              <a:defRPr/>
            </a:lvl9pPr>
          </a:lstStyle>
          <a:p/>
        </p:txBody>
      </p:sp>
      <p:sp>
        <p:nvSpPr>
          <p:cNvPr id="4" name="Shape 4"/>
          <p:cNvSpPr txBox="1"/>
          <p:nvPr>
            <p:ph idx="10" type="dt"/>
          </p:nvPr>
        </p:nvSpPr>
        <p:spPr>
          <a:xfrm>
            <a:off x="3971925" y="0"/>
            <a:ext cx="3038475" cy="465138"/>
          </a:xfrm>
          <a:prstGeom prst="rect">
            <a:avLst/>
          </a:prstGeom>
          <a:noFill/>
          <a:ln>
            <a:noFill/>
          </a:ln>
        </p:spPr>
        <p:txBody>
          <a:bodyPr anchorCtr="0" anchor="t" bIns="91425" lIns="91425" spcFirstLastPara="1" rIns="91425" wrap="square" tIns="91425"/>
          <a:lstStyle>
            <a:lvl1pPr indent="165100" lvl="0" marL="0" marR="0" rtl="0" algn="r">
              <a:lnSpc>
                <a:spcPct val="110000"/>
              </a:lnSpc>
              <a:spcBef>
                <a:spcPts val="720"/>
              </a:spcBef>
              <a:spcAft>
                <a:spcPts val="0"/>
              </a:spcAft>
              <a:buClr>
                <a:schemeClr val="lt1"/>
              </a:buClr>
              <a:buSzPts val="1400"/>
              <a:buFont typeface="Arial"/>
              <a:buChar char="•"/>
              <a:defRPr/>
            </a:lvl1pPr>
            <a:lvl2pPr indent="0" lvl="1" marL="0" marR="0" rtl="0" algn="l">
              <a:lnSpc>
                <a:spcPct val="100000"/>
              </a:lnSpc>
              <a:spcBef>
                <a:spcPts val="0"/>
              </a:spcBef>
              <a:spcAft>
                <a:spcPts val="0"/>
              </a:spcAft>
              <a:buClr>
                <a:srgbClr val="000000"/>
              </a:buClr>
              <a:buSzPts val="1400"/>
              <a:buFont typeface="Arial"/>
              <a:buNone/>
              <a:defRPr/>
            </a:lvl2pPr>
            <a:lvl3pPr indent="0" lvl="2" marL="0" marR="0" rtl="0" algn="l">
              <a:lnSpc>
                <a:spcPct val="100000"/>
              </a:lnSpc>
              <a:spcBef>
                <a:spcPts val="0"/>
              </a:spcBef>
              <a:spcAft>
                <a:spcPts val="0"/>
              </a:spcAft>
              <a:buClr>
                <a:srgbClr val="000000"/>
              </a:buClr>
              <a:buSzPts val="1400"/>
              <a:buFont typeface="Arial"/>
              <a:buNone/>
              <a:defRPr/>
            </a:lvl3pPr>
            <a:lvl4pPr indent="0" lvl="3" marL="0" marR="0" rtl="0" algn="l">
              <a:lnSpc>
                <a:spcPct val="100000"/>
              </a:lnSpc>
              <a:spcBef>
                <a:spcPts val="0"/>
              </a:spcBef>
              <a:spcAft>
                <a:spcPts val="0"/>
              </a:spcAft>
              <a:buClr>
                <a:srgbClr val="000000"/>
              </a:buClr>
              <a:buSzPts val="1400"/>
              <a:buFont typeface="Arial"/>
              <a:buNone/>
              <a:defRPr/>
            </a:lvl4pPr>
            <a:lvl5pPr indent="0" lvl="4" marL="0" marR="0" rtl="0" algn="l">
              <a:lnSpc>
                <a:spcPct val="100000"/>
              </a:lnSpc>
              <a:spcBef>
                <a:spcPts val="0"/>
              </a:spcBef>
              <a:spcAft>
                <a:spcPts val="0"/>
              </a:spcAft>
              <a:buClr>
                <a:srgbClr val="000000"/>
              </a:buClr>
              <a:buSzPts val="1400"/>
              <a:buFont typeface="Arial"/>
              <a:buNone/>
              <a:defRPr/>
            </a:lvl5pPr>
            <a:lvl6pPr indent="0" lvl="5" marL="0" marR="0" rtl="0" algn="l">
              <a:lnSpc>
                <a:spcPct val="100000"/>
              </a:lnSpc>
              <a:spcBef>
                <a:spcPts val="0"/>
              </a:spcBef>
              <a:spcAft>
                <a:spcPts val="0"/>
              </a:spcAft>
              <a:buClr>
                <a:srgbClr val="000000"/>
              </a:buClr>
              <a:buSzPts val="1400"/>
              <a:buFont typeface="Arial"/>
              <a:buNone/>
              <a:defRPr/>
            </a:lvl6pPr>
            <a:lvl7pPr indent="0" lvl="6" marL="0" marR="0" rtl="0" algn="l">
              <a:lnSpc>
                <a:spcPct val="100000"/>
              </a:lnSpc>
              <a:spcBef>
                <a:spcPts val="0"/>
              </a:spcBef>
              <a:spcAft>
                <a:spcPts val="0"/>
              </a:spcAft>
              <a:buClr>
                <a:srgbClr val="000000"/>
              </a:buClr>
              <a:buSzPts val="1400"/>
              <a:buFont typeface="Arial"/>
              <a:buNone/>
              <a:defRPr/>
            </a:lvl7pPr>
            <a:lvl8pPr indent="0" lvl="7" marL="0" marR="0" rtl="0" algn="l">
              <a:lnSpc>
                <a:spcPct val="100000"/>
              </a:lnSpc>
              <a:spcBef>
                <a:spcPts val="0"/>
              </a:spcBef>
              <a:spcAft>
                <a:spcPts val="0"/>
              </a:spcAft>
              <a:buClr>
                <a:srgbClr val="000000"/>
              </a:buClr>
              <a:buSzPts val="1400"/>
              <a:buFont typeface="Arial"/>
              <a:buNone/>
              <a:defRPr/>
            </a:lvl8pPr>
            <a:lvl9pPr indent="0" lvl="8" marL="0" marR="0" rtl="0" algn="l">
              <a:lnSpc>
                <a:spcPct val="100000"/>
              </a:lnSpc>
              <a:spcBef>
                <a:spcPts val="0"/>
              </a:spcBef>
              <a:spcAft>
                <a:spcPts val="0"/>
              </a:spcAft>
              <a:buClr>
                <a:srgbClr val="000000"/>
              </a:buClr>
              <a:buSzPts val="1400"/>
              <a:buFont typeface="Arial"/>
              <a:buNone/>
              <a:defRPr/>
            </a:lvl9pPr>
          </a:lstStyle>
          <a:p/>
        </p:txBody>
      </p:sp>
      <p:sp>
        <p:nvSpPr>
          <p:cNvPr id="5" name="Shape 5"/>
          <p:cNvSpPr/>
          <p:nvPr>
            <p:ph idx="3"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Shape 6"/>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Shape 7"/>
          <p:cNvSpPr txBox="1"/>
          <p:nvPr>
            <p:ph idx="11" type="ftr"/>
          </p:nvPr>
        </p:nvSpPr>
        <p:spPr>
          <a:xfrm>
            <a:off x="0" y="8831263"/>
            <a:ext cx="3038475" cy="465137"/>
          </a:xfrm>
          <a:prstGeom prst="rect">
            <a:avLst/>
          </a:prstGeom>
          <a:noFill/>
          <a:ln>
            <a:noFill/>
          </a:ln>
        </p:spPr>
        <p:txBody>
          <a:bodyPr anchorCtr="0" anchor="b" bIns="91425" lIns="91425" spcFirstLastPara="1" rIns="91425" wrap="square" tIns="91425"/>
          <a:lstStyle>
            <a:lvl1pPr indent="165100" lvl="0" marL="0" marR="0" rtl="0" algn="l">
              <a:lnSpc>
                <a:spcPct val="110000"/>
              </a:lnSpc>
              <a:spcBef>
                <a:spcPts val="720"/>
              </a:spcBef>
              <a:spcAft>
                <a:spcPts val="0"/>
              </a:spcAft>
              <a:buClr>
                <a:schemeClr val="lt1"/>
              </a:buClr>
              <a:buSzPts val="1400"/>
              <a:buFont typeface="Arial"/>
              <a:buChar char="•"/>
              <a:defRPr/>
            </a:lvl1pPr>
            <a:lvl2pPr indent="0" lvl="1" marL="0" marR="0" rtl="0" algn="l">
              <a:lnSpc>
                <a:spcPct val="100000"/>
              </a:lnSpc>
              <a:spcBef>
                <a:spcPts val="0"/>
              </a:spcBef>
              <a:spcAft>
                <a:spcPts val="0"/>
              </a:spcAft>
              <a:buClr>
                <a:srgbClr val="000000"/>
              </a:buClr>
              <a:buSzPts val="1400"/>
              <a:buFont typeface="Arial"/>
              <a:buNone/>
              <a:defRPr/>
            </a:lvl2pPr>
            <a:lvl3pPr indent="0" lvl="2" marL="0" marR="0" rtl="0" algn="l">
              <a:lnSpc>
                <a:spcPct val="100000"/>
              </a:lnSpc>
              <a:spcBef>
                <a:spcPts val="0"/>
              </a:spcBef>
              <a:spcAft>
                <a:spcPts val="0"/>
              </a:spcAft>
              <a:buClr>
                <a:srgbClr val="000000"/>
              </a:buClr>
              <a:buSzPts val="1400"/>
              <a:buFont typeface="Arial"/>
              <a:buNone/>
              <a:defRPr/>
            </a:lvl3pPr>
            <a:lvl4pPr indent="0" lvl="3" marL="0" marR="0" rtl="0" algn="l">
              <a:lnSpc>
                <a:spcPct val="100000"/>
              </a:lnSpc>
              <a:spcBef>
                <a:spcPts val="0"/>
              </a:spcBef>
              <a:spcAft>
                <a:spcPts val="0"/>
              </a:spcAft>
              <a:buClr>
                <a:srgbClr val="000000"/>
              </a:buClr>
              <a:buSzPts val="1400"/>
              <a:buFont typeface="Arial"/>
              <a:buNone/>
              <a:defRPr/>
            </a:lvl4pPr>
            <a:lvl5pPr indent="0" lvl="4" marL="0" marR="0" rtl="0" algn="l">
              <a:lnSpc>
                <a:spcPct val="100000"/>
              </a:lnSpc>
              <a:spcBef>
                <a:spcPts val="0"/>
              </a:spcBef>
              <a:spcAft>
                <a:spcPts val="0"/>
              </a:spcAft>
              <a:buClr>
                <a:srgbClr val="000000"/>
              </a:buClr>
              <a:buSzPts val="1400"/>
              <a:buFont typeface="Arial"/>
              <a:buNone/>
              <a:defRPr/>
            </a:lvl5pPr>
            <a:lvl6pPr indent="0" lvl="5" marL="0" marR="0" rtl="0" algn="l">
              <a:lnSpc>
                <a:spcPct val="100000"/>
              </a:lnSpc>
              <a:spcBef>
                <a:spcPts val="0"/>
              </a:spcBef>
              <a:spcAft>
                <a:spcPts val="0"/>
              </a:spcAft>
              <a:buClr>
                <a:srgbClr val="000000"/>
              </a:buClr>
              <a:buSzPts val="1400"/>
              <a:buFont typeface="Arial"/>
              <a:buNone/>
              <a:defRPr/>
            </a:lvl6pPr>
            <a:lvl7pPr indent="0" lvl="6" marL="0" marR="0" rtl="0" algn="l">
              <a:lnSpc>
                <a:spcPct val="100000"/>
              </a:lnSpc>
              <a:spcBef>
                <a:spcPts val="0"/>
              </a:spcBef>
              <a:spcAft>
                <a:spcPts val="0"/>
              </a:spcAft>
              <a:buClr>
                <a:srgbClr val="000000"/>
              </a:buClr>
              <a:buSzPts val="1400"/>
              <a:buFont typeface="Arial"/>
              <a:buNone/>
              <a:defRPr/>
            </a:lvl7pPr>
            <a:lvl8pPr indent="0" lvl="7" marL="0" marR="0" rtl="0" algn="l">
              <a:lnSpc>
                <a:spcPct val="100000"/>
              </a:lnSpc>
              <a:spcBef>
                <a:spcPts val="0"/>
              </a:spcBef>
              <a:spcAft>
                <a:spcPts val="0"/>
              </a:spcAft>
              <a:buClr>
                <a:srgbClr val="000000"/>
              </a:buClr>
              <a:buSzPts val="1400"/>
              <a:buFont typeface="Arial"/>
              <a:buNone/>
              <a:defRPr/>
            </a:lvl8pPr>
            <a:lvl9pPr indent="0" lvl="8" marL="0" marR="0" rtl="0" algn="l">
              <a:lnSpc>
                <a:spcPct val="100000"/>
              </a:lnSpc>
              <a:spcBef>
                <a:spcPts val="0"/>
              </a:spcBef>
              <a:spcAft>
                <a:spcPts val="0"/>
              </a:spcAft>
              <a:buClr>
                <a:srgbClr val="000000"/>
              </a:buClr>
              <a:buSzPts val="1400"/>
              <a:buFont typeface="Arial"/>
              <a:buNone/>
              <a:defRPr/>
            </a:lvl9pPr>
          </a:lstStyle>
          <a:p/>
        </p:txBody>
      </p:sp>
      <p:sp>
        <p:nvSpPr>
          <p:cNvPr id="8" name="Shape 8"/>
          <p:cNvSpPr txBox="1"/>
          <p:nvPr>
            <p:ph idx="12" type="sldNum"/>
          </p:nvPr>
        </p:nvSpPr>
        <p:spPr>
          <a:xfrm>
            <a:off x="3971925" y="8831263"/>
            <a:ext cx="3038475" cy="465137"/>
          </a:xfrm>
          <a:prstGeom prst="rect">
            <a:avLst/>
          </a:prstGeom>
          <a:noFill/>
          <a:ln>
            <a:noFill/>
          </a:ln>
        </p:spPr>
        <p:txBody>
          <a:bodyPr anchorCtr="0" anchor="b" bIns="91425" lIns="91425" spcFirstLastPara="1" rIns="91425" wrap="square" tIns="91425">
            <a:noAutofit/>
          </a:bodyPr>
          <a:lstStyle/>
          <a:p>
            <a:pPr indent="165100" lvl="0" marL="0" marR="0" rtl="0" algn="l">
              <a:lnSpc>
                <a:spcPct val="100000"/>
              </a:lnSpc>
              <a:spcBef>
                <a:spcPts val="0"/>
              </a:spcBef>
              <a:spcAft>
                <a:spcPts val="0"/>
              </a:spcAft>
              <a:buClr>
                <a:schemeClr val="lt1"/>
              </a:buClr>
              <a:buSzPts val="1400"/>
              <a:buFont typeface="Arial"/>
              <a:buNone/>
            </a:pPr>
            <a:r>
              <a:t/>
            </a:r>
            <a:endParaRPr b="0" i="0" sz="1400" u="none" cap="none" strike="noStrike">
              <a:solidFill>
                <a:srgbClr val="000000"/>
              </a:solidFill>
              <a:latin typeface="Arial"/>
              <a:ea typeface="Arial"/>
              <a:cs typeface="Arial"/>
              <a:sym typeface="Arial"/>
            </a:endParaRPr>
          </a:p>
          <a:p>
            <a:pPr indent="88900" lvl="1" marL="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Arial"/>
              <a:ea typeface="Arial"/>
              <a:cs typeface="Arial"/>
              <a:sym typeface="Arial"/>
            </a:endParaRPr>
          </a:p>
          <a:p>
            <a:pPr indent="88900" lvl="2" marL="0" marR="0" rtl="0" algn="l">
              <a:lnSpc>
                <a:spcPct val="100000"/>
              </a:lnSpc>
              <a:spcBef>
                <a:spcPts val="0"/>
              </a:spcBef>
              <a:spcAft>
                <a:spcPts val="0"/>
              </a:spcAft>
              <a:buClr>
                <a:srgbClr val="000000"/>
              </a:buClr>
              <a:buSzPts val="1400"/>
              <a:buFont typeface="Noto Symbol"/>
              <a:buNone/>
            </a:pPr>
            <a:r>
              <a:t/>
            </a:r>
            <a:endParaRPr b="0" i="0" sz="1400" u="none" cap="none" strike="noStrike">
              <a:solidFill>
                <a:srgbClr val="000000"/>
              </a:solidFill>
              <a:latin typeface="Arial"/>
              <a:ea typeface="Arial"/>
              <a:cs typeface="Arial"/>
              <a:sym typeface="Arial"/>
            </a:endParaRPr>
          </a:p>
          <a:p>
            <a:pPr indent="8890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88900" lvl="4" marL="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Arial"/>
              <a:ea typeface="Arial"/>
              <a:cs typeface="Arial"/>
              <a:sym typeface="Arial"/>
            </a:endParaRPr>
          </a:p>
          <a:p>
            <a:pPr indent="88900" lvl="5" marL="0" marR="0" rtl="0" algn="l">
              <a:lnSpc>
                <a:spcPct val="100000"/>
              </a:lnSpc>
              <a:spcBef>
                <a:spcPts val="0"/>
              </a:spcBef>
              <a:spcAft>
                <a:spcPts val="0"/>
              </a:spcAft>
              <a:buClr>
                <a:srgbClr val="000000"/>
              </a:buClr>
              <a:buSzPts val="1400"/>
              <a:buFont typeface="Noto Symbol"/>
              <a:buNone/>
            </a:pPr>
            <a:r>
              <a:t/>
            </a:r>
            <a:endParaRPr b="0" i="0" sz="1400" u="none" cap="none" strike="noStrike">
              <a:solidFill>
                <a:srgbClr val="000000"/>
              </a:solidFill>
              <a:latin typeface="Arial"/>
              <a:ea typeface="Arial"/>
              <a:cs typeface="Arial"/>
              <a:sym typeface="Arial"/>
            </a:endParaRPr>
          </a:p>
          <a:p>
            <a:pPr indent="8890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88900" lvl="7" marL="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Arial"/>
              <a:ea typeface="Arial"/>
              <a:cs typeface="Arial"/>
              <a:sym typeface="Arial"/>
            </a:endParaRPr>
          </a:p>
          <a:p>
            <a:pPr indent="88900" lvl="8" marL="0" marR="0" rtl="0" algn="l">
              <a:lnSpc>
                <a:spcPct val="100000"/>
              </a:lnSpc>
              <a:spcBef>
                <a:spcPts val="0"/>
              </a:spcBef>
              <a:spcAft>
                <a:spcPts val="0"/>
              </a:spcAft>
              <a:buClr>
                <a:srgbClr val="000000"/>
              </a:buClr>
              <a:buSzPts val="1400"/>
              <a:buFont typeface="Noto Symbo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84" name="Shape 84"/>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58" name="Shape 158"/>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66" name="Shape 166"/>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73" name="Shape 173"/>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81" name="Shape 181"/>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90" name="Shape 190"/>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99" name="Shape 199"/>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08" name="Shape 208"/>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18" name="Shape 218"/>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27" name="Shape 22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36" name="Shape 236"/>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92" name="Shape 92"/>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45" name="Shape 245"/>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54" name="Shape 254"/>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63" name="Shape 263"/>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70" name="Shape 270"/>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77" name="Shape 27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90" name="Shape 290"/>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12" name="Shape 312"/>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27" name="Shape 32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42" name="Shape 342"/>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48" name="Shape 348"/>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04" name="Shape 104"/>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54" name="Shape 354"/>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60" name="Shape 360"/>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67" name="Shape 36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73" name="Shape 373"/>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80" name="Shape 380"/>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88" name="Shape 388"/>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96" name="Shape 396"/>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03" name="Shape 403"/>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a:noFill/>
          </a:ln>
        </p:spPr>
      </p:sp>
      <p:sp>
        <p:nvSpPr>
          <p:cNvPr id="412" name="Shape 412"/>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11" name="Shape 111"/>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a:noFill/>
          </a:ln>
        </p:spPr>
      </p:sp>
      <p:sp>
        <p:nvSpPr>
          <p:cNvPr id="424" name="Shape 424"/>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a:noFill/>
          </a:ln>
        </p:spPr>
      </p:sp>
      <p:sp>
        <p:nvSpPr>
          <p:cNvPr id="430" name="Shape 430"/>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a:noFill/>
          </a:ln>
        </p:spPr>
      </p:sp>
      <p:sp>
        <p:nvSpPr>
          <p:cNvPr id="436" name="Shape 436"/>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a:noFill/>
          </a:ln>
        </p:spPr>
      </p:sp>
      <p:sp>
        <p:nvSpPr>
          <p:cNvPr id="442" name="Shape 442"/>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a:noFill/>
          </a:ln>
        </p:spPr>
      </p:sp>
      <p:sp>
        <p:nvSpPr>
          <p:cNvPr id="448" name="Shape 448"/>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a:noFill/>
          </a:ln>
        </p:spPr>
      </p:sp>
      <p:sp>
        <p:nvSpPr>
          <p:cNvPr id="454" name="Shape 454"/>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a:noFill/>
          </a:ln>
        </p:spPr>
      </p:sp>
      <p:sp>
        <p:nvSpPr>
          <p:cNvPr id="460" name="Shape 460"/>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a:noFill/>
          </a:ln>
        </p:spPr>
      </p:sp>
      <p:sp>
        <p:nvSpPr>
          <p:cNvPr id="466" name="Shape 466"/>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406400" y="696912"/>
            <a:ext cx="6197700" cy="3486300"/>
          </a:xfrm>
          <a:custGeom>
            <a:pathLst>
              <a:path extrusionOk="0" h="120000" w="120000">
                <a:moveTo>
                  <a:pt x="0" y="0"/>
                </a:moveTo>
                <a:lnTo>
                  <a:pt x="120000" y="0"/>
                </a:lnTo>
                <a:lnTo>
                  <a:pt x="120000" y="120000"/>
                </a:lnTo>
                <a:lnTo>
                  <a:pt x="0" y="120000"/>
                </a:lnTo>
                <a:close/>
              </a:path>
            </a:pathLst>
          </a:custGeom>
          <a:noFill/>
          <a:ln>
            <a:noFill/>
          </a:ln>
        </p:spPr>
      </p:sp>
      <p:sp>
        <p:nvSpPr>
          <p:cNvPr id="472" name="Shape 472"/>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478" name="Shape 478"/>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18" name="Shape 118"/>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US" sz="1000">
                <a:solidFill>
                  <a:srgbClr val="333333"/>
                </a:solidFill>
                <a:highlight>
                  <a:srgbClr val="FFFFFF"/>
                </a:highlight>
              </a:rPr>
              <a:t>hoy en dia la mayoria de los compilers (o toolchains) no crean archivos de preprocessor ni de assembly code a menos que uno lo pida explicitamente con switch de cmd line. Este slide podria modernizarse. Algunos compilers usan una arch en capas, tienen Front End (parser+diagnostics) y Back End (optimizer+assembly code generation)</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25" name="Shape 125"/>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31" name="Shape 131"/>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39" name="Shape 139"/>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50" name="Shape 150"/>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7" name="Shape 17"/>
          <p:cNvSpPr txBox="1"/>
          <p:nvPr>
            <p:ph idx="11" type="ftr"/>
          </p:nvPr>
        </p:nvSpPr>
        <p:spPr>
          <a:xfrm>
            <a:off x="4165600" y="6356351"/>
            <a:ext cx="38607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8" name="Shape 18"/>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pic>
        <p:nvPicPr>
          <p:cNvPr id="19" name="Shape 19"/>
          <p:cNvPicPr preferRelativeResize="0"/>
          <p:nvPr/>
        </p:nvPicPr>
        <p:blipFill rotWithShape="1">
          <a:blip r:embed="rId2">
            <a:alphaModFix/>
          </a:blip>
          <a:srcRect b="0" l="0" r="0" t="0"/>
          <a:stretch/>
        </p:blipFill>
        <p:spPr>
          <a:xfrm>
            <a:off x="-6349" y="-4761"/>
            <a:ext cx="12204700" cy="6867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6" name="Shape 76"/>
        <p:cNvGrpSpPr/>
        <p:nvPr/>
      </p:nvGrpSpPr>
      <p:grpSpPr>
        <a:xfrm>
          <a:off x="0" y="0"/>
          <a:ext cx="0" cy="0"/>
          <a:chOff x="0" y="0"/>
          <a:chExt cx="0" cy="0"/>
        </a:xfrm>
      </p:grpSpPr>
      <p:sp>
        <p:nvSpPr>
          <p:cNvPr id="77" name="Shape 77"/>
          <p:cNvSpPr txBox="1"/>
          <p:nvPr>
            <p:ph type="title"/>
          </p:nvPr>
        </p:nvSpPr>
        <p:spPr>
          <a:xfrm rot="5400000">
            <a:off x="7285037" y="1828801"/>
            <a:ext cx="5851525" cy="2743199"/>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Shape 78"/>
          <p:cNvSpPr txBox="1"/>
          <p:nvPr>
            <p:ph idx="1" type="body"/>
          </p:nvPr>
        </p:nvSpPr>
        <p:spPr>
          <a:xfrm rot="5400000">
            <a:off x="1697037" y="-812798"/>
            <a:ext cx="5851525" cy="80264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79" name="Shape 79"/>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80" name="Shape 80"/>
          <p:cNvSpPr txBox="1"/>
          <p:nvPr>
            <p:ph idx="11" type="ftr"/>
          </p:nvPr>
        </p:nvSpPr>
        <p:spPr>
          <a:xfrm>
            <a:off x="4165600" y="6356351"/>
            <a:ext cx="38607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81" name="Shape 81"/>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20"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b="0" l="0" r="0" t="0"/>
          <a:stretch/>
        </p:blipFill>
        <p:spPr>
          <a:xfrm>
            <a:off x="-6349" y="-4761"/>
            <a:ext cx="12204700" cy="6867525"/>
          </a:xfrm>
          <a:prstGeom prst="rect">
            <a:avLst/>
          </a:prstGeom>
          <a:noFill/>
          <a:ln>
            <a:noFill/>
          </a:ln>
        </p:spPr>
      </p:pic>
      <p:sp>
        <p:nvSpPr>
          <p:cNvPr id="22" name="Shape 22"/>
          <p:cNvSpPr txBox="1"/>
          <p:nvPr>
            <p:ph idx="1" type="body"/>
          </p:nvPr>
        </p:nvSpPr>
        <p:spPr>
          <a:xfrm>
            <a:off x="609600" y="1600200"/>
            <a:ext cx="10972799" cy="4525963"/>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23" name="Shape 23"/>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4" name="Shape 24"/>
          <p:cNvSpPr txBox="1"/>
          <p:nvPr>
            <p:ph idx="11" type="ftr"/>
          </p:nvPr>
        </p:nvSpPr>
        <p:spPr>
          <a:xfrm>
            <a:off x="4165600" y="6356351"/>
            <a:ext cx="38607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5" name="Shape 25"/>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
        <p:nvSpPr>
          <p:cNvPr id="26" name="Shape 26"/>
          <p:cNvSpPr txBox="1"/>
          <p:nvPr>
            <p:ph type="title"/>
          </p:nvPr>
        </p:nvSpPr>
        <p:spPr>
          <a:xfrm>
            <a:off x="609600" y="274637"/>
            <a:ext cx="10972799" cy="706090"/>
          </a:xfrm>
          <a:prstGeom prst="rect">
            <a:avLst/>
          </a:prstGeom>
          <a:noFill/>
          <a:ln>
            <a:noFill/>
          </a:ln>
        </p:spPr>
        <p:txBody>
          <a:bodyPr anchorCtr="0" anchor="ctr" bIns="91425" lIns="91425" spcFirstLastPara="1" rIns="91425" wrap="square" tIns="91425"/>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cxnSp>
        <p:nvCxnSpPr>
          <p:cNvPr id="27" name="Shape 27"/>
          <p:cNvCxnSpPr/>
          <p:nvPr/>
        </p:nvCxnSpPr>
        <p:spPr>
          <a:xfrm>
            <a:off x="623391" y="980728"/>
            <a:ext cx="10945215"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28" name="Shape 28"/>
        <p:cNvGrpSpPr/>
        <p:nvPr/>
      </p:nvGrpSpPr>
      <p:grpSpPr>
        <a:xfrm>
          <a:off x="0" y="0"/>
          <a:ext cx="0" cy="0"/>
          <a:chOff x="0" y="0"/>
          <a:chExt cx="0" cy="0"/>
        </a:xfrm>
      </p:grpSpPr>
      <p:sp>
        <p:nvSpPr>
          <p:cNvPr id="29" name="Shape 29"/>
          <p:cNvSpPr txBox="1"/>
          <p:nvPr>
            <p:ph type="ctrTitle"/>
          </p:nvPr>
        </p:nvSpPr>
        <p:spPr>
          <a:xfrm>
            <a:off x="914400" y="2130425"/>
            <a:ext cx="10363200" cy="1470024"/>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a:lvl1pPr>
            <a:lvl2pPr indent="0" lvl="1" marL="0" marR="0" rtl="0" algn="l">
              <a:lnSpc>
                <a:spcPct val="100000"/>
              </a:lnSpc>
              <a:spcBef>
                <a:spcPts val="0"/>
              </a:spcBef>
              <a:spcAft>
                <a:spcPts val="0"/>
              </a:spcAft>
              <a:buClr>
                <a:srgbClr val="000000"/>
              </a:buClr>
              <a:buSzPts val="1400"/>
              <a:buFont typeface="Arial"/>
              <a:buNone/>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30" name="Shape 30"/>
          <p:cNvSpPr txBox="1"/>
          <p:nvPr>
            <p:ph idx="1" type="subTitle"/>
          </p:nvPr>
        </p:nvSpPr>
        <p:spPr>
          <a:xfrm>
            <a:off x="1828800" y="3886200"/>
            <a:ext cx="8534399" cy="17526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640"/>
              </a:spcBef>
              <a:spcAft>
                <a:spcPts val="0"/>
              </a:spcAft>
              <a:buClr>
                <a:srgbClr val="888888"/>
              </a:buClr>
              <a:buSzPts val="1400"/>
              <a:buFont typeface="Calibri"/>
              <a:buNone/>
              <a:defRPr/>
            </a:lvl1pPr>
            <a:lvl2pPr indent="0" lvl="1" marL="457200" marR="0" rtl="0" algn="ctr">
              <a:lnSpc>
                <a:spcPct val="100000"/>
              </a:lnSpc>
              <a:spcBef>
                <a:spcPts val="560"/>
              </a:spcBef>
              <a:spcAft>
                <a:spcPts val="0"/>
              </a:spcAft>
              <a:buClr>
                <a:srgbClr val="888888"/>
              </a:buClr>
              <a:buSzPts val="1400"/>
              <a:buFont typeface="Calibri"/>
              <a:buNone/>
              <a:defRPr/>
            </a:lvl2pPr>
            <a:lvl3pPr indent="0" lvl="2" marL="914400" marR="0" rtl="0" algn="ctr">
              <a:lnSpc>
                <a:spcPct val="100000"/>
              </a:lnSpc>
              <a:spcBef>
                <a:spcPts val="480"/>
              </a:spcBef>
              <a:spcAft>
                <a:spcPts val="0"/>
              </a:spcAft>
              <a:buClr>
                <a:srgbClr val="888888"/>
              </a:buClr>
              <a:buSzPts val="1400"/>
              <a:buFont typeface="Calibri"/>
              <a:buNone/>
              <a:defRPr/>
            </a:lvl3pPr>
            <a:lvl4pPr indent="0" lvl="3" marL="1371600" marR="0" rtl="0" algn="ctr">
              <a:lnSpc>
                <a:spcPct val="100000"/>
              </a:lnSpc>
              <a:spcBef>
                <a:spcPts val="400"/>
              </a:spcBef>
              <a:spcAft>
                <a:spcPts val="0"/>
              </a:spcAft>
              <a:buClr>
                <a:srgbClr val="888888"/>
              </a:buClr>
              <a:buSzPts val="1400"/>
              <a:buFont typeface="Calibri"/>
              <a:buNone/>
              <a:defRPr/>
            </a:lvl4pPr>
            <a:lvl5pPr indent="0" lvl="4" marL="1828800" marR="0" rtl="0" algn="ctr">
              <a:lnSpc>
                <a:spcPct val="100000"/>
              </a:lnSpc>
              <a:spcBef>
                <a:spcPts val="400"/>
              </a:spcBef>
              <a:spcAft>
                <a:spcPts val="0"/>
              </a:spcAft>
              <a:buClr>
                <a:srgbClr val="888888"/>
              </a:buClr>
              <a:buSzPts val="1400"/>
              <a:buFont typeface="Calibri"/>
              <a:buNone/>
              <a:defRPr/>
            </a:lvl5pPr>
            <a:lvl6pPr indent="0" lvl="5" marL="2286000" marR="0" rtl="0" algn="ctr">
              <a:lnSpc>
                <a:spcPct val="100000"/>
              </a:lnSpc>
              <a:spcBef>
                <a:spcPts val="400"/>
              </a:spcBef>
              <a:spcAft>
                <a:spcPts val="0"/>
              </a:spcAft>
              <a:buClr>
                <a:srgbClr val="888888"/>
              </a:buClr>
              <a:buSzPts val="1400"/>
              <a:buFont typeface="Calibri"/>
              <a:buNone/>
              <a:defRPr/>
            </a:lvl6pPr>
            <a:lvl7pPr indent="0" lvl="6" marL="2743200" marR="0" rtl="0" algn="ctr">
              <a:lnSpc>
                <a:spcPct val="100000"/>
              </a:lnSpc>
              <a:spcBef>
                <a:spcPts val="400"/>
              </a:spcBef>
              <a:spcAft>
                <a:spcPts val="0"/>
              </a:spcAft>
              <a:buClr>
                <a:srgbClr val="888888"/>
              </a:buClr>
              <a:buSzPts val="1400"/>
              <a:buFont typeface="Calibri"/>
              <a:buNone/>
              <a:defRPr/>
            </a:lvl7pPr>
            <a:lvl8pPr indent="0" lvl="7" marL="3200400" marR="0" rtl="0" algn="ctr">
              <a:lnSpc>
                <a:spcPct val="100000"/>
              </a:lnSpc>
              <a:spcBef>
                <a:spcPts val="400"/>
              </a:spcBef>
              <a:spcAft>
                <a:spcPts val="0"/>
              </a:spcAft>
              <a:buClr>
                <a:srgbClr val="888888"/>
              </a:buClr>
              <a:buSzPts val="1400"/>
              <a:buFont typeface="Calibri"/>
              <a:buNone/>
              <a:defRPr/>
            </a:lvl8pPr>
            <a:lvl9pPr indent="0" lvl="8" marL="3657600" marR="0" rtl="0" algn="ctr">
              <a:lnSpc>
                <a:spcPct val="100000"/>
              </a:lnSpc>
              <a:spcBef>
                <a:spcPts val="400"/>
              </a:spcBef>
              <a:spcAft>
                <a:spcPts val="0"/>
              </a:spcAft>
              <a:buClr>
                <a:srgbClr val="888888"/>
              </a:buClr>
              <a:buSzPts val="1400"/>
              <a:buFont typeface="Calibri"/>
              <a:buNone/>
              <a:defRPr/>
            </a:lvl9pPr>
          </a:lstStyle>
          <a:p/>
        </p:txBody>
      </p:sp>
      <p:sp>
        <p:nvSpPr>
          <p:cNvPr id="31" name="Shape 31"/>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32" name="Shape 32"/>
          <p:cNvSpPr txBox="1"/>
          <p:nvPr>
            <p:ph idx="11" type="ftr"/>
          </p:nvPr>
        </p:nvSpPr>
        <p:spPr>
          <a:xfrm>
            <a:off x="4165600" y="6356351"/>
            <a:ext cx="38607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33" name="Shape 33"/>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4" name="Shape 34"/>
        <p:cNvGrpSpPr/>
        <p:nvPr/>
      </p:nvGrpSpPr>
      <p:grpSpPr>
        <a:xfrm>
          <a:off x="0" y="0"/>
          <a:ext cx="0" cy="0"/>
          <a:chOff x="0" y="0"/>
          <a:chExt cx="0" cy="0"/>
        </a:xfrm>
      </p:grpSpPr>
      <p:sp>
        <p:nvSpPr>
          <p:cNvPr id="35" name="Shape 35"/>
          <p:cNvSpPr txBox="1"/>
          <p:nvPr>
            <p:ph type="title"/>
          </p:nvPr>
        </p:nvSpPr>
        <p:spPr>
          <a:xfrm>
            <a:off x="963083" y="4406901"/>
            <a:ext cx="10363200" cy="136207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6" name="Shape 36"/>
          <p:cNvSpPr txBox="1"/>
          <p:nvPr>
            <p:ph idx="1" type="body"/>
          </p:nvPr>
        </p:nvSpPr>
        <p:spPr>
          <a:xfrm>
            <a:off x="963083" y="2906713"/>
            <a:ext cx="10363200" cy="1500187"/>
          </a:xfrm>
          <a:prstGeom prst="rect">
            <a:avLst/>
          </a:prstGeom>
          <a:noFill/>
          <a:ln>
            <a:noFill/>
          </a:ln>
        </p:spPr>
        <p:txBody>
          <a:bodyPr anchorCtr="0" anchor="b" bIns="91425" lIns="91425" spcFirstLastPara="1" rIns="91425" wrap="square" tIns="91425"/>
          <a:lstStyle>
            <a:lvl1pPr indent="-228600" lvl="0" marL="457200" rtl="0">
              <a:spcBef>
                <a:spcPts val="0"/>
              </a:spcBef>
              <a:spcAft>
                <a:spcPts val="0"/>
              </a:spcAft>
              <a:buClr>
                <a:srgbClr val="888888"/>
              </a:buClr>
              <a:buSzPts val="1400"/>
              <a:buFont typeface="Calibri"/>
              <a:buNone/>
              <a:defRPr/>
            </a:lvl1pPr>
            <a:lvl2pPr indent="-228600" lvl="1" marL="914400" rtl="0">
              <a:spcBef>
                <a:spcPts val="0"/>
              </a:spcBef>
              <a:spcAft>
                <a:spcPts val="0"/>
              </a:spcAft>
              <a:buClr>
                <a:srgbClr val="888888"/>
              </a:buClr>
              <a:buSzPts val="1400"/>
              <a:buFont typeface="Calibri"/>
              <a:buNone/>
              <a:defRPr/>
            </a:lvl2pPr>
            <a:lvl3pPr indent="-228600" lvl="2" marL="1371600" rtl="0">
              <a:spcBef>
                <a:spcPts val="0"/>
              </a:spcBef>
              <a:spcAft>
                <a:spcPts val="0"/>
              </a:spcAft>
              <a:buClr>
                <a:srgbClr val="888888"/>
              </a:buClr>
              <a:buSzPts val="1400"/>
              <a:buFont typeface="Calibri"/>
              <a:buNone/>
              <a:defRPr/>
            </a:lvl3pPr>
            <a:lvl4pPr indent="-228600" lvl="3" marL="1828800" rtl="0">
              <a:spcBef>
                <a:spcPts val="0"/>
              </a:spcBef>
              <a:spcAft>
                <a:spcPts val="0"/>
              </a:spcAft>
              <a:buClr>
                <a:srgbClr val="888888"/>
              </a:buClr>
              <a:buSzPts val="1400"/>
              <a:buFont typeface="Calibri"/>
              <a:buNone/>
              <a:defRPr/>
            </a:lvl4pPr>
            <a:lvl5pPr indent="-228600" lvl="4" marL="2286000" rtl="0">
              <a:spcBef>
                <a:spcPts val="0"/>
              </a:spcBef>
              <a:spcAft>
                <a:spcPts val="0"/>
              </a:spcAft>
              <a:buClr>
                <a:srgbClr val="888888"/>
              </a:buClr>
              <a:buSzPts val="1400"/>
              <a:buFont typeface="Calibri"/>
              <a:buNone/>
              <a:defRPr/>
            </a:lvl5pPr>
            <a:lvl6pPr indent="-228600" lvl="5" marL="2743200" rtl="0">
              <a:spcBef>
                <a:spcPts val="0"/>
              </a:spcBef>
              <a:spcAft>
                <a:spcPts val="0"/>
              </a:spcAft>
              <a:buClr>
                <a:srgbClr val="888888"/>
              </a:buClr>
              <a:buSzPts val="1400"/>
              <a:buFont typeface="Calibri"/>
              <a:buNone/>
              <a:defRPr/>
            </a:lvl6pPr>
            <a:lvl7pPr indent="-228600" lvl="6" marL="3200400" rtl="0">
              <a:spcBef>
                <a:spcPts val="0"/>
              </a:spcBef>
              <a:spcAft>
                <a:spcPts val="0"/>
              </a:spcAft>
              <a:buClr>
                <a:srgbClr val="888888"/>
              </a:buClr>
              <a:buSzPts val="1400"/>
              <a:buFont typeface="Calibri"/>
              <a:buNone/>
              <a:defRPr/>
            </a:lvl7pPr>
            <a:lvl8pPr indent="-228600" lvl="7" marL="3657600" rtl="0">
              <a:spcBef>
                <a:spcPts val="0"/>
              </a:spcBef>
              <a:spcAft>
                <a:spcPts val="0"/>
              </a:spcAft>
              <a:buClr>
                <a:srgbClr val="888888"/>
              </a:buClr>
              <a:buSzPts val="1400"/>
              <a:buFont typeface="Calibri"/>
              <a:buNone/>
              <a:defRPr/>
            </a:lvl8pPr>
            <a:lvl9pPr indent="-228600" lvl="8" marL="4114800" rtl="0">
              <a:spcBef>
                <a:spcPts val="0"/>
              </a:spcBef>
              <a:spcAft>
                <a:spcPts val="0"/>
              </a:spcAft>
              <a:buClr>
                <a:srgbClr val="888888"/>
              </a:buClr>
              <a:buSzPts val="1400"/>
              <a:buFont typeface="Calibri"/>
              <a:buNone/>
              <a:defRPr/>
            </a:lvl9pPr>
          </a:lstStyle>
          <a:p/>
        </p:txBody>
      </p:sp>
      <p:sp>
        <p:nvSpPr>
          <p:cNvPr id="37" name="Shape 37"/>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38" name="Shape 38"/>
          <p:cNvSpPr txBox="1"/>
          <p:nvPr>
            <p:ph idx="11" type="ftr"/>
          </p:nvPr>
        </p:nvSpPr>
        <p:spPr>
          <a:xfrm>
            <a:off x="4165600" y="6356351"/>
            <a:ext cx="38607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39" name="Shape 39"/>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0" name="Shape 40"/>
        <p:cNvGrpSpPr/>
        <p:nvPr/>
      </p:nvGrpSpPr>
      <p:grpSpPr>
        <a:xfrm>
          <a:off x="0" y="0"/>
          <a:ext cx="0" cy="0"/>
          <a:chOff x="0" y="0"/>
          <a:chExt cx="0" cy="0"/>
        </a:xfrm>
      </p:grpSpPr>
      <p:sp>
        <p:nvSpPr>
          <p:cNvPr id="41" name="Shape 41"/>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 name="Shape 42"/>
          <p:cNvSpPr txBox="1"/>
          <p:nvPr>
            <p:ph idx="1" type="body"/>
          </p:nvPr>
        </p:nvSpPr>
        <p:spPr>
          <a:xfrm>
            <a:off x="609600" y="1600200"/>
            <a:ext cx="5384799" cy="4525963"/>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3" name="Shape 43"/>
          <p:cNvSpPr txBox="1"/>
          <p:nvPr>
            <p:ph idx="2" type="body"/>
          </p:nvPr>
        </p:nvSpPr>
        <p:spPr>
          <a:xfrm>
            <a:off x="6197600" y="1600200"/>
            <a:ext cx="5384799" cy="4525963"/>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4" name="Shape 44"/>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45" name="Shape 45"/>
          <p:cNvSpPr txBox="1"/>
          <p:nvPr>
            <p:ph idx="11" type="ftr"/>
          </p:nvPr>
        </p:nvSpPr>
        <p:spPr>
          <a:xfrm>
            <a:off x="4165600" y="6356351"/>
            <a:ext cx="38607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46" name="Shape 46"/>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7" name="Shape 47"/>
        <p:cNvGrpSpPr/>
        <p:nvPr/>
      </p:nvGrpSpPr>
      <p:grpSpPr>
        <a:xfrm>
          <a:off x="0" y="0"/>
          <a:ext cx="0" cy="0"/>
          <a:chOff x="0" y="0"/>
          <a:chExt cx="0" cy="0"/>
        </a:xfrm>
      </p:grpSpPr>
      <p:sp>
        <p:nvSpPr>
          <p:cNvPr id="48" name="Shape 48"/>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9" name="Shape 49"/>
          <p:cNvSpPr txBox="1"/>
          <p:nvPr>
            <p:ph idx="1" type="body"/>
          </p:nvPr>
        </p:nvSpPr>
        <p:spPr>
          <a:xfrm>
            <a:off x="609600" y="1535112"/>
            <a:ext cx="5386917" cy="639762"/>
          </a:xfrm>
          <a:prstGeom prst="rect">
            <a:avLst/>
          </a:prstGeom>
          <a:noFill/>
          <a:ln>
            <a:noFill/>
          </a:ln>
        </p:spPr>
        <p:txBody>
          <a:bodyPr anchorCtr="0" anchor="b"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50" name="Shape 50"/>
          <p:cNvSpPr txBox="1"/>
          <p:nvPr>
            <p:ph idx="2" type="body"/>
          </p:nvPr>
        </p:nvSpPr>
        <p:spPr>
          <a:xfrm>
            <a:off x="609600" y="2174875"/>
            <a:ext cx="5386917" cy="3951287"/>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1" name="Shape 51"/>
          <p:cNvSpPr txBox="1"/>
          <p:nvPr>
            <p:ph idx="3" type="body"/>
          </p:nvPr>
        </p:nvSpPr>
        <p:spPr>
          <a:xfrm>
            <a:off x="6193367" y="1535112"/>
            <a:ext cx="5389032" cy="639762"/>
          </a:xfrm>
          <a:prstGeom prst="rect">
            <a:avLst/>
          </a:prstGeom>
          <a:noFill/>
          <a:ln>
            <a:noFill/>
          </a:ln>
        </p:spPr>
        <p:txBody>
          <a:bodyPr anchorCtr="0" anchor="b"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52" name="Shape 52"/>
          <p:cNvSpPr txBox="1"/>
          <p:nvPr>
            <p:ph idx="4" type="body"/>
          </p:nvPr>
        </p:nvSpPr>
        <p:spPr>
          <a:xfrm>
            <a:off x="6193367" y="2174875"/>
            <a:ext cx="5389032" cy="3951287"/>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Shape 53"/>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54" name="Shape 54"/>
          <p:cNvSpPr txBox="1"/>
          <p:nvPr>
            <p:ph idx="11" type="ftr"/>
          </p:nvPr>
        </p:nvSpPr>
        <p:spPr>
          <a:xfrm>
            <a:off x="4165600" y="6356351"/>
            <a:ext cx="38607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55" name="Shape 55"/>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6" name="Shape 56"/>
        <p:cNvGrpSpPr/>
        <p:nvPr/>
      </p:nvGrpSpPr>
      <p:grpSpPr>
        <a:xfrm>
          <a:off x="0" y="0"/>
          <a:ext cx="0" cy="0"/>
          <a:chOff x="0" y="0"/>
          <a:chExt cx="0" cy="0"/>
        </a:xfrm>
      </p:grpSpPr>
      <p:sp>
        <p:nvSpPr>
          <p:cNvPr id="57" name="Shape 57"/>
          <p:cNvSpPr txBox="1"/>
          <p:nvPr>
            <p:ph type="title"/>
          </p:nvPr>
        </p:nvSpPr>
        <p:spPr>
          <a:xfrm>
            <a:off x="609600" y="273050"/>
            <a:ext cx="4011084" cy="1162049"/>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8" name="Shape 58"/>
          <p:cNvSpPr txBox="1"/>
          <p:nvPr>
            <p:ph idx="1" type="body"/>
          </p:nvPr>
        </p:nvSpPr>
        <p:spPr>
          <a:xfrm>
            <a:off x="4766732" y="273051"/>
            <a:ext cx="6815666" cy="5853112"/>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9" name="Shape 59"/>
          <p:cNvSpPr txBox="1"/>
          <p:nvPr>
            <p:ph idx="2" type="body"/>
          </p:nvPr>
        </p:nvSpPr>
        <p:spPr>
          <a:xfrm>
            <a:off x="609600" y="1435100"/>
            <a:ext cx="4011084" cy="4691063"/>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60" name="Shape 60"/>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61" name="Shape 61"/>
          <p:cNvSpPr txBox="1"/>
          <p:nvPr>
            <p:ph idx="11" type="ftr"/>
          </p:nvPr>
        </p:nvSpPr>
        <p:spPr>
          <a:xfrm>
            <a:off x="4165600" y="6356351"/>
            <a:ext cx="38607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62" name="Shape 62"/>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3" name="Shape 63"/>
        <p:cNvGrpSpPr/>
        <p:nvPr/>
      </p:nvGrpSpPr>
      <p:grpSpPr>
        <a:xfrm>
          <a:off x="0" y="0"/>
          <a:ext cx="0" cy="0"/>
          <a:chOff x="0" y="0"/>
          <a:chExt cx="0" cy="0"/>
        </a:xfrm>
      </p:grpSpPr>
      <p:sp>
        <p:nvSpPr>
          <p:cNvPr id="64" name="Shape 64"/>
          <p:cNvSpPr txBox="1"/>
          <p:nvPr>
            <p:ph type="title"/>
          </p:nvPr>
        </p:nvSpPr>
        <p:spPr>
          <a:xfrm>
            <a:off x="2389716" y="4800600"/>
            <a:ext cx="7315200" cy="566737"/>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5" name="Shape 65"/>
          <p:cNvSpPr/>
          <p:nvPr>
            <p:ph idx="2" type="pic"/>
          </p:nvPr>
        </p:nvSpPr>
        <p:spPr>
          <a:xfrm>
            <a:off x="2389716" y="612775"/>
            <a:ext cx="7315200" cy="4114800"/>
          </a:xfrm>
          <a:prstGeom prst="rect">
            <a:avLst/>
          </a:prstGeom>
          <a:noFill/>
          <a:ln>
            <a:noFill/>
          </a:ln>
        </p:spPr>
      </p:sp>
      <p:sp>
        <p:nvSpPr>
          <p:cNvPr id="66" name="Shape 66"/>
          <p:cNvSpPr txBox="1"/>
          <p:nvPr>
            <p:ph idx="1" type="body"/>
          </p:nvPr>
        </p:nvSpPr>
        <p:spPr>
          <a:xfrm>
            <a:off x="2389716" y="5367337"/>
            <a:ext cx="7315200" cy="804861"/>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67" name="Shape 67"/>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68" name="Shape 68"/>
          <p:cNvSpPr txBox="1"/>
          <p:nvPr>
            <p:ph idx="11" type="ftr"/>
          </p:nvPr>
        </p:nvSpPr>
        <p:spPr>
          <a:xfrm>
            <a:off x="4165600" y="6356351"/>
            <a:ext cx="38607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69" name="Shape 69"/>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0" name="Shape 70"/>
        <p:cNvGrpSpPr/>
        <p:nvPr/>
      </p:nvGrpSpPr>
      <p:grpSpPr>
        <a:xfrm>
          <a:off x="0" y="0"/>
          <a:ext cx="0" cy="0"/>
          <a:chOff x="0" y="0"/>
          <a:chExt cx="0" cy="0"/>
        </a:xfrm>
      </p:grpSpPr>
      <p:sp>
        <p:nvSpPr>
          <p:cNvPr id="71" name="Shape 71"/>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2" name="Shape 72"/>
          <p:cNvSpPr txBox="1"/>
          <p:nvPr>
            <p:ph idx="1" type="body"/>
          </p:nvPr>
        </p:nvSpPr>
        <p:spPr>
          <a:xfrm rot="5400000">
            <a:off x="3833018" y="-1623217"/>
            <a:ext cx="4525963" cy="10972799"/>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73" name="Shape 73"/>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74" name="Shape 74"/>
          <p:cNvSpPr txBox="1"/>
          <p:nvPr>
            <p:ph idx="11" type="ftr"/>
          </p:nvPr>
        </p:nvSpPr>
        <p:spPr>
          <a:xfrm>
            <a:off x="4165600" y="6356351"/>
            <a:ext cx="38607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75" name="Shape 75"/>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a:lvl1pPr>
            <a:lvl2pPr indent="0" lvl="1" marL="0" marR="0" rtl="0" algn="l">
              <a:lnSpc>
                <a:spcPct val="100000"/>
              </a:lnSpc>
              <a:spcBef>
                <a:spcPts val="0"/>
              </a:spcBef>
              <a:spcAft>
                <a:spcPts val="0"/>
              </a:spcAft>
              <a:buClr>
                <a:srgbClr val="000000"/>
              </a:buClr>
              <a:buSzPts val="1400"/>
              <a:buFont typeface="Arial"/>
              <a:buNone/>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Shape 11"/>
          <p:cNvSpPr txBox="1"/>
          <p:nvPr>
            <p:ph idx="1" type="body"/>
          </p:nvPr>
        </p:nvSpPr>
        <p:spPr>
          <a:xfrm>
            <a:off x="609600" y="1600200"/>
            <a:ext cx="10972799" cy="4525963"/>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a:lvl1pPr>
            <a:lvl2pPr indent="-317500" lvl="1" marL="914400" marR="0" rtl="0" algn="l">
              <a:lnSpc>
                <a:spcPct val="100000"/>
              </a:lnSpc>
              <a:spcBef>
                <a:spcPts val="560"/>
              </a:spcBef>
              <a:spcAft>
                <a:spcPts val="0"/>
              </a:spcAft>
              <a:buClr>
                <a:schemeClr val="dk1"/>
              </a:buClr>
              <a:buSzPts val="1400"/>
              <a:buFont typeface="Calibri"/>
              <a:buChar char="–"/>
              <a:defRPr/>
            </a:lvl2pPr>
            <a:lvl3pPr indent="-317500" lvl="2" marL="1371600" marR="0" rtl="0" algn="l">
              <a:lnSpc>
                <a:spcPct val="100000"/>
              </a:lnSpc>
              <a:spcBef>
                <a:spcPts val="480"/>
              </a:spcBef>
              <a:spcAft>
                <a:spcPts val="0"/>
              </a:spcAft>
              <a:buClr>
                <a:schemeClr val="dk1"/>
              </a:buClr>
              <a:buSzPts val="1400"/>
              <a:buFont typeface="Calibri"/>
              <a:buChar char="•"/>
              <a:defRPr/>
            </a:lvl3pPr>
            <a:lvl4pPr indent="-317500" lvl="3" marL="1828800" marR="0" rtl="0" algn="l">
              <a:lnSpc>
                <a:spcPct val="100000"/>
              </a:lnSpc>
              <a:spcBef>
                <a:spcPts val="400"/>
              </a:spcBef>
              <a:spcAft>
                <a:spcPts val="0"/>
              </a:spcAft>
              <a:buClr>
                <a:schemeClr val="dk1"/>
              </a:buClr>
              <a:buSzPts val="1400"/>
              <a:buFont typeface="Calibri"/>
              <a:buChar char="–"/>
              <a:defRPr/>
            </a:lvl4pPr>
            <a:lvl5pPr indent="-317500" lvl="4" marL="2286000" marR="0" rtl="0" algn="l">
              <a:lnSpc>
                <a:spcPct val="100000"/>
              </a:lnSpc>
              <a:spcBef>
                <a:spcPts val="400"/>
              </a:spcBef>
              <a:spcAft>
                <a:spcPts val="0"/>
              </a:spcAft>
              <a:buClr>
                <a:schemeClr val="dk1"/>
              </a:buClr>
              <a:buSzPts val="1400"/>
              <a:buFont typeface="Calibri"/>
              <a:buChar char="»"/>
              <a:defRPr/>
            </a:lvl5pPr>
            <a:lvl6pPr indent="-317500" lvl="5" marL="2743200" marR="0" rtl="0" algn="l">
              <a:lnSpc>
                <a:spcPct val="100000"/>
              </a:lnSpc>
              <a:spcBef>
                <a:spcPts val="400"/>
              </a:spcBef>
              <a:spcAft>
                <a:spcPts val="0"/>
              </a:spcAft>
              <a:buClr>
                <a:schemeClr val="dk1"/>
              </a:buClr>
              <a:buSzPts val="1400"/>
              <a:buFont typeface="Calibri"/>
              <a:buChar char="•"/>
              <a:defRPr/>
            </a:lvl6pPr>
            <a:lvl7pPr indent="-317500" lvl="6" marL="3200400" marR="0" rtl="0" algn="l">
              <a:lnSpc>
                <a:spcPct val="100000"/>
              </a:lnSpc>
              <a:spcBef>
                <a:spcPts val="400"/>
              </a:spcBef>
              <a:spcAft>
                <a:spcPts val="0"/>
              </a:spcAft>
              <a:buClr>
                <a:schemeClr val="dk1"/>
              </a:buClr>
              <a:buSzPts val="1400"/>
              <a:buFont typeface="Calibri"/>
              <a:buChar char="•"/>
              <a:defRPr/>
            </a:lvl7pPr>
            <a:lvl8pPr indent="-317500" lvl="7" marL="3657600" marR="0" rtl="0" algn="l">
              <a:lnSpc>
                <a:spcPct val="100000"/>
              </a:lnSpc>
              <a:spcBef>
                <a:spcPts val="400"/>
              </a:spcBef>
              <a:spcAft>
                <a:spcPts val="0"/>
              </a:spcAft>
              <a:buClr>
                <a:schemeClr val="dk1"/>
              </a:buClr>
              <a:buSzPts val="1400"/>
              <a:buFont typeface="Calibri"/>
              <a:buChar char="•"/>
              <a:defRPr/>
            </a:lvl8pPr>
            <a:lvl9pPr indent="-317500" lvl="8" marL="4114800" marR="0" rtl="0" algn="l">
              <a:lnSpc>
                <a:spcPct val="100000"/>
              </a:lnSpc>
              <a:spcBef>
                <a:spcPts val="400"/>
              </a:spcBef>
              <a:spcAft>
                <a:spcPts val="0"/>
              </a:spcAft>
              <a:buClr>
                <a:schemeClr val="dk1"/>
              </a:buClr>
              <a:buSzPts val="1400"/>
              <a:buFont typeface="Calibri"/>
              <a:buChar char="•"/>
              <a:defRPr/>
            </a:lvl9pPr>
          </a:lstStyle>
          <a:p/>
        </p:txBody>
      </p:sp>
      <p:sp>
        <p:nvSpPr>
          <p:cNvPr id="12" name="Shape 12"/>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3" name="Shape 13"/>
          <p:cNvSpPr txBox="1"/>
          <p:nvPr>
            <p:ph idx="11" type="ftr"/>
          </p:nvPr>
        </p:nvSpPr>
        <p:spPr>
          <a:xfrm>
            <a:off x="4165600" y="6356351"/>
            <a:ext cx="38607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4" name="Shape 14"/>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omments" Target="../comments/commen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omments" Target="../comments/commen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grpSp>
        <p:nvGrpSpPr>
          <p:cNvPr id="86" name="Shape 86"/>
          <p:cNvGrpSpPr/>
          <p:nvPr/>
        </p:nvGrpSpPr>
        <p:grpSpPr>
          <a:xfrm>
            <a:off x="1524000" y="3703"/>
            <a:ext cx="9144000" cy="6854297"/>
            <a:chOff x="0" y="3702"/>
            <a:chExt cx="9144000" cy="6854297"/>
          </a:xfrm>
        </p:grpSpPr>
        <p:pic>
          <p:nvPicPr>
            <p:cNvPr id="87" name="Shape 87"/>
            <p:cNvPicPr preferRelativeResize="0"/>
            <p:nvPr/>
          </p:nvPicPr>
          <p:blipFill rotWithShape="1">
            <a:blip r:embed="rId3">
              <a:alphaModFix/>
            </a:blip>
            <a:srcRect b="0" l="0" r="0" t="0"/>
            <a:stretch/>
          </p:blipFill>
          <p:spPr>
            <a:xfrm>
              <a:off x="0" y="3702"/>
              <a:ext cx="9144000" cy="6854297"/>
            </a:xfrm>
            <a:prstGeom prst="rect">
              <a:avLst/>
            </a:prstGeom>
            <a:noFill/>
            <a:ln>
              <a:noFill/>
            </a:ln>
          </p:spPr>
        </p:pic>
        <p:sp>
          <p:nvSpPr>
            <p:cNvPr id="88" name="Shape 88"/>
            <p:cNvSpPr txBox="1"/>
            <p:nvPr/>
          </p:nvSpPr>
          <p:spPr>
            <a:xfrm>
              <a:off x="0" y="3771900"/>
              <a:ext cx="9067799" cy="147002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7F7F7F"/>
                </a:buClr>
                <a:buFont typeface="Calibri"/>
                <a:buNone/>
              </a:pPr>
              <a:r>
                <a:rPr b="1" i="0" lang="en-US" sz="2800" u="none" cap="none" strike="noStrike">
                  <a:solidFill>
                    <a:srgbClr val="7F7F7F"/>
                  </a:solidFill>
                  <a:latin typeface="Calibri"/>
                  <a:ea typeface="Calibri"/>
                  <a:cs typeface="Calibri"/>
                  <a:sym typeface="Calibri"/>
                </a:rPr>
                <a:t>C++ Course</a:t>
              </a:r>
              <a:endParaRPr b="1" i="0" sz="2800" u="none" cap="none" strike="noStrike">
                <a:solidFill>
                  <a:srgbClr val="7F7F7F"/>
                </a:solidFill>
                <a:latin typeface="Calibri"/>
                <a:ea typeface="Calibri"/>
                <a:cs typeface="Calibri"/>
                <a:sym typeface="Calibri"/>
              </a:endParaRPr>
            </a:p>
          </p:txBody>
        </p:sp>
        <p:sp>
          <p:nvSpPr>
            <p:cNvPr id="89" name="Shape 89"/>
            <p:cNvSpPr/>
            <p:nvPr/>
          </p:nvSpPr>
          <p:spPr>
            <a:xfrm>
              <a:off x="5753100" y="5292923"/>
              <a:ext cx="3162300" cy="9541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4BD97"/>
                </a:buClr>
                <a:buFont typeface="Arial"/>
                <a:buNone/>
              </a:pPr>
              <a:r>
                <a:rPr b="0" i="0" lang="en-US" sz="1400" u="none" cap="none" strike="noStrike">
                  <a:solidFill>
                    <a:srgbClr val="C4BD97"/>
                  </a:solidFill>
                  <a:latin typeface="Arial"/>
                  <a:ea typeface="Arial"/>
                  <a:cs typeface="Arial"/>
                  <a:sym typeface="Arial"/>
                </a:rPr>
                <a:t>Reviewed and Updated by: </a:t>
              </a:r>
              <a:endParaRPr/>
            </a:p>
            <a:p>
              <a:pPr indent="0" lvl="1" marL="0" marR="0" rtl="0" algn="l">
                <a:lnSpc>
                  <a:spcPct val="100000"/>
                </a:lnSpc>
                <a:spcBef>
                  <a:spcPts val="0"/>
                </a:spcBef>
                <a:spcAft>
                  <a:spcPts val="0"/>
                </a:spcAft>
                <a:buClr>
                  <a:srgbClr val="C4BD97"/>
                </a:buClr>
                <a:buSzPts val="1400"/>
                <a:buFont typeface="Arial"/>
                <a:buChar char="•"/>
              </a:pPr>
              <a:r>
                <a:rPr b="0" i="0" lang="en-US" sz="1400" u="none" cap="none" strike="noStrike">
                  <a:solidFill>
                    <a:srgbClr val="C4BD97"/>
                  </a:solidFill>
                  <a:latin typeface="Arial"/>
                  <a:ea typeface="Arial"/>
                  <a:cs typeface="Arial"/>
                  <a:sym typeface="Arial"/>
                </a:rPr>
                <a:t>Bertoa Nicolas, 2013 / 2015</a:t>
              </a:r>
              <a:endParaRPr b="0" i="0" sz="1400" u="none" cap="none" strike="noStrike">
                <a:solidFill>
                  <a:srgbClr val="C4BD97"/>
                </a:solidFill>
                <a:latin typeface="Arial"/>
                <a:ea typeface="Arial"/>
                <a:cs typeface="Arial"/>
                <a:sym typeface="Arial"/>
              </a:endParaRPr>
            </a:p>
            <a:p>
              <a:pPr indent="0" lvl="1" marL="0" marR="0" rtl="0" algn="l">
                <a:lnSpc>
                  <a:spcPct val="100000"/>
                </a:lnSpc>
                <a:spcBef>
                  <a:spcPts val="0"/>
                </a:spcBef>
                <a:spcAft>
                  <a:spcPts val="0"/>
                </a:spcAft>
                <a:buClr>
                  <a:srgbClr val="C4BD97"/>
                </a:buClr>
                <a:buSzPts val="1400"/>
                <a:buFont typeface="Arial"/>
                <a:buChar char="•"/>
              </a:pPr>
              <a:r>
                <a:rPr b="0" i="0" lang="en-US" sz="1400" u="none" cap="none" strike="noStrike">
                  <a:solidFill>
                    <a:srgbClr val="C4BD97"/>
                  </a:solidFill>
                  <a:latin typeface="Arial"/>
                  <a:ea typeface="Arial"/>
                  <a:cs typeface="Arial"/>
                  <a:sym typeface="Arial"/>
                </a:rPr>
                <a:t>Rodriguez Matias, 2013 / 2014</a:t>
              </a:r>
              <a:endParaRPr/>
            </a:p>
            <a:p>
              <a:pPr indent="0" lvl="1" marL="0" marR="0" rtl="0" algn="l">
                <a:lnSpc>
                  <a:spcPct val="100000"/>
                </a:lnSpc>
                <a:spcBef>
                  <a:spcPts val="0"/>
                </a:spcBef>
                <a:spcAft>
                  <a:spcPts val="0"/>
                </a:spcAft>
                <a:buClr>
                  <a:srgbClr val="C4BD97"/>
                </a:buClr>
                <a:buSzPts val="1400"/>
                <a:buFont typeface="Arial"/>
                <a:buChar char="•"/>
              </a:pPr>
              <a:r>
                <a:rPr b="0" i="0" lang="en-US" sz="1400" u="none" cap="none" strike="noStrike">
                  <a:solidFill>
                    <a:srgbClr val="C4BD97"/>
                  </a:solidFill>
                  <a:latin typeface="Arial"/>
                  <a:ea typeface="Arial"/>
                  <a:cs typeface="Arial"/>
                  <a:sym typeface="Arial"/>
                </a:rPr>
                <a:t>Quesada Manuela, 2013 / 2014</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When the preprocessor finds an </a:t>
            </a:r>
            <a:r>
              <a:rPr b="0" i="0" lang="en-US" sz="2400" u="none" cap="none" strike="noStrike">
                <a:solidFill>
                  <a:srgbClr val="C00000"/>
                </a:solidFill>
                <a:latin typeface="Roboto Condensed"/>
                <a:ea typeface="Roboto Condensed"/>
                <a:cs typeface="Roboto Condensed"/>
                <a:sym typeface="Roboto Condensed"/>
              </a:rPr>
              <a:t>#include</a:t>
            </a:r>
            <a:r>
              <a:rPr b="0" i="0" lang="en-US" sz="2400" u="none" cap="none" strike="noStrike">
                <a:solidFill>
                  <a:schemeClr val="dk1"/>
                </a:solidFill>
                <a:latin typeface="Roboto Condensed"/>
                <a:ea typeface="Roboto Condensed"/>
                <a:cs typeface="Roboto Condensed"/>
                <a:sym typeface="Roboto Condensed"/>
              </a:rPr>
              <a:t> directive, it replaces it by the entire content of the specified header or file.</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61" name="Shape 16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preprocessor directive</a:t>
            </a:r>
            <a:endParaRPr b="1" i="0" sz="2400" u="none" cap="none" strike="noStrike">
              <a:solidFill>
                <a:srgbClr val="666666"/>
              </a:solidFill>
              <a:latin typeface="Roboto Condensed"/>
              <a:ea typeface="Roboto Condensed"/>
              <a:cs typeface="Roboto Condensed"/>
              <a:sym typeface="Roboto Condensed"/>
            </a:endParaRPr>
          </a:p>
        </p:txBody>
      </p:sp>
      <p:sp>
        <p:nvSpPr>
          <p:cNvPr id="162" name="Shape 162"/>
          <p:cNvSpPr/>
          <p:nvPr/>
        </p:nvSpPr>
        <p:spPr>
          <a:xfrm>
            <a:off x="609600" y="3300549"/>
            <a:ext cx="4310743" cy="300445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MyFile.h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sum(</a:t>
            </a: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a, </a:t>
            </a: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b);</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63" name="Shape 163"/>
          <p:cNvSpPr/>
          <p:nvPr/>
        </p:nvSpPr>
        <p:spPr>
          <a:xfrm>
            <a:off x="6170023" y="3300549"/>
            <a:ext cx="4310743" cy="300445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MyFile.cpp</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sum(</a:t>
            </a: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a, </a:t>
            </a: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b);</a:t>
            </a:r>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sum(</a:t>
            </a: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a, </a:t>
            </a: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b) {</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return a + b;</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rgbClr val="C00000"/>
                </a:solidFill>
                <a:latin typeface="Roboto Condensed"/>
                <a:ea typeface="Roboto Condensed"/>
                <a:cs typeface="Roboto Condensed"/>
                <a:sym typeface="Roboto Condensed"/>
              </a:rPr>
              <a:t>#include &lt;header&gt;</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This is used to include headers provided by the implementation, such as the headers that compose the standard library (iostream, string, etc)</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69" name="Shape 16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preprocessor directive</a:t>
            </a:r>
            <a:endParaRPr b="1" i="0" sz="2400" u="none" cap="none" strike="noStrike">
              <a:solidFill>
                <a:srgbClr val="666666"/>
              </a:solidFill>
              <a:latin typeface="Roboto Condensed"/>
              <a:ea typeface="Roboto Condensed"/>
              <a:cs typeface="Roboto Condensed"/>
              <a:sym typeface="Roboto Condensed"/>
            </a:endParaRPr>
          </a:p>
        </p:txBody>
      </p:sp>
      <p:sp>
        <p:nvSpPr>
          <p:cNvPr id="170" name="Shape 170"/>
          <p:cNvSpPr/>
          <p:nvPr/>
        </p:nvSpPr>
        <p:spPr>
          <a:xfrm>
            <a:off x="3548743" y="3265714"/>
            <a:ext cx="4310743" cy="300445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&lt;iostream&gt;</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&lt;string&gt;</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void</a:t>
            </a:r>
            <a:r>
              <a:rPr b="0" i="0" lang="en-US" sz="2400" u="none" cap="none" strike="noStrike">
                <a:solidFill>
                  <a:schemeClr val="dk1"/>
                </a:solidFill>
                <a:latin typeface="Arial"/>
                <a:ea typeface="Arial"/>
                <a:cs typeface="Arial"/>
                <a:sym typeface="Arial"/>
              </a:rPr>
              <a:t> print(std::string s) {</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std::cout &lt;&lt; s &lt;&lt; “\n”;</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rgbClr val="C00000"/>
                </a:solidFill>
                <a:latin typeface="Roboto Condensed"/>
                <a:ea typeface="Roboto Condensed"/>
                <a:cs typeface="Roboto Condensed"/>
                <a:sym typeface="Roboto Condensed"/>
              </a:rPr>
              <a:t>#include “file.h”</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File is searched in current path. If it is not found, the compiler shearches it as if we included &lt;file&gt;</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76" name="Shape 17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preprocessor directive</a:t>
            </a:r>
            <a:endParaRPr b="1" i="0" sz="2400" u="none" cap="none" strike="noStrike">
              <a:solidFill>
                <a:srgbClr val="666666"/>
              </a:solidFill>
              <a:latin typeface="Roboto Condensed"/>
              <a:ea typeface="Roboto Condensed"/>
              <a:cs typeface="Roboto Condensed"/>
              <a:sym typeface="Roboto Condensed"/>
            </a:endParaRPr>
          </a:p>
        </p:txBody>
      </p:sp>
      <p:sp>
        <p:nvSpPr>
          <p:cNvPr id="177" name="Shape 177"/>
          <p:cNvSpPr/>
          <p:nvPr/>
        </p:nvSpPr>
        <p:spPr>
          <a:xfrm>
            <a:off x="609600" y="3300549"/>
            <a:ext cx="4310743" cy="300445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MyFile.h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sum(</a:t>
            </a: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a, </a:t>
            </a: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b);</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78" name="Shape 178"/>
          <p:cNvSpPr/>
          <p:nvPr/>
        </p:nvSpPr>
        <p:spPr>
          <a:xfrm>
            <a:off x="6170023" y="3300549"/>
            <a:ext cx="4310743" cy="300445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MyFile.cpp</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“MyFile.h”</a:t>
            </a:r>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sum(</a:t>
            </a: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a, </a:t>
            </a: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b) {</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return a + b;</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Construct used to avoid the problem of </a:t>
            </a:r>
            <a:r>
              <a:rPr b="0" i="1" lang="en-US" sz="2400" u="none" cap="none" strike="noStrike">
                <a:solidFill>
                  <a:schemeClr val="dk1"/>
                </a:solidFill>
                <a:latin typeface="Roboto Condensed"/>
                <a:ea typeface="Roboto Condensed"/>
                <a:cs typeface="Roboto Condensed"/>
                <a:sym typeface="Roboto Condensed"/>
              </a:rPr>
              <a:t>double inclusion</a:t>
            </a:r>
            <a:r>
              <a:rPr b="0" i="0" lang="en-US" sz="2400" u="none" cap="none" strike="noStrike">
                <a:solidFill>
                  <a:schemeClr val="dk1"/>
                </a:solidFill>
                <a:latin typeface="Roboto Condensed"/>
                <a:ea typeface="Roboto Condensed"/>
                <a:cs typeface="Roboto Condensed"/>
                <a:sym typeface="Roboto Condensed"/>
              </a:rPr>
              <a:t> when dealing with the include directive.</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84" name="Shape 18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guards</a:t>
            </a:r>
            <a:endParaRPr b="1" i="0" sz="2400" u="none" cap="none" strike="noStrike">
              <a:solidFill>
                <a:srgbClr val="666666"/>
              </a:solidFill>
              <a:latin typeface="Roboto Condensed"/>
              <a:ea typeface="Roboto Condensed"/>
              <a:cs typeface="Roboto Condensed"/>
              <a:sym typeface="Roboto Condensed"/>
            </a:endParaRPr>
          </a:p>
        </p:txBody>
      </p:sp>
      <p:sp>
        <p:nvSpPr>
          <p:cNvPr id="185" name="Shape 185"/>
          <p:cNvSpPr/>
          <p:nvPr/>
        </p:nvSpPr>
        <p:spPr>
          <a:xfrm>
            <a:off x="1953988" y="2631002"/>
            <a:ext cx="2177142" cy="9753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Grandfather.h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86" name="Shape 186"/>
          <p:cNvSpPr/>
          <p:nvPr/>
        </p:nvSpPr>
        <p:spPr>
          <a:xfrm>
            <a:off x="1029790" y="4225835"/>
            <a:ext cx="3664130" cy="176566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87" name="Shape 187"/>
          <p:cNvSpPr/>
          <p:nvPr/>
        </p:nvSpPr>
        <p:spPr>
          <a:xfrm>
            <a:off x="5942512" y="3299460"/>
            <a:ext cx="3828505" cy="2343693"/>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Child.h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“Father.h”</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Construct used to avoid the problem of </a:t>
            </a:r>
            <a:r>
              <a:rPr b="0" i="1" lang="en-US" sz="2400" u="none" cap="none" strike="noStrike">
                <a:solidFill>
                  <a:schemeClr val="dk1"/>
                </a:solidFill>
                <a:latin typeface="Roboto Condensed"/>
                <a:ea typeface="Roboto Condensed"/>
                <a:cs typeface="Roboto Condensed"/>
                <a:sym typeface="Roboto Condensed"/>
              </a:rPr>
              <a:t>double inclusion</a:t>
            </a:r>
            <a:r>
              <a:rPr b="0" i="0" lang="en-US" sz="2400" u="none" cap="none" strike="noStrike">
                <a:solidFill>
                  <a:schemeClr val="dk1"/>
                </a:solidFill>
                <a:latin typeface="Roboto Condensed"/>
                <a:ea typeface="Roboto Condensed"/>
                <a:cs typeface="Roboto Condensed"/>
                <a:sym typeface="Roboto Condensed"/>
              </a:rPr>
              <a:t> when dealing with the include directive.</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93" name="Shape 193"/>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guards</a:t>
            </a:r>
            <a:endParaRPr b="1" i="0" sz="2400" u="none" cap="none" strike="noStrike">
              <a:solidFill>
                <a:srgbClr val="666666"/>
              </a:solidFill>
              <a:latin typeface="Roboto Condensed"/>
              <a:ea typeface="Roboto Condensed"/>
              <a:cs typeface="Roboto Condensed"/>
              <a:sym typeface="Roboto Condensed"/>
            </a:endParaRPr>
          </a:p>
        </p:txBody>
      </p:sp>
      <p:sp>
        <p:nvSpPr>
          <p:cNvPr id="194" name="Shape 194"/>
          <p:cNvSpPr/>
          <p:nvPr/>
        </p:nvSpPr>
        <p:spPr>
          <a:xfrm>
            <a:off x="1953988" y="2631002"/>
            <a:ext cx="2177142" cy="9753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Grandfather.h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95" name="Shape 195"/>
          <p:cNvSpPr/>
          <p:nvPr/>
        </p:nvSpPr>
        <p:spPr>
          <a:xfrm>
            <a:off x="1029790" y="4225835"/>
            <a:ext cx="3664130" cy="176566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96" name="Shape 196"/>
          <p:cNvSpPr/>
          <p:nvPr/>
        </p:nvSpPr>
        <p:spPr>
          <a:xfrm>
            <a:off x="5942512" y="3299460"/>
            <a:ext cx="3828505" cy="2343693"/>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Child.h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Construct used to avoid the problem of </a:t>
            </a:r>
            <a:r>
              <a:rPr b="0" i="1" lang="en-US" sz="2400" u="none" cap="none" strike="noStrike">
                <a:solidFill>
                  <a:schemeClr val="dk1"/>
                </a:solidFill>
                <a:latin typeface="Roboto Condensed"/>
                <a:ea typeface="Roboto Condensed"/>
                <a:cs typeface="Roboto Condensed"/>
                <a:sym typeface="Roboto Condensed"/>
              </a:rPr>
              <a:t>double inclusion</a:t>
            </a:r>
            <a:r>
              <a:rPr b="0" i="0" lang="en-US" sz="2400" u="none" cap="none" strike="noStrike">
                <a:solidFill>
                  <a:schemeClr val="dk1"/>
                </a:solidFill>
                <a:latin typeface="Roboto Condensed"/>
                <a:ea typeface="Roboto Condensed"/>
                <a:cs typeface="Roboto Condensed"/>
                <a:sym typeface="Roboto Condensed"/>
              </a:rPr>
              <a:t> when dealing with the include directive.</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202" name="Shape 20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guards</a:t>
            </a:r>
            <a:endParaRPr b="1" i="0" sz="2400" u="none" cap="none" strike="noStrike">
              <a:solidFill>
                <a:srgbClr val="666666"/>
              </a:solidFill>
              <a:latin typeface="Roboto Condensed"/>
              <a:ea typeface="Roboto Condensed"/>
              <a:cs typeface="Roboto Condensed"/>
              <a:sym typeface="Roboto Condensed"/>
            </a:endParaRPr>
          </a:p>
        </p:txBody>
      </p:sp>
      <p:sp>
        <p:nvSpPr>
          <p:cNvPr id="203" name="Shape 203"/>
          <p:cNvSpPr/>
          <p:nvPr/>
        </p:nvSpPr>
        <p:spPr>
          <a:xfrm>
            <a:off x="1953988" y="2631002"/>
            <a:ext cx="2177142" cy="9753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Grandfather.h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04" name="Shape 204"/>
          <p:cNvSpPr/>
          <p:nvPr/>
        </p:nvSpPr>
        <p:spPr>
          <a:xfrm>
            <a:off x="1029790" y="4225835"/>
            <a:ext cx="3664130" cy="176566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05" name="Shape 205"/>
          <p:cNvSpPr/>
          <p:nvPr/>
        </p:nvSpPr>
        <p:spPr>
          <a:xfrm>
            <a:off x="5942512" y="3299460"/>
            <a:ext cx="3828505" cy="2343693"/>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Child.h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Construct used to avoid the problem of </a:t>
            </a:r>
            <a:r>
              <a:rPr b="0" i="1" lang="en-US" sz="2400" u="none" cap="none" strike="noStrike">
                <a:solidFill>
                  <a:schemeClr val="dk1"/>
                </a:solidFill>
                <a:latin typeface="Roboto Condensed"/>
                <a:ea typeface="Roboto Condensed"/>
                <a:cs typeface="Roboto Condensed"/>
                <a:sym typeface="Roboto Condensed"/>
              </a:rPr>
              <a:t>double inclusion</a:t>
            </a:r>
            <a:r>
              <a:rPr b="0" i="0" lang="en-US" sz="2400" u="none" cap="none" strike="noStrike">
                <a:solidFill>
                  <a:schemeClr val="dk1"/>
                </a:solidFill>
                <a:latin typeface="Roboto Condensed"/>
                <a:ea typeface="Roboto Condensed"/>
                <a:cs typeface="Roboto Condensed"/>
                <a:sym typeface="Roboto Condensed"/>
              </a:rPr>
              <a:t> when dealing with the include directive.</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211" name="Shape 21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guards</a:t>
            </a:r>
            <a:endParaRPr b="1" i="0" sz="2400" u="none" cap="none" strike="noStrike">
              <a:solidFill>
                <a:srgbClr val="666666"/>
              </a:solidFill>
              <a:latin typeface="Roboto Condensed"/>
              <a:ea typeface="Roboto Condensed"/>
              <a:cs typeface="Roboto Condensed"/>
              <a:sym typeface="Roboto Condensed"/>
            </a:endParaRPr>
          </a:p>
        </p:txBody>
      </p:sp>
      <p:sp>
        <p:nvSpPr>
          <p:cNvPr id="212" name="Shape 212"/>
          <p:cNvSpPr/>
          <p:nvPr/>
        </p:nvSpPr>
        <p:spPr>
          <a:xfrm>
            <a:off x="1953988" y="2631002"/>
            <a:ext cx="2177142" cy="9753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Grandfather.h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13" name="Shape 213"/>
          <p:cNvSpPr/>
          <p:nvPr/>
        </p:nvSpPr>
        <p:spPr>
          <a:xfrm>
            <a:off x="1029790" y="4225835"/>
            <a:ext cx="3664130" cy="176566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14" name="Shape 214"/>
          <p:cNvSpPr/>
          <p:nvPr/>
        </p:nvSpPr>
        <p:spPr>
          <a:xfrm>
            <a:off x="5942512" y="3299460"/>
            <a:ext cx="3828505" cy="2343693"/>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Child.h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15" name="Shape 215"/>
          <p:cNvSpPr/>
          <p:nvPr/>
        </p:nvSpPr>
        <p:spPr>
          <a:xfrm rot="-644501">
            <a:off x="8322550" y="4105545"/>
            <a:ext cx="3399365" cy="1145324"/>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Compilation error Double definition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Use </a:t>
            </a:r>
            <a:r>
              <a:rPr b="0" i="0" lang="en-US" sz="2400" u="none" cap="none" strike="noStrike">
                <a:solidFill>
                  <a:srgbClr val="C00000"/>
                </a:solidFill>
                <a:latin typeface="Roboto Condensed"/>
                <a:ea typeface="Roboto Condensed"/>
                <a:cs typeface="Roboto Condensed"/>
                <a:sym typeface="Roboto Condensed"/>
              </a:rPr>
              <a:t>#ifndef</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C00000"/>
                </a:solidFill>
                <a:latin typeface="Roboto Condensed"/>
                <a:ea typeface="Roboto Condensed"/>
                <a:cs typeface="Roboto Condensed"/>
                <a:sym typeface="Roboto Condensed"/>
              </a:rPr>
              <a:t>#define</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C00000"/>
                </a:solidFill>
                <a:latin typeface="Roboto Condensed"/>
                <a:ea typeface="Roboto Condensed"/>
                <a:cs typeface="Roboto Condensed"/>
                <a:sym typeface="Roboto Condensed"/>
              </a:rPr>
              <a:t>#endif </a:t>
            </a:r>
            <a:r>
              <a:rPr b="0" i="0" lang="en-US" sz="2400" u="none" cap="none" strike="noStrike">
                <a:solidFill>
                  <a:schemeClr val="dk1"/>
                </a:solidFill>
                <a:latin typeface="Roboto Condensed"/>
                <a:ea typeface="Roboto Condensed"/>
                <a:cs typeface="Roboto Condensed"/>
                <a:sym typeface="Roboto Condensed"/>
              </a:rPr>
              <a:t>construct on each header file</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221" name="Shape 22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guards</a:t>
            </a:r>
            <a:endParaRPr b="1" i="0" sz="2400" u="none" cap="none" strike="noStrike">
              <a:solidFill>
                <a:srgbClr val="666666"/>
              </a:solidFill>
              <a:latin typeface="Roboto Condensed"/>
              <a:ea typeface="Roboto Condensed"/>
              <a:cs typeface="Roboto Condensed"/>
              <a:sym typeface="Roboto Condensed"/>
            </a:endParaRPr>
          </a:p>
        </p:txBody>
      </p:sp>
      <p:sp>
        <p:nvSpPr>
          <p:cNvPr id="222" name="Shape 222"/>
          <p:cNvSpPr/>
          <p:nvPr/>
        </p:nvSpPr>
        <p:spPr>
          <a:xfrm>
            <a:off x="609599" y="2207114"/>
            <a:ext cx="4220389" cy="21064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Grandfather.h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GRANDFATHER_H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GRANDFATHER_H</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23" name="Shape 223"/>
          <p:cNvSpPr/>
          <p:nvPr/>
        </p:nvSpPr>
        <p:spPr>
          <a:xfrm>
            <a:off x="609600" y="4407551"/>
            <a:ext cx="4220389" cy="21064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24" name="Shape 224"/>
          <p:cNvSpPr/>
          <p:nvPr/>
        </p:nvSpPr>
        <p:spPr>
          <a:xfrm>
            <a:off x="5314945" y="2126517"/>
            <a:ext cx="5765075" cy="4374114"/>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Child.h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CHILD_H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CHILD_H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“Father.h”</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Use </a:t>
            </a:r>
            <a:r>
              <a:rPr b="0" i="0" lang="en-US" sz="2400" u="none" cap="none" strike="noStrike">
                <a:solidFill>
                  <a:srgbClr val="C00000"/>
                </a:solidFill>
                <a:latin typeface="Roboto Condensed"/>
                <a:ea typeface="Roboto Condensed"/>
                <a:cs typeface="Roboto Condensed"/>
                <a:sym typeface="Roboto Condensed"/>
              </a:rPr>
              <a:t>#ifndef</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C00000"/>
                </a:solidFill>
                <a:latin typeface="Roboto Condensed"/>
                <a:ea typeface="Roboto Condensed"/>
                <a:cs typeface="Roboto Condensed"/>
                <a:sym typeface="Roboto Condensed"/>
              </a:rPr>
              <a:t>#define</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C00000"/>
                </a:solidFill>
                <a:latin typeface="Roboto Condensed"/>
                <a:ea typeface="Roboto Condensed"/>
                <a:cs typeface="Roboto Condensed"/>
                <a:sym typeface="Roboto Condensed"/>
              </a:rPr>
              <a:t>#endif </a:t>
            </a:r>
            <a:r>
              <a:rPr b="0" i="0" lang="en-US" sz="2400" u="none" cap="none" strike="noStrike">
                <a:solidFill>
                  <a:schemeClr val="dk1"/>
                </a:solidFill>
                <a:latin typeface="Roboto Condensed"/>
                <a:ea typeface="Roboto Condensed"/>
                <a:cs typeface="Roboto Condensed"/>
                <a:sym typeface="Roboto Condensed"/>
              </a:rPr>
              <a:t>construct on each header file</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230" name="Shape 23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guards</a:t>
            </a:r>
            <a:endParaRPr b="1" i="0" sz="2400" u="none" cap="none" strike="noStrike">
              <a:solidFill>
                <a:srgbClr val="666666"/>
              </a:solidFill>
              <a:latin typeface="Roboto Condensed"/>
              <a:ea typeface="Roboto Condensed"/>
              <a:cs typeface="Roboto Condensed"/>
              <a:sym typeface="Roboto Condensed"/>
            </a:endParaRPr>
          </a:p>
        </p:txBody>
      </p:sp>
      <p:sp>
        <p:nvSpPr>
          <p:cNvPr id="231" name="Shape 231"/>
          <p:cNvSpPr/>
          <p:nvPr/>
        </p:nvSpPr>
        <p:spPr>
          <a:xfrm>
            <a:off x="609599" y="2207114"/>
            <a:ext cx="4220389" cy="21064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Grandfather.h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GRANDFATHER_H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GRANDFATHER_H</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32" name="Shape 232"/>
          <p:cNvSpPr/>
          <p:nvPr/>
        </p:nvSpPr>
        <p:spPr>
          <a:xfrm>
            <a:off x="609600" y="4407551"/>
            <a:ext cx="4220389" cy="21064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33" name="Shape 233"/>
          <p:cNvSpPr/>
          <p:nvPr/>
        </p:nvSpPr>
        <p:spPr>
          <a:xfrm>
            <a:off x="5314945" y="2126517"/>
            <a:ext cx="5765075" cy="4374114"/>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Child.h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CHILD_H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CHILD_H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GRANDFATHER_H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GRANDFATHER_H</a:t>
            </a:r>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“Father.h”</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Use </a:t>
            </a:r>
            <a:r>
              <a:rPr b="0" i="0" lang="en-US" sz="2400" u="none" cap="none" strike="noStrike">
                <a:solidFill>
                  <a:srgbClr val="C00000"/>
                </a:solidFill>
                <a:latin typeface="Roboto Condensed"/>
                <a:ea typeface="Roboto Condensed"/>
                <a:cs typeface="Roboto Condensed"/>
                <a:sym typeface="Roboto Condensed"/>
              </a:rPr>
              <a:t>#ifndef</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C00000"/>
                </a:solidFill>
                <a:latin typeface="Roboto Condensed"/>
                <a:ea typeface="Roboto Condensed"/>
                <a:cs typeface="Roboto Condensed"/>
                <a:sym typeface="Roboto Condensed"/>
              </a:rPr>
              <a:t>#define</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C00000"/>
                </a:solidFill>
                <a:latin typeface="Roboto Condensed"/>
                <a:ea typeface="Roboto Condensed"/>
                <a:cs typeface="Roboto Condensed"/>
                <a:sym typeface="Roboto Condensed"/>
              </a:rPr>
              <a:t>#endif </a:t>
            </a:r>
            <a:r>
              <a:rPr b="0" i="0" lang="en-US" sz="2400" u="none" cap="none" strike="noStrike">
                <a:solidFill>
                  <a:schemeClr val="dk1"/>
                </a:solidFill>
                <a:latin typeface="Roboto Condensed"/>
                <a:ea typeface="Roboto Condensed"/>
                <a:cs typeface="Roboto Condensed"/>
                <a:sym typeface="Roboto Condensed"/>
              </a:rPr>
              <a:t>construct on each header file</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239" name="Shape 23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guards</a:t>
            </a:r>
            <a:endParaRPr b="1" i="0" sz="2400" u="none" cap="none" strike="noStrike">
              <a:solidFill>
                <a:srgbClr val="666666"/>
              </a:solidFill>
              <a:latin typeface="Roboto Condensed"/>
              <a:ea typeface="Roboto Condensed"/>
              <a:cs typeface="Roboto Condensed"/>
              <a:sym typeface="Roboto Condensed"/>
            </a:endParaRPr>
          </a:p>
        </p:txBody>
      </p:sp>
      <p:sp>
        <p:nvSpPr>
          <p:cNvPr id="240" name="Shape 240"/>
          <p:cNvSpPr/>
          <p:nvPr/>
        </p:nvSpPr>
        <p:spPr>
          <a:xfrm>
            <a:off x="609599" y="2207114"/>
            <a:ext cx="4220389" cy="21064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Grandfather.h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GRANDFATHER_H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GRANDFATHER_H</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41" name="Shape 241"/>
          <p:cNvSpPr/>
          <p:nvPr/>
        </p:nvSpPr>
        <p:spPr>
          <a:xfrm>
            <a:off x="609600" y="4407551"/>
            <a:ext cx="4220389" cy="21064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42" name="Shape 242"/>
          <p:cNvSpPr/>
          <p:nvPr/>
        </p:nvSpPr>
        <p:spPr>
          <a:xfrm>
            <a:off x="5314945" y="2126517"/>
            <a:ext cx="5765075" cy="4374114"/>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Child.h</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#ifndef CHILD_H</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#define CHILD_H</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#ifndef GRANDFATHER_H</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#define GRANDFATHER_H</a:t>
            </a:r>
            <a:endParaRPr/>
          </a:p>
          <a:p>
            <a:pPr indent="0" lvl="0" marL="0" marR="0" rtl="0" algn="l">
              <a:lnSpc>
                <a:spcPct val="100000"/>
              </a:lnSpc>
              <a:spcBef>
                <a:spcPts val="0"/>
              </a:spcBef>
              <a:spcAft>
                <a:spcPts val="0"/>
              </a:spcAft>
              <a:buClr>
                <a:srgbClr val="0070C0"/>
              </a:buClr>
              <a:buFont typeface="Arial"/>
              <a:buNone/>
            </a:pPr>
            <a:r>
              <a:rPr b="0" i="0" lang="en-US" sz="2000" u="none" cap="none" strike="noStrike">
                <a:solidFill>
                  <a:srgbClr val="0070C0"/>
                </a:solidFill>
                <a:latin typeface="Arial"/>
                <a:ea typeface="Arial"/>
                <a:cs typeface="Arial"/>
                <a:sym typeface="Arial"/>
              </a:rPr>
              <a:t>int</a:t>
            </a:r>
            <a:r>
              <a:rPr b="0" i="0" lang="en-US" sz="20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#endif</a:t>
            </a:r>
            <a:endParaRPr b="0" i="0" sz="20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#ifndef FATHER_H</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#define FATHER_H</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#endif</a:t>
            </a:r>
            <a:endParaRPr b="0" i="0" sz="20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#endif</a:t>
            </a:r>
            <a:endParaRPr b="0" i="0" sz="20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p:nvPr/>
        </p:nvSpPr>
        <p:spPr>
          <a:xfrm>
            <a:off x="2640013" y="1345408"/>
            <a:ext cx="6611937" cy="433386"/>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Font typeface="Arial"/>
              <a:buNone/>
            </a:pPr>
            <a:r>
              <a:rPr b="0" i="0" lang="en-US" sz="1400" u="none" cap="none" strike="noStrike">
                <a:solidFill>
                  <a:srgbClr val="003366"/>
                </a:solidFill>
                <a:latin typeface="Arial"/>
                <a:ea typeface="Arial"/>
                <a:cs typeface="Arial"/>
                <a:sym typeface="Arial"/>
              </a:rPr>
              <a:t>History</a:t>
            </a:r>
            <a:endParaRPr b="0" i="0" sz="1400" u="none" cap="none" strike="noStrike">
              <a:solidFill>
                <a:srgbClr val="003366"/>
              </a:solidFill>
              <a:latin typeface="Arial"/>
              <a:ea typeface="Arial"/>
              <a:cs typeface="Arial"/>
              <a:sym typeface="Arial"/>
            </a:endParaRPr>
          </a:p>
        </p:txBody>
      </p:sp>
      <p:sp>
        <p:nvSpPr>
          <p:cNvPr id="95" name="Shape 95"/>
          <p:cNvSpPr/>
          <p:nvPr/>
        </p:nvSpPr>
        <p:spPr>
          <a:xfrm>
            <a:off x="2643152" y="3023014"/>
            <a:ext cx="6612000" cy="433500"/>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Font typeface="Arial"/>
              <a:buNone/>
            </a:pPr>
            <a:r>
              <a:rPr b="0" i="0" lang="en-US" sz="1400" u="none" cap="none" strike="noStrike">
                <a:solidFill>
                  <a:srgbClr val="003366"/>
                </a:solidFill>
                <a:latin typeface="Arial"/>
                <a:ea typeface="Arial"/>
                <a:cs typeface="Arial"/>
                <a:sym typeface="Arial"/>
              </a:rPr>
              <a:t>Assertions</a:t>
            </a:r>
            <a:endParaRPr b="0" i="0" sz="1400" u="none" cap="none" strike="noStrike">
              <a:solidFill>
                <a:srgbClr val="003366"/>
              </a:solidFill>
              <a:latin typeface="Arial"/>
              <a:ea typeface="Arial"/>
              <a:cs typeface="Arial"/>
              <a:sym typeface="Arial"/>
            </a:endParaRPr>
          </a:p>
        </p:txBody>
      </p:sp>
      <p:sp>
        <p:nvSpPr>
          <p:cNvPr id="96" name="Shape 96"/>
          <p:cNvSpPr/>
          <p:nvPr/>
        </p:nvSpPr>
        <p:spPr>
          <a:xfrm>
            <a:off x="2636802" y="3599275"/>
            <a:ext cx="6612000" cy="433500"/>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Font typeface="Arial"/>
              <a:buNone/>
            </a:pPr>
            <a:r>
              <a:rPr b="0" i="0" lang="en-US" sz="1400" u="none" cap="none" strike="noStrike">
                <a:solidFill>
                  <a:srgbClr val="003366"/>
                </a:solidFill>
                <a:latin typeface="Arial"/>
                <a:ea typeface="Arial"/>
                <a:cs typeface="Arial"/>
                <a:sym typeface="Arial"/>
              </a:rPr>
              <a:t>Standard Output</a:t>
            </a:r>
            <a:endParaRPr b="0" i="0" sz="1400" u="none" cap="none" strike="noStrike">
              <a:solidFill>
                <a:srgbClr val="003366"/>
              </a:solidFill>
              <a:latin typeface="Arial"/>
              <a:ea typeface="Arial"/>
              <a:cs typeface="Arial"/>
              <a:sym typeface="Arial"/>
            </a:endParaRPr>
          </a:p>
        </p:txBody>
      </p:sp>
      <p:pic>
        <p:nvPicPr>
          <p:cNvPr id="97" name="Shape 97"/>
          <p:cNvPicPr preferRelativeResize="0"/>
          <p:nvPr/>
        </p:nvPicPr>
        <p:blipFill rotWithShape="1">
          <a:blip r:embed="rId3">
            <a:alphaModFix/>
          </a:blip>
          <a:srcRect b="0" l="0" r="0" t="0"/>
          <a:stretch/>
        </p:blipFill>
        <p:spPr>
          <a:xfrm>
            <a:off x="9336360" y="150150"/>
            <a:ext cx="844160" cy="758570"/>
          </a:xfrm>
          <a:prstGeom prst="rect">
            <a:avLst/>
          </a:prstGeom>
          <a:noFill/>
          <a:ln>
            <a:noFill/>
          </a:ln>
        </p:spPr>
      </p:pic>
      <p:sp>
        <p:nvSpPr>
          <p:cNvPr id="98" name="Shape 98"/>
          <p:cNvSpPr txBox="1"/>
          <p:nvPr/>
        </p:nvSpPr>
        <p:spPr>
          <a:xfrm>
            <a:off x="1991543" y="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Font typeface="Arial"/>
              <a:buNone/>
            </a:pPr>
            <a:r>
              <a:rPr b="1" i="0" lang="en-US" sz="2400" u="none" cap="none" strike="noStrike">
                <a:solidFill>
                  <a:srgbClr val="7F7F7F"/>
                </a:solidFill>
                <a:latin typeface="Arial"/>
                <a:ea typeface="Arial"/>
                <a:cs typeface="Arial"/>
                <a:sym typeface="Arial"/>
              </a:rPr>
              <a:t>Class 1 – Introduction</a:t>
            </a:r>
            <a:endParaRPr b="1" i="0" sz="2400" u="none" cap="none" strike="noStrike">
              <a:solidFill>
                <a:srgbClr val="7F7F7F"/>
              </a:solidFill>
              <a:latin typeface="Arial"/>
              <a:ea typeface="Arial"/>
              <a:cs typeface="Arial"/>
              <a:sym typeface="Arial"/>
            </a:endParaRPr>
          </a:p>
        </p:txBody>
      </p:sp>
      <p:sp>
        <p:nvSpPr>
          <p:cNvPr id="99" name="Shape 99"/>
          <p:cNvSpPr/>
          <p:nvPr/>
        </p:nvSpPr>
        <p:spPr>
          <a:xfrm>
            <a:off x="2640012" y="1866323"/>
            <a:ext cx="6611937" cy="433386"/>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Font typeface="Arial"/>
              <a:buNone/>
            </a:pPr>
            <a:r>
              <a:rPr b="0" i="0" lang="en-US" sz="1400" u="none" cap="none" strike="noStrike">
                <a:solidFill>
                  <a:srgbClr val="003366"/>
                </a:solidFill>
                <a:latin typeface="Arial"/>
                <a:ea typeface="Arial"/>
                <a:cs typeface="Arial"/>
                <a:sym typeface="Arial"/>
              </a:rPr>
              <a:t>Preprocessor, Compiler, Linker</a:t>
            </a:r>
            <a:endParaRPr b="0" i="0" sz="1400" u="none" cap="none" strike="noStrike">
              <a:solidFill>
                <a:srgbClr val="003366"/>
              </a:solidFill>
              <a:latin typeface="Arial"/>
              <a:ea typeface="Arial"/>
              <a:cs typeface="Arial"/>
              <a:sym typeface="Arial"/>
            </a:endParaRPr>
          </a:p>
        </p:txBody>
      </p:sp>
      <p:sp>
        <p:nvSpPr>
          <p:cNvPr id="100" name="Shape 100"/>
          <p:cNvSpPr/>
          <p:nvPr/>
        </p:nvSpPr>
        <p:spPr>
          <a:xfrm>
            <a:off x="2636798" y="4180843"/>
            <a:ext cx="6612000" cy="433500"/>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Font typeface="Arial"/>
              <a:buNone/>
            </a:pPr>
            <a:r>
              <a:rPr b="0" i="0" lang="en-US" sz="1400" u="none" cap="none" strike="noStrike">
                <a:solidFill>
                  <a:srgbClr val="003366"/>
                </a:solidFill>
                <a:latin typeface="Arial"/>
                <a:ea typeface="Arial"/>
                <a:cs typeface="Arial"/>
                <a:sym typeface="Arial"/>
              </a:rPr>
              <a:t>Strings</a:t>
            </a:r>
            <a:endParaRPr b="0" i="0" sz="1400" u="none" cap="none" strike="noStrike">
              <a:solidFill>
                <a:srgbClr val="003366"/>
              </a:solidFill>
              <a:latin typeface="Arial"/>
              <a:ea typeface="Arial"/>
              <a:cs typeface="Arial"/>
              <a:sym typeface="Arial"/>
            </a:endParaRPr>
          </a:p>
        </p:txBody>
      </p:sp>
      <p:sp>
        <p:nvSpPr>
          <p:cNvPr id="101" name="Shape 101"/>
          <p:cNvSpPr/>
          <p:nvPr/>
        </p:nvSpPr>
        <p:spPr>
          <a:xfrm>
            <a:off x="2643202" y="2453614"/>
            <a:ext cx="6612000" cy="433500"/>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Font typeface="Arial"/>
              <a:buNone/>
            </a:pPr>
            <a:r>
              <a:rPr lang="en-US">
                <a:solidFill>
                  <a:srgbClr val="003366"/>
                </a:solidFill>
              </a:rPr>
              <a:t>Namespaces</a:t>
            </a:r>
            <a:endParaRPr b="0" i="0" sz="1400" u="none" cap="none" strike="noStrike">
              <a:solidFill>
                <a:srgbClr val="003366"/>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Use </a:t>
            </a:r>
            <a:r>
              <a:rPr b="0" i="0" lang="en-US" sz="2400" u="none" cap="none" strike="noStrike">
                <a:solidFill>
                  <a:srgbClr val="C00000"/>
                </a:solidFill>
                <a:latin typeface="Roboto Condensed"/>
                <a:ea typeface="Roboto Condensed"/>
                <a:cs typeface="Roboto Condensed"/>
                <a:sym typeface="Roboto Condensed"/>
              </a:rPr>
              <a:t>#ifndef</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C00000"/>
                </a:solidFill>
                <a:latin typeface="Roboto Condensed"/>
                <a:ea typeface="Roboto Condensed"/>
                <a:cs typeface="Roboto Condensed"/>
                <a:sym typeface="Roboto Condensed"/>
              </a:rPr>
              <a:t>#define</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C00000"/>
                </a:solidFill>
                <a:latin typeface="Roboto Condensed"/>
                <a:ea typeface="Roboto Condensed"/>
                <a:cs typeface="Roboto Condensed"/>
                <a:sym typeface="Roboto Condensed"/>
              </a:rPr>
              <a:t>#endif </a:t>
            </a:r>
            <a:r>
              <a:rPr b="0" i="0" lang="en-US" sz="2400" u="none" cap="none" strike="noStrike">
                <a:solidFill>
                  <a:schemeClr val="dk1"/>
                </a:solidFill>
                <a:latin typeface="Roboto Condensed"/>
                <a:ea typeface="Roboto Condensed"/>
                <a:cs typeface="Roboto Condensed"/>
                <a:sym typeface="Roboto Condensed"/>
              </a:rPr>
              <a:t>construct on each header file</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248" name="Shape 24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guards</a:t>
            </a:r>
            <a:endParaRPr b="1" i="0" sz="2400" u="none" cap="none" strike="noStrike">
              <a:solidFill>
                <a:srgbClr val="666666"/>
              </a:solidFill>
              <a:latin typeface="Roboto Condensed"/>
              <a:ea typeface="Roboto Condensed"/>
              <a:cs typeface="Roboto Condensed"/>
              <a:sym typeface="Roboto Condensed"/>
            </a:endParaRPr>
          </a:p>
        </p:txBody>
      </p:sp>
      <p:sp>
        <p:nvSpPr>
          <p:cNvPr id="249" name="Shape 249"/>
          <p:cNvSpPr/>
          <p:nvPr/>
        </p:nvSpPr>
        <p:spPr>
          <a:xfrm>
            <a:off x="609599" y="2207114"/>
            <a:ext cx="4220389" cy="21064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Grandfather.h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GRANDFATHER_H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GRANDFATHER_H</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50" name="Shape 250"/>
          <p:cNvSpPr/>
          <p:nvPr/>
        </p:nvSpPr>
        <p:spPr>
          <a:xfrm>
            <a:off x="609600" y="4407551"/>
            <a:ext cx="4220389" cy="21064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51" name="Shape 251"/>
          <p:cNvSpPr/>
          <p:nvPr/>
        </p:nvSpPr>
        <p:spPr>
          <a:xfrm>
            <a:off x="5314945" y="2126517"/>
            <a:ext cx="5765075" cy="4374114"/>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Child.h</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#ifndef CHILD_H</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#define CHILD_H</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#ifndef GRANDFATHER_H</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#define GRANDFATHER_H</a:t>
            </a:r>
            <a:endParaRPr/>
          </a:p>
          <a:p>
            <a:pPr indent="0" lvl="0" marL="0" marR="0" rtl="0" algn="l">
              <a:lnSpc>
                <a:spcPct val="100000"/>
              </a:lnSpc>
              <a:spcBef>
                <a:spcPts val="0"/>
              </a:spcBef>
              <a:spcAft>
                <a:spcPts val="0"/>
              </a:spcAft>
              <a:buClr>
                <a:srgbClr val="0070C0"/>
              </a:buClr>
              <a:buFont typeface="Arial"/>
              <a:buNone/>
            </a:pPr>
            <a:r>
              <a:rPr b="0" i="0" lang="en-US" sz="2000" u="none" cap="none" strike="noStrike">
                <a:solidFill>
                  <a:srgbClr val="0070C0"/>
                </a:solidFill>
                <a:latin typeface="Arial"/>
                <a:ea typeface="Arial"/>
                <a:cs typeface="Arial"/>
                <a:sym typeface="Arial"/>
              </a:rPr>
              <a:t>int</a:t>
            </a:r>
            <a:r>
              <a:rPr b="0" i="0" lang="en-US" sz="20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#endif</a:t>
            </a:r>
            <a:endParaRPr b="0" i="0" sz="20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#ifndef FATHER_H</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#define FATHER_H</a:t>
            </a:r>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#endif</a:t>
            </a:r>
            <a:endParaRPr b="0" i="0" sz="20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000" u="none" cap="none" strike="noStrike">
                <a:solidFill>
                  <a:srgbClr val="C00000"/>
                </a:solidFill>
                <a:latin typeface="Arial"/>
                <a:ea typeface="Arial"/>
                <a:cs typeface="Arial"/>
                <a:sym typeface="Arial"/>
              </a:rPr>
              <a:t>#endif</a:t>
            </a:r>
            <a:endParaRPr b="0" i="0" sz="20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Use </a:t>
            </a:r>
            <a:r>
              <a:rPr b="0" i="0" lang="en-US" sz="2400" u="none" cap="none" strike="noStrike">
                <a:solidFill>
                  <a:srgbClr val="C00000"/>
                </a:solidFill>
                <a:latin typeface="Roboto Condensed"/>
                <a:ea typeface="Roboto Condensed"/>
                <a:cs typeface="Roboto Condensed"/>
                <a:sym typeface="Roboto Condensed"/>
              </a:rPr>
              <a:t>#ifndef</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C00000"/>
                </a:solidFill>
                <a:latin typeface="Roboto Condensed"/>
                <a:ea typeface="Roboto Condensed"/>
                <a:cs typeface="Roboto Condensed"/>
                <a:sym typeface="Roboto Condensed"/>
              </a:rPr>
              <a:t>#define</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C00000"/>
                </a:solidFill>
                <a:latin typeface="Roboto Condensed"/>
                <a:ea typeface="Roboto Condensed"/>
                <a:cs typeface="Roboto Condensed"/>
                <a:sym typeface="Roboto Condensed"/>
              </a:rPr>
              <a:t>#endif </a:t>
            </a:r>
            <a:r>
              <a:rPr b="0" i="0" lang="en-US" sz="2400" u="none" cap="none" strike="noStrike">
                <a:solidFill>
                  <a:schemeClr val="dk1"/>
                </a:solidFill>
                <a:latin typeface="Roboto Condensed"/>
                <a:ea typeface="Roboto Condensed"/>
                <a:cs typeface="Roboto Condensed"/>
                <a:sym typeface="Roboto Condensed"/>
              </a:rPr>
              <a:t>construct on each header file</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257" name="Shape 25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guards</a:t>
            </a:r>
            <a:endParaRPr b="1" i="0" sz="2400" u="none" cap="none" strike="noStrike">
              <a:solidFill>
                <a:srgbClr val="666666"/>
              </a:solidFill>
              <a:latin typeface="Roboto Condensed"/>
              <a:ea typeface="Roboto Condensed"/>
              <a:cs typeface="Roboto Condensed"/>
              <a:sym typeface="Roboto Condensed"/>
            </a:endParaRPr>
          </a:p>
        </p:txBody>
      </p:sp>
      <p:sp>
        <p:nvSpPr>
          <p:cNvPr id="258" name="Shape 258"/>
          <p:cNvSpPr/>
          <p:nvPr/>
        </p:nvSpPr>
        <p:spPr>
          <a:xfrm>
            <a:off x="609599" y="2207114"/>
            <a:ext cx="4220389" cy="21064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Grandfather.h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GRANDFATHER_H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GRANDFATHER_H</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59" name="Shape 259"/>
          <p:cNvSpPr/>
          <p:nvPr/>
        </p:nvSpPr>
        <p:spPr>
          <a:xfrm>
            <a:off x="609600" y="4407551"/>
            <a:ext cx="4220389" cy="210646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Father.h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#ifndef 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FATHER_H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“Grandfather.h”</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#endif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60" name="Shape 260"/>
          <p:cNvSpPr/>
          <p:nvPr/>
        </p:nvSpPr>
        <p:spPr>
          <a:xfrm>
            <a:off x="5314945" y="2126517"/>
            <a:ext cx="5765075" cy="4374114"/>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Child.h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k;</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rgbClr val="C00000"/>
                </a:solidFill>
                <a:latin typeface="Roboto Condensed"/>
                <a:ea typeface="Roboto Condensed"/>
                <a:cs typeface="Roboto Condensed"/>
                <a:sym typeface="Roboto Condensed"/>
              </a:rPr>
              <a:t>#define identifier replacement</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Preprocessor replaces any occurrence of </a:t>
            </a:r>
            <a:r>
              <a:rPr b="0" i="0" lang="en-US" sz="2400" u="none" cap="none" strike="noStrike">
                <a:solidFill>
                  <a:srgbClr val="C00000"/>
                </a:solidFill>
                <a:latin typeface="Roboto Condensed"/>
                <a:ea typeface="Roboto Condensed"/>
                <a:cs typeface="Roboto Condensed"/>
                <a:sym typeface="Roboto Condensed"/>
              </a:rPr>
              <a:t>identifier</a:t>
            </a:r>
            <a:r>
              <a:rPr b="0" i="0" lang="en-US" sz="2400" u="none" cap="none" strike="noStrike">
                <a:solidFill>
                  <a:schemeClr val="dk1"/>
                </a:solidFill>
                <a:latin typeface="Roboto Condensed"/>
                <a:ea typeface="Roboto Condensed"/>
                <a:cs typeface="Roboto Condensed"/>
                <a:sym typeface="Roboto Condensed"/>
              </a:rPr>
              <a:t> by </a:t>
            </a:r>
            <a:r>
              <a:rPr b="0" i="0" lang="en-US" sz="2400" u="none" cap="none" strike="noStrike">
                <a:solidFill>
                  <a:srgbClr val="C00000"/>
                </a:solidFill>
                <a:latin typeface="Roboto Condensed"/>
                <a:ea typeface="Roboto Condensed"/>
                <a:cs typeface="Roboto Condensed"/>
                <a:sym typeface="Roboto Condensed"/>
              </a:rPr>
              <a:t>replacement</a:t>
            </a:r>
            <a:r>
              <a:rPr b="0" i="0" lang="en-US" sz="2400" u="none" cap="none" strike="noStrike">
                <a:solidFill>
                  <a:schemeClr val="dk1"/>
                </a:solidFill>
                <a:latin typeface="Roboto Condensed"/>
                <a:ea typeface="Roboto Condensed"/>
                <a:cs typeface="Roboto Condensed"/>
                <a:sym typeface="Roboto Condensed"/>
              </a:rPr>
              <a:t>.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266" name="Shape 26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#define preprocessor directive</a:t>
            </a:r>
            <a:endParaRPr b="1" i="0" sz="2400" u="none" cap="none" strike="noStrike">
              <a:solidFill>
                <a:srgbClr val="666666"/>
              </a:solidFill>
              <a:latin typeface="Roboto Condensed"/>
              <a:ea typeface="Roboto Condensed"/>
              <a:cs typeface="Roboto Condensed"/>
              <a:sym typeface="Roboto Condensed"/>
            </a:endParaRPr>
          </a:p>
        </p:txBody>
      </p:sp>
      <p:sp>
        <p:nvSpPr>
          <p:cNvPr id="267" name="Shape 267"/>
          <p:cNvSpPr/>
          <p:nvPr/>
        </p:nvSpPr>
        <p:spPr>
          <a:xfrm>
            <a:off x="3548743" y="3265714"/>
            <a:ext cx="4310743" cy="300445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VALUE 100</a:t>
            </a:r>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#define SUM(a, b) (a+b)</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x = 5;</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SUM(x, VALUE);</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rgbClr val="C00000"/>
                </a:solidFill>
                <a:latin typeface="Roboto Condensed"/>
                <a:ea typeface="Roboto Condensed"/>
                <a:cs typeface="Roboto Condensed"/>
                <a:sym typeface="Roboto Condensed"/>
              </a:rPr>
              <a:t>#define identifier replacement</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Preprocessor replaces any occurrence of </a:t>
            </a:r>
            <a:r>
              <a:rPr b="0" i="0" lang="en-US" sz="2400" u="none" cap="none" strike="noStrike">
                <a:solidFill>
                  <a:srgbClr val="C00000"/>
                </a:solidFill>
                <a:latin typeface="Roboto Condensed"/>
                <a:ea typeface="Roboto Condensed"/>
                <a:cs typeface="Roboto Condensed"/>
                <a:sym typeface="Roboto Condensed"/>
              </a:rPr>
              <a:t>identifier</a:t>
            </a:r>
            <a:r>
              <a:rPr b="0" i="0" lang="en-US" sz="2400" u="none" cap="none" strike="noStrike">
                <a:solidFill>
                  <a:schemeClr val="dk1"/>
                </a:solidFill>
                <a:latin typeface="Roboto Condensed"/>
                <a:ea typeface="Roboto Condensed"/>
                <a:cs typeface="Roboto Condensed"/>
                <a:sym typeface="Roboto Condensed"/>
              </a:rPr>
              <a:t> by </a:t>
            </a:r>
            <a:r>
              <a:rPr b="0" i="0" lang="en-US" sz="2400" u="none" cap="none" strike="noStrike">
                <a:solidFill>
                  <a:srgbClr val="C00000"/>
                </a:solidFill>
                <a:latin typeface="Roboto Condensed"/>
                <a:ea typeface="Roboto Condensed"/>
                <a:cs typeface="Roboto Condensed"/>
                <a:sym typeface="Roboto Condensed"/>
              </a:rPr>
              <a:t>replacement</a:t>
            </a:r>
            <a:r>
              <a:rPr b="0" i="0" lang="en-US" sz="2400" u="none" cap="none" strike="noStrike">
                <a:solidFill>
                  <a:schemeClr val="dk1"/>
                </a:solidFill>
                <a:latin typeface="Roboto Condensed"/>
                <a:ea typeface="Roboto Condensed"/>
                <a:cs typeface="Roboto Condensed"/>
                <a:sym typeface="Roboto Condensed"/>
              </a:rPr>
              <a:t>.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273" name="Shape 273"/>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#define preprocessor directive</a:t>
            </a:r>
            <a:endParaRPr b="1" i="0" sz="2400" u="none" cap="none" strike="noStrike">
              <a:solidFill>
                <a:srgbClr val="666666"/>
              </a:solidFill>
              <a:latin typeface="Roboto Condensed"/>
              <a:ea typeface="Roboto Condensed"/>
              <a:cs typeface="Roboto Condensed"/>
              <a:sym typeface="Roboto Condensed"/>
            </a:endParaRPr>
          </a:p>
        </p:txBody>
      </p:sp>
      <p:sp>
        <p:nvSpPr>
          <p:cNvPr id="274" name="Shape 274"/>
          <p:cNvSpPr/>
          <p:nvPr/>
        </p:nvSpPr>
        <p:spPr>
          <a:xfrm>
            <a:off x="3548743" y="3265714"/>
            <a:ext cx="4310743" cy="300445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x = 5;</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x + 100;</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first pass </a:t>
            </a:r>
            <a:r>
              <a:rPr b="0" i="1" lang="en-US" sz="2400" u="none" cap="none" strike="noStrike">
                <a:solidFill>
                  <a:schemeClr val="dk1"/>
                </a:solidFill>
                <a:latin typeface="Roboto Condensed"/>
                <a:ea typeface="Roboto Condensed"/>
                <a:cs typeface="Roboto Condensed"/>
                <a:sym typeface="Roboto Condensed"/>
              </a:rPr>
              <a:t>parses</a:t>
            </a:r>
            <a:r>
              <a:rPr b="0" i="0" lang="en-US" sz="2400" u="none" cap="none" strike="noStrike">
                <a:solidFill>
                  <a:schemeClr val="dk1"/>
                </a:solidFill>
                <a:latin typeface="Roboto Condensed"/>
                <a:ea typeface="Roboto Condensed"/>
                <a:cs typeface="Roboto Condensed"/>
                <a:sym typeface="Roboto Condensed"/>
              </a:rPr>
              <a:t> the pre-processed file. It breaks the source code into small units and organizes it into a structure called a </a:t>
            </a:r>
            <a:r>
              <a:rPr b="0" i="1" lang="en-US" sz="2400" u="none" cap="none" strike="noStrike">
                <a:solidFill>
                  <a:schemeClr val="dk1"/>
                </a:solidFill>
                <a:latin typeface="Roboto Condensed"/>
                <a:ea typeface="Roboto Condensed"/>
                <a:cs typeface="Roboto Condensed"/>
                <a:sym typeface="Roboto Condensed"/>
              </a:rPr>
              <a:t>tree</a:t>
            </a:r>
            <a:r>
              <a:rPr b="0" i="0" lang="en-US" sz="2400" u="none" cap="none" strike="noStrike">
                <a:solidFill>
                  <a:schemeClr val="dk1"/>
                </a:solidFill>
                <a:latin typeface="Roboto Condensed"/>
                <a:ea typeface="Roboto Condensed"/>
                <a:cs typeface="Roboto Condensed"/>
                <a:sym typeface="Roboto Condensed"/>
              </a:rPr>
              <a:t>.</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 </a:t>
            </a:r>
            <a:r>
              <a:rPr b="0" i="1" lang="en-US" sz="2400" u="none" cap="none" strike="noStrike">
                <a:solidFill>
                  <a:schemeClr val="dk1"/>
                </a:solidFill>
                <a:latin typeface="Roboto Condensed"/>
                <a:ea typeface="Roboto Condensed"/>
                <a:cs typeface="Roboto Condensed"/>
                <a:sym typeface="Roboto Condensed"/>
              </a:rPr>
              <a:t>global optimizer </a:t>
            </a:r>
            <a:r>
              <a:rPr b="0" i="0" lang="en-US" sz="2400" u="none" cap="none" strike="noStrike">
                <a:solidFill>
                  <a:schemeClr val="dk1"/>
                </a:solidFill>
                <a:latin typeface="Roboto Condensed"/>
                <a:ea typeface="Roboto Condensed"/>
                <a:cs typeface="Roboto Condensed"/>
                <a:sym typeface="Roboto Condensed"/>
              </a:rPr>
              <a:t>is sometimes used between the first and second passes to produce smaller, faster code.</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280" name="Shape 28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Compiler</a:t>
            </a:r>
            <a:endParaRPr b="1" i="0" sz="2400" u="none" cap="none" strike="noStrike">
              <a:solidFill>
                <a:srgbClr val="666666"/>
              </a:solidFill>
              <a:latin typeface="Roboto Condensed"/>
              <a:ea typeface="Roboto Condensed"/>
              <a:cs typeface="Roboto Condensed"/>
              <a:sym typeface="Roboto Condensed"/>
            </a:endParaRPr>
          </a:p>
        </p:txBody>
      </p:sp>
      <p:sp>
        <p:nvSpPr>
          <p:cNvPr id="281" name="Shape 281"/>
          <p:cNvSpPr/>
          <p:nvPr/>
        </p:nvSpPr>
        <p:spPr>
          <a:xfrm>
            <a:off x="1432561" y="3596641"/>
            <a:ext cx="979713"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a + b</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82" name="Shape 282"/>
          <p:cNvSpPr/>
          <p:nvPr/>
        </p:nvSpPr>
        <p:spPr>
          <a:xfrm>
            <a:off x="5538653" y="4994367"/>
            <a:ext cx="979713"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a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83" name="Shape 283"/>
          <p:cNvSpPr/>
          <p:nvPr/>
        </p:nvSpPr>
        <p:spPr>
          <a:xfrm>
            <a:off x="9244150" y="4994367"/>
            <a:ext cx="979713"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b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84" name="Shape 284"/>
          <p:cNvSpPr/>
          <p:nvPr/>
        </p:nvSpPr>
        <p:spPr>
          <a:xfrm>
            <a:off x="7354390" y="3596641"/>
            <a:ext cx="979713"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cxnSp>
        <p:nvCxnSpPr>
          <p:cNvPr id="285" name="Shape 285"/>
          <p:cNvCxnSpPr>
            <a:endCxn id="282" idx="0"/>
          </p:cNvCxnSpPr>
          <p:nvPr/>
        </p:nvCxnSpPr>
        <p:spPr>
          <a:xfrm flipH="1">
            <a:off x="6028510" y="4036467"/>
            <a:ext cx="1326000" cy="957900"/>
          </a:xfrm>
          <a:prstGeom prst="straightConnector1">
            <a:avLst/>
          </a:prstGeom>
          <a:noFill/>
          <a:ln cap="flat" cmpd="sng" w="38100">
            <a:solidFill>
              <a:srgbClr val="4A7DBB"/>
            </a:solidFill>
            <a:prstDash val="solid"/>
            <a:round/>
            <a:headEnd len="sm" w="sm" type="none"/>
            <a:tailEnd len="sm" w="sm" type="none"/>
          </a:ln>
        </p:spPr>
      </p:cxnSp>
      <p:cxnSp>
        <p:nvCxnSpPr>
          <p:cNvPr id="286" name="Shape 286"/>
          <p:cNvCxnSpPr>
            <a:stCxn id="284" idx="3"/>
            <a:endCxn id="283" idx="0"/>
          </p:cNvCxnSpPr>
          <p:nvPr/>
        </p:nvCxnSpPr>
        <p:spPr>
          <a:xfrm>
            <a:off x="8334103" y="4036424"/>
            <a:ext cx="1399800" cy="957900"/>
          </a:xfrm>
          <a:prstGeom prst="straightConnector1">
            <a:avLst/>
          </a:prstGeom>
          <a:noFill/>
          <a:ln cap="flat" cmpd="sng" w="38100">
            <a:solidFill>
              <a:srgbClr val="4A7DBB"/>
            </a:solidFill>
            <a:prstDash val="solid"/>
            <a:round/>
            <a:headEnd len="sm" w="sm" type="none"/>
            <a:tailEnd len="sm" w="sm" type="none"/>
          </a:ln>
        </p:spPr>
      </p:cxnSp>
      <p:sp>
        <p:nvSpPr>
          <p:cNvPr id="287" name="Shape 287"/>
          <p:cNvSpPr/>
          <p:nvPr/>
        </p:nvSpPr>
        <p:spPr>
          <a:xfrm>
            <a:off x="3738154" y="3794108"/>
            <a:ext cx="978408" cy="484632"/>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In the second pass, the </a:t>
            </a:r>
            <a:r>
              <a:rPr b="0" i="1" lang="en-US" sz="2400" u="none" cap="none" strike="noStrike">
                <a:solidFill>
                  <a:schemeClr val="dk1"/>
                </a:solidFill>
                <a:latin typeface="Roboto Condensed"/>
                <a:ea typeface="Roboto Condensed"/>
                <a:cs typeface="Roboto Condensed"/>
                <a:sym typeface="Roboto Condensed"/>
              </a:rPr>
              <a:t>code generator </a:t>
            </a:r>
            <a:r>
              <a:rPr b="0" i="0" lang="en-US" sz="2400" u="none" cap="none" strike="noStrike">
                <a:solidFill>
                  <a:schemeClr val="dk1"/>
                </a:solidFill>
                <a:latin typeface="Roboto Condensed"/>
                <a:ea typeface="Roboto Condensed"/>
                <a:cs typeface="Roboto Condensed"/>
                <a:sym typeface="Roboto Condensed"/>
              </a:rPr>
              <a:t>walks through the </a:t>
            </a:r>
            <a:r>
              <a:rPr b="0" i="1" lang="en-US" sz="2400" u="none" cap="none" strike="noStrike">
                <a:solidFill>
                  <a:schemeClr val="dk1"/>
                </a:solidFill>
                <a:latin typeface="Roboto Condensed"/>
                <a:ea typeface="Roboto Condensed"/>
                <a:cs typeface="Roboto Condensed"/>
                <a:sym typeface="Roboto Condensed"/>
              </a:rPr>
              <a:t>parse tree </a:t>
            </a:r>
            <a:r>
              <a:rPr b="0" i="0" lang="en-US" sz="2400" u="none" cap="none" strike="noStrike">
                <a:solidFill>
                  <a:schemeClr val="dk1"/>
                </a:solidFill>
                <a:latin typeface="Roboto Condensed"/>
                <a:ea typeface="Roboto Condensed"/>
                <a:cs typeface="Roboto Condensed"/>
                <a:sym typeface="Roboto Condensed"/>
              </a:rPr>
              <a:t>and generates either assembly language code or machine code for the nodes of the tree.</a:t>
            </a:r>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end result is an object module (.o or .obj)</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293" name="Shape 293"/>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Compiler</a:t>
            </a:r>
            <a:endParaRPr b="1" i="0" sz="2400" u="none" cap="none" strike="noStrike">
              <a:solidFill>
                <a:srgbClr val="666666"/>
              </a:solidFill>
              <a:latin typeface="Roboto Condensed"/>
              <a:ea typeface="Roboto Condensed"/>
              <a:cs typeface="Roboto Condensed"/>
              <a:sym typeface="Roboto Condensed"/>
            </a:endParaRPr>
          </a:p>
        </p:txBody>
      </p:sp>
      <p:cxnSp>
        <p:nvCxnSpPr>
          <p:cNvPr id="294" name="Shape 294"/>
          <p:cNvCxnSpPr/>
          <p:nvPr/>
        </p:nvCxnSpPr>
        <p:spPr>
          <a:xfrm>
            <a:off x="3801292" y="3753396"/>
            <a:ext cx="644436" cy="435428"/>
          </a:xfrm>
          <a:prstGeom prst="straightConnector1">
            <a:avLst/>
          </a:prstGeom>
          <a:noFill/>
          <a:ln cap="flat" cmpd="sng" w="38100">
            <a:solidFill>
              <a:srgbClr val="4A7DBB"/>
            </a:solidFill>
            <a:prstDash val="solid"/>
            <a:round/>
            <a:headEnd len="sm" w="sm" type="none"/>
            <a:tailEnd len="sm" w="sm" type="none"/>
          </a:ln>
        </p:spPr>
      </p:cxnSp>
      <p:sp>
        <p:nvSpPr>
          <p:cNvPr id="295" name="Shape 295"/>
          <p:cNvSpPr/>
          <p:nvPr/>
        </p:nvSpPr>
        <p:spPr>
          <a:xfrm>
            <a:off x="3187339" y="3470368"/>
            <a:ext cx="613953" cy="56605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X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96" name="Shape 296"/>
          <p:cNvSpPr/>
          <p:nvPr/>
        </p:nvSpPr>
        <p:spPr>
          <a:xfrm>
            <a:off x="2133602" y="4162697"/>
            <a:ext cx="613953" cy="56605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X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97" name="Shape 297"/>
          <p:cNvSpPr/>
          <p:nvPr/>
        </p:nvSpPr>
        <p:spPr>
          <a:xfrm>
            <a:off x="4138752" y="4162697"/>
            <a:ext cx="613953" cy="56605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X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98" name="Shape 298"/>
          <p:cNvSpPr/>
          <p:nvPr/>
        </p:nvSpPr>
        <p:spPr>
          <a:xfrm>
            <a:off x="5138059" y="4924698"/>
            <a:ext cx="613953" cy="56605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X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299" name="Shape 299"/>
          <p:cNvSpPr/>
          <p:nvPr/>
        </p:nvSpPr>
        <p:spPr>
          <a:xfrm>
            <a:off x="4066904" y="5691052"/>
            <a:ext cx="613953" cy="56605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X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00" name="Shape 300"/>
          <p:cNvSpPr/>
          <p:nvPr/>
        </p:nvSpPr>
        <p:spPr>
          <a:xfrm>
            <a:off x="6331133" y="5691052"/>
            <a:ext cx="613953" cy="56605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X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01" name="Shape 301"/>
          <p:cNvSpPr/>
          <p:nvPr/>
        </p:nvSpPr>
        <p:spPr>
          <a:xfrm>
            <a:off x="1123407" y="4924698"/>
            <a:ext cx="613953" cy="56605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X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cxnSp>
        <p:nvCxnSpPr>
          <p:cNvPr id="302" name="Shape 302"/>
          <p:cNvCxnSpPr>
            <a:stCxn id="298" idx="3"/>
            <a:endCxn id="300" idx="0"/>
          </p:cNvCxnSpPr>
          <p:nvPr/>
        </p:nvCxnSpPr>
        <p:spPr>
          <a:xfrm>
            <a:off x="5752012" y="5207726"/>
            <a:ext cx="886200" cy="483300"/>
          </a:xfrm>
          <a:prstGeom prst="straightConnector1">
            <a:avLst/>
          </a:prstGeom>
          <a:noFill/>
          <a:ln cap="flat" cmpd="sng" w="38100">
            <a:solidFill>
              <a:srgbClr val="4A7DBB"/>
            </a:solidFill>
            <a:prstDash val="solid"/>
            <a:round/>
            <a:headEnd len="sm" w="sm" type="none"/>
            <a:tailEnd len="sm" w="sm" type="none"/>
          </a:ln>
        </p:spPr>
      </p:cxnSp>
      <p:cxnSp>
        <p:nvCxnSpPr>
          <p:cNvPr id="303" name="Shape 303"/>
          <p:cNvCxnSpPr>
            <a:stCxn id="295" idx="1"/>
            <a:endCxn id="296" idx="0"/>
          </p:cNvCxnSpPr>
          <p:nvPr/>
        </p:nvCxnSpPr>
        <p:spPr>
          <a:xfrm flipH="1">
            <a:off x="2440639" y="3753396"/>
            <a:ext cx="746700" cy="409200"/>
          </a:xfrm>
          <a:prstGeom prst="straightConnector1">
            <a:avLst/>
          </a:prstGeom>
          <a:noFill/>
          <a:ln cap="flat" cmpd="sng" w="38100">
            <a:solidFill>
              <a:srgbClr val="4A7DBB"/>
            </a:solidFill>
            <a:prstDash val="solid"/>
            <a:round/>
            <a:headEnd len="sm" w="sm" type="none"/>
            <a:tailEnd len="sm" w="sm" type="none"/>
          </a:ln>
        </p:spPr>
      </p:cxnSp>
      <p:cxnSp>
        <p:nvCxnSpPr>
          <p:cNvPr id="304" name="Shape 304"/>
          <p:cNvCxnSpPr>
            <a:stCxn id="296" idx="1"/>
            <a:endCxn id="301" idx="0"/>
          </p:cNvCxnSpPr>
          <p:nvPr/>
        </p:nvCxnSpPr>
        <p:spPr>
          <a:xfrm flipH="1">
            <a:off x="1430402" y="4445725"/>
            <a:ext cx="703200" cy="479100"/>
          </a:xfrm>
          <a:prstGeom prst="straightConnector1">
            <a:avLst/>
          </a:prstGeom>
          <a:noFill/>
          <a:ln cap="flat" cmpd="sng" w="38100">
            <a:solidFill>
              <a:srgbClr val="4A7DBB"/>
            </a:solidFill>
            <a:prstDash val="solid"/>
            <a:round/>
            <a:headEnd len="sm" w="sm" type="none"/>
            <a:tailEnd len="sm" w="sm" type="none"/>
          </a:ln>
        </p:spPr>
      </p:cxnSp>
      <p:cxnSp>
        <p:nvCxnSpPr>
          <p:cNvPr id="305" name="Shape 305"/>
          <p:cNvCxnSpPr>
            <a:stCxn id="297" idx="3"/>
            <a:endCxn id="298" idx="0"/>
          </p:cNvCxnSpPr>
          <p:nvPr/>
        </p:nvCxnSpPr>
        <p:spPr>
          <a:xfrm>
            <a:off x="4752705" y="4445725"/>
            <a:ext cx="692400" cy="479100"/>
          </a:xfrm>
          <a:prstGeom prst="straightConnector1">
            <a:avLst/>
          </a:prstGeom>
          <a:noFill/>
          <a:ln cap="flat" cmpd="sng" w="38100">
            <a:solidFill>
              <a:srgbClr val="4A7DBB"/>
            </a:solidFill>
            <a:prstDash val="solid"/>
            <a:round/>
            <a:headEnd len="sm" w="sm" type="none"/>
            <a:tailEnd len="sm" w="sm" type="none"/>
          </a:ln>
        </p:spPr>
      </p:cxnSp>
      <p:cxnSp>
        <p:nvCxnSpPr>
          <p:cNvPr id="306" name="Shape 306"/>
          <p:cNvCxnSpPr>
            <a:stCxn id="298" idx="1"/>
            <a:endCxn id="299" idx="0"/>
          </p:cNvCxnSpPr>
          <p:nvPr/>
        </p:nvCxnSpPr>
        <p:spPr>
          <a:xfrm flipH="1">
            <a:off x="4373959" y="5207726"/>
            <a:ext cx="764100" cy="483300"/>
          </a:xfrm>
          <a:prstGeom prst="straightConnector1">
            <a:avLst/>
          </a:prstGeom>
          <a:noFill/>
          <a:ln cap="flat" cmpd="sng" w="38100">
            <a:solidFill>
              <a:srgbClr val="4A7DBB"/>
            </a:solidFill>
            <a:prstDash val="solid"/>
            <a:round/>
            <a:headEnd len="sm" w="sm" type="none"/>
            <a:tailEnd len="sm" w="sm" type="none"/>
          </a:ln>
        </p:spPr>
      </p:cxnSp>
      <p:cxnSp>
        <p:nvCxnSpPr>
          <p:cNvPr id="307" name="Shape 307"/>
          <p:cNvCxnSpPr/>
          <p:nvPr/>
        </p:nvCxnSpPr>
        <p:spPr>
          <a:xfrm>
            <a:off x="3988528" y="3354977"/>
            <a:ext cx="559524" cy="524692"/>
          </a:xfrm>
          <a:prstGeom prst="straightConnector1">
            <a:avLst/>
          </a:prstGeom>
          <a:noFill/>
          <a:ln cap="flat" cmpd="sng" w="38100">
            <a:solidFill>
              <a:srgbClr val="C00000"/>
            </a:solidFill>
            <a:prstDash val="solid"/>
            <a:round/>
            <a:headEnd len="sm" w="sm" type="none"/>
            <a:tailEnd len="med" w="med" type="triangle"/>
          </a:ln>
        </p:spPr>
      </p:cxnSp>
      <p:cxnSp>
        <p:nvCxnSpPr>
          <p:cNvPr id="308" name="Shape 308"/>
          <p:cNvCxnSpPr/>
          <p:nvPr/>
        </p:nvCxnSpPr>
        <p:spPr>
          <a:xfrm>
            <a:off x="4988925" y="4216353"/>
            <a:ext cx="559524" cy="524692"/>
          </a:xfrm>
          <a:prstGeom prst="straightConnector1">
            <a:avLst/>
          </a:prstGeom>
          <a:noFill/>
          <a:ln cap="flat" cmpd="sng" w="38100">
            <a:solidFill>
              <a:srgbClr val="C00000"/>
            </a:solidFill>
            <a:prstDash val="solid"/>
            <a:round/>
            <a:headEnd len="sm" w="sm" type="none"/>
            <a:tailEnd len="med" w="med" type="triangle"/>
          </a:ln>
        </p:spPr>
      </p:cxnSp>
      <p:cxnSp>
        <p:nvCxnSpPr>
          <p:cNvPr id="309" name="Shape 309"/>
          <p:cNvCxnSpPr/>
          <p:nvPr/>
        </p:nvCxnSpPr>
        <p:spPr>
          <a:xfrm>
            <a:off x="6113423" y="4934492"/>
            <a:ext cx="559524" cy="524692"/>
          </a:xfrm>
          <a:prstGeom prst="straightConnector1">
            <a:avLst/>
          </a:prstGeom>
          <a:noFill/>
          <a:ln cap="flat" cmpd="sng" w="38100">
            <a:solidFill>
              <a:srgbClr val="C00000"/>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linker combines a list of object modules into an executable program that can be loaded and run by the operating system.</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When a function in one object module makes a reference to a function or variable in another object module, the linker resolves these references.</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315" name="Shape 31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Linker</a:t>
            </a:r>
            <a:endParaRPr b="1" i="0" sz="2400" u="none" cap="none" strike="noStrike">
              <a:solidFill>
                <a:srgbClr val="666666"/>
              </a:solidFill>
              <a:latin typeface="Roboto Condensed"/>
              <a:ea typeface="Roboto Condensed"/>
              <a:cs typeface="Roboto Condensed"/>
              <a:sym typeface="Roboto Condensed"/>
            </a:endParaRPr>
          </a:p>
        </p:txBody>
      </p:sp>
      <p:sp>
        <p:nvSpPr>
          <p:cNvPr id="316" name="Shape 316"/>
          <p:cNvSpPr/>
          <p:nvPr/>
        </p:nvSpPr>
        <p:spPr>
          <a:xfrm>
            <a:off x="5033554" y="4759236"/>
            <a:ext cx="1027612"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.exe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17" name="Shape 317"/>
          <p:cNvSpPr/>
          <p:nvPr/>
        </p:nvSpPr>
        <p:spPr>
          <a:xfrm>
            <a:off x="2346960" y="3582414"/>
            <a:ext cx="1027612"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.obj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18" name="Shape 318"/>
          <p:cNvSpPr/>
          <p:nvPr/>
        </p:nvSpPr>
        <p:spPr>
          <a:xfrm>
            <a:off x="7080067" y="3879670"/>
            <a:ext cx="862150"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.lib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19" name="Shape 319"/>
          <p:cNvSpPr/>
          <p:nvPr/>
        </p:nvSpPr>
        <p:spPr>
          <a:xfrm>
            <a:off x="8107679" y="5355775"/>
            <a:ext cx="862150"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.lib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20" name="Shape 320"/>
          <p:cNvSpPr/>
          <p:nvPr/>
        </p:nvSpPr>
        <p:spPr>
          <a:xfrm>
            <a:off x="2817222" y="5467819"/>
            <a:ext cx="1027612"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.obj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cxnSp>
        <p:nvCxnSpPr>
          <p:cNvPr id="321" name="Shape 321"/>
          <p:cNvCxnSpPr>
            <a:endCxn id="316" idx="0"/>
          </p:cNvCxnSpPr>
          <p:nvPr/>
        </p:nvCxnSpPr>
        <p:spPr>
          <a:xfrm>
            <a:off x="3374460" y="4022136"/>
            <a:ext cx="2172900" cy="737100"/>
          </a:xfrm>
          <a:prstGeom prst="straightConnector1">
            <a:avLst/>
          </a:prstGeom>
          <a:noFill/>
          <a:ln cap="flat" cmpd="sng" w="38100">
            <a:solidFill>
              <a:srgbClr val="4A7DBB"/>
            </a:solidFill>
            <a:prstDash val="solid"/>
            <a:round/>
            <a:headEnd len="sm" w="sm" type="none"/>
            <a:tailEnd len="med" w="med" type="triangle"/>
          </a:ln>
        </p:spPr>
      </p:cxnSp>
      <p:cxnSp>
        <p:nvCxnSpPr>
          <p:cNvPr id="322" name="Shape 322"/>
          <p:cNvCxnSpPr>
            <a:stCxn id="320" idx="3"/>
            <a:endCxn id="316" idx="1"/>
          </p:cNvCxnSpPr>
          <p:nvPr/>
        </p:nvCxnSpPr>
        <p:spPr>
          <a:xfrm flipH="1" rot="10800000">
            <a:off x="3844834" y="5199002"/>
            <a:ext cx="1188600" cy="708600"/>
          </a:xfrm>
          <a:prstGeom prst="straightConnector1">
            <a:avLst/>
          </a:prstGeom>
          <a:noFill/>
          <a:ln cap="flat" cmpd="sng" w="38100">
            <a:solidFill>
              <a:srgbClr val="4A7DBB"/>
            </a:solidFill>
            <a:prstDash val="solid"/>
            <a:round/>
            <a:headEnd len="sm" w="sm" type="none"/>
            <a:tailEnd len="med" w="med" type="triangle"/>
          </a:ln>
        </p:spPr>
      </p:cxnSp>
      <p:cxnSp>
        <p:nvCxnSpPr>
          <p:cNvPr id="323" name="Shape 323"/>
          <p:cNvCxnSpPr>
            <a:stCxn id="318" idx="1"/>
            <a:endCxn id="316" idx="3"/>
          </p:cNvCxnSpPr>
          <p:nvPr/>
        </p:nvCxnSpPr>
        <p:spPr>
          <a:xfrm flipH="1">
            <a:off x="6061267" y="4319453"/>
            <a:ext cx="1018800" cy="879600"/>
          </a:xfrm>
          <a:prstGeom prst="straightConnector1">
            <a:avLst/>
          </a:prstGeom>
          <a:noFill/>
          <a:ln cap="flat" cmpd="sng" w="38100">
            <a:solidFill>
              <a:srgbClr val="4A7DBB"/>
            </a:solidFill>
            <a:prstDash val="solid"/>
            <a:round/>
            <a:headEnd len="sm" w="sm" type="none"/>
            <a:tailEnd len="med" w="med" type="triangle"/>
          </a:ln>
        </p:spPr>
      </p:cxnSp>
      <p:cxnSp>
        <p:nvCxnSpPr>
          <p:cNvPr id="324" name="Shape 324"/>
          <p:cNvCxnSpPr>
            <a:stCxn id="319" idx="1"/>
            <a:endCxn id="316" idx="2"/>
          </p:cNvCxnSpPr>
          <p:nvPr/>
        </p:nvCxnSpPr>
        <p:spPr>
          <a:xfrm rot="10800000">
            <a:off x="5547479" y="5638658"/>
            <a:ext cx="2560200" cy="156900"/>
          </a:xfrm>
          <a:prstGeom prst="straightConnector1">
            <a:avLst/>
          </a:prstGeom>
          <a:noFill/>
          <a:ln cap="flat" cmpd="sng" w="38100">
            <a:solidFill>
              <a:srgbClr val="4A7DBB"/>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linker can search through special files called libraries order to resolve all its references.</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 library is a collection of object modules in a single file (.lib, .a)</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330" name="Shape 33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Linker</a:t>
            </a:r>
            <a:endParaRPr b="1" i="0" sz="2400" u="none" cap="none" strike="noStrike">
              <a:solidFill>
                <a:srgbClr val="666666"/>
              </a:solidFill>
              <a:latin typeface="Roboto Condensed"/>
              <a:ea typeface="Roboto Condensed"/>
              <a:cs typeface="Roboto Condensed"/>
              <a:sym typeface="Roboto Condensed"/>
            </a:endParaRPr>
          </a:p>
        </p:txBody>
      </p:sp>
      <p:sp>
        <p:nvSpPr>
          <p:cNvPr id="331" name="Shape 331"/>
          <p:cNvSpPr/>
          <p:nvPr/>
        </p:nvSpPr>
        <p:spPr>
          <a:xfrm>
            <a:off x="5033554" y="4759236"/>
            <a:ext cx="1027612"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.exe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32" name="Shape 332"/>
          <p:cNvSpPr/>
          <p:nvPr/>
        </p:nvSpPr>
        <p:spPr>
          <a:xfrm>
            <a:off x="2346960" y="3582414"/>
            <a:ext cx="1027612"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.obj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33" name="Shape 333"/>
          <p:cNvSpPr/>
          <p:nvPr/>
        </p:nvSpPr>
        <p:spPr>
          <a:xfrm>
            <a:off x="7080067" y="3879670"/>
            <a:ext cx="862150"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.lib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34" name="Shape 334"/>
          <p:cNvSpPr/>
          <p:nvPr/>
        </p:nvSpPr>
        <p:spPr>
          <a:xfrm>
            <a:off x="8107679" y="5355775"/>
            <a:ext cx="862150"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.lib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35" name="Shape 335"/>
          <p:cNvSpPr/>
          <p:nvPr/>
        </p:nvSpPr>
        <p:spPr>
          <a:xfrm>
            <a:off x="2817222" y="5467819"/>
            <a:ext cx="1027612" cy="8795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.obj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cxnSp>
        <p:nvCxnSpPr>
          <p:cNvPr id="336" name="Shape 336"/>
          <p:cNvCxnSpPr>
            <a:endCxn id="331" idx="0"/>
          </p:cNvCxnSpPr>
          <p:nvPr/>
        </p:nvCxnSpPr>
        <p:spPr>
          <a:xfrm>
            <a:off x="3374460" y="4022136"/>
            <a:ext cx="2172900" cy="737100"/>
          </a:xfrm>
          <a:prstGeom prst="straightConnector1">
            <a:avLst/>
          </a:prstGeom>
          <a:noFill/>
          <a:ln cap="flat" cmpd="sng" w="38100">
            <a:solidFill>
              <a:srgbClr val="4A7DBB"/>
            </a:solidFill>
            <a:prstDash val="solid"/>
            <a:round/>
            <a:headEnd len="sm" w="sm" type="none"/>
            <a:tailEnd len="med" w="med" type="triangle"/>
          </a:ln>
        </p:spPr>
      </p:cxnSp>
      <p:cxnSp>
        <p:nvCxnSpPr>
          <p:cNvPr id="337" name="Shape 337"/>
          <p:cNvCxnSpPr>
            <a:stCxn id="335" idx="3"/>
            <a:endCxn id="331" idx="1"/>
          </p:cNvCxnSpPr>
          <p:nvPr/>
        </p:nvCxnSpPr>
        <p:spPr>
          <a:xfrm flipH="1" rot="10800000">
            <a:off x="3844834" y="5199002"/>
            <a:ext cx="1188600" cy="708600"/>
          </a:xfrm>
          <a:prstGeom prst="straightConnector1">
            <a:avLst/>
          </a:prstGeom>
          <a:noFill/>
          <a:ln cap="flat" cmpd="sng" w="38100">
            <a:solidFill>
              <a:srgbClr val="4A7DBB"/>
            </a:solidFill>
            <a:prstDash val="solid"/>
            <a:round/>
            <a:headEnd len="sm" w="sm" type="none"/>
            <a:tailEnd len="med" w="med" type="triangle"/>
          </a:ln>
        </p:spPr>
      </p:cxnSp>
      <p:cxnSp>
        <p:nvCxnSpPr>
          <p:cNvPr id="338" name="Shape 338"/>
          <p:cNvCxnSpPr>
            <a:stCxn id="333" idx="1"/>
            <a:endCxn id="331" idx="3"/>
          </p:cNvCxnSpPr>
          <p:nvPr/>
        </p:nvCxnSpPr>
        <p:spPr>
          <a:xfrm flipH="1">
            <a:off x="6061267" y="4319453"/>
            <a:ext cx="1018800" cy="879600"/>
          </a:xfrm>
          <a:prstGeom prst="straightConnector1">
            <a:avLst/>
          </a:prstGeom>
          <a:noFill/>
          <a:ln cap="flat" cmpd="sng" w="38100">
            <a:solidFill>
              <a:srgbClr val="4A7DBB"/>
            </a:solidFill>
            <a:prstDash val="solid"/>
            <a:round/>
            <a:headEnd len="sm" w="sm" type="none"/>
            <a:tailEnd len="med" w="med" type="triangle"/>
          </a:ln>
        </p:spPr>
      </p:cxnSp>
      <p:cxnSp>
        <p:nvCxnSpPr>
          <p:cNvPr id="339" name="Shape 339"/>
          <p:cNvCxnSpPr>
            <a:stCxn id="334" idx="1"/>
            <a:endCxn id="331" idx="2"/>
          </p:cNvCxnSpPr>
          <p:nvPr/>
        </p:nvCxnSpPr>
        <p:spPr>
          <a:xfrm rot="10800000">
            <a:off x="5547479" y="5638658"/>
            <a:ext cx="2560200" cy="156900"/>
          </a:xfrm>
          <a:prstGeom prst="straightConnector1">
            <a:avLst/>
          </a:prstGeom>
          <a:noFill/>
          <a:ln cap="flat" cmpd="sng" w="38100">
            <a:solidFill>
              <a:srgbClr val="4A7DBB"/>
            </a:solidFill>
            <a:prstDash val="solid"/>
            <a:round/>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Name that can be referred only in the translation unit in which it was defined</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Storage is created to represent the identifier only for the file being compiled. </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Internal linkage is specified by the keyword </a:t>
            </a:r>
            <a:r>
              <a:rPr b="1" i="0" lang="en-US" sz="2400" u="none" cap="none" strike="noStrike">
                <a:solidFill>
                  <a:schemeClr val="dk1"/>
                </a:solidFill>
                <a:latin typeface="Roboto Condensed"/>
                <a:ea typeface="Roboto Condensed"/>
                <a:cs typeface="Roboto Condensed"/>
                <a:sym typeface="Roboto Condensed"/>
              </a:rPr>
              <a:t>static</a:t>
            </a:r>
            <a:r>
              <a:rPr b="0" i="0" lang="en-US" sz="2400" u="none" cap="none" strike="noStrike">
                <a:solidFill>
                  <a:schemeClr val="dk1"/>
                </a:solidFill>
                <a:latin typeface="Roboto Condensed"/>
                <a:ea typeface="Roboto Condensed"/>
                <a:cs typeface="Roboto Condensed"/>
                <a:sym typeface="Roboto Condensed"/>
              </a:rPr>
              <a:t> in C and C++ or </a:t>
            </a:r>
            <a:r>
              <a:rPr b="1" i="0" lang="en-US" sz="2400" u="none" cap="none" strike="noStrike">
                <a:solidFill>
                  <a:schemeClr val="dk1"/>
                </a:solidFill>
                <a:latin typeface="Roboto Condensed"/>
                <a:ea typeface="Roboto Condensed"/>
                <a:cs typeface="Roboto Condensed"/>
                <a:sym typeface="Roboto Condensed"/>
              </a:rPr>
              <a:t>unnamed namespace</a:t>
            </a:r>
            <a:endParaRPr/>
          </a:p>
          <a:p>
            <a:pPr indent="-190500" lvl="0" marL="342900" marR="0" rtl="0" algn="l">
              <a:lnSpc>
                <a:spcPct val="100000"/>
              </a:lnSpc>
              <a:spcBef>
                <a:spcPts val="480"/>
              </a:spcBef>
              <a:spcAft>
                <a:spcPts val="0"/>
              </a:spcAft>
              <a:buClr>
                <a:schemeClr val="dk1"/>
              </a:buClr>
              <a:buFont typeface="Calibri"/>
              <a:buNone/>
            </a:pPr>
            <a:r>
              <a:t/>
            </a:r>
            <a:endParaRPr b="1"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By default, </a:t>
            </a:r>
            <a:r>
              <a:rPr b="1" i="0" lang="en-US" sz="2400" u="none" cap="none" strike="noStrike">
                <a:solidFill>
                  <a:schemeClr val="dk1"/>
                </a:solidFill>
                <a:latin typeface="Roboto Condensed"/>
                <a:ea typeface="Roboto Condensed"/>
                <a:cs typeface="Roboto Condensed"/>
                <a:sym typeface="Roboto Condensed"/>
              </a:rPr>
              <a:t>consts</a:t>
            </a:r>
            <a:r>
              <a:rPr b="0" i="0" lang="en-US" sz="2400" u="none" cap="none" strike="noStrike">
                <a:solidFill>
                  <a:schemeClr val="dk1"/>
                </a:solidFill>
                <a:latin typeface="Roboto Condensed"/>
                <a:ea typeface="Roboto Condensed"/>
                <a:cs typeface="Roboto Condensed"/>
                <a:sym typeface="Roboto Condensed"/>
              </a:rPr>
              <a:t> and </a:t>
            </a:r>
            <a:r>
              <a:rPr b="1" i="0" lang="en-US" sz="2400" u="none" cap="none" strike="noStrike">
                <a:solidFill>
                  <a:schemeClr val="dk1"/>
                </a:solidFill>
                <a:latin typeface="Roboto Condensed"/>
                <a:ea typeface="Roboto Condensed"/>
                <a:cs typeface="Roboto Condensed"/>
                <a:sym typeface="Roboto Condensed"/>
              </a:rPr>
              <a:t>typedefs</a:t>
            </a:r>
            <a:r>
              <a:rPr b="0" i="0" lang="en-US" sz="2400" u="none" cap="none" strike="noStrike">
                <a:solidFill>
                  <a:schemeClr val="dk1"/>
                </a:solidFill>
                <a:latin typeface="Roboto Condensed"/>
                <a:ea typeface="Roboto Condensed"/>
                <a:cs typeface="Roboto Condensed"/>
                <a:sym typeface="Roboto Condensed"/>
              </a:rPr>
              <a:t> have internal linkage.</a:t>
            </a:r>
            <a:endParaRPr/>
          </a:p>
        </p:txBody>
      </p:sp>
      <p:sp>
        <p:nvSpPr>
          <p:cNvPr id="345" name="Shape 34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Internal Linkage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 {</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n = </a:t>
            </a:r>
            <a:r>
              <a:rPr b="0" i="0" lang="en-US" sz="2400" u="none" cap="none" strike="noStrike">
                <a:solidFill>
                  <a:schemeClr val="accent3"/>
                </a:solidFill>
                <a:latin typeface="Roboto Condensed"/>
                <a:ea typeface="Roboto Condensed"/>
                <a:cs typeface="Roboto Condensed"/>
                <a:sym typeface="Roboto Condensed"/>
              </a:rPr>
              <a:t>4</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51" name="Shape 35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Internal Linkage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idx="1" type="body"/>
          </p:nvPr>
        </p:nvSpPr>
        <p:spPr>
          <a:xfrm>
            <a:off x="609601" y="1600200"/>
            <a:ext cx="552123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200"/>
              <a:buFont typeface="Roboto Condensed"/>
              <a:buChar char="•"/>
            </a:pPr>
            <a:r>
              <a:rPr b="0" i="0" lang="en-US" sz="2200" u="none" cap="none" strike="noStrike">
                <a:solidFill>
                  <a:schemeClr val="dk1"/>
                </a:solidFill>
                <a:latin typeface="Roboto Condensed"/>
                <a:ea typeface="Roboto Condensed"/>
                <a:cs typeface="Roboto Condensed"/>
                <a:sym typeface="Roboto Condensed"/>
              </a:rPr>
              <a:t>General-purpose programming language (imperative, object oriented, generic)</a:t>
            </a:r>
            <a:endParaRPr/>
          </a:p>
          <a:p>
            <a:pPr indent="-203200" lvl="0" marL="342900" marR="0" rtl="0" algn="l">
              <a:lnSpc>
                <a:spcPct val="90000"/>
              </a:lnSpc>
              <a:spcBef>
                <a:spcPts val="0"/>
              </a:spcBef>
              <a:spcAft>
                <a:spcPts val="0"/>
              </a:spcAft>
              <a:buClr>
                <a:schemeClr val="dk1"/>
              </a:buClr>
              <a:buSzPts val="2200"/>
              <a:buFont typeface="Roboto Condensed"/>
              <a:buNone/>
            </a:pPr>
            <a:r>
              <a:t/>
            </a:r>
            <a:endParaRPr b="0" i="0" sz="22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200"/>
              <a:buFont typeface="Roboto Condensed"/>
              <a:buChar char="•"/>
            </a:pPr>
            <a:r>
              <a:rPr b="0" i="0" lang="en-US" sz="2200" u="none" cap="none" strike="noStrike">
                <a:solidFill>
                  <a:schemeClr val="dk1"/>
                </a:solidFill>
                <a:latin typeface="Roboto Condensed"/>
                <a:ea typeface="Roboto Condensed"/>
                <a:cs typeface="Roboto Condensed"/>
                <a:sym typeface="Roboto Condensed"/>
              </a:rPr>
              <a:t>Designed with a bias toward system programming with performance, efficiency and flexibility.</a:t>
            </a:r>
            <a:endParaRPr/>
          </a:p>
          <a:p>
            <a:pPr indent="-203200" lvl="0" marL="342900" marR="0" rtl="0" algn="l">
              <a:lnSpc>
                <a:spcPct val="90000"/>
              </a:lnSpc>
              <a:spcBef>
                <a:spcPts val="0"/>
              </a:spcBef>
              <a:spcAft>
                <a:spcPts val="0"/>
              </a:spcAft>
              <a:buClr>
                <a:schemeClr val="dk1"/>
              </a:buClr>
              <a:buSzPts val="2200"/>
              <a:buFont typeface="Roboto Condensed"/>
              <a:buNone/>
            </a:pPr>
            <a:r>
              <a:t/>
            </a:r>
            <a:endParaRPr b="0" i="0" sz="22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200"/>
              <a:buFont typeface="Roboto Condensed"/>
              <a:buChar char="•"/>
            </a:pPr>
            <a:r>
              <a:rPr b="0" i="0" lang="en-US" sz="2200" u="none" cap="none" strike="noStrike">
                <a:solidFill>
                  <a:schemeClr val="dk1"/>
                </a:solidFill>
                <a:latin typeface="Roboto Condensed"/>
                <a:ea typeface="Roboto Condensed"/>
                <a:cs typeface="Roboto Condensed"/>
                <a:sym typeface="Roboto Condensed"/>
              </a:rPr>
              <a:t>Applications: desktop, servers, performance-critical, entertainment, etc</a:t>
            </a:r>
            <a:endParaRPr b="0" i="0" sz="22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0"/>
              </a:spcBef>
              <a:spcAft>
                <a:spcPts val="0"/>
              </a:spcAft>
              <a:buClr>
                <a:schemeClr val="dk1"/>
              </a:buClr>
              <a:buSzPts val="2200"/>
              <a:buFont typeface="Roboto Condensed"/>
              <a:buNone/>
            </a:pPr>
            <a:r>
              <a:t/>
            </a:r>
            <a:endParaRPr b="0" i="0" sz="22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200"/>
              <a:buFont typeface="Roboto Condensed"/>
              <a:buChar char="•"/>
            </a:pPr>
            <a:r>
              <a:rPr b="0" i="0" lang="en-US" sz="2200" u="none" cap="none" strike="noStrike">
                <a:solidFill>
                  <a:schemeClr val="dk1"/>
                </a:solidFill>
                <a:latin typeface="Roboto Condensed"/>
                <a:ea typeface="Roboto Condensed"/>
                <a:cs typeface="Roboto Condensed"/>
                <a:sym typeface="Roboto Condensed"/>
              </a:rPr>
              <a:t>Created by Bjarne Stroustrup</a:t>
            </a:r>
            <a:endParaRPr b="0" i="0" sz="22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07" name="Shape 10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History of C++</a:t>
            </a:r>
            <a:endParaRPr b="1" i="0" sz="2400" u="none" cap="none" strike="noStrike">
              <a:solidFill>
                <a:srgbClr val="666666"/>
              </a:solidFill>
              <a:latin typeface="Roboto Condensed"/>
              <a:ea typeface="Roboto Condensed"/>
              <a:cs typeface="Roboto Condensed"/>
              <a:sym typeface="Roboto Condensed"/>
            </a:endParaRPr>
          </a:p>
        </p:txBody>
      </p:sp>
      <p:pic>
        <p:nvPicPr>
          <p:cNvPr id="108" name="Shape 108"/>
          <p:cNvPicPr preferRelativeResize="0"/>
          <p:nvPr/>
        </p:nvPicPr>
        <p:blipFill rotWithShape="1">
          <a:blip r:embed="rId3">
            <a:alphaModFix/>
          </a:blip>
          <a:srcRect b="0" l="0" r="0" t="0"/>
          <a:stretch/>
        </p:blipFill>
        <p:spPr>
          <a:xfrm>
            <a:off x="6095999" y="1600200"/>
            <a:ext cx="5688170" cy="426612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Name that can be used in translation units different from the one in which it was defined</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storage is created once, and the linker must resolve all other references to that storage. </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Variables defined outside all functions (with the exception of </a:t>
            </a:r>
            <a:r>
              <a:rPr b="0" i="0" lang="en-US" sz="2400" u="none" cap="none" strike="noStrike">
                <a:solidFill>
                  <a:schemeClr val="accent1"/>
                </a:solidFill>
                <a:latin typeface="Roboto Condensed"/>
                <a:ea typeface="Roboto Condensed"/>
                <a:cs typeface="Roboto Condensed"/>
                <a:sym typeface="Roboto Condensed"/>
              </a:rPr>
              <a:t>const</a:t>
            </a:r>
            <a:r>
              <a:rPr b="1"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dk1"/>
                </a:solidFill>
                <a:latin typeface="Roboto Condensed"/>
                <a:ea typeface="Roboto Condensed"/>
                <a:cs typeface="Roboto Condensed"/>
                <a:sym typeface="Roboto Condensed"/>
              </a:rPr>
              <a:t>in C++) and function definitions default to external linkage.</a:t>
            </a:r>
            <a:endParaRPr/>
          </a:p>
        </p:txBody>
      </p:sp>
      <p:sp>
        <p:nvSpPr>
          <p:cNvPr id="357" name="Shape 35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External Linkage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External Linkage</a:t>
            </a:r>
            <a:endParaRPr/>
          </a:p>
        </p:txBody>
      </p:sp>
      <p:sp>
        <p:nvSpPr>
          <p:cNvPr id="363" name="Shape 363"/>
          <p:cNvSpPr txBox="1"/>
          <p:nvPr/>
        </p:nvSpPr>
        <p:spPr>
          <a:xfrm>
            <a:off x="1981200" y="1600200"/>
            <a:ext cx="40385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n;</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 {</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n = </a:t>
            </a:r>
            <a:r>
              <a:rPr b="0" i="0" lang="en-US" sz="2400" u="none" cap="none" strike="noStrike">
                <a:solidFill>
                  <a:schemeClr val="accent3"/>
                </a:solidFill>
                <a:latin typeface="Roboto Condensed"/>
                <a:ea typeface="Roboto Condensed"/>
                <a:cs typeface="Roboto Condensed"/>
                <a:sym typeface="Roboto Condensed"/>
              </a:rPr>
              <a:t>4</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64" name="Shape 364"/>
          <p:cNvSpPr txBox="1"/>
          <p:nvPr/>
        </p:nvSpPr>
        <p:spPr>
          <a:xfrm>
            <a:off x="6272150" y="1600200"/>
            <a:ext cx="4038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B.cpp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extern int </a:t>
            </a:r>
            <a:r>
              <a:rPr b="0" i="0" lang="en-US" sz="2400" u="none" cap="none" strike="noStrike">
                <a:solidFill>
                  <a:schemeClr val="dk1"/>
                </a:solidFill>
                <a:latin typeface="Roboto Condensed"/>
                <a:ea typeface="Roboto Condensed"/>
                <a:cs typeface="Roboto Condensed"/>
                <a:sym typeface="Roboto Condensed"/>
              </a:rPr>
              <a:t>n;</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g() {</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n = </a:t>
            </a:r>
            <a:r>
              <a:rPr b="0" i="0" lang="en-US" sz="2400" u="none" cap="none" strike="noStrike">
                <a:solidFill>
                  <a:schemeClr val="accent3"/>
                </a:solidFill>
                <a:latin typeface="Roboto Condensed"/>
                <a:ea typeface="Roboto Condensed"/>
                <a:cs typeface="Roboto Condensed"/>
                <a:sym typeface="Roboto Condensed"/>
              </a:rPr>
              <a:t>10</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Local variables exist only temporarily, on the stack, while a function is being called. </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linker doesn’t know about automatic variables, and so these have </a:t>
            </a:r>
            <a:r>
              <a:rPr b="0" i="1" lang="en-US" sz="2400" u="none" cap="none" strike="noStrike">
                <a:solidFill>
                  <a:schemeClr val="dk1"/>
                </a:solidFill>
                <a:latin typeface="Roboto Condensed"/>
                <a:ea typeface="Roboto Condensed"/>
                <a:cs typeface="Roboto Condensed"/>
                <a:sym typeface="Roboto Condensed"/>
              </a:rPr>
              <a:t>no linkage</a:t>
            </a:r>
            <a:r>
              <a:rPr b="0" i="0" lang="en-US" sz="2400" u="none" cap="none" strike="noStrike">
                <a:solidFill>
                  <a:schemeClr val="dk1"/>
                </a:solidFill>
                <a:latin typeface="Roboto Condensed"/>
                <a:ea typeface="Roboto Condensed"/>
                <a:cs typeface="Roboto Condensed"/>
                <a:sym typeface="Roboto Condensed"/>
              </a:rPr>
              <a:t>.</a:t>
            </a:r>
            <a:endParaRPr/>
          </a:p>
        </p:txBody>
      </p:sp>
      <p:sp>
        <p:nvSpPr>
          <p:cNvPr id="370" name="Shape 37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No Linkage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What is wrong?</a:t>
            </a:r>
            <a:endParaRPr/>
          </a:p>
        </p:txBody>
      </p:sp>
      <p:sp>
        <p:nvSpPr>
          <p:cNvPr id="376" name="Shape 376"/>
          <p:cNvSpPr txBox="1"/>
          <p:nvPr/>
        </p:nvSpPr>
        <p:spPr>
          <a:xfrm>
            <a:off x="1981200" y="1600200"/>
            <a:ext cx="40385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x = </a:t>
            </a:r>
            <a:r>
              <a:rPr b="0" i="0" lang="en-US" sz="2400" u="none" cap="none" strike="noStrike">
                <a:solidFill>
                  <a:schemeClr val="accent2"/>
                </a:solidFill>
                <a:latin typeface="Roboto Condensed"/>
                <a:ea typeface="Roboto Condensed"/>
                <a:cs typeface="Roboto Condensed"/>
                <a:sym typeface="Roboto Condensed"/>
              </a:rPr>
              <a:t>1</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77" name="Shape 377"/>
          <p:cNvSpPr txBox="1"/>
          <p:nvPr/>
        </p:nvSpPr>
        <p:spPr>
          <a:xfrm>
            <a:off x="6172200" y="1600200"/>
            <a:ext cx="40385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B.cpp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x;</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What is wrong?</a:t>
            </a:r>
            <a:endParaRPr/>
          </a:p>
        </p:txBody>
      </p:sp>
      <p:sp>
        <p:nvSpPr>
          <p:cNvPr id="383" name="Shape 383"/>
          <p:cNvSpPr txBox="1"/>
          <p:nvPr/>
        </p:nvSpPr>
        <p:spPr>
          <a:xfrm>
            <a:off x="1981200" y="1600200"/>
            <a:ext cx="40385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x = </a:t>
            </a:r>
            <a:r>
              <a:rPr b="0" i="0" lang="en-US" sz="2400" u="none" cap="none" strike="noStrike">
                <a:solidFill>
                  <a:schemeClr val="accent2"/>
                </a:solidFill>
                <a:latin typeface="Roboto Condensed"/>
                <a:ea typeface="Roboto Condensed"/>
                <a:cs typeface="Roboto Condensed"/>
                <a:sym typeface="Roboto Condensed"/>
              </a:rPr>
              <a:t>1</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84" name="Shape 384"/>
          <p:cNvSpPr txBox="1"/>
          <p:nvPr/>
        </p:nvSpPr>
        <p:spPr>
          <a:xfrm>
            <a:off x="6172200" y="1600200"/>
            <a:ext cx="40385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B.cpp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x;</a:t>
            </a:r>
            <a:endParaRPr/>
          </a:p>
        </p:txBody>
      </p:sp>
      <p:sp>
        <p:nvSpPr>
          <p:cNvPr id="385" name="Shape 385"/>
          <p:cNvSpPr/>
          <p:nvPr/>
        </p:nvSpPr>
        <p:spPr>
          <a:xfrm rot="-371040">
            <a:off x="3485907" y="4210412"/>
            <a:ext cx="3878215" cy="1215818"/>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x is defined twice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What is wrong?</a:t>
            </a:r>
            <a:endParaRPr/>
          </a:p>
        </p:txBody>
      </p:sp>
      <p:sp>
        <p:nvSpPr>
          <p:cNvPr id="391" name="Shape 391"/>
          <p:cNvSpPr txBox="1"/>
          <p:nvPr/>
        </p:nvSpPr>
        <p:spPr>
          <a:xfrm>
            <a:off x="1981200" y="1600200"/>
            <a:ext cx="40385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x = </a:t>
            </a:r>
            <a:r>
              <a:rPr b="0" i="0" lang="en-US" sz="2400" u="none" cap="none" strike="noStrike">
                <a:solidFill>
                  <a:schemeClr val="accent2"/>
                </a:solidFill>
                <a:latin typeface="Roboto Condensed"/>
                <a:ea typeface="Roboto Condensed"/>
                <a:cs typeface="Roboto Condensed"/>
                <a:sym typeface="Roboto Condensed"/>
              </a:rPr>
              <a:t>1</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92" name="Shape 392"/>
          <p:cNvSpPr txBox="1"/>
          <p:nvPr/>
        </p:nvSpPr>
        <p:spPr>
          <a:xfrm>
            <a:off x="6172200" y="1600200"/>
            <a:ext cx="40385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B.cpp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extern int </a:t>
            </a:r>
            <a:r>
              <a:rPr b="0" i="0" lang="en-US" sz="2400" u="none" cap="none" strike="noStrike">
                <a:solidFill>
                  <a:schemeClr val="dk1"/>
                </a:solidFill>
                <a:latin typeface="Roboto Condensed"/>
                <a:ea typeface="Roboto Condensed"/>
                <a:cs typeface="Roboto Condensed"/>
                <a:sym typeface="Roboto Condensed"/>
              </a:rPr>
              <a:t>x;</a:t>
            </a:r>
            <a:endParaRPr/>
          </a:p>
        </p:txBody>
      </p:sp>
      <p:sp>
        <p:nvSpPr>
          <p:cNvPr id="393" name="Shape 393"/>
          <p:cNvSpPr/>
          <p:nvPr/>
        </p:nvSpPr>
        <p:spPr>
          <a:xfrm rot="-371040">
            <a:off x="3485907" y="4210412"/>
            <a:ext cx="3878215" cy="1215818"/>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extern</a:t>
            </a:r>
            <a:r>
              <a:rPr b="0" i="0" lang="en-US" sz="2400" u="none" cap="none" strike="noStrike">
                <a:solidFill>
                  <a:schemeClr val="dk1"/>
                </a:solidFill>
                <a:latin typeface="Roboto Condensed"/>
                <a:ea typeface="Roboto Condensed"/>
                <a:cs typeface="Roboto Condensed"/>
                <a:sym typeface="Roboto Condensed"/>
              </a:rPr>
              <a:t> to prevent initialization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What is wrong?</a:t>
            </a:r>
            <a:endParaRPr/>
          </a:p>
        </p:txBody>
      </p:sp>
      <p:sp>
        <p:nvSpPr>
          <p:cNvPr id="399" name="Shape 399"/>
          <p:cNvSpPr txBox="1"/>
          <p:nvPr/>
        </p:nvSpPr>
        <p:spPr>
          <a:xfrm>
            <a:off x="1981200" y="1600200"/>
            <a:ext cx="40385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 f() {</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return</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3"/>
                </a:solidFill>
                <a:latin typeface="Roboto Condensed"/>
                <a:ea typeface="Roboto Condensed"/>
                <a:cs typeface="Roboto Condensed"/>
                <a:sym typeface="Roboto Condensed"/>
              </a:rPr>
              <a:t>0</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00" name="Shape 400"/>
          <p:cNvSpPr txBox="1"/>
          <p:nvPr/>
        </p:nvSpPr>
        <p:spPr>
          <a:xfrm>
            <a:off x="6172200" y="1600200"/>
            <a:ext cx="40385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B.cpp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 g() {</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return</a:t>
            </a:r>
            <a:r>
              <a:rPr b="0" i="0" lang="en-US" sz="2400" u="none" cap="none" strike="noStrike">
                <a:solidFill>
                  <a:schemeClr val="dk1"/>
                </a:solidFill>
                <a:latin typeface="Roboto Condensed"/>
                <a:ea typeface="Roboto Condensed"/>
                <a:cs typeface="Roboto Condensed"/>
                <a:sym typeface="Roboto Condensed"/>
              </a:rPr>
              <a:t> f();</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06" name="Shape 40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What is wrong?</a:t>
            </a:r>
            <a:endParaRPr/>
          </a:p>
        </p:txBody>
      </p:sp>
      <p:sp>
        <p:nvSpPr>
          <p:cNvPr id="407" name="Shape 407"/>
          <p:cNvSpPr txBox="1"/>
          <p:nvPr/>
        </p:nvSpPr>
        <p:spPr>
          <a:xfrm>
            <a:off x="1981200" y="1600200"/>
            <a:ext cx="40385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 f() {</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return</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3"/>
                </a:solidFill>
                <a:latin typeface="Roboto Condensed"/>
                <a:ea typeface="Roboto Condensed"/>
                <a:cs typeface="Roboto Condensed"/>
                <a:sym typeface="Roboto Condensed"/>
              </a:rPr>
              <a:t>0</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08" name="Shape 408"/>
          <p:cNvSpPr txBox="1"/>
          <p:nvPr/>
        </p:nvSpPr>
        <p:spPr>
          <a:xfrm>
            <a:off x="6172200" y="1600200"/>
            <a:ext cx="40385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B.cpp</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 f();</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 g() {</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return</a:t>
            </a:r>
            <a:r>
              <a:rPr b="0" i="0" lang="en-US" sz="2400" u="none" cap="none" strike="noStrike">
                <a:solidFill>
                  <a:schemeClr val="dk1"/>
                </a:solidFill>
                <a:latin typeface="Roboto Condensed"/>
                <a:ea typeface="Roboto Condensed"/>
                <a:cs typeface="Roboto Condensed"/>
                <a:sym typeface="Roboto Condensed"/>
              </a:rPr>
              <a:t> f();</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a:p>
        </p:txBody>
      </p:sp>
      <p:sp>
        <p:nvSpPr>
          <p:cNvPr id="409" name="Shape 409"/>
          <p:cNvSpPr/>
          <p:nvPr/>
        </p:nvSpPr>
        <p:spPr>
          <a:xfrm rot="-371040">
            <a:off x="2355327" y="4641294"/>
            <a:ext cx="3878215" cy="1615885"/>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If we declare f() before defining g(), it will work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idx="1" type="body"/>
          </p:nvPr>
        </p:nvSpPr>
        <p:spPr>
          <a:xfrm>
            <a:off x="609600" y="1600200"/>
            <a:ext cx="10972799"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Localize the names of identifiers to avoid name collisions.</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Allows the same name to be used in different contexts without conflicts arising.</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a:t>
            </a:r>
            <a:r>
              <a:rPr b="0" i="0" lang="en-US" sz="2400" u="none" cap="none" strike="noStrike">
                <a:solidFill>
                  <a:schemeClr val="accent1"/>
                </a:solidFill>
                <a:latin typeface="Roboto Condensed"/>
                <a:ea typeface="Roboto Condensed"/>
                <a:cs typeface="Roboto Condensed"/>
                <a:sym typeface="Roboto Condensed"/>
              </a:rPr>
              <a:t>namespace </a:t>
            </a:r>
            <a:r>
              <a:rPr b="0" i="0" lang="en-US" sz="2400" u="none" cap="none" strike="noStrike">
                <a:solidFill>
                  <a:schemeClr val="dk1"/>
                </a:solidFill>
                <a:latin typeface="Roboto Condensed"/>
                <a:ea typeface="Roboto Condensed"/>
                <a:cs typeface="Roboto Condensed"/>
                <a:sym typeface="Roboto Condensed"/>
              </a:rPr>
              <a:t>keyword allows you to partition the global namespace by creating a declarative region</a:t>
            </a:r>
            <a:endParaRPr/>
          </a:p>
        </p:txBody>
      </p:sp>
      <p:sp>
        <p:nvSpPr>
          <p:cNvPr id="415" name="Shape 415"/>
          <p:cNvSpPr txBox="1"/>
          <p:nvPr>
            <p:ph type="title"/>
          </p:nvPr>
        </p:nvSpPr>
        <p:spPr>
          <a:xfrm>
            <a:off x="609600" y="274637"/>
            <a:ext cx="10972799"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Namespaces and Scope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idx="1" type="body"/>
          </p:nvPr>
        </p:nvSpPr>
        <p:spPr>
          <a:xfrm>
            <a:off x="609600" y="1600200"/>
            <a:ext cx="10972799"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namespace</a:t>
            </a:r>
            <a:r>
              <a:rPr b="0" i="0" lang="en-US" sz="2400" u="none" cap="none" strike="noStrike">
                <a:solidFill>
                  <a:schemeClr val="dk1"/>
                </a:solidFill>
                <a:latin typeface="Roboto Condensed"/>
                <a:ea typeface="Roboto Condensed"/>
                <a:cs typeface="Roboto Condensed"/>
                <a:sym typeface="Roboto Condensed"/>
              </a:rPr>
              <a:t> math {</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size_t </a:t>
            </a:r>
            <a:r>
              <a:rPr b="0" i="0" lang="en-US" sz="2400" u="none" cap="none" strike="noStrike">
                <a:solidFill>
                  <a:schemeClr val="dk1"/>
                </a:solidFill>
                <a:latin typeface="Roboto Condensed"/>
                <a:ea typeface="Roboto Condensed"/>
                <a:cs typeface="Roboto Condensed"/>
                <a:sym typeface="Roboto Condensed"/>
              </a:rPr>
              <a:t>factorial(</a:t>
            </a:r>
            <a:r>
              <a:rPr b="0" i="0" lang="en-US" sz="2400" u="none" cap="none" strike="noStrike">
                <a:solidFill>
                  <a:schemeClr val="accent1"/>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n);</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 main() {</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fact = math::factorial(</a:t>
            </a:r>
            <a:r>
              <a:rPr b="0" i="0" lang="en-US" sz="2400" u="none" cap="none" strike="noStrike">
                <a:solidFill>
                  <a:schemeClr val="accent3"/>
                </a:solidFill>
                <a:latin typeface="Roboto Condensed"/>
                <a:ea typeface="Roboto Condensed"/>
                <a:cs typeface="Roboto Condensed"/>
                <a:sym typeface="Roboto Condensed"/>
              </a:rPr>
              <a:t>10</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a:p>
        </p:txBody>
      </p:sp>
      <p:sp>
        <p:nvSpPr>
          <p:cNvPr id="421" name="Shape 421"/>
          <p:cNvSpPr txBox="1"/>
          <p:nvPr>
            <p:ph type="title"/>
          </p:nvPr>
        </p:nvSpPr>
        <p:spPr>
          <a:xfrm>
            <a:off x="609600" y="274637"/>
            <a:ext cx="10972799"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Namespaces and Scope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203200" lvl="0" marL="342900" marR="0" rtl="0" algn="l">
              <a:lnSpc>
                <a:spcPct val="90000"/>
              </a:lnSpc>
              <a:spcBef>
                <a:spcPts val="0"/>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14" name="Shape 11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History of C++</a:t>
            </a:r>
            <a:endParaRPr b="1" i="0" sz="2400" u="none" cap="none" strike="noStrike">
              <a:solidFill>
                <a:srgbClr val="666666"/>
              </a:solidFill>
              <a:latin typeface="Roboto Condensed"/>
              <a:ea typeface="Roboto Condensed"/>
              <a:cs typeface="Roboto Condensed"/>
              <a:sym typeface="Roboto Condensed"/>
            </a:endParaRPr>
          </a:p>
        </p:txBody>
      </p:sp>
      <p:pic>
        <p:nvPicPr>
          <p:cNvPr id="115" name="Shape 115"/>
          <p:cNvPicPr preferRelativeResize="0"/>
          <p:nvPr/>
        </p:nvPicPr>
        <p:blipFill rotWithShape="1">
          <a:blip r:embed="rId3">
            <a:alphaModFix/>
          </a:blip>
          <a:srcRect b="0" l="0" r="0" t="0"/>
          <a:stretch/>
        </p:blipFill>
        <p:spPr>
          <a:xfrm>
            <a:off x="1384478" y="1095668"/>
            <a:ext cx="9423042" cy="55350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idx="1" type="body"/>
          </p:nvPr>
        </p:nvSpPr>
        <p:spPr>
          <a:xfrm>
            <a:off x="609600" y="1600200"/>
            <a:ext cx="10972799"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 namespace must be declared outside of all other scopes. </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There is, however, one exception: a namespace can be nested within another</a:t>
            </a:r>
            <a:endParaRPr/>
          </a:p>
          <a:p>
            <a:pPr indent="0" lvl="0" marL="0" marR="0" rtl="0" algn="l">
              <a:lnSpc>
                <a:spcPct val="100000"/>
              </a:lnSpc>
              <a:spcBef>
                <a:spcPts val="0"/>
              </a:spcBef>
              <a:spcAft>
                <a:spcPts val="0"/>
              </a:spcAft>
              <a:buClr>
                <a:schemeClr val="dk1"/>
              </a:buClr>
              <a:buFont typeface="Calibri"/>
              <a:buNone/>
            </a:pPr>
            <a:r>
              <a:t/>
            </a:r>
            <a:endParaRPr b="0" i="0" sz="2400" u="none" cap="none" strike="noStrike">
              <a:solidFill>
                <a:schemeClr val="accent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accent1"/>
                </a:solidFill>
                <a:latin typeface="Roboto Condensed"/>
                <a:ea typeface="Roboto Condensed"/>
                <a:cs typeface="Roboto Condensed"/>
                <a:sym typeface="Roboto Condensed"/>
              </a:rPr>
              <a:t>namespace</a:t>
            </a:r>
            <a:r>
              <a:rPr b="0" i="0" lang="en-US" sz="2400" u="none" cap="none" strike="noStrike">
                <a:solidFill>
                  <a:schemeClr val="dk1"/>
                </a:solidFill>
                <a:latin typeface="Roboto Condensed"/>
                <a:ea typeface="Roboto Condensed"/>
                <a:cs typeface="Roboto Condensed"/>
                <a:sym typeface="Roboto Condensed"/>
              </a:rPr>
              <a:t> math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namespace</a:t>
            </a:r>
            <a:r>
              <a:rPr b="0" i="0" lang="en-US" sz="2400" u="none" cap="none" strike="noStrike">
                <a:solidFill>
                  <a:schemeClr val="dk1"/>
                </a:solidFill>
                <a:latin typeface="Roboto Condensed"/>
                <a:ea typeface="Roboto Condensed"/>
                <a:cs typeface="Roboto Condensed"/>
                <a:sym typeface="Roboto Condensed"/>
              </a:rPr>
              <a:t> trigonometric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sin(</a:t>
            </a:r>
            <a:r>
              <a:rPr b="0" i="0" lang="en-US" sz="2400" u="none" cap="none" strike="noStrike">
                <a:solidFill>
                  <a:schemeClr val="accent1"/>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angle);</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 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angle = math::trigonometric::sin(</a:t>
            </a:r>
            <a:r>
              <a:rPr b="0" i="0" lang="en-US" sz="2400" u="none" cap="none" strike="noStrike">
                <a:solidFill>
                  <a:schemeClr val="accent3"/>
                </a:solidFill>
                <a:latin typeface="Roboto Condensed"/>
                <a:ea typeface="Roboto Condensed"/>
                <a:cs typeface="Roboto Condensed"/>
                <a:sym typeface="Roboto Condensed"/>
              </a:rPr>
              <a:t>180</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27" name="Shape 427"/>
          <p:cNvSpPr txBox="1"/>
          <p:nvPr>
            <p:ph type="title"/>
          </p:nvPr>
        </p:nvSpPr>
        <p:spPr>
          <a:xfrm>
            <a:off x="609600" y="274637"/>
            <a:ext cx="10972799"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Namespace options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idx="1" type="body"/>
          </p:nvPr>
        </p:nvSpPr>
        <p:spPr>
          <a:xfrm>
            <a:off x="609600" y="1600200"/>
            <a:ext cx="10972799"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using statement was invented to alleviate the problem of having to specify the namespace and the scope resolution operator each time you need to refer to members of a namespace. </a:t>
            </a:r>
            <a:endParaRPr/>
          </a:p>
          <a:p>
            <a:pPr indent="0" lvl="0" marL="0" marR="0" rtl="0" algn="l">
              <a:lnSpc>
                <a:spcPct val="100000"/>
              </a:lnSpc>
              <a:spcBef>
                <a:spcPts val="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namespace</a:t>
            </a:r>
            <a:r>
              <a:rPr b="0" i="0" lang="en-US" sz="2400" u="none" cap="none" strike="noStrike">
                <a:solidFill>
                  <a:schemeClr val="dk1"/>
                </a:solidFill>
                <a:latin typeface="Roboto Condensed"/>
                <a:ea typeface="Roboto Condensed"/>
                <a:cs typeface="Roboto Condensed"/>
                <a:sym typeface="Roboto Condensed"/>
              </a:rPr>
              <a:t> math {</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size_t </a:t>
            </a:r>
            <a:r>
              <a:rPr b="0" i="0" lang="en-US" sz="2400" u="none" cap="none" strike="noStrike">
                <a:solidFill>
                  <a:schemeClr val="dk1"/>
                </a:solidFill>
                <a:latin typeface="Roboto Condensed"/>
                <a:ea typeface="Roboto Condensed"/>
                <a:cs typeface="Roboto Condensed"/>
                <a:sym typeface="Roboto Condensed"/>
              </a:rPr>
              <a:t>factorial(</a:t>
            </a:r>
            <a:r>
              <a:rPr b="0" i="0" lang="en-US" sz="2400" u="none" cap="none" strike="noStrike">
                <a:solidFill>
                  <a:schemeClr val="accent1"/>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n);</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using namespace</a:t>
            </a:r>
            <a:r>
              <a:rPr b="0" i="0" lang="en-US" sz="2400" u="none" cap="none" strike="noStrike">
                <a:solidFill>
                  <a:schemeClr val="dk1"/>
                </a:solidFill>
                <a:latin typeface="Roboto Condensed"/>
                <a:ea typeface="Roboto Condensed"/>
                <a:cs typeface="Roboto Condensed"/>
                <a:sym typeface="Roboto Condensed"/>
              </a:rPr>
              <a:t> math;</a:t>
            </a:r>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 main() {</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fact = factorial(</a:t>
            </a:r>
            <a:r>
              <a:rPr b="0" i="0" lang="en-US" sz="2400" u="none" cap="none" strike="noStrike">
                <a:solidFill>
                  <a:schemeClr val="accent3"/>
                </a:solidFill>
                <a:latin typeface="Roboto Condensed"/>
                <a:ea typeface="Roboto Condensed"/>
                <a:cs typeface="Roboto Condensed"/>
                <a:sym typeface="Roboto Condensed"/>
              </a:rPr>
              <a:t>10</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a:p>
        </p:txBody>
      </p:sp>
      <p:sp>
        <p:nvSpPr>
          <p:cNvPr id="433" name="Shape 433"/>
          <p:cNvSpPr txBox="1"/>
          <p:nvPr>
            <p:ph type="title"/>
          </p:nvPr>
        </p:nvSpPr>
        <p:spPr>
          <a:xfrm>
            <a:off x="609600" y="274637"/>
            <a:ext cx="10972799"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Using statement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idx="1" type="body"/>
          </p:nvPr>
        </p:nvSpPr>
        <p:spPr>
          <a:xfrm>
            <a:off x="609600" y="1600200"/>
            <a:ext cx="10972799"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using statement was invented to alleviate the problem of having to specify the namespace and the scope resolution operator each time you need to refer to members of a namespace. </a:t>
            </a:r>
            <a:endParaRPr/>
          </a:p>
          <a:p>
            <a:pPr indent="0" lvl="0" marL="0" marR="0" rtl="0" algn="l">
              <a:lnSpc>
                <a:spcPct val="100000"/>
              </a:lnSpc>
              <a:spcBef>
                <a:spcPts val="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accent1"/>
                </a:solidFill>
                <a:latin typeface="Roboto Condensed"/>
                <a:ea typeface="Roboto Condensed"/>
                <a:cs typeface="Roboto Condensed"/>
                <a:sym typeface="Roboto Condensed"/>
              </a:rPr>
              <a:t>namespace</a:t>
            </a:r>
            <a:r>
              <a:rPr b="0" i="0" lang="en-US" sz="2400" u="none" cap="none" strike="noStrike">
                <a:solidFill>
                  <a:schemeClr val="dk1"/>
                </a:solidFill>
                <a:latin typeface="Roboto Condensed"/>
                <a:ea typeface="Roboto Condensed"/>
                <a:cs typeface="Roboto Condensed"/>
                <a:sym typeface="Roboto Condensed"/>
              </a:rPr>
              <a:t> math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size_t </a:t>
            </a:r>
            <a:r>
              <a:rPr b="0" i="0" lang="en-US" sz="2400" u="none" cap="none" strike="noStrike">
                <a:solidFill>
                  <a:schemeClr val="dk1"/>
                </a:solidFill>
                <a:latin typeface="Roboto Condensed"/>
                <a:ea typeface="Roboto Condensed"/>
                <a:cs typeface="Roboto Condensed"/>
                <a:sym typeface="Roboto Condensed"/>
              </a:rPr>
              <a:t>factorial(</a:t>
            </a:r>
            <a:r>
              <a:rPr b="0" i="0" lang="en-US" sz="2400" u="none" cap="none" strike="noStrike">
                <a:solidFill>
                  <a:schemeClr val="accent1"/>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accent1"/>
                </a:solidFill>
                <a:latin typeface="Roboto Condensed"/>
                <a:ea typeface="Roboto Condensed"/>
                <a:cs typeface="Roboto Condensed"/>
                <a:sym typeface="Roboto Condensed"/>
              </a:rPr>
              <a:t>using </a:t>
            </a:r>
            <a:r>
              <a:rPr b="0" i="0" lang="en-US" sz="2400" u="none" cap="none" strike="noStrike">
                <a:solidFill>
                  <a:schemeClr val="dk1"/>
                </a:solidFill>
                <a:latin typeface="Roboto Condensed"/>
                <a:ea typeface="Roboto Condensed"/>
                <a:cs typeface="Roboto Condensed"/>
                <a:sym typeface="Roboto Condensed"/>
              </a:rPr>
              <a:t>math::factorial;</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 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fact = factorial(</a:t>
            </a:r>
            <a:r>
              <a:rPr b="0" i="0" lang="en-US" sz="2400" u="none" cap="none" strike="noStrike">
                <a:solidFill>
                  <a:schemeClr val="accent3"/>
                </a:solidFill>
                <a:latin typeface="Roboto Condensed"/>
                <a:ea typeface="Roboto Condensed"/>
                <a:cs typeface="Roboto Condensed"/>
                <a:sym typeface="Roboto Condensed"/>
              </a:rPr>
              <a:t>10</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p:txBody>
      </p:sp>
      <p:sp>
        <p:nvSpPr>
          <p:cNvPr id="439" name="Shape 439"/>
          <p:cNvSpPr txBox="1"/>
          <p:nvPr>
            <p:ph type="title"/>
          </p:nvPr>
        </p:nvSpPr>
        <p:spPr>
          <a:xfrm>
            <a:off x="609600" y="274637"/>
            <a:ext cx="10972799"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Using statement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idx="1" type="body"/>
          </p:nvPr>
        </p:nvSpPr>
        <p:spPr>
          <a:xfrm>
            <a:off x="609600" y="1600200"/>
            <a:ext cx="10972799"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rgbClr val="980000"/>
                </a:solidFill>
                <a:latin typeface="Roboto Condensed"/>
                <a:ea typeface="Roboto Condensed"/>
                <a:cs typeface="Roboto Condensed"/>
                <a:sym typeface="Roboto Condensed"/>
              </a:rPr>
              <a:t>#include &lt;string&gt;</a:t>
            </a:r>
            <a:endParaRPr/>
          </a:p>
          <a:p>
            <a:pPr indent="0" lvl="0" marL="0" marR="0" rtl="0" algn="l">
              <a:lnSpc>
                <a:spcPct val="100000"/>
              </a:lnSpc>
              <a:spcBef>
                <a:spcPts val="480"/>
              </a:spcBef>
              <a:spcAft>
                <a:spcPts val="0"/>
              </a:spcAft>
              <a:buClr>
                <a:schemeClr val="dk1"/>
              </a:buClr>
              <a:buFont typeface="Roboto Condensed"/>
              <a:buNone/>
            </a:pPr>
            <a:r>
              <a:t/>
            </a:r>
            <a:endParaRPr b="0" i="0" sz="2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rgbClr val="000000"/>
                </a:solidFill>
                <a:latin typeface="Roboto Condensed"/>
                <a:ea typeface="Roboto Condensed"/>
                <a:cs typeface="Roboto Condensed"/>
                <a:sym typeface="Roboto Condensed"/>
              </a:rPr>
              <a:t>std::string str1 = “A String”;</a:t>
            </a:r>
            <a:endParaRPr/>
          </a:p>
          <a:p>
            <a:pPr indent="0" lvl="0" marL="0" marR="0" rtl="0" algn="l">
              <a:lnSpc>
                <a:spcPct val="100000"/>
              </a:lnSpc>
              <a:spcBef>
                <a:spcPts val="480"/>
              </a:spcBef>
              <a:spcAft>
                <a:spcPts val="0"/>
              </a:spcAft>
              <a:buClr>
                <a:schemeClr val="dk1"/>
              </a:buClr>
              <a:buFont typeface="Roboto Condensed"/>
              <a:buNone/>
            </a:pPr>
            <a:r>
              <a:t/>
            </a:r>
            <a:endParaRPr b="0" i="0" sz="2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rgbClr val="000000"/>
                </a:solidFill>
                <a:latin typeface="Roboto Condensed"/>
                <a:ea typeface="Roboto Condensed"/>
                <a:cs typeface="Roboto Condensed"/>
                <a:sym typeface="Roboto Condensed"/>
              </a:rPr>
              <a:t>std::string str2 = str1 + “Another string”;</a:t>
            </a:r>
            <a:endParaRPr/>
          </a:p>
          <a:p>
            <a:pPr indent="0" lvl="0" marL="0" marR="0" rtl="0" algn="l">
              <a:lnSpc>
                <a:spcPct val="100000"/>
              </a:lnSpc>
              <a:spcBef>
                <a:spcPts val="480"/>
              </a:spcBef>
              <a:spcAft>
                <a:spcPts val="0"/>
              </a:spcAft>
              <a:buClr>
                <a:schemeClr val="dk1"/>
              </a:buClr>
              <a:buFont typeface="Roboto Condensed"/>
              <a:buNone/>
            </a:pPr>
            <a:r>
              <a:t/>
            </a:r>
            <a:endParaRPr b="0" i="0" sz="2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rgbClr val="000000"/>
                </a:solidFill>
                <a:latin typeface="Roboto Condensed"/>
                <a:ea typeface="Roboto Condensed"/>
                <a:cs typeface="Roboto Condensed"/>
                <a:sym typeface="Roboto Condensed"/>
              </a:rPr>
              <a:t>std::string str3 = str + str1;</a:t>
            </a:r>
            <a:endParaRPr/>
          </a:p>
        </p:txBody>
      </p:sp>
      <p:sp>
        <p:nvSpPr>
          <p:cNvPr id="445" name="Shape 445"/>
          <p:cNvSpPr txBox="1"/>
          <p:nvPr>
            <p:ph type="title"/>
          </p:nvPr>
        </p:nvSpPr>
        <p:spPr>
          <a:xfrm>
            <a:off x="609600" y="274637"/>
            <a:ext cx="10972799"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Strings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idx="1" type="body"/>
          </p:nvPr>
        </p:nvSpPr>
        <p:spPr>
          <a:xfrm>
            <a:off x="609600" y="1600200"/>
            <a:ext cx="10972799"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accent2"/>
                </a:solidFill>
                <a:latin typeface="Roboto Condensed"/>
                <a:ea typeface="Roboto Condensed"/>
                <a:cs typeface="Roboto Condensed"/>
                <a:sym typeface="Roboto Condensed"/>
              </a:rPr>
              <a:t>#include &lt;iostream&gt;</a:t>
            </a:r>
            <a:endParaRPr/>
          </a:p>
          <a:p>
            <a:pPr indent="0" lvl="0" marL="0" marR="0" rtl="0" algn="l">
              <a:lnSpc>
                <a:spcPct val="100000"/>
              </a:lnSpc>
              <a:spcBef>
                <a:spcPts val="480"/>
              </a:spcBef>
              <a:spcAft>
                <a:spcPts val="0"/>
              </a:spcAft>
              <a:buClr>
                <a:schemeClr val="dk1"/>
              </a:buClr>
              <a:buFont typeface="Roboto Condensed"/>
              <a:buNone/>
            </a:pPr>
            <a:r>
              <a:t/>
            </a:r>
            <a:endParaRPr b="0" i="0" sz="2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rgbClr val="000000"/>
                </a:solidFill>
                <a:latin typeface="Roboto Condensed"/>
                <a:ea typeface="Roboto Condensed"/>
                <a:cs typeface="Roboto Condensed"/>
                <a:sym typeface="Roboto Condensed"/>
              </a:rPr>
              <a:t>std::cout &lt;&lt; “A message” &lt;&lt; std::endl;</a:t>
            </a:r>
            <a:endParaRPr/>
          </a:p>
          <a:p>
            <a:pPr indent="0" lvl="0" marL="0" marR="0" rtl="0" algn="l">
              <a:lnSpc>
                <a:spcPct val="100000"/>
              </a:lnSpc>
              <a:spcBef>
                <a:spcPts val="480"/>
              </a:spcBef>
              <a:spcAft>
                <a:spcPts val="0"/>
              </a:spcAft>
              <a:buClr>
                <a:schemeClr val="dk1"/>
              </a:buClr>
              <a:buFont typeface="Roboto Condensed"/>
              <a:buNone/>
            </a:pPr>
            <a:r>
              <a:t/>
            </a:r>
            <a:endParaRPr b="0" i="0" sz="2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rgbClr val="000000"/>
                </a:solidFill>
                <a:latin typeface="Roboto Condensed"/>
                <a:ea typeface="Roboto Condensed"/>
                <a:cs typeface="Roboto Condensed"/>
                <a:sym typeface="Roboto Condensed"/>
              </a:rPr>
              <a:t>std::string str = “Another message”;</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rgbClr val="000000"/>
                </a:solidFill>
                <a:latin typeface="Roboto Condensed"/>
                <a:ea typeface="Roboto Condensed"/>
                <a:cs typeface="Roboto Condensed"/>
                <a:sym typeface="Roboto Condensed"/>
              </a:rPr>
              <a:t>std::cout &lt;&lt; str &lt;&lt; std::endl;</a:t>
            </a:r>
            <a:endParaRPr/>
          </a:p>
          <a:p>
            <a:pPr indent="0" lvl="0" marL="0" marR="0" rtl="0" algn="l">
              <a:lnSpc>
                <a:spcPct val="100000"/>
              </a:lnSpc>
              <a:spcBef>
                <a:spcPts val="480"/>
              </a:spcBef>
              <a:spcAft>
                <a:spcPts val="0"/>
              </a:spcAft>
              <a:buClr>
                <a:schemeClr val="dk1"/>
              </a:buClr>
              <a:buFont typeface="Roboto Condensed"/>
              <a:buNone/>
            </a:pPr>
            <a:r>
              <a:t/>
            </a:r>
            <a:endParaRPr b="0" i="0" sz="2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rgbClr val="000000"/>
                </a:solidFill>
                <a:latin typeface="Roboto Condensed"/>
                <a:ea typeface="Roboto Condensed"/>
                <a:cs typeface="Roboto Condensed"/>
                <a:sym typeface="Roboto Condensed"/>
              </a:rPr>
              <a:t>i = 14;</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rgbClr val="000000"/>
                </a:solidFill>
                <a:latin typeface="Roboto Condensed"/>
                <a:ea typeface="Roboto Condensed"/>
                <a:cs typeface="Roboto Condensed"/>
                <a:sym typeface="Roboto Condensed"/>
              </a:rPr>
              <a:t>std::cout &lt;&lt; i &lt;&lt; std::endl;</a:t>
            </a:r>
            <a:endParaRPr/>
          </a:p>
          <a:p>
            <a:pPr indent="0" lvl="0" marL="0" marR="0" rtl="0" algn="l">
              <a:lnSpc>
                <a:spcPct val="100000"/>
              </a:lnSpc>
              <a:spcBef>
                <a:spcPts val="480"/>
              </a:spcBef>
              <a:spcAft>
                <a:spcPts val="0"/>
              </a:spcAft>
              <a:buClr>
                <a:schemeClr val="dk1"/>
              </a:buClr>
              <a:buFont typeface="Roboto Condensed"/>
              <a:buNone/>
            </a:pPr>
            <a:r>
              <a:t/>
            </a:r>
            <a:endParaRPr b="0" i="0" sz="2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rgbClr val="000000"/>
                </a:solidFill>
                <a:latin typeface="Roboto Condensed"/>
                <a:ea typeface="Roboto Condensed"/>
                <a:cs typeface="Roboto Condensed"/>
                <a:sym typeface="Roboto Condensed"/>
              </a:rPr>
              <a:t>std::cout &lt;&lt; i &lt;&lt; “   ” &lt;&lt; str &lt;&lt; “Another string” &lt;&lt; std::endl;</a:t>
            </a:r>
            <a:endParaRPr/>
          </a:p>
        </p:txBody>
      </p:sp>
      <p:sp>
        <p:nvSpPr>
          <p:cNvPr id="451" name="Shape 451"/>
          <p:cNvSpPr txBox="1"/>
          <p:nvPr>
            <p:ph type="title"/>
          </p:nvPr>
        </p:nvSpPr>
        <p:spPr>
          <a:xfrm>
            <a:off x="609600" y="274637"/>
            <a:ext cx="10972799"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Standard Output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idx="1" type="body"/>
          </p:nvPr>
        </p:nvSpPr>
        <p:spPr>
          <a:xfrm>
            <a:off x="609600" y="1600200"/>
            <a:ext cx="10972799"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assert macro in the &lt;cassert&gt; library takes a Boolean expression and, if the expression evaluates to false, prints an error message and terminates the program. If the expression evaluates to true, it does nothing.</a:t>
            </a:r>
            <a:endParaRPr/>
          </a:p>
          <a:p>
            <a:pPr indent="-215900" lvl="0" marL="342900" marR="0" rtl="0" algn="l">
              <a:lnSpc>
                <a:spcPct val="100000"/>
              </a:lnSpc>
              <a:spcBef>
                <a:spcPts val="40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Font typeface="Calibri"/>
              <a:buNone/>
            </a:pPr>
            <a:r>
              <a:rPr b="0" i="0" lang="en-US" sz="2400" u="none" cap="none" strike="noStrike">
                <a:solidFill>
                  <a:schemeClr val="accent2"/>
                </a:solidFill>
                <a:latin typeface="Roboto Condensed"/>
                <a:ea typeface="Roboto Condensed"/>
                <a:cs typeface="Roboto Condensed"/>
                <a:sym typeface="Roboto Condensed"/>
              </a:rPr>
              <a:t>#include &lt;cassert&gt;</a:t>
            </a:r>
            <a:endParaRPr/>
          </a:p>
          <a:p>
            <a:pPr indent="0" lvl="0" marL="0" marR="0" rtl="0" algn="l">
              <a:lnSpc>
                <a:spcPct val="100000"/>
              </a:lnSpc>
              <a:spcBef>
                <a:spcPts val="40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assert(condition);</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57" name="Shape 457"/>
          <p:cNvSpPr txBox="1"/>
          <p:nvPr>
            <p:ph type="title"/>
          </p:nvPr>
        </p:nvSpPr>
        <p:spPr>
          <a:xfrm>
            <a:off x="609600" y="274637"/>
            <a:ext cx="10972799"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Asserts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idx="1" type="body"/>
          </p:nvPr>
        </p:nvSpPr>
        <p:spPr>
          <a:xfrm>
            <a:off x="609600" y="1600200"/>
            <a:ext cx="10972799" cy="4526100"/>
          </a:xfrm>
          <a:prstGeom prst="rect">
            <a:avLst/>
          </a:prstGeom>
          <a:noFill/>
          <a:ln>
            <a:noFill/>
          </a:ln>
        </p:spPr>
        <p:txBody>
          <a:bodyPr anchorCtr="0" anchor="t" bIns="45700" lIns="91425" spcFirstLastPara="1" rIns="91425" wrap="square" tIns="45700">
            <a:noAutofit/>
          </a:bodyPr>
          <a:lstStyle/>
          <a:p>
            <a:pPr indent="-254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You should use asserts in your code whenever you are “assuming” something about the state of your variables.</a:t>
            </a:r>
            <a:endParaRPr/>
          </a:p>
          <a:p>
            <a:pPr indent="0" lvl="0" marL="0" marR="0" rtl="0" algn="l">
              <a:lnSpc>
                <a:spcPct val="100000"/>
              </a:lnSpc>
              <a:spcBef>
                <a:spcPts val="40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Font typeface="Calibri"/>
              <a:buNone/>
            </a:pPr>
            <a:r>
              <a:rPr b="0" i="0" lang="en-US" sz="2400" u="none" cap="none" strike="noStrike">
                <a:solidFill>
                  <a:schemeClr val="accent2"/>
                </a:solidFill>
                <a:latin typeface="Roboto Condensed"/>
                <a:ea typeface="Roboto Condensed"/>
                <a:cs typeface="Roboto Condensed"/>
                <a:sym typeface="Roboto Condensed"/>
              </a:rPr>
              <a:t>#include &lt;cassert&gt;</a:t>
            </a:r>
            <a:endParaRPr/>
          </a:p>
          <a:p>
            <a:pPr indent="0" lvl="0" marL="0" marR="0" rtl="0" algn="l">
              <a:lnSpc>
                <a:spcPct val="100000"/>
              </a:lnSpc>
              <a:spcBef>
                <a:spcPts val="40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Font typeface="Calibri"/>
              <a:buNone/>
            </a:pP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division(</a:t>
            </a: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 a, </a:t>
            </a: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40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assert(b != 0);</a:t>
            </a:r>
            <a:endParaRPr/>
          </a:p>
          <a:p>
            <a:pPr indent="0" lvl="0" marL="0" marR="0" rtl="0" algn="l">
              <a:lnSpc>
                <a:spcPct val="100000"/>
              </a:lnSpc>
              <a:spcBef>
                <a:spcPts val="40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return </a:t>
            </a:r>
            <a:r>
              <a:rPr b="0" i="0" lang="en-US" sz="2400" u="none" cap="none" strike="noStrike">
                <a:solidFill>
                  <a:schemeClr val="dk1"/>
                </a:solidFill>
                <a:latin typeface="Roboto Condensed"/>
                <a:ea typeface="Roboto Condensed"/>
                <a:cs typeface="Roboto Condensed"/>
                <a:sym typeface="Roboto Condensed"/>
              </a:rPr>
              <a:t>a / b;</a:t>
            </a:r>
            <a:endParaRPr/>
          </a:p>
          <a:p>
            <a:pPr indent="0" lvl="0" marL="0" marR="0" rtl="0" algn="l">
              <a:lnSpc>
                <a:spcPct val="100000"/>
              </a:lnSpc>
              <a:spcBef>
                <a:spcPts val="40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0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63" name="Shape 463"/>
          <p:cNvSpPr txBox="1"/>
          <p:nvPr>
            <p:ph type="title"/>
          </p:nvPr>
        </p:nvSpPr>
        <p:spPr>
          <a:xfrm>
            <a:off x="609600" y="274637"/>
            <a:ext cx="10972799"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Asserts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idx="1" type="body"/>
          </p:nvPr>
        </p:nvSpPr>
        <p:spPr>
          <a:xfrm>
            <a:off x="609600" y="1600200"/>
            <a:ext cx="10972799" cy="4526100"/>
          </a:xfrm>
          <a:prstGeom prst="rect">
            <a:avLst/>
          </a:prstGeom>
          <a:noFill/>
          <a:ln>
            <a:noFill/>
          </a:ln>
        </p:spPr>
        <p:txBody>
          <a:bodyPr anchorCtr="0" anchor="t" bIns="45700" lIns="91425" spcFirstLastPara="1" rIns="91425" wrap="square" tIns="45700">
            <a:noAutofit/>
          </a:bodyPr>
          <a:lstStyle/>
          <a:p>
            <a:pPr indent="-254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Warning: not to put any code that must be executed for correct program functioning inside asserts, because they are removed automatically in Release Mode.</a:t>
            </a:r>
            <a:endParaRPr/>
          </a:p>
          <a:p>
            <a:pPr indent="0" lvl="0" marL="0" marR="0" rtl="0" algn="l">
              <a:lnSpc>
                <a:spcPct val="100000"/>
              </a:lnSpc>
              <a:spcBef>
                <a:spcPts val="40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Font typeface="Calibri"/>
              <a:buNone/>
            </a:pPr>
            <a:r>
              <a:rPr b="0" i="0" lang="en-US" sz="2400" u="none" cap="none" strike="noStrike">
                <a:solidFill>
                  <a:schemeClr val="accent2"/>
                </a:solidFill>
                <a:latin typeface="Roboto Condensed"/>
                <a:ea typeface="Roboto Condensed"/>
                <a:cs typeface="Roboto Condensed"/>
                <a:sym typeface="Roboto Condensed"/>
              </a:rPr>
              <a:t>#include &lt;cassert&gt;</a:t>
            </a:r>
            <a:endParaRPr/>
          </a:p>
          <a:p>
            <a:pPr indent="0" lvl="0" marL="0" marR="0" rtl="0" algn="l">
              <a:lnSpc>
                <a:spcPct val="100000"/>
              </a:lnSpc>
              <a:spcBef>
                <a:spcPts val="40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Font typeface="Calibri"/>
              <a:buNone/>
            </a:pPr>
            <a:r>
              <a:rPr b="0" i="0" lang="en-US" sz="2400" u="none" cap="none" strike="noStrike">
                <a:solidFill>
                  <a:schemeClr val="accent3"/>
                </a:solidFill>
                <a:latin typeface="Roboto Condensed"/>
                <a:ea typeface="Roboto Condensed"/>
                <a:cs typeface="Roboto Condensed"/>
                <a:sym typeface="Roboto Condensed"/>
              </a:rPr>
              <a:t>// Returns false if failed</a:t>
            </a:r>
            <a:endParaRPr/>
          </a:p>
          <a:p>
            <a:pPr indent="0" lvl="0" marL="0" marR="0" rtl="0" algn="l">
              <a:lnSpc>
                <a:spcPct val="100000"/>
              </a:lnSpc>
              <a:spcBef>
                <a:spcPts val="400"/>
              </a:spcBef>
              <a:spcAft>
                <a:spcPts val="0"/>
              </a:spcAft>
              <a:buClr>
                <a:schemeClr val="dk1"/>
              </a:buClr>
              <a:buFont typeface="Calibri"/>
              <a:buNone/>
            </a:pPr>
            <a:r>
              <a:rPr b="0" i="0" lang="en-US" sz="2400" u="none" cap="none" strike="noStrike">
                <a:solidFill>
                  <a:schemeClr val="accent1"/>
                </a:solidFill>
                <a:latin typeface="Roboto Condensed"/>
                <a:ea typeface="Roboto Condensed"/>
                <a:cs typeface="Roboto Condensed"/>
                <a:sym typeface="Roboto Condensed"/>
              </a:rPr>
              <a:t>bool </a:t>
            </a:r>
            <a:r>
              <a:rPr b="0" i="0" lang="en-US" sz="2400" u="none" cap="none" strike="noStrike">
                <a:solidFill>
                  <a:srgbClr val="000000"/>
                </a:solidFill>
                <a:latin typeface="Roboto Condensed"/>
                <a:ea typeface="Roboto Condensed"/>
                <a:cs typeface="Roboto Condensed"/>
                <a:sym typeface="Roboto Condensed"/>
              </a:rPr>
              <a:t>update();</a:t>
            </a:r>
            <a:endParaRPr/>
          </a:p>
          <a:p>
            <a:pPr indent="0" lvl="0" marL="0" marR="0" rtl="0" algn="l">
              <a:lnSpc>
                <a:spcPct val="100000"/>
              </a:lnSpc>
              <a:spcBef>
                <a:spcPts val="400"/>
              </a:spcBef>
              <a:spcAft>
                <a:spcPts val="0"/>
              </a:spcAft>
              <a:buClr>
                <a:schemeClr val="dk1"/>
              </a:buClr>
              <a:buFont typeface="Calibri"/>
              <a:buNone/>
            </a:pPr>
            <a:r>
              <a:t/>
            </a:r>
            <a:endParaRPr b="0" i="0" sz="2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Font typeface="Calibri"/>
              <a:buNone/>
            </a:pPr>
            <a:r>
              <a:rPr b="0" i="0" lang="en-US" sz="2400" u="none" cap="none" strike="noStrike">
                <a:solidFill>
                  <a:srgbClr val="000000"/>
                </a:solidFill>
                <a:latin typeface="Roboto Condensed"/>
                <a:ea typeface="Roboto Condensed"/>
                <a:cs typeface="Roboto Condensed"/>
                <a:sym typeface="Roboto Condensed"/>
              </a:rPr>
              <a:t>assert(update() == true);</a:t>
            </a:r>
            <a:endParaRPr/>
          </a:p>
          <a:p>
            <a:pPr indent="0" lvl="0" marL="0" marR="0" rtl="0" algn="l">
              <a:lnSpc>
                <a:spcPct val="100000"/>
              </a:lnSpc>
              <a:spcBef>
                <a:spcPts val="40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69" name="Shape 469"/>
          <p:cNvSpPr txBox="1"/>
          <p:nvPr>
            <p:ph type="title"/>
          </p:nvPr>
        </p:nvSpPr>
        <p:spPr>
          <a:xfrm>
            <a:off x="609600" y="274637"/>
            <a:ext cx="10972799"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Asserts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Shape 474"/>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lang="en-US" sz="2400">
                <a:solidFill>
                  <a:schemeClr val="dk1"/>
                </a:solidFill>
                <a:latin typeface="Roboto Condensed"/>
                <a:ea typeface="Roboto Condensed"/>
                <a:cs typeface="Roboto Condensed"/>
                <a:sym typeface="Roboto Condensed"/>
              </a:rPr>
              <a:t>Entry point of your application. It is the first </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rtl="0">
              <a:spcBef>
                <a:spcPts val="0"/>
              </a:spcBef>
              <a:spcAft>
                <a:spcPts val="0"/>
              </a:spcAft>
              <a:buSzPts val="2400"/>
              <a:buFont typeface="Roboto Condensed"/>
              <a:buChar char="•"/>
            </a:pPr>
            <a:r>
              <a:rPr lang="en-US" sz="2400">
                <a:solidFill>
                  <a:schemeClr val="dk1"/>
                </a:solidFill>
                <a:latin typeface="Roboto Condensed"/>
                <a:ea typeface="Roboto Condensed"/>
                <a:cs typeface="Roboto Condensed"/>
                <a:sym typeface="Roboto Condensed"/>
              </a:rPr>
              <a:t>Two representations:</a:t>
            </a:r>
            <a:endParaRPr>
              <a:solidFill>
                <a:schemeClr val="dk1"/>
              </a:solidFill>
            </a:endParaRPr>
          </a:p>
          <a:p>
            <a:pPr indent="0" lvl="0" marL="457200" rtl="0">
              <a:spcBef>
                <a:spcPts val="400"/>
              </a:spcBef>
              <a:spcAft>
                <a:spcPts val="0"/>
              </a:spcAft>
              <a:buClr>
                <a:schemeClr val="dk1"/>
              </a:buClr>
              <a:buSzPts val="1100"/>
              <a:buFont typeface="Arial"/>
              <a:buNone/>
            </a:pPr>
            <a:r>
              <a:rPr lang="en-US" sz="2000">
                <a:solidFill>
                  <a:schemeClr val="accent1"/>
                </a:solidFill>
                <a:latin typeface="Roboto Condensed"/>
                <a:ea typeface="Roboto Condensed"/>
                <a:cs typeface="Roboto Condensed"/>
                <a:sym typeface="Roboto Condensed"/>
              </a:rPr>
              <a:t>int </a:t>
            </a:r>
            <a:r>
              <a:rPr lang="en-US" sz="2000">
                <a:solidFill>
                  <a:schemeClr val="dk1"/>
                </a:solidFill>
                <a:latin typeface="Roboto Condensed"/>
                <a:ea typeface="Roboto Condensed"/>
                <a:cs typeface="Roboto Condensed"/>
                <a:sym typeface="Roboto Condensed"/>
              </a:rPr>
              <a:t>main() { … }</a:t>
            </a:r>
            <a:endParaRPr>
              <a:solidFill>
                <a:schemeClr val="dk1"/>
              </a:solidFill>
            </a:endParaRPr>
          </a:p>
          <a:p>
            <a:pPr indent="0" lvl="0" marL="457200" rtl="0">
              <a:spcBef>
                <a:spcPts val="400"/>
              </a:spcBef>
              <a:spcAft>
                <a:spcPts val="0"/>
              </a:spcAft>
              <a:buClr>
                <a:schemeClr val="dk1"/>
              </a:buClr>
              <a:buSzPts val="1100"/>
              <a:buFont typeface="Arial"/>
              <a:buNone/>
            </a:pPr>
            <a:r>
              <a:rPr lang="en-US" sz="2000">
                <a:solidFill>
                  <a:schemeClr val="accent1"/>
                </a:solidFill>
                <a:latin typeface="Roboto Condensed"/>
                <a:ea typeface="Roboto Condensed"/>
                <a:cs typeface="Roboto Condensed"/>
                <a:sym typeface="Roboto Condensed"/>
              </a:rPr>
              <a:t>int </a:t>
            </a:r>
            <a:r>
              <a:rPr lang="en-US" sz="2000">
                <a:solidFill>
                  <a:schemeClr val="dk1"/>
                </a:solidFill>
                <a:latin typeface="Roboto Condensed"/>
                <a:ea typeface="Roboto Condensed"/>
                <a:cs typeface="Roboto Condensed"/>
                <a:sym typeface="Roboto Condensed"/>
              </a:rPr>
              <a:t>main(</a:t>
            </a:r>
            <a:r>
              <a:rPr lang="en-US" sz="2000">
                <a:solidFill>
                  <a:schemeClr val="accent1"/>
                </a:solidFill>
                <a:latin typeface="Roboto Condensed"/>
                <a:ea typeface="Roboto Condensed"/>
                <a:cs typeface="Roboto Condensed"/>
                <a:sym typeface="Roboto Condensed"/>
              </a:rPr>
              <a:t>int</a:t>
            </a:r>
            <a:r>
              <a:rPr lang="en-US" sz="2000">
                <a:solidFill>
                  <a:schemeClr val="dk1"/>
                </a:solidFill>
                <a:latin typeface="Roboto Condensed"/>
                <a:ea typeface="Roboto Condensed"/>
                <a:cs typeface="Roboto Condensed"/>
                <a:sym typeface="Roboto Condensed"/>
              </a:rPr>
              <a:t> argc, </a:t>
            </a:r>
            <a:r>
              <a:rPr lang="en-US" sz="2000">
                <a:solidFill>
                  <a:schemeClr val="accent1"/>
                </a:solidFill>
                <a:latin typeface="Roboto Condensed"/>
                <a:ea typeface="Roboto Condensed"/>
                <a:cs typeface="Roboto Condensed"/>
                <a:sym typeface="Roboto Condensed"/>
              </a:rPr>
              <a:t>char</a:t>
            </a:r>
            <a:r>
              <a:rPr lang="en-US" sz="2000">
                <a:solidFill>
                  <a:schemeClr val="dk1"/>
                </a:solidFill>
                <a:latin typeface="Roboto Condensed"/>
                <a:ea typeface="Roboto Condensed"/>
                <a:cs typeface="Roboto Condensed"/>
                <a:sym typeface="Roboto Condensed"/>
              </a:rPr>
              <a:t>* argv[]) { … }</a:t>
            </a:r>
            <a:endParaRPr>
              <a:solidFill>
                <a:schemeClr val="dk1"/>
              </a:solidFill>
            </a:endParaRPr>
          </a:p>
          <a:p>
            <a:pPr indent="-190500" lvl="0" marL="342900" rtl="0">
              <a:spcBef>
                <a:spcPts val="480"/>
              </a:spcBef>
              <a:spcAft>
                <a:spcPts val="0"/>
              </a:spcAft>
              <a:buClr>
                <a:schemeClr val="dk1"/>
              </a:buClr>
              <a:buSzPts val="2400"/>
              <a:buFont typeface="Calibri"/>
              <a:buNone/>
            </a:pPr>
            <a:r>
              <a:t/>
            </a:r>
            <a:endParaRPr sz="2400">
              <a:solidFill>
                <a:schemeClr val="dk1"/>
              </a:solidFill>
              <a:latin typeface="Roboto Condensed"/>
              <a:ea typeface="Roboto Condensed"/>
              <a:cs typeface="Roboto Condensed"/>
              <a:sym typeface="Roboto Condensed"/>
            </a:endParaRPr>
          </a:p>
          <a:p>
            <a:pPr indent="-342900" lvl="0" marL="342900" rtl="0">
              <a:spcBef>
                <a:spcPts val="480"/>
              </a:spcBef>
              <a:spcAft>
                <a:spcPts val="0"/>
              </a:spcAft>
              <a:buClr>
                <a:schemeClr val="accent1"/>
              </a:buClr>
              <a:buSzPts val="2400"/>
              <a:buFont typeface="Roboto Condensed"/>
              <a:buChar char="•"/>
            </a:pPr>
            <a:r>
              <a:rPr lang="en-US" sz="2400">
                <a:solidFill>
                  <a:schemeClr val="accent1"/>
                </a:solidFill>
                <a:latin typeface="Roboto Condensed"/>
                <a:ea typeface="Roboto Condensed"/>
                <a:cs typeface="Roboto Condensed"/>
                <a:sym typeface="Roboto Condensed"/>
              </a:rPr>
              <a:t>return</a:t>
            </a:r>
            <a:r>
              <a:rPr lang="en-US" sz="2400">
                <a:solidFill>
                  <a:schemeClr val="dk1"/>
                </a:solidFill>
                <a:latin typeface="Roboto Condensed"/>
                <a:ea typeface="Roboto Condensed"/>
                <a:cs typeface="Roboto Condensed"/>
                <a:sym typeface="Roboto Condensed"/>
              </a:rPr>
              <a:t> </a:t>
            </a:r>
            <a:r>
              <a:rPr lang="en-US" sz="2400">
                <a:solidFill>
                  <a:schemeClr val="accent3"/>
                </a:solidFill>
                <a:latin typeface="Roboto Condensed"/>
                <a:ea typeface="Roboto Condensed"/>
                <a:cs typeface="Roboto Condensed"/>
                <a:sym typeface="Roboto Condensed"/>
              </a:rPr>
              <a:t>0</a:t>
            </a:r>
            <a:r>
              <a:rPr lang="en-US" sz="2400">
                <a:solidFill>
                  <a:schemeClr val="dk1"/>
                </a:solidFill>
                <a:latin typeface="Roboto Condensed"/>
                <a:ea typeface="Roboto Condensed"/>
                <a:cs typeface="Roboto Condensed"/>
                <a:sym typeface="Roboto Condensed"/>
              </a:rPr>
              <a:t> by default</a:t>
            </a:r>
            <a:endParaRPr sz="2400">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75" name="Shape 475"/>
          <p:cNvSpPr txBox="1"/>
          <p:nvPr>
            <p:ph type="title"/>
          </p:nvPr>
        </p:nvSpPr>
        <p:spPr>
          <a:xfrm>
            <a:off x="609600" y="274637"/>
            <a:ext cx="10972800"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lang="en-US" sz="2400">
                <a:solidFill>
                  <a:srgbClr val="666666"/>
                </a:solidFill>
                <a:latin typeface="Roboto Condensed"/>
                <a:ea typeface="Roboto Condensed"/>
                <a:cs typeface="Roboto Condensed"/>
                <a:sym typeface="Roboto Condensed"/>
              </a:rPr>
              <a:t>main function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pic>
        <p:nvPicPr>
          <p:cNvPr id="480" name="Shape 480"/>
          <p:cNvPicPr preferRelativeResize="0"/>
          <p:nvPr/>
        </p:nvPicPr>
        <p:blipFill rotWithShape="1">
          <a:blip r:embed="rId3">
            <a:alphaModFix/>
          </a:blip>
          <a:srcRect b="0" l="0" r="0" t="0"/>
          <a:stretch/>
        </p:blipFill>
        <p:spPr>
          <a:xfrm>
            <a:off x="1524000" y="0"/>
            <a:ext cx="9144000" cy="6857344"/>
          </a:xfrm>
          <a:prstGeom prst="rect">
            <a:avLst/>
          </a:prstGeom>
          <a:noFill/>
          <a:ln>
            <a:noFill/>
          </a:ln>
        </p:spPr>
      </p:pic>
      <p:sp>
        <p:nvSpPr>
          <p:cNvPr id="481" name="Shape 481"/>
          <p:cNvSpPr txBox="1"/>
          <p:nvPr/>
        </p:nvSpPr>
        <p:spPr>
          <a:xfrm>
            <a:off x="8832304" y="2924943"/>
            <a:ext cx="1723421" cy="10291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Roboto Condensed"/>
              <a:buNone/>
            </a:pPr>
            <a:r>
              <a:rPr b="1" i="0" lang="en-US" sz="4400" u="none" cap="none" strike="noStrike">
                <a:solidFill>
                  <a:srgbClr val="666666"/>
                </a:solidFill>
                <a:latin typeface="Roboto Condensed"/>
                <a:ea typeface="Roboto Condensed"/>
                <a:cs typeface="Roboto Condensed"/>
                <a:sym typeface="Roboto Condensed"/>
              </a:rPr>
              <a:t>Q&amp;A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203200" lvl="0" marL="342900" marR="0" rtl="0" algn="l">
              <a:lnSpc>
                <a:spcPct val="90000"/>
              </a:lnSpc>
              <a:spcBef>
                <a:spcPts val="0"/>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21" name="Shape 12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compilation process</a:t>
            </a:r>
            <a:endParaRPr b="1" i="0" sz="2400" u="none" cap="none" strike="noStrike">
              <a:solidFill>
                <a:srgbClr val="666666"/>
              </a:solidFill>
              <a:latin typeface="Roboto Condensed"/>
              <a:ea typeface="Roboto Condensed"/>
              <a:cs typeface="Roboto Condensed"/>
              <a:sym typeface="Roboto Condensed"/>
            </a:endParaRPr>
          </a:p>
        </p:txBody>
      </p:sp>
      <p:pic>
        <p:nvPicPr>
          <p:cNvPr id="122" name="Shape 122"/>
          <p:cNvPicPr preferRelativeResize="0"/>
          <p:nvPr/>
        </p:nvPicPr>
        <p:blipFill rotWithShape="1">
          <a:blip r:embed="rId3">
            <a:alphaModFix/>
          </a:blip>
          <a:srcRect b="0" l="0" r="0" t="0"/>
          <a:stretch/>
        </p:blipFill>
        <p:spPr>
          <a:xfrm>
            <a:off x="1545463" y="1732198"/>
            <a:ext cx="9101071" cy="42619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Replaces patterns in the source code with other patterns the programmer has defined using </a:t>
            </a:r>
            <a:r>
              <a:rPr b="0" i="1" lang="en-US" sz="2400" u="none" cap="none" strike="noStrike">
                <a:solidFill>
                  <a:schemeClr val="dk1"/>
                </a:solidFill>
                <a:latin typeface="Roboto Condensed"/>
                <a:ea typeface="Roboto Condensed"/>
                <a:cs typeface="Roboto Condensed"/>
                <a:sym typeface="Roboto Condensed"/>
              </a:rPr>
              <a:t>preprocessor directives</a:t>
            </a:r>
            <a:r>
              <a:rPr b="0" i="0" lang="en-US" sz="2400" u="none" cap="none" strike="noStrike">
                <a:solidFill>
                  <a:schemeClr val="dk1"/>
                </a:solidFill>
                <a:latin typeface="Roboto Condensed"/>
                <a:ea typeface="Roboto Condensed"/>
                <a:cs typeface="Roboto Condensed"/>
                <a:sym typeface="Roboto Condensed"/>
              </a:rPr>
              <a:t>.</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1" lang="en-US" sz="2400" u="none" cap="none" strike="noStrike">
                <a:solidFill>
                  <a:schemeClr val="dk1"/>
                </a:solidFill>
                <a:latin typeface="Roboto Condensed"/>
                <a:ea typeface="Roboto Condensed"/>
                <a:cs typeface="Roboto Condensed"/>
                <a:sym typeface="Roboto Condensed"/>
              </a:rPr>
              <a:t>Preprocessor directives </a:t>
            </a:r>
            <a:r>
              <a:rPr b="0" i="0" lang="en-US" sz="2400" u="none" cap="none" strike="noStrike">
                <a:solidFill>
                  <a:schemeClr val="dk1"/>
                </a:solidFill>
                <a:latin typeface="Roboto Condensed"/>
                <a:ea typeface="Roboto Condensed"/>
                <a:cs typeface="Roboto Condensed"/>
                <a:sym typeface="Roboto Condensed"/>
              </a:rPr>
              <a:t>are used to save typing and to increase the readability of the code.</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pre-processed code is often written to an intermediate file (translation unit)</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28" name="Shape 12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Preprocessor</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Usually have the .h extension</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Usually header files only contain declarations and do not provide the actual definition of the code (separate interface from implementation)</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34" name="Shape 13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Header Files</a:t>
            </a:r>
            <a:endParaRPr b="1" i="0" sz="2400" u="none" cap="none" strike="noStrike">
              <a:solidFill>
                <a:srgbClr val="666666"/>
              </a:solidFill>
              <a:latin typeface="Roboto Condensed"/>
              <a:ea typeface="Roboto Condensed"/>
              <a:cs typeface="Roboto Condensed"/>
              <a:sym typeface="Roboto Condensed"/>
            </a:endParaRPr>
          </a:p>
        </p:txBody>
      </p:sp>
      <p:sp>
        <p:nvSpPr>
          <p:cNvPr id="135" name="Shape 135"/>
          <p:cNvSpPr/>
          <p:nvPr/>
        </p:nvSpPr>
        <p:spPr>
          <a:xfrm>
            <a:off x="609600" y="3300549"/>
            <a:ext cx="4310743" cy="300445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MyFile.h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sum(</a:t>
            </a: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a, </a:t>
            </a: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b);</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36" name="Shape 136"/>
          <p:cNvSpPr/>
          <p:nvPr/>
        </p:nvSpPr>
        <p:spPr>
          <a:xfrm>
            <a:off x="6170023" y="3300549"/>
            <a:ext cx="4310743" cy="300445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MyFile.cpp</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“MyFile.h”</a:t>
            </a:r>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sum(</a:t>
            </a: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a, </a:t>
            </a: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b) {</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return a + b;</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They keep code more organized.</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If you separate concepts into specific files, it is easier to find the code you are looking for.</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42" name="Shape 14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Header Files</a:t>
            </a:r>
            <a:endParaRPr b="1" i="0" sz="2400" u="none" cap="none" strike="noStrike">
              <a:solidFill>
                <a:srgbClr val="666666"/>
              </a:solidFill>
              <a:latin typeface="Roboto Condensed"/>
              <a:ea typeface="Roboto Condensed"/>
              <a:cs typeface="Roboto Condensed"/>
              <a:sym typeface="Roboto Condensed"/>
            </a:endParaRPr>
          </a:p>
        </p:txBody>
      </p:sp>
      <p:sp>
        <p:nvSpPr>
          <p:cNvPr id="143" name="Shape 143"/>
          <p:cNvSpPr/>
          <p:nvPr/>
        </p:nvSpPr>
        <p:spPr>
          <a:xfrm>
            <a:off x="609600" y="3300550"/>
            <a:ext cx="2072640" cy="1254034"/>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Characters.h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44" name="Shape 144"/>
          <p:cNvSpPr/>
          <p:nvPr/>
        </p:nvSpPr>
        <p:spPr>
          <a:xfrm>
            <a:off x="1937657" y="4872129"/>
            <a:ext cx="1576251" cy="1254034"/>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Level.h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45" name="Shape 145"/>
          <p:cNvSpPr/>
          <p:nvPr/>
        </p:nvSpPr>
        <p:spPr>
          <a:xfrm>
            <a:off x="4439193" y="3863181"/>
            <a:ext cx="2072640" cy="1254034"/>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Collision.h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46" name="Shape 146"/>
          <p:cNvSpPr/>
          <p:nvPr/>
        </p:nvSpPr>
        <p:spPr>
          <a:xfrm>
            <a:off x="7561216" y="3066347"/>
            <a:ext cx="1530533" cy="1254034"/>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Terrain.h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47" name="Shape 147"/>
          <p:cNvSpPr/>
          <p:nvPr/>
        </p:nvSpPr>
        <p:spPr>
          <a:xfrm>
            <a:off x="9091749" y="4808061"/>
            <a:ext cx="2072640" cy="1254034"/>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FileSystem.h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When the preprocessor finds an </a:t>
            </a:r>
            <a:r>
              <a:rPr b="0" i="0" lang="en-US" sz="2400" u="none" cap="none" strike="noStrike">
                <a:solidFill>
                  <a:srgbClr val="C00000"/>
                </a:solidFill>
                <a:latin typeface="Roboto Condensed"/>
                <a:ea typeface="Roboto Condensed"/>
                <a:cs typeface="Roboto Condensed"/>
                <a:sym typeface="Roboto Condensed"/>
              </a:rPr>
              <a:t>#include </a:t>
            </a:r>
            <a:r>
              <a:rPr b="0" i="0" lang="en-US" sz="2400" u="none" cap="none" strike="noStrike">
                <a:solidFill>
                  <a:schemeClr val="dk1"/>
                </a:solidFill>
                <a:latin typeface="Roboto Condensed"/>
                <a:ea typeface="Roboto Condensed"/>
                <a:cs typeface="Roboto Condensed"/>
                <a:sym typeface="Roboto Condensed"/>
              </a:rPr>
              <a:t>directive, it replaces it by the entire content of the specified header or file.</a:t>
            </a:r>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C00000"/>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203200" lvl="0" marL="342900" marR="0" rtl="0" algn="l">
              <a:lnSpc>
                <a:spcPct val="90000"/>
              </a:lnSpc>
              <a:spcBef>
                <a:spcPts val="444"/>
              </a:spcBef>
              <a:spcAft>
                <a:spcPts val="0"/>
              </a:spcAft>
              <a:buClr>
                <a:schemeClr val="dk1"/>
              </a:buClr>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153" name="Shape 153"/>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#include preprocessor directive</a:t>
            </a:r>
            <a:endParaRPr b="1" i="0" sz="2400" u="none" cap="none" strike="noStrike">
              <a:solidFill>
                <a:srgbClr val="666666"/>
              </a:solidFill>
              <a:latin typeface="Roboto Condensed"/>
              <a:ea typeface="Roboto Condensed"/>
              <a:cs typeface="Roboto Condensed"/>
              <a:sym typeface="Roboto Condensed"/>
            </a:endParaRPr>
          </a:p>
        </p:txBody>
      </p:sp>
      <p:sp>
        <p:nvSpPr>
          <p:cNvPr id="154" name="Shape 154"/>
          <p:cNvSpPr/>
          <p:nvPr/>
        </p:nvSpPr>
        <p:spPr>
          <a:xfrm>
            <a:off x="609600" y="3300549"/>
            <a:ext cx="4310743" cy="300445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MyFile.h</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sum(</a:t>
            </a: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a, </a:t>
            </a: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b);</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155" name="Shape 155"/>
          <p:cNvSpPr/>
          <p:nvPr/>
        </p:nvSpPr>
        <p:spPr>
          <a:xfrm>
            <a:off x="6170023" y="3300549"/>
            <a:ext cx="4310743" cy="300445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MyFile.cpp</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C00000"/>
              </a:buClr>
              <a:buFont typeface="Arial"/>
              <a:buNone/>
            </a:pPr>
            <a:r>
              <a:rPr b="0" i="0" lang="en-US" sz="2400" u="none" cap="none" strike="noStrike">
                <a:solidFill>
                  <a:srgbClr val="C00000"/>
                </a:solidFill>
                <a:latin typeface="Arial"/>
                <a:ea typeface="Arial"/>
                <a:cs typeface="Arial"/>
                <a:sym typeface="Arial"/>
              </a:rPr>
              <a:t>#include “MyFile.h”</a:t>
            </a:r>
            <a:endParaRPr/>
          </a:p>
          <a:p>
            <a:pPr indent="0" lvl="0" marL="0" marR="0" rtl="0" algn="l">
              <a:lnSpc>
                <a:spcPct val="100000"/>
              </a:lnSpc>
              <a:spcBef>
                <a:spcPts val="0"/>
              </a:spcBef>
              <a:spcAft>
                <a:spcPts val="0"/>
              </a:spcAft>
              <a:buClr>
                <a:srgbClr val="0070C0"/>
              </a:buClr>
              <a:buFont typeface="Arial"/>
              <a:buNone/>
            </a:pP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sum(</a:t>
            </a: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a, </a:t>
            </a:r>
            <a:r>
              <a:rPr b="0" i="0" lang="en-US" sz="2400" u="none" cap="none" strike="noStrike">
                <a:solidFill>
                  <a:srgbClr val="0070C0"/>
                </a:solidFill>
                <a:latin typeface="Arial"/>
                <a:ea typeface="Arial"/>
                <a:cs typeface="Arial"/>
                <a:sym typeface="Arial"/>
              </a:rPr>
              <a:t>int </a:t>
            </a:r>
            <a:r>
              <a:rPr b="0" i="0" lang="en-US" sz="2400" u="none" cap="none" strike="noStrike">
                <a:solidFill>
                  <a:schemeClr val="dk1"/>
                </a:solidFill>
                <a:latin typeface="Arial"/>
                <a:ea typeface="Arial"/>
                <a:cs typeface="Arial"/>
                <a:sym typeface="Arial"/>
              </a:rPr>
              <a:t>b) {</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return a + b;</a:t>
            </a:r>
            <a:endParaRPr/>
          </a:p>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