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3" r:id="rId2"/>
    <p:sldId id="257" r:id="rId3"/>
    <p:sldId id="285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521415D9-36F7-43E2-AB2F-B90AF26B5E84}">
      <p14:sectionLst xmlns:p14="http://schemas.microsoft.com/office/powerpoint/2010/main">
        <p14:section name="Default Section" id="{E628FBBA-AC46-4ABF-A68E-10760CFE6EF3}">
          <p14:sldIdLst>
            <p14:sldId id="273"/>
            <p14:sldId id="257"/>
            <p14:sldId id="285"/>
          </p14:sldIdLst>
        </p14:section>
        <p14:section name="Untitled Section" id="{425B6C2C-2493-40E7-BD87-7EDBCB50417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35" d="100"/>
          <a:sy n="35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4227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31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24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5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n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Imagen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Imagen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Bocadillo cuadrado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26" name="Juan López"/>
          <p:cNvSpPr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27" name="Texto"/>
          <p:cNvSpPr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36" name="Imagen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Juan López"/>
          <p:cNvSpPr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3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Línea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2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o del título"/>
          <p:cNvSpPr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43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í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Texto del título"/>
          <p:cNvSpPr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5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 del título"/>
          <p:cNvSpPr>
            <a:spLocks noGrp="1"/>
          </p:cNvSpPr>
          <p:nvPr>
            <p:ph type="title"/>
          </p:nvPr>
        </p:nvSpPr>
        <p:spPr>
          <a:xfrm>
            <a:off x="513183" y="942564"/>
            <a:ext cx="22860001" cy="101600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2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8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755078"/>
            <a:ext cx="24384001" cy="297544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3" name="Imagen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5" name="Nivel de texto 1…"/>
          <p:cNvSpPr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intelma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5372100"/>
            <a:ext cx="10210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64780"/>
            <a:ext cx="24384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65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591348" cy="8896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3737" y="2077070"/>
            <a:ext cx="5836526" cy="284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genda"/>
          <p:cNvSpPr/>
          <p:nvPr/>
        </p:nvSpPr>
        <p:spPr>
          <a:xfrm>
            <a:off x="6929740" y="8896640"/>
            <a:ext cx="10731867" cy="281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BR" sz="8800" b="1" dirty="0" err="1" smtClean="0">
                <a:solidFill>
                  <a:srgbClr val="00B0F0"/>
                </a:solidFill>
              </a:rPr>
              <a:t>Intelma</a:t>
            </a:r>
            <a:r>
              <a:rPr lang="pt-BR" sz="8800" b="1" dirty="0" smtClean="0">
                <a:solidFill>
                  <a:srgbClr val="00B0F0"/>
                </a:solidFill>
              </a:rPr>
              <a:t> </a:t>
            </a:r>
            <a:r>
              <a:rPr lang="pt-BR" sz="8800" b="1" dirty="0" err="1" smtClean="0">
                <a:solidFill>
                  <a:srgbClr val="00B0F0"/>
                </a:solidFill>
              </a:rPr>
              <a:t>Incident</a:t>
            </a:r>
            <a:r>
              <a:rPr lang="pt-BR" sz="8800" b="1" dirty="0" smtClean="0">
                <a:solidFill>
                  <a:srgbClr val="00B0F0"/>
                </a:solidFill>
              </a:rPr>
              <a:t> </a:t>
            </a:r>
            <a:r>
              <a:rPr lang="pt-BR" sz="8800" b="1" dirty="0" err="1" smtClean="0">
                <a:solidFill>
                  <a:srgbClr val="00B0F0"/>
                </a:solidFill>
              </a:rPr>
              <a:t>Repository</a:t>
            </a:r>
            <a:r>
              <a:rPr lang="pt-BR" sz="8800" b="1" dirty="0" smtClean="0">
                <a:solidFill>
                  <a:srgbClr val="00B0F0"/>
                </a:solidFill>
              </a:rPr>
              <a:t> </a:t>
            </a:r>
            <a:r>
              <a:rPr lang="pt-BR" sz="8800" dirty="0" smtClean="0">
                <a:solidFill>
                  <a:schemeClr val="tx1"/>
                </a:solidFill>
              </a:rPr>
              <a:t> </a:t>
            </a:r>
            <a:r>
              <a:rPr lang="pt-BR" sz="8800" smtClean="0">
                <a:solidFill>
                  <a:schemeClr val="tx1"/>
                </a:solidFill>
              </a:rPr>
              <a:t>- </a:t>
            </a:r>
            <a:r>
              <a:rPr lang="pt-BR" sz="8800" b="1" smtClean="0">
                <a:solidFill>
                  <a:srgbClr val="00B0F0"/>
                </a:solidFill>
              </a:rPr>
              <a:t>IIR</a:t>
            </a:r>
            <a:endParaRPr sz="8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46"/>
          <p:cNvSpPr>
            <a:spLocks noChangeArrowheads="1"/>
          </p:cNvSpPr>
          <p:nvPr/>
        </p:nvSpPr>
        <p:spPr bwMode="gray">
          <a:xfrm>
            <a:off x="15198517" y="13036293"/>
            <a:ext cx="3906402" cy="30997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Planned delivery at risk</a:t>
            </a:r>
          </a:p>
        </p:txBody>
      </p:sp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Summary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one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pager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W15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pic>
        <p:nvPicPr>
          <p:cNvPr id="5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gray">
          <a:xfrm>
            <a:off x="16663418" y="7647298"/>
            <a:ext cx="4883002" cy="5275983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Rectangle 42"/>
          <p:cNvSpPr>
            <a:spLocks noChangeArrowheads="1"/>
          </p:cNvSpPr>
          <p:nvPr/>
        </p:nvSpPr>
        <p:spPr bwMode="gray">
          <a:xfrm>
            <a:off x="9501681" y="13013689"/>
            <a:ext cx="976600" cy="348719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Green</a:t>
            </a:r>
          </a:p>
        </p:txBody>
      </p:sp>
      <p:sp>
        <p:nvSpPr>
          <p:cNvPr id="145" name="Rectangle 43"/>
          <p:cNvSpPr>
            <a:spLocks noChangeArrowheads="1"/>
          </p:cNvSpPr>
          <p:nvPr/>
        </p:nvSpPr>
        <p:spPr bwMode="gray">
          <a:xfrm>
            <a:off x="14059150" y="13036293"/>
            <a:ext cx="1139367" cy="309972"/>
          </a:xfrm>
          <a:prstGeom prst="rect">
            <a:avLst/>
          </a:prstGeom>
          <a:solidFill>
            <a:srgbClr val="FF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Yellow</a:t>
            </a:r>
          </a:p>
        </p:txBody>
      </p:sp>
      <p:sp>
        <p:nvSpPr>
          <p:cNvPr id="146" name="Rectangle 44"/>
          <p:cNvSpPr>
            <a:spLocks noChangeArrowheads="1"/>
          </p:cNvSpPr>
          <p:nvPr/>
        </p:nvSpPr>
        <p:spPr bwMode="gray">
          <a:xfrm>
            <a:off x="17802785" y="13013689"/>
            <a:ext cx="976600" cy="30997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Red</a:t>
            </a:r>
          </a:p>
        </p:txBody>
      </p:sp>
      <p:sp>
        <p:nvSpPr>
          <p:cNvPr id="147" name="Rectangle 45"/>
          <p:cNvSpPr>
            <a:spLocks noChangeArrowheads="1"/>
          </p:cNvSpPr>
          <p:nvPr/>
        </p:nvSpPr>
        <p:spPr bwMode="gray">
          <a:xfrm>
            <a:off x="10478282" y="13036293"/>
            <a:ext cx="3580868" cy="30997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 track; will complete as planned</a:t>
            </a:r>
          </a:p>
        </p:txBody>
      </p:sp>
      <p:sp>
        <p:nvSpPr>
          <p:cNvPr id="149" name="Rectangle 84"/>
          <p:cNvSpPr>
            <a:spLocks noChangeArrowheads="1"/>
          </p:cNvSpPr>
          <p:nvPr/>
        </p:nvSpPr>
        <p:spPr bwMode="gray">
          <a:xfrm>
            <a:off x="6222611" y="13036293"/>
            <a:ext cx="3279070" cy="32611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Originally planned or completed activity</a:t>
            </a:r>
          </a:p>
        </p:txBody>
      </p:sp>
      <p:sp>
        <p:nvSpPr>
          <p:cNvPr id="150" name="Text Box 85"/>
          <p:cNvSpPr txBox="1">
            <a:spLocks noChangeArrowheads="1"/>
          </p:cNvSpPr>
          <p:nvPr/>
        </p:nvSpPr>
        <p:spPr bwMode="auto">
          <a:xfrm>
            <a:off x="2339945" y="12923281"/>
            <a:ext cx="3255335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Key Milestone Legend:</a:t>
            </a:r>
          </a:p>
        </p:txBody>
      </p:sp>
      <p:sp>
        <p:nvSpPr>
          <p:cNvPr id="151" name="Rectangle 2"/>
          <p:cNvSpPr>
            <a:spLocks noChangeArrowheads="1"/>
          </p:cNvSpPr>
          <p:nvPr/>
        </p:nvSpPr>
        <p:spPr bwMode="gray">
          <a:xfrm>
            <a:off x="16663418" y="2523074"/>
            <a:ext cx="4883002" cy="49692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Rectangle 3"/>
          <p:cNvSpPr>
            <a:spLocks noChangeArrowheads="1"/>
          </p:cNvSpPr>
          <p:nvPr/>
        </p:nvSpPr>
        <p:spPr bwMode="gray">
          <a:xfrm>
            <a:off x="2502713" y="2542447"/>
            <a:ext cx="14038630" cy="504797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23"/>
          <p:cNvSpPr>
            <a:spLocks noChangeArrowheads="1"/>
          </p:cNvSpPr>
          <p:nvPr/>
        </p:nvSpPr>
        <p:spPr bwMode="gray">
          <a:xfrm>
            <a:off x="2804505" y="6200148"/>
            <a:ext cx="7487272" cy="127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AutoNum type="arabicPeriod"/>
              <a:tabLst>
                <a:tab pos="166688" algn="l"/>
              </a:tabLst>
              <a:defRPr/>
            </a:pPr>
            <a:r>
              <a:rPr kumimoji="0" lang="en-US" sz="2000" b="0" i="0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endParaRPr kumimoji="0" lang="en-US" sz="2000" b="0" i="0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AutoNum type="arabicPeriod"/>
              <a:tabLst>
                <a:tab pos="166688" algn="l"/>
              </a:tabLst>
              <a:defRPr/>
            </a:pPr>
            <a:r>
              <a:rPr kumimoji="0" lang="en-US" sz="2000" b="0" i="0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Requisites Definition</a:t>
            </a:r>
            <a:r>
              <a:rPr kumimoji="0" lang="en-US" sz="2000" b="0" i="0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Ready</a:t>
            </a:r>
            <a:endParaRPr kumimoji="0" lang="en-US" sz="2000" b="0" i="0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AutoNum type="arabicPeriod"/>
              <a:tabLst>
                <a:tab pos="166688" algn="l"/>
              </a:tabLst>
              <a:defRPr/>
            </a:pPr>
            <a:r>
              <a:rPr kumimoji="0" lang="pt-BR" sz="2000" b="0" i="0" u="none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kumimoji="0" lang="pt-BR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sz="2000" b="0" i="0" u="none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kumimoji="0" lang="pt-BR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pt-BR" sz="2000" b="0" i="0" u="none" kern="1200" cap="none" spc="0" normalizeH="0" baseline="0" noProof="0" dirty="0" err="1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kumimoji="0" lang="pt-BR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20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pt-BR" sz="20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endParaRPr kumimoji="0" lang="en-US" sz="2000" b="0" i="0" u="non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4"/>
          <p:cNvSpPr>
            <a:spLocks noChangeArrowheads="1"/>
          </p:cNvSpPr>
          <p:nvPr/>
        </p:nvSpPr>
        <p:spPr bwMode="gray">
          <a:xfrm>
            <a:off x="2509494" y="7644068"/>
            <a:ext cx="6836203" cy="2353849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tIns="9144" rIns="0"/>
          <a:lstStyle/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1.	What has the team done since last met?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(Achievements) </a:t>
            </a: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Prepared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detailed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Requisites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Description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166688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Definition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macro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requisites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25"/>
          <p:cNvSpPr>
            <a:spLocks noChangeArrowheads="1"/>
          </p:cNvSpPr>
          <p:nvPr/>
        </p:nvSpPr>
        <p:spPr bwMode="gray">
          <a:xfrm>
            <a:off x="9389964" y="7647298"/>
            <a:ext cx="7110687" cy="2349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tIns="9144"/>
          <a:lstStyle/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2.	What will the team do before we meet again?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(Next steps)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228600" lvl="0" indent="-228600" defTabSz="914400" hangingPunct="1">
              <a:spcBef>
                <a:spcPct val="15000"/>
              </a:spcBef>
              <a:spcAft>
                <a:spcPct val="15000"/>
              </a:spcAft>
              <a:buFontTx/>
              <a:buAutoNum type="arabicPeriod"/>
              <a:tabLst>
                <a:tab pos="166688" algn="l"/>
              </a:tabLst>
              <a:defRPr/>
            </a:pP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pt-BR" sz="18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pt-BR" sz="1800" kern="1200" dirty="0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endParaRPr lang="en-US" sz="1800" kern="1200" dirty="0">
              <a:solidFill>
                <a:srgbClr val="5858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gray">
          <a:xfrm>
            <a:off x="16829577" y="7779683"/>
            <a:ext cx="4554077" cy="49627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Scope Details / Initiative phases: </a:t>
            </a:r>
          </a:p>
          <a:p>
            <a:pPr marL="166688" indent="-166688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Tool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was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requested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by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Intelma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Management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team</a:t>
            </a:r>
            <a:endParaRPr lang="pt-BR" sz="18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indent="-166688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Project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will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start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officially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on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Apr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30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We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have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set 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sequence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of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recurrent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meetings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every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Fryday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pt-BR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10am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till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12pm.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This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file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will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be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send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out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after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all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follow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up</a:t>
            </a:r>
            <a:r>
              <a:rPr lang="pt-BR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meeting.</a:t>
            </a:r>
          </a:p>
          <a:p>
            <a:pPr marL="166688" indent="-166688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</a:pP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This phase aims to be finished on </a:t>
            </a:r>
            <a:r>
              <a:rPr lang="en-US" sz="1800" kern="120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 15, </a:t>
            </a: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however we plan to keep doing maintenance, creating other reports, etc. according to </a:t>
            </a:r>
            <a:r>
              <a:rPr lang="en-US" sz="1800" kern="1200" dirty="0" err="1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Intelma</a:t>
            </a: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´s demand.</a:t>
            </a:r>
          </a:p>
        </p:txBody>
      </p:sp>
      <p:sp>
        <p:nvSpPr>
          <p:cNvPr id="157" name="Text Box 38"/>
          <p:cNvSpPr txBox="1">
            <a:spLocks noChangeArrowheads="1"/>
          </p:cNvSpPr>
          <p:nvPr/>
        </p:nvSpPr>
        <p:spPr bwMode="gray">
          <a:xfrm>
            <a:off x="16927914" y="2275064"/>
            <a:ext cx="2177005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158" name="Rectangle 50"/>
          <p:cNvSpPr>
            <a:spLocks noChangeArrowheads="1"/>
          </p:cNvSpPr>
          <p:nvPr/>
        </p:nvSpPr>
        <p:spPr bwMode="gray">
          <a:xfrm>
            <a:off x="16826185" y="2755553"/>
            <a:ext cx="4557469" cy="462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Initiative Description: 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We need 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to have a web node or sites issues tool that provide all issues items that have to solve and have been done. 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We also need to have a data base unified for all Node Issues solved or the constant nodes error that have the environment or tools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We have to need to search the </a:t>
            </a: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reported 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bugs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Easy way to report bugs, issues or errors.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Be </a:t>
            </a: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friendly, security and assertive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Keywords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Edit 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Records</a:t>
            </a:r>
          </a:p>
          <a:p>
            <a:pPr marL="166688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Developers: </a:t>
            </a:r>
            <a:r>
              <a:rPr lang="en-US" sz="16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Martin  </a:t>
            </a:r>
            <a:r>
              <a:rPr lang="en-US" sz="1600" kern="120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Villicaña</a:t>
            </a:r>
            <a:endParaRPr lang="en-US" sz="16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6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Architect: Pablo Gonzalez</a:t>
            </a:r>
          </a:p>
          <a:p>
            <a:pPr marL="166688" lvl="0" indent="-166688" algn="just" defTabSz="914400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endParaRPr lang="en-US" sz="16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166688" marR="0" lvl="0" indent="-166688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Rectangle 60"/>
          <p:cNvSpPr>
            <a:spLocks noChangeArrowheads="1"/>
          </p:cNvSpPr>
          <p:nvPr/>
        </p:nvSpPr>
        <p:spPr bwMode="gray">
          <a:xfrm>
            <a:off x="2753644" y="5215956"/>
            <a:ext cx="13669016" cy="277683"/>
          </a:xfrm>
          <a:prstGeom prst="rect">
            <a:avLst/>
          </a:pr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Text Box 77"/>
          <p:cNvSpPr txBox="1">
            <a:spLocks noChangeArrowheads="1"/>
          </p:cNvSpPr>
          <p:nvPr/>
        </p:nvSpPr>
        <p:spPr bwMode="auto">
          <a:xfrm>
            <a:off x="2590877" y="4641216"/>
            <a:ext cx="2485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Actual/Estimated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Text Box 49"/>
          <p:cNvSpPr txBox="1">
            <a:spLocks noChangeArrowheads="1"/>
          </p:cNvSpPr>
          <p:nvPr/>
        </p:nvSpPr>
        <p:spPr bwMode="gray">
          <a:xfrm>
            <a:off x="2909629" y="2291207"/>
            <a:ext cx="3004403" cy="4924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Key Milestones </a:t>
            </a:r>
          </a:p>
        </p:txBody>
      </p:sp>
      <p:sp>
        <p:nvSpPr>
          <p:cNvPr id="162" name="Rectangle 60"/>
          <p:cNvSpPr>
            <a:spLocks noChangeArrowheads="1"/>
          </p:cNvSpPr>
          <p:nvPr/>
        </p:nvSpPr>
        <p:spPr bwMode="gray">
          <a:xfrm>
            <a:off x="2753644" y="3885659"/>
            <a:ext cx="13669016" cy="277683"/>
          </a:xfrm>
          <a:prstGeom prst="rect">
            <a:avLst/>
          </a:pr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Oval 70"/>
          <p:cNvSpPr>
            <a:spLocks noChangeArrowheads="1"/>
          </p:cNvSpPr>
          <p:nvPr/>
        </p:nvSpPr>
        <p:spPr bwMode="gray">
          <a:xfrm>
            <a:off x="8111708" y="3717522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 Box 71"/>
          <p:cNvSpPr txBox="1">
            <a:spLocks noChangeArrowheads="1"/>
          </p:cNvSpPr>
          <p:nvPr/>
        </p:nvSpPr>
        <p:spPr bwMode="gray">
          <a:xfrm>
            <a:off x="9162751" y="4369896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2594269" y="3349666"/>
            <a:ext cx="1943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Planned</a:t>
            </a:r>
          </a:p>
        </p:txBody>
      </p:sp>
      <p:sp>
        <p:nvSpPr>
          <p:cNvPr id="166" name="Oval 70"/>
          <p:cNvSpPr>
            <a:spLocks noChangeArrowheads="1"/>
          </p:cNvSpPr>
          <p:nvPr/>
        </p:nvSpPr>
        <p:spPr bwMode="gray">
          <a:xfrm>
            <a:off x="3340158" y="3701930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7" name="Text Box 71"/>
          <p:cNvSpPr txBox="1">
            <a:spLocks noChangeArrowheads="1"/>
          </p:cNvSpPr>
          <p:nvPr/>
        </p:nvSpPr>
        <p:spPr bwMode="gray">
          <a:xfrm>
            <a:off x="7943573" y="4369579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9" name="Text Box 71"/>
          <p:cNvSpPr txBox="1">
            <a:spLocks noChangeArrowheads="1"/>
          </p:cNvSpPr>
          <p:nvPr/>
        </p:nvSpPr>
        <p:spPr bwMode="gray">
          <a:xfrm>
            <a:off x="2502713" y="4241343"/>
            <a:ext cx="9901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Apr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30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Oval 70"/>
          <p:cNvSpPr>
            <a:spLocks noChangeArrowheads="1"/>
          </p:cNvSpPr>
          <p:nvPr/>
        </p:nvSpPr>
        <p:spPr bwMode="gray">
          <a:xfrm>
            <a:off x="2753644" y="3679808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2" name="Rectangle 5"/>
          <p:cNvSpPr>
            <a:spLocks noChangeArrowheads="1"/>
          </p:cNvSpPr>
          <p:nvPr/>
        </p:nvSpPr>
        <p:spPr bwMode="gray">
          <a:xfrm>
            <a:off x="4269410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W19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3" name="Rectangle 5"/>
          <p:cNvSpPr>
            <a:spLocks noChangeArrowheads="1"/>
          </p:cNvSpPr>
          <p:nvPr/>
        </p:nvSpPr>
        <p:spPr bwMode="gray">
          <a:xfrm>
            <a:off x="5781784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4" name="Rectangle 5"/>
          <p:cNvSpPr>
            <a:spLocks noChangeArrowheads="1"/>
          </p:cNvSpPr>
          <p:nvPr/>
        </p:nvSpPr>
        <p:spPr bwMode="gray">
          <a:xfrm>
            <a:off x="7294159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W21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gray">
          <a:xfrm>
            <a:off x="8806533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6" name="Rectangle 5"/>
          <p:cNvSpPr>
            <a:spLocks noChangeArrowheads="1"/>
          </p:cNvSpPr>
          <p:nvPr/>
        </p:nvSpPr>
        <p:spPr bwMode="gray">
          <a:xfrm>
            <a:off x="10315515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W23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79" name="Rectangle 5"/>
          <p:cNvSpPr>
            <a:spLocks noChangeArrowheads="1"/>
          </p:cNvSpPr>
          <p:nvPr/>
        </p:nvSpPr>
        <p:spPr bwMode="gray">
          <a:xfrm>
            <a:off x="11827889" y="2884708"/>
            <a:ext cx="1481857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W24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0" name="Rectangle 5"/>
          <p:cNvSpPr>
            <a:spLocks noChangeArrowheads="1"/>
          </p:cNvSpPr>
          <p:nvPr/>
        </p:nvSpPr>
        <p:spPr bwMode="gray">
          <a:xfrm>
            <a:off x="13336874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1" name="Rectangle 5"/>
          <p:cNvSpPr>
            <a:spLocks noChangeArrowheads="1"/>
          </p:cNvSpPr>
          <p:nvPr/>
        </p:nvSpPr>
        <p:spPr bwMode="gray">
          <a:xfrm>
            <a:off x="14849248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W26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2018</a:t>
            </a:r>
          </a:p>
        </p:txBody>
      </p:sp>
      <p:sp>
        <p:nvSpPr>
          <p:cNvPr id="182" name="Rectangle 23"/>
          <p:cNvSpPr>
            <a:spLocks noChangeArrowheads="1"/>
          </p:cNvSpPr>
          <p:nvPr/>
        </p:nvSpPr>
        <p:spPr bwMode="gray">
          <a:xfrm>
            <a:off x="10552879" y="6017331"/>
            <a:ext cx="5933619" cy="127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kumimoji="0" lang="en-US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4.</a:t>
            </a:r>
            <a:r>
              <a:rPr kumimoji="0" lang="en-US" sz="2000" b="0" i="0" u="non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Codification Ready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lang="en-US" sz="2000" kern="1200" baseline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Development Tests Ready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kumimoji="0" lang="en-US" sz="2000" b="0" i="0" u="non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6.</a:t>
            </a:r>
            <a:r>
              <a:rPr kumimoji="0" lang="en-US" sz="2000" b="0" i="0" u="non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Alpha version launch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>
                <a:tab pos="166688" algn="l"/>
              </a:tabLst>
              <a:defRPr/>
            </a:pPr>
            <a:r>
              <a:rPr lang="en-US" sz="2000" kern="1200" baseline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7.</a:t>
            </a: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Debug and Improvements + REV A launch</a:t>
            </a:r>
            <a:endParaRPr kumimoji="0" lang="en-US" sz="2000" b="0" i="0" u="non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Rectangle 5"/>
          <p:cNvSpPr>
            <a:spLocks noChangeArrowheads="1"/>
          </p:cNvSpPr>
          <p:nvPr/>
        </p:nvSpPr>
        <p:spPr bwMode="gray">
          <a:xfrm>
            <a:off x="2757036" y="2884708"/>
            <a:ext cx="1485246" cy="46495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W18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2018</a:t>
            </a:r>
          </a:p>
        </p:txBody>
      </p:sp>
      <p:sp>
        <p:nvSpPr>
          <p:cNvPr id="185" name="Oval 61"/>
          <p:cNvSpPr>
            <a:spLocks noChangeArrowheads="1"/>
          </p:cNvSpPr>
          <p:nvPr/>
        </p:nvSpPr>
        <p:spPr bwMode="gray">
          <a:xfrm>
            <a:off x="9364515" y="3679808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Oval 61"/>
          <p:cNvSpPr>
            <a:spLocks noChangeArrowheads="1"/>
          </p:cNvSpPr>
          <p:nvPr/>
        </p:nvSpPr>
        <p:spPr bwMode="gray">
          <a:xfrm>
            <a:off x="10707499" y="3711385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 Box 71"/>
          <p:cNvSpPr txBox="1">
            <a:spLocks noChangeArrowheads="1"/>
          </p:cNvSpPr>
          <p:nvPr/>
        </p:nvSpPr>
        <p:spPr bwMode="gray">
          <a:xfrm>
            <a:off x="12073735" y="4351985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gray">
          <a:xfrm>
            <a:off x="2521762" y="9997920"/>
            <a:ext cx="6826031" cy="2925361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Ins="0"/>
          <a:lstStyle/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3.	Is anything slowing the team down?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(Risks and Issues)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N/A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gray">
          <a:xfrm>
            <a:off x="9389964" y="9997917"/>
            <a:ext cx="7110687" cy="2925364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166688" marR="0" lvl="0" indent="-166688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4.	What support is required from the Leaders?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(attention and action)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Assure 100% assignation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for Pablo Gonzalez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and Martin for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 project</a:t>
            </a: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1800" kern="1200" baseline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 an internal project in current tool IIR for Pablo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Gonzalez and Martin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time reporting</a:t>
            </a: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Provide any support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needed to Pablo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Gonzalez and Martin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 order to assure the milestones as planned</a:t>
            </a:r>
          </a:p>
          <a:p>
            <a:pPr marL="166688" lvl="0" indent="-166688" algn="just" defTabSz="914400" fontAlgn="base" hangingPunct="1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Font typeface="Wingdings" pitchFamily="2" charset="2"/>
              <a:buChar char="§"/>
              <a:defRPr/>
            </a:pP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Needed </a:t>
            </a:r>
            <a:r>
              <a:rPr lang="en-US" sz="18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to defined </a:t>
            </a:r>
            <a:r>
              <a:rPr lang="en-US" sz="1800" kern="1200" dirty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the Server where this application can be stored.</a:t>
            </a:r>
          </a:p>
          <a:p>
            <a:pPr marL="166688" marR="0" lvl="0" indent="-166688" algn="just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Rectangle 42"/>
          <p:cNvSpPr>
            <a:spLocks noChangeArrowheads="1"/>
          </p:cNvSpPr>
          <p:nvPr/>
        </p:nvSpPr>
        <p:spPr bwMode="gray">
          <a:xfrm>
            <a:off x="5106980" y="13036293"/>
            <a:ext cx="1115631" cy="309972"/>
          </a:xfrm>
          <a:prstGeom prst="rect">
            <a:avLst/>
          </a:prstGeom>
          <a:solidFill>
            <a:srgbClr val="FFFFFF">
              <a:lumMod val="65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</a:p>
        </p:txBody>
      </p:sp>
      <p:sp>
        <p:nvSpPr>
          <p:cNvPr id="191" name="Oval 70"/>
          <p:cNvSpPr>
            <a:spLocks noChangeArrowheads="1"/>
          </p:cNvSpPr>
          <p:nvPr/>
        </p:nvSpPr>
        <p:spPr bwMode="gray">
          <a:xfrm>
            <a:off x="12268716" y="3713069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 Box 71"/>
          <p:cNvSpPr txBox="1">
            <a:spLocks noChangeArrowheads="1"/>
          </p:cNvSpPr>
          <p:nvPr/>
        </p:nvSpPr>
        <p:spPr bwMode="gray">
          <a:xfrm>
            <a:off x="10602754" y="4389880"/>
            <a:ext cx="810786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pt-BR" sz="2000" kern="1200" noProof="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</a:t>
            </a:r>
            <a:endParaRPr lang="pt-BR" sz="2000" kern="1200" dirty="0" smtClean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08				</a:t>
            </a:r>
            <a:r>
              <a:rPr lang="pt-BR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" name="Text Box 71"/>
          <p:cNvSpPr txBox="1">
            <a:spLocks noChangeArrowheads="1"/>
          </p:cNvSpPr>
          <p:nvPr/>
        </p:nvSpPr>
        <p:spPr bwMode="gray">
          <a:xfrm>
            <a:off x="3206481" y="4300966"/>
            <a:ext cx="9901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03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Text Box 71"/>
          <p:cNvSpPr txBox="1">
            <a:spLocks noChangeArrowheads="1"/>
          </p:cNvSpPr>
          <p:nvPr/>
        </p:nvSpPr>
        <p:spPr bwMode="gray">
          <a:xfrm>
            <a:off x="3769243" y="4318468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May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Oval 70"/>
          <p:cNvSpPr>
            <a:spLocks noChangeArrowheads="1"/>
          </p:cNvSpPr>
          <p:nvPr/>
        </p:nvSpPr>
        <p:spPr bwMode="gray">
          <a:xfrm>
            <a:off x="3938725" y="3687596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Rectangle 47"/>
          <p:cNvSpPr>
            <a:spLocks noChangeArrowheads="1"/>
          </p:cNvSpPr>
          <p:nvPr/>
        </p:nvSpPr>
        <p:spPr bwMode="gray">
          <a:xfrm>
            <a:off x="18807141" y="13037752"/>
            <a:ext cx="2248121" cy="30997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Will miss planned delivery</a:t>
            </a:r>
          </a:p>
        </p:txBody>
      </p:sp>
      <p:sp>
        <p:nvSpPr>
          <p:cNvPr id="212" name="Oval 70"/>
          <p:cNvSpPr>
            <a:spLocks noChangeArrowheads="1"/>
          </p:cNvSpPr>
          <p:nvPr/>
        </p:nvSpPr>
        <p:spPr bwMode="gray">
          <a:xfrm flipH="1">
            <a:off x="8220768" y="5029054"/>
            <a:ext cx="585765" cy="55859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Text Box 71"/>
          <p:cNvSpPr txBox="1">
            <a:spLocks noChangeArrowheads="1"/>
          </p:cNvSpPr>
          <p:nvPr/>
        </p:nvSpPr>
        <p:spPr bwMode="gray">
          <a:xfrm>
            <a:off x="9303505" y="5730169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 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01”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4" name="Oval 70"/>
          <p:cNvSpPr>
            <a:spLocks noChangeArrowheads="1"/>
          </p:cNvSpPr>
          <p:nvPr/>
        </p:nvSpPr>
        <p:spPr bwMode="gray">
          <a:xfrm>
            <a:off x="3340157" y="4980794"/>
            <a:ext cx="586637" cy="5585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hangingPunct="1">
              <a:spcBef>
                <a:spcPts val="0"/>
              </a:spcBef>
            </a:pPr>
            <a:r>
              <a:rPr lang="en-US" sz="24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5" name="Text Box 71"/>
          <p:cNvSpPr txBox="1">
            <a:spLocks noChangeArrowheads="1"/>
          </p:cNvSpPr>
          <p:nvPr/>
        </p:nvSpPr>
        <p:spPr bwMode="gray">
          <a:xfrm>
            <a:off x="8036782" y="5745781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000" kern="1200" dirty="0" err="1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  <a:endParaRPr kumimoji="0" lang="es-MX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Text Box 71"/>
          <p:cNvSpPr txBox="1">
            <a:spLocks noChangeArrowheads="1"/>
          </p:cNvSpPr>
          <p:nvPr/>
        </p:nvSpPr>
        <p:spPr bwMode="gray">
          <a:xfrm>
            <a:off x="2573445" y="5592288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Apr</a:t>
            </a: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30</a:t>
            </a:r>
          </a:p>
        </p:txBody>
      </p:sp>
      <p:sp>
        <p:nvSpPr>
          <p:cNvPr id="217" name="Oval 70"/>
          <p:cNvSpPr>
            <a:spLocks noChangeArrowheads="1"/>
          </p:cNvSpPr>
          <p:nvPr/>
        </p:nvSpPr>
        <p:spPr bwMode="gray">
          <a:xfrm>
            <a:off x="2728680" y="5010181"/>
            <a:ext cx="586640" cy="5585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61"/>
          <p:cNvSpPr>
            <a:spLocks noChangeArrowheads="1"/>
          </p:cNvSpPr>
          <p:nvPr/>
        </p:nvSpPr>
        <p:spPr bwMode="gray">
          <a:xfrm>
            <a:off x="9489812" y="4975636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61"/>
          <p:cNvSpPr>
            <a:spLocks noChangeArrowheads="1"/>
          </p:cNvSpPr>
          <p:nvPr/>
        </p:nvSpPr>
        <p:spPr bwMode="gray">
          <a:xfrm>
            <a:off x="10714829" y="5053817"/>
            <a:ext cx="586637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gray">
          <a:xfrm>
            <a:off x="12192397" y="5627380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noProof="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1" name="Oval 70"/>
          <p:cNvSpPr>
            <a:spLocks noChangeArrowheads="1"/>
          </p:cNvSpPr>
          <p:nvPr/>
        </p:nvSpPr>
        <p:spPr bwMode="gray">
          <a:xfrm>
            <a:off x="12432964" y="4975636"/>
            <a:ext cx="586640" cy="558596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kern="1200" dirty="0">
                <a:solidFill>
                  <a:srgbClr val="5858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Text Box 71"/>
          <p:cNvSpPr txBox="1">
            <a:spLocks noChangeArrowheads="1"/>
          </p:cNvSpPr>
          <p:nvPr/>
        </p:nvSpPr>
        <p:spPr bwMode="gray">
          <a:xfrm>
            <a:off x="10602754" y="5680541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Jun 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08”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Text Box 71"/>
          <p:cNvSpPr txBox="1">
            <a:spLocks noChangeArrowheads="1"/>
          </p:cNvSpPr>
          <p:nvPr/>
        </p:nvSpPr>
        <p:spPr bwMode="gray">
          <a:xfrm>
            <a:off x="3046964" y="5618216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May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  <a:p>
            <a:pPr lvl="0" algn="ctr" defTabSz="914400" eaLnBrk="1" fontAlgn="base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en-US" sz="2000" kern="1200" dirty="0">
              <a:solidFill>
                <a:srgbClr val="58585A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4" name="Text Box 71"/>
          <p:cNvSpPr txBox="1">
            <a:spLocks noChangeArrowheads="1"/>
          </p:cNvSpPr>
          <p:nvPr/>
        </p:nvSpPr>
        <p:spPr bwMode="gray">
          <a:xfrm>
            <a:off x="3726376" y="5663967"/>
            <a:ext cx="99016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May</a:t>
            </a:r>
          </a:p>
          <a:p>
            <a:pPr marL="0" marR="0" lvl="0" indent="0" algn="ctr" defTabSz="914400" eaLnBrk="1" fontAlgn="base" latinLnBrk="0" hangingPunct="1">
              <a:lnSpc>
                <a:spcPct val="5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rgbClr val="58585A"/>
                </a:solidFill>
                <a:latin typeface="Calibri" pitchFamily="34" charset="0"/>
                <a:cs typeface="Calibri" pitchFamily="34" charset="0"/>
              </a:rPr>
              <a:t>04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" name="Oval 70"/>
          <p:cNvSpPr>
            <a:spLocks noChangeArrowheads="1"/>
          </p:cNvSpPr>
          <p:nvPr/>
        </p:nvSpPr>
        <p:spPr bwMode="gray">
          <a:xfrm>
            <a:off x="3941459" y="5035756"/>
            <a:ext cx="586640" cy="5585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8585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10" y="-19007"/>
            <a:ext cx="24412021" cy="1517971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racias"/>
          <p:cNvSpPr/>
          <p:nvPr/>
        </p:nvSpPr>
        <p:spPr>
          <a:xfrm>
            <a:off x="9983863" y="4133150"/>
            <a:ext cx="441627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dirty="0"/>
          </a:p>
        </p:txBody>
      </p:sp>
      <p:sp>
        <p:nvSpPr>
          <p:cNvPr id="207" name="Canadá…"/>
          <p:cNvSpPr/>
          <p:nvPr/>
        </p:nvSpPr>
        <p:spPr>
          <a:xfrm>
            <a:off x="2987491" y="7376232"/>
            <a:ext cx="7444838" cy="448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Canadá</a:t>
            </a:r>
            <a:endParaRPr dirty="0"/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866 Place Simon, Saint Laurent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Canada H4M 2W2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+1514 564 3243</a:t>
            </a:r>
          </a:p>
        </p:txBody>
      </p:sp>
      <p:sp>
        <p:nvSpPr>
          <p:cNvPr id="208" name="Ciudad de México…"/>
          <p:cNvSpPr/>
          <p:nvPr/>
        </p:nvSpPr>
        <p:spPr>
          <a:xfrm>
            <a:off x="14315307" y="7109532"/>
            <a:ext cx="8158673" cy="501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Av. </a:t>
            </a:r>
            <a:r>
              <a:rPr dirty="0" err="1"/>
              <a:t>Ejercito</a:t>
            </a:r>
            <a:r>
              <a:rPr dirty="0"/>
              <a:t> </a:t>
            </a:r>
            <a:r>
              <a:rPr dirty="0" err="1"/>
              <a:t>Nacional</a:t>
            </a:r>
            <a:r>
              <a:rPr dirty="0"/>
              <a:t> No. 505 – 1003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Col. </a:t>
            </a:r>
            <a:r>
              <a:rPr dirty="0" err="1"/>
              <a:t>Ampliación</a:t>
            </a:r>
            <a:r>
              <a:rPr dirty="0"/>
              <a:t> Granada, 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+52 55 65 88 99 23</a:t>
            </a:r>
          </a:p>
        </p:txBody>
      </p:sp>
      <p:pic>
        <p:nvPicPr>
          <p:cNvPr id="20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4296" y="789572"/>
            <a:ext cx="6155408" cy="300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intelmas.com"/>
          <p:cNvSpPr/>
          <p:nvPr/>
        </p:nvSpPr>
        <p:spPr>
          <a:xfrm>
            <a:off x="10967656" y="12611883"/>
            <a:ext cx="394979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hlinkClick r:id="rId4"/>
              </a:defRPr>
            </a:lvl1pPr>
          </a:lstStyle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3600" u="none" dirty="0" err="1">
                <a:latin typeface="Arial"/>
                <a:ea typeface="Arial"/>
                <a:cs typeface="Arial"/>
              </a:rPr>
              <a:t>www</a:t>
            </a:r>
            <a:r>
              <a:rPr lang="pt-BR" sz="3600" u="none" dirty="0">
                <a:latin typeface="Arial"/>
                <a:ea typeface="Arial"/>
                <a:cs typeface="Arial"/>
              </a:rPr>
              <a:t>.</a:t>
            </a:r>
            <a:r>
              <a:rPr sz="3600" u="none" dirty="0">
                <a:latin typeface="Arial"/>
                <a:ea typeface="Arial"/>
                <a:cs typeface="Arial"/>
              </a:rPr>
              <a:t>intelmas.com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364</Words>
  <Application>Microsoft Office PowerPoint</Application>
  <PresentationFormat>Personalizado</PresentationFormat>
  <Paragraphs>112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Wingdings</vt:lpstr>
      <vt:lpstr>New_Template7</vt:lpstr>
      <vt:lpstr>Presentación de PowerPoint</vt:lpstr>
      <vt:lpstr>Presentación de PowerPoint</vt:lpstr>
      <vt:lpstr>Summary – one pager – W15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Intelma</dc:creator>
  <cp:lastModifiedBy>HP</cp:lastModifiedBy>
  <cp:revision>130</cp:revision>
  <dcterms:modified xsi:type="dcterms:W3CDTF">2018-04-14T06:33:42Z</dcterms:modified>
</cp:coreProperties>
</file>