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4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4" r:id="rId11"/>
    <p:sldId id="265" r:id="rId12"/>
    <p:sldId id="268" r:id="rId13"/>
    <p:sldId id="266" r:id="rId14"/>
  </p:sldIdLst>
  <p:sldSz cx="24384000" cy="13716000"/>
  <p:notesSz cx="6858000" cy="9144000"/>
  <p:embeddedFontLst>
    <p:embeddedFont>
      <p:font typeface="Arial Black" panose="020B0A04020102020204" pitchFamily="34" charset="0"/>
      <p:bold r:id="rId16"/>
    </p:embeddedFont>
    <p:embeddedFont>
      <p:font typeface="Helvetica Neue" panose="020B060402020202020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377DC360-C57B-4FC2-9193-9EE165FC869A}">
  <a:tblStyle styleId="{377DC360-C57B-4FC2-9193-9EE165FC869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38" d="100"/>
          <a:sy n="38" d="100"/>
        </p:scale>
        <p:origin x="-516" y="162"/>
      </p:cViewPr>
      <p:guideLst>
        <p:guide orient="horz" pos="432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5501798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2200"/>
              <a:buFont typeface="Helvetica Neue"/>
              <a:buNone/>
            </a:pPr>
            <a:endParaRPr sz="2200" b="0" i="0" u="none" strike="noStrike" cap="none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b="0" i="0" u="none" strike="noStrike" cap="none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 alt." type="tx">
  <p:cSld name="TITLE_AND_BODY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, viñetas y foto">
  <p:cSld name="Título, viñetas y foto">
    <p:bg>
      <p:bgPr>
        <a:solidFill>
          <a:srgbClr val="222222"/>
        </a:soli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Shape 52"/>
          <p:cNvCxnSpPr/>
          <p:nvPr/>
        </p:nvCxnSpPr>
        <p:spPr>
          <a:xfrm rot="10800000" flipH="1">
            <a:off x="762000" y="1396632"/>
            <a:ext cx="22860000" cy="369"/>
          </a:xfrm>
          <a:prstGeom prst="straightConnector1">
            <a:avLst/>
          </a:prstGeom>
          <a:noFill/>
          <a:ln w="25400" cap="flat" cmpd="sng">
            <a:solidFill>
              <a:srgbClr val="A6AAA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venir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54863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54863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54863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54863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54863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54863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54863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54863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4" name="Shape 54"/>
          <p:cNvSpPr>
            <a:spLocks noGrp="1"/>
          </p:cNvSpPr>
          <p:nvPr>
            <p:ph type="pic" idx="2"/>
          </p:nvPr>
        </p:nvSpPr>
        <p:spPr>
          <a:xfrm>
            <a:off x="13335000" y="2159000"/>
            <a:ext cx="10287000" cy="1079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R="0" lvl="1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R="0" lvl="2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R="0" lvl="3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R="0" lvl="4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R="0" lvl="5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R="0" lvl="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R="0" lvl="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R="0" lvl="8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762000" y="2159000"/>
            <a:ext cx="11811000" cy="10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3"/>
          </p:nvPr>
        </p:nvSpPr>
        <p:spPr>
          <a:xfrm>
            <a:off x="762000" y="3860800"/>
            <a:ext cx="11811000" cy="85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9529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venir"/>
              <a:buChar char="▸"/>
              <a:defRPr sz="40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49529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venir"/>
              <a:buChar char="▸"/>
              <a:defRPr sz="40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49529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venir"/>
              <a:buChar char="▸"/>
              <a:defRPr sz="40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49529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venir"/>
              <a:buChar char="▸"/>
              <a:defRPr sz="40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49529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venir"/>
              <a:buChar char="▸"/>
              <a:defRPr sz="40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54863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54863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54863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54863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iñetas">
  <p:cSld name="Viñetas">
    <p:bg>
      <p:bgPr>
        <a:solidFill>
          <a:srgbClr val="222222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9" name="Shape 59"/>
          <p:cNvCxnSpPr/>
          <p:nvPr/>
        </p:nvCxnSpPr>
        <p:spPr>
          <a:xfrm rot="10800000" flipH="1">
            <a:off x="762000" y="1396632"/>
            <a:ext cx="22860000" cy="369"/>
          </a:xfrm>
          <a:prstGeom prst="straightConnector1">
            <a:avLst/>
          </a:prstGeom>
          <a:noFill/>
          <a:ln w="25400" cap="flat" cmpd="sng">
            <a:solidFill>
              <a:srgbClr val="A6AAA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venir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54863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54863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54863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54863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54863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54863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54863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54863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2"/>
          </p:nvPr>
        </p:nvSpPr>
        <p:spPr>
          <a:xfrm>
            <a:off x="762000" y="3860800"/>
            <a:ext cx="22860000" cy="85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609600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Avenir"/>
              <a:buChar char="▸"/>
              <a:defRPr sz="48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609600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Avenir"/>
              <a:buChar char="▸"/>
              <a:defRPr sz="48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609600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Avenir"/>
              <a:buChar char="▸"/>
              <a:defRPr sz="48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609600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Avenir"/>
              <a:buChar char="▸"/>
              <a:defRPr sz="48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609600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Avenir"/>
              <a:buChar char="▸"/>
              <a:defRPr sz="48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54863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54863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54863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54863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fotos">
  <p:cSld name="3 fotos">
    <p:bg>
      <p:bgPr>
        <a:solidFill>
          <a:srgbClr val="222222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/>
          </p:cNvSpPr>
          <p:nvPr>
            <p:ph type="pic" idx="2"/>
          </p:nvPr>
        </p:nvSpPr>
        <p:spPr>
          <a:xfrm>
            <a:off x="12192000" y="0"/>
            <a:ext cx="12192000" cy="683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R="0" lvl="1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R="0" lvl="2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R="0" lvl="3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R="0" lvl="4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R="0" lvl="5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R="0" lvl="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R="0" lvl="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R="0" lvl="8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65" name="Shape 65"/>
          <p:cNvSpPr>
            <a:spLocks noGrp="1"/>
          </p:cNvSpPr>
          <p:nvPr>
            <p:ph type="pic" idx="3"/>
          </p:nvPr>
        </p:nvSpPr>
        <p:spPr>
          <a:xfrm>
            <a:off x="12192000" y="6896100"/>
            <a:ext cx="12192000" cy="68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R="0" lvl="1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R="0" lvl="2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R="0" lvl="3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R="0" lvl="4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R="0" lvl="5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R="0" lvl="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R="0" lvl="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R="0" lvl="8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pic" idx="4"/>
          </p:nvPr>
        </p:nvSpPr>
        <p:spPr>
          <a:xfrm>
            <a:off x="0" y="0"/>
            <a:ext cx="12128500" cy="137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R="0" lvl="1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R="0" lvl="2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R="0" lvl="3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R="0" lvl="4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R="0" lvl="5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R="0" lvl="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R="0" lvl="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R="0" lvl="8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ita">
  <p:cSld name="Cita">
    <p:bg>
      <p:bgPr>
        <a:solidFill>
          <a:srgbClr val="222222"/>
        </a:solid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9" name="Shape 69"/>
          <p:cNvCxnSpPr/>
          <p:nvPr/>
        </p:nvCxnSpPr>
        <p:spPr>
          <a:xfrm rot="10800000" flipH="1">
            <a:off x="762000" y="1396632"/>
            <a:ext cx="22860000" cy="369"/>
          </a:xfrm>
          <a:prstGeom prst="straightConnector1">
            <a:avLst/>
          </a:prstGeom>
          <a:noFill/>
          <a:ln w="25400" cap="flat" cmpd="sng">
            <a:solidFill>
              <a:srgbClr val="A6AAA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70" name="Shape 70"/>
          <p:cNvSpPr/>
          <p:nvPr/>
        </p:nvSpPr>
        <p:spPr>
          <a:xfrm>
            <a:off x="876300" y="3314700"/>
            <a:ext cx="22631400" cy="7317185"/>
          </a:xfrm>
          <a:custGeom>
            <a:avLst/>
            <a:gdLst/>
            <a:ahLst/>
            <a:cxnLst/>
            <a:rect l="0" t="0" r="0" b="0"/>
            <a:pathLst>
              <a:path w="21600" h="21600" extrusionOk="0">
                <a:moveTo>
                  <a:pt x="119" y="0"/>
                </a:moveTo>
                <a:cubicBezTo>
                  <a:pt x="54" y="0"/>
                  <a:pt x="0" y="165"/>
                  <a:pt x="0" y="369"/>
                </a:cubicBezTo>
                <a:lnTo>
                  <a:pt x="0" y="19013"/>
                </a:lnTo>
                <a:cubicBezTo>
                  <a:pt x="0" y="19217"/>
                  <a:pt x="54" y="19382"/>
                  <a:pt x="119" y="19382"/>
                </a:cubicBezTo>
                <a:lnTo>
                  <a:pt x="18186" y="19382"/>
                </a:lnTo>
                <a:lnTo>
                  <a:pt x="18717" y="21600"/>
                </a:lnTo>
                <a:lnTo>
                  <a:pt x="19247" y="19382"/>
                </a:lnTo>
                <a:lnTo>
                  <a:pt x="21481" y="19382"/>
                </a:lnTo>
                <a:cubicBezTo>
                  <a:pt x="21546" y="19382"/>
                  <a:pt x="21600" y="19217"/>
                  <a:pt x="21600" y="19013"/>
                </a:cubicBezTo>
                <a:lnTo>
                  <a:pt x="21600" y="369"/>
                </a:lnTo>
                <a:cubicBezTo>
                  <a:pt x="21600" y="165"/>
                  <a:pt x="21546" y="0"/>
                  <a:pt x="21481" y="0"/>
                </a:cubicBezTo>
                <a:lnTo>
                  <a:pt x="11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</a:pPr>
            <a:endParaRPr sz="3000" b="0" i="0" u="none" strike="noStrike" cap="none">
              <a:solidFill>
                <a:srgbClr val="838787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1676400" y="4089400"/>
            <a:ext cx="21056600" cy="18059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400"/>
              <a:buFont typeface="Avenir"/>
              <a:buNone/>
              <a:defRPr sz="13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54863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54863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54863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54863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54863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54863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54863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54863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body" idx="2"/>
          </p:nvPr>
        </p:nvSpPr>
        <p:spPr>
          <a:xfrm>
            <a:off x="762000" y="10953750"/>
            <a:ext cx="22860000" cy="120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8700"/>
              <a:buFont typeface="Avenir"/>
              <a:buNone/>
              <a:defRPr sz="87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54863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54863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54863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54863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54863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54863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54863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54863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body" idx="3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venir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54863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54863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54863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54863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54863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54863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54863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54863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ita alt.">
  <p:cSld name="Cita alt.">
    <p:bg>
      <p:bgPr>
        <a:solidFill>
          <a:schemeClr val="accent1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11049000" y="3721100"/>
            <a:ext cx="12573000" cy="3509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400"/>
              <a:buFont typeface="Avenir"/>
              <a:buNone/>
              <a:defRPr sz="13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54863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54863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54863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54863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54863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54863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54863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54863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77" name="Shape 77"/>
          <p:cNvSpPr>
            <a:spLocks noGrp="1"/>
          </p:cNvSpPr>
          <p:nvPr>
            <p:ph type="pic" idx="2"/>
          </p:nvPr>
        </p:nvSpPr>
        <p:spPr>
          <a:xfrm>
            <a:off x="0" y="0"/>
            <a:ext cx="10287000" cy="137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R="0" lvl="1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R="0" lvl="2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R="0" lvl="3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R="0" lvl="4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R="0" lvl="5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R="0" lvl="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R="0" lvl="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R="0" lvl="8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body" idx="3"/>
          </p:nvPr>
        </p:nvSpPr>
        <p:spPr>
          <a:xfrm>
            <a:off x="11049000" y="10953750"/>
            <a:ext cx="12573000" cy="120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8700"/>
              <a:buFont typeface="Avenir"/>
              <a:buNone/>
              <a:defRPr sz="8700" b="0" i="0" u="none" strike="noStrike" cap="none">
                <a:solidFill>
                  <a:srgbClr val="23232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54863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54863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54863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54863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54863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54863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54863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54863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to">
  <p:cSld name="Foto">
    <p:bg>
      <p:bgPr>
        <a:solidFill>
          <a:srgbClr val="222222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/>
          </p:cNvSpPr>
          <p:nvPr>
            <p:ph type="pic" idx="2"/>
          </p:nvPr>
        </p:nvSpPr>
        <p:spPr>
          <a:xfrm>
            <a:off x="0" y="0"/>
            <a:ext cx="24384001" cy="137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R="0" lvl="1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R="0" lvl="2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R="0" lvl="3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R="0" lvl="4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R="0" lvl="5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R="0" lvl="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R="0" lvl="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R="0" lvl="8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>
  <p:cSld name="En blanco">
    <p:bg>
      <p:bgPr>
        <a:solidFill>
          <a:srgbClr val="222222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viñetas alt.">
  <p:cSld name="Título y viñetas alt.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title"/>
          </p:nvPr>
        </p:nvSpPr>
        <p:spPr>
          <a:xfrm>
            <a:off x="513183" y="942564"/>
            <a:ext cx="22860001" cy="1016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body" idx="1"/>
          </p:nvPr>
        </p:nvSpPr>
        <p:spPr>
          <a:xfrm>
            <a:off x="762000" y="3860800"/>
            <a:ext cx="22860000" cy="85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54863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5040"/>
              <a:buFont typeface="Avenir"/>
              <a:buChar char="▸"/>
              <a:defRPr sz="48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54863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5040"/>
              <a:buFont typeface="Avenir"/>
              <a:buChar char="▸"/>
              <a:defRPr sz="48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54863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5040"/>
              <a:buFont typeface="Avenir"/>
              <a:buChar char="▸"/>
              <a:defRPr sz="48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54863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5040"/>
              <a:buFont typeface="Avenir"/>
              <a:buChar char="▸"/>
              <a:defRPr sz="48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54863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5040"/>
              <a:buFont typeface="Avenir"/>
              <a:buChar char="▸"/>
              <a:defRPr sz="48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54863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54863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54863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54863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pic>
        <p:nvPicPr>
          <p:cNvPr id="14" name="Shape 14" descr="pasted-image.pdf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" y="10755078"/>
            <a:ext cx="24384002" cy="297544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subtítulo" type="title">
  <p:cSld name="TITLE">
    <p:bg>
      <p:bgPr>
        <a:solidFill>
          <a:srgbClr val="222222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hape 17"/>
          <p:cNvCxnSpPr/>
          <p:nvPr/>
        </p:nvCxnSpPr>
        <p:spPr>
          <a:xfrm rot="10800000" flipH="1">
            <a:off x="762000" y="8635632"/>
            <a:ext cx="22860000" cy="369"/>
          </a:xfrm>
          <a:prstGeom prst="straightConnector1">
            <a:avLst/>
          </a:prstGeom>
          <a:noFill/>
          <a:ln w="50800" cap="flat" cmpd="sng">
            <a:solidFill>
              <a:srgbClr val="A6AAA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762000" y="9042400"/>
            <a:ext cx="2286000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300"/>
              <a:buFont typeface="Arial"/>
              <a:buNone/>
              <a:defRPr sz="303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762000" y="5994400"/>
            <a:ext cx="22860000" cy="2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venir"/>
              <a:buNone/>
              <a:defRPr sz="77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venir"/>
              <a:buNone/>
              <a:defRPr sz="77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venir"/>
              <a:buNone/>
              <a:defRPr sz="77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venir"/>
              <a:buNone/>
              <a:defRPr sz="77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venir"/>
              <a:buNone/>
              <a:defRPr sz="77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54863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54863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54863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54863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23063198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to (horizontal)">
  <p:cSld name="Foto (horizontal)">
    <p:bg>
      <p:bgPr>
        <a:solidFill>
          <a:srgbClr val="222222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>
            <a:spLocks noGrp="1"/>
          </p:cNvSpPr>
          <p:nvPr>
            <p:ph type="pic" idx="2"/>
          </p:nvPr>
        </p:nvSpPr>
        <p:spPr>
          <a:xfrm>
            <a:off x="0" y="0"/>
            <a:ext cx="24384001" cy="137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R="0" lvl="1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R="0" lvl="2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R="0" lvl="3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R="0" lvl="4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R="0" lvl="5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R="0" lvl="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R="0" lvl="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R="0" lvl="8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cxnSp>
        <p:nvCxnSpPr>
          <p:cNvPr id="23" name="Shape 23"/>
          <p:cNvCxnSpPr/>
          <p:nvPr/>
        </p:nvCxnSpPr>
        <p:spPr>
          <a:xfrm rot="10800000" flipH="1">
            <a:off x="762000" y="8635632"/>
            <a:ext cx="22860000" cy="369"/>
          </a:xfrm>
          <a:prstGeom prst="straightConnector1">
            <a:avLst/>
          </a:prstGeom>
          <a:noFill/>
          <a:ln w="50800" cap="flat" cmpd="sng">
            <a:solidFill>
              <a:srgbClr val="A6AAA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762000" y="9042400"/>
            <a:ext cx="2286000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300"/>
              <a:buFont typeface="Arial"/>
              <a:buNone/>
              <a:defRPr sz="303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3"/>
          </p:nvPr>
        </p:nvSpPr>
        <p:spPr>
          <a:xfrm>
            <a:off x="762000" y="5994400"/>
            <a:ext cx="22860000" cy="2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venir"/>
              <a:buNone/>
              <a:defRPr sz="77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venir"/>
              <a:buNone/>
              <a:defRPr sz="77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venir"/>
              <a:buNone/>
              <a:defRPr sz="77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venir"/>
              <a:buNone/>
              <a:defRPr sz="77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venir"/>
              <a:buNone/>
              <a:defRPr sz="77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54863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54863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54863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54863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23063198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subtítulo alt.">
  <p:cSld name="Título y subtítulo alt.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Shape 28"/>
          <p:cNvCxnSpPr/>
          <p:nvPr/>
        </p:nvCxnSpPr>
        <p:spPr>
          <a:xfrm rot="10800000" flipH="1">
            <a:off x="762000" y="8635632"/>
            <a:ext cx="22860000" cy="369"/>
          </a:xfrm>
          <a:prstGeom prst="straightConnector1">
            <a:avLst/>
          </a:prstGeom>
          <a:noFill/>
          <a:ln w="50800" cap="flat" cmpd="sng">
            <a:solidFill>
              <a:srgbClr val="A6AAA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762000" y="9042400"/>
            <a:ext cx="2286000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300"/>
              <a:buFont typeface="Arial"/>
              <a:buNone/>
              <a:defRPr sz="303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762000" y="5994400"/>
            <a:ext cx="22860000" cy="2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venir"/>
              <a:buNone/>
              <a:defRPr sz="77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venir"/>
              <a:buNone/>
              <a:defRPr sz="77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venir"/>
              <a:buNone/>
              <a:defRPr sz="77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venir"/>
              <a:buNone/>
              <a:defRPr sz="77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venir"/>
              <a:buNone/>
              <a:defRPr sz="77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54863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54863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54863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54863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23013220" y="584200"/>
            <a:ext cx="553195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(centro)">
  <p:cSld name="Título (centro)">
    <p:bg>
      <p:bgPr>
        <a:solidFill>
          <a:srgbClr val="222222"/>
        </a:solid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762000" y="5676900"/>
            <a:ext cx="22860000" cy="63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300"/>
              <a:buFont typeface="Arial"/>
              <a:buNone/>
              <a:defRPr sz="303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23063198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to (vertical)">
  <p:cSld name="Foto (vertical)">
    <p:bg>
      <p:bgPr>
        <a:solidFill>
          <a:srgbClr val="22222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hape 36"/>
          <p:cNvCxnSpPr/>
          <p:nvPr/>
        </p:nvCxnSpPr>
        <p:spPr>
          <a:xfrm rot="10800000" flipH="1">
            <a:off x="11049000" y="8635798"/>
            <a:ext cx="12572997" cy="203"/>
          </a:xfrm>
          <a:prstGeom prst="straightConnector1">
            <a:avLst/>
          </a:prstGeom>
          <a:noFill/>
          <a:ln w="50800" cap="flat" cmpd="sng">
            <a:solidFill>
              <a:srgbClr val="A6AAA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37" name="Shape 37"/>
          <p:cNvSpPr>
            <a:spLocks noGrp="1"/>
          </p:cNvSpPr>
          <p:nvPr>
            <p:ph type="pic" idx="2"/>
          </p:nvPr>
        </p:nvSpPr>
        <p:spPr>
          <a:xfrm>
            <a:off x="0" y="0"/>
            <a:ext cx="10287000" cy="137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R="0" lvl="1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R="0" lvl="2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R="0" lvl="3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R="0" lvl="4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R="0" lvl="5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R="0" lvl="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R="0" lvl="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R="0" lvl="8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11049000" y="9042400"/>
            <a:ext cx="1257300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300"/>
              <a:buFont typeface="Arial"/>
              <a:buNone/>
              <a:defRPr sz="303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11049000" y="5994400"/>
            <a:ext cx="12573000" cy="2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venir"/>
              <a:buNone/>
              <a:defRPr sz="77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venir"/>
              <a:buNone/>
              <a:defRPr sz="77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venir"/>
              <a:buNone/>
              <a:defRPr sz="77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venir"/>
              <a:buNone/>
              <a:defRPr sz="77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venir"/>
              <a:buNone/>
              <a:defRPr sz="77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54863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54863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54863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54863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23063198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(arriba)">
  <p:cSld name="Título (arriba)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venir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54863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54863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54863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54863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54863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54863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54863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54863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762000" y="2159000"/>
            <a:ext cx="22860000" cy="10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viñetas">
  <p:cSld name="Título y viñetas">
    <p:bg>
      <p:bgPr>
        <a:solidFill>
          <a:srgbClr val="222222"/>
        </a:solid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Shape 46"/>
          <p:cNvCxnSpPr/>
          <p:nvPr/>
        </p:nvCxnSpPr>
        <p:spPr>
          <a:xfrm rot="10800000" flipH="1">
            <a:off x="762000" y="1396632"/>
            <a:ext cx="22860000" cy="369"/>
          </a:xfrm>
          <a:prstGeom prst="straightConnector1">
            <a:avLst/>
          </a:prstGeom>
          <a:noFill/>
          <a:ln w="25400" cap="flat" cmpd="sng">
            <a:solidFill>
              <a:srgbClr val="A6AAA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venir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54863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54863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54863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54863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54863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54863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54863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54863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762000" y="2159000"/>
            <a:ext cx="22860000" cy="10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2"/>
          </p:nvPr>
        </p:nvSpPr>
        <p:spPr>
          <a:xfrm>
            <a:off x="762000" y="3860800"/>
            <a:ext cx="22860000" cy="85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54863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5040"/>
              <a:buFont typeface="Avenir"/>
              <a:buChar char="▸"/>
              <a:defRPr sz="48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54863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5040"/>
              <a:buFont typeface="Avenir"/>
              <a:buChar char="▸"/>
              <a:defRPr sz="48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54863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5040"/>
              <a:buFont typeface="Avenir"/>
              <a:buChar char="▸"/>
              <a:defRPr sz="48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54863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5040"/>
              <a:buFont typeface="Avenir"/>
              <a:buChar char="▸"/>
              <a:defRPr sz="48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54863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5040"/>
              <a:buFont typeface="Avenir"/>
              <a:buChar char="▸"/>
              <a:defRPr sz="48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54863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54863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54863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54863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762000" y="2159000"/>
            <a:ext cx="22860000" cy="10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762000" y="3860800"/>
            <a:ext cx="22860000" cy="85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54863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54863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54863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54863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54863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54863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54863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54863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54863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Shape 8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86600" y="5372100"/>
            <a:ext cx="10210800" cy="297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Shape 9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10864780"/>
            <a:ext cx="24384000" cy="297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title"/>
          </p:nvPr>
        </p:nvSpPr>
        <p:spPr>
          <a:xfrm>
            <a:off x="571508" y="410639"/>
            <a:ext cx="22860000" cy="101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 Black"/>
              <a:buNone/>
            </a:pPr>
            <a:r>
              <a:rPr lang="es-MX" sz="6800">
                <a:latin typeface="Arial Black"/>
                <a:ea typeface="Arial Black"/>
                <a:cs typeface="Arial Black"/>
                <a:sym typeface="Arial Black"/>
              </a:rPr>
              <a:t>Pending Tasks and Required Support (1 / 2)</a:t>
            </a:r>
            <a:endParaRPr sz="6800"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47" name="Shape 147"/>
          <p:cNvSpPr txBox="1"/>
          <p:nvPr/>
        </p:nvSpPr>
        <p:spPr>
          <a:xfrm>
            <a:off x="747450" y="1607650"/>
            <a:ext cx="342900" cy="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148" name="Shape 148"/>
          <p:cNvGraphicFramePr/>
          <p:nvPr>
            <p:extLst>
              <p:ext uri="{D42A27DB-BD31-4B8C-83A1-F6EECF244321}">
                <p14:modId xmlns:p14="http://schemas.microsoft.com/office/powerpoint/2010/main" val="3804526363"/>
              </p:ext>
            </p:extLst>
          </p:nvPr>
        </p:nvGraphicFramePr>
        <p:xfrm>
          <a:off x="952500" y="1828450"/>
          <a:ext cx="22479000" cy="8778120"/>
        </p:xfrm>
        <a:graphic>
          <a:graphicData uri="http://schemas.openxmlformats.org/drawingml/2006/table">
            <a:tbl>
              <a:tblPr>
                <a:noFill/>
                <a:tableStyleId>{377DC360-C57B-4FC2-9193-9EE165FC869A}</a:tableStyleId>
              </a:tblPr>
              <a:tblGrid>
                <a:gridCol w="895700"/>
                <a:gridCol w="3843325"/>
                <a:gridCol w="1824825"/>
                <a:gridCol w="2371394"/>
                <a:gridCol w="1606331"/>
                <a:gridCol w="1644450"/>
                <a:gridCol w="2373225"/>
                <a:gridCol w="4396800"/>
                <a:gridCol w="3522950"/>
              </a:tblGrid>
              <a:tr h="38100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2400" b="1" i="1" dirty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#</a:t>
                      </a:r>
                      <a:endParaRPr sz="2400" b="1" i="1" dirty="0">
                        <a:solidFill>
                          <a:schemeClr val="lt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2400" b="1" i="1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ACTION</a:t>
                      </a:r>
                      <a:endParaRPr sz="2400" b="1" i="1">
                        <a:solidFill>
                          <a:schemeClr val="lt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2400" b="1" i="1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CREATED ON</a:t>
                      </a:r>
                      <a:endParaRPr sz="2400" b="1" i="1">
                        <a:solidFill>
                          <a:schemeClr val="lt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2400" b="1" i="1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RESPONSIBLE</a:t>
                      </a:r>
                      <a:endParaRPr sz="2400" b="1" i="1">
                        <a:solidFill>
                          <a:schemeClr val="lt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2400" b="1" i="1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TARGET DATE</a:t>
                      </a:r>
                      <a:endParaRPr sz="2400" b="1" i="1">
                        <a:solidFill>
                          <a:schemeClr val="lt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2400" b="1" i="1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STATUS</a:t>
                      </a:r>
                      <a:endParaRPr sz="2400" b="1" i="1">
                        <a:solidFill>
                          <a:schemeClr val="lt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2400" b="1" i="1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FINISHED ON</a:t>
                      </a:r>
                      <a:endParaRPr sz="2400" b="1" i="1">
                        <a:solidFill>
                          <a:schemeClr val="lt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2400" b="1" i="1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COMMENTS</a:t>
                      </a:r>
                      <a:endParaRPr sz="2400" b="1" i="1">
                        <a:solidFill>
                          <a:schemeClr val="lt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2400" b="1" i="1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REQUIRED SUPPORT</a:t>
                      </a:r>
                      <a:endParaRPr sz="2400" b="1" i="1">
                        <a:solidFill>
                          <a:schemeClr val="lt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FFFF00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2400" b="1" i="1" dirty="0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1</a:t>
                      </a:r>
                      <a:endParaRPr sz="2400" b="1" i="1" dirty="0">
                        <a:solidFill>
                          <a:schemeClr val="lt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39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3150"/>
                        <a:buFont typeface="Avenir"/>
                        <a:buNone/>
                      </a:pPr>
                      <a:r>
                        <a:rPr lang="es-MX" sz="2400" b="1" i="1" dirty="0" err="1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Users</a:t>
                      </a:r>
                      <a:r>
                        <a:rPr lang="es-MX" sz="2400" b="1" i="1" dirty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 Management </a:t>
                      </a:r>
                      <a:r>
                        <a:rPr lang="es-MX" sz="2400" b="1" i="1" dirty="0" err="1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with</a:t>
                      </a:r>
                      <a:r>
                        <a:rPr lang="es-MX" sz="2400" b="1" i="1" dirty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 LDAP</a:t>
                      </a:r>
                      <a:endParaRPr sz="2400" b="1" i="1" dirty="0">
                        <a:solidFill>
                          <a:schemeClr val="lt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2400" b="1" i="1" dirty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12/03/18</a:t>
                      </a:r>
                      <a:endParaRPr sz="2400" b="1" i="1" dirty="0">
                        <a:solidFill>
                          <a:schemeClr val="lt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2400" b="1" i="1" dirty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César/</a:t>
                      </a:r>
                      <a:r>
                        <a:rPr lang="es-MX" sz="2400" b="1" i="1" dirty="0" err="1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Brayant</a:t>
                      </a:r>
                      <a:endParaRPr sz="2400" b="1" i="1" dirty="0">
                        <a:solidFill>
                          <a:schemeClr val="lt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2400" b="1" i="1" baseline="0" dirty="0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1 </a:t>
                      </a:r>
                      <a:r>
                        <a:rPr lang="es-MX" sz="2400" b="1" i="1" baseline="0" dirty="0" err="1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month</a:t>
                      </a:r>
                      <a:r>
                        <a:rPr lang="es-MX" sz="2400" b="1" i="1" baseline="0" dirty="0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 </a:t>
                      </a:r>
                      <a:r>
                        <a:rPr lang="es-MX" sz="2400" b="1" i="1" baseline="0" dirty="0" err="1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after</a:t>
                      </a:r>
                      <a:r>
                        <a:rPr lang="es-MX" sz="2400" b="1" i="1" baseline="0" dirty="0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 </a:t>
                      </a:r>
                      <a:r>
                        <a:rPr lang="es-MX" sz="2400" b="1" i="1" baseline="0" dirty="0" err="1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confirmation</a:t>
                      </a:r>
                      <a:endParaRPr sz="2400" b="1" i="1" dirty="0">
                        <a:solidFill>
                          <a:schemeClr val="lt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2400" b="1" i="1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To do</a:t>
                      </a:r>
                      <a:endParaRPr sz="2400" b="1" i="1">
                        <a:solidFill>
                          <a:schemeClr val="lt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2400" b="1" i="1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---</a:t>
                      </a:r>
                      <a:endParaRPr sz="2400" b="1" i="1">
                        <a:solidFill>
                          <a:schemeClr val="lt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2400" b="1" i="1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It implies to create a connection interface with existing LDAP users on client side. It is recommended to leave this task for future versions.</a:t>
                      </a:r>
                      <a:endParaRPr sz="2400" b="1" i="1">
                        <a:solidFill>
                          <a:schemeClr val="lt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2400" b="1" i="1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Needs to confirm with client if it is really needed or not as this task was not included in customer’s original requirements.</a:t>
                      </a:r>
                      <a:endParaRPr sz="2400" b="1" i="1">
                        <a:solidFill>
                          <a:schemeClr val="lt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2400" b="1" i="1" dirty="0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2</a:t>
                      </a:r>
                      <a:endParaRPr sz="2400" b="1" i="1" dirty="0">
                        <a:solidFill>
                          <a:schemeClr val="lt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39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3150"/>
                        <a:buFont typeface="Avenir"/>
                        <a:buNone/>
                      </a:pPr>
                      <a:r>
                        <a:rPr lang="es-MX" sz="2400" b="1" i="1" dirty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SMS </a:t>
                      </a:r>
                      <a:r>
                        <a:rPr lang="es-MX" sz="2400" b="1" i="1" dirty="0" err="1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for</a:t>
                      </a:r>
                      <a:r>
                        <a:rPr lang="es-MX" sz="2400" b="1" i="1" dirty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 </a:t>
                      </a:r>
                      <a:r>
                        <a:rPr lang="es-MX" sz="2400" b="1" i="1" dirty="0" err="1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Notifications</a:t>
                      </a:r>
                      <a:endParaRPr sz="2400" b="1" i="1" dirty="0">
                        <a:solidFill>
                          <a:schemeClr val="lt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2400" b="1" i="1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12/03/18</a:t>
                      </a:r>
                      <a:endParaRPr sz="2400" b="1" i="1">
                        <a:solidFill>
                          <a:schemeClr val="lt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2400" b="1" i="1" dirty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César/</a:t>
                      </a:r>
                      <a:r>
                        <a:rPr lang="es-MX" sz="2400" b="1" i="1" dirty="0" err="1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Brayant</a:t>
                      </a:r>
                      <a:endParaRPr sz="2400" b="1" i="1" dirty="0">
                        <a:solidFill>
                          <a:schemeClr val="lt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2400" b="1" i="1" dirty="0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3</a:t>
                      </a:r>
                      <a:r>
                        <a:rPr lang="es-MX" sz="2400" b="1" i="1" baseline="0" dirty="0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 </a:t>
                      </a:r>
                      <a:r>
                        <a:rPr lang="es-MX" sz="2400" b="1" i="1" baseline="0" dirty="0" err="1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weeks</a:t>
                      </a:r>
                      <a:r>
                        <a:rPr lang="es-MX" sz="2400" b="1" i="1" baseline="0" dirty="0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 </a:t>
                      </a:r>
                      <a:r>
                        <a:rPr lang="es-MX" sz="2400" b="1" i="1" baseline="0" dirty="0" err="1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after</a:t>
                      </a:r>
                      <a:r>
                        <a:rPr lang="es-MX" sz="2400" b="1" i="1" baseline="0" dirty="0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 </a:t>
                      </a:r>
                      <a:r>
                        <a:rPr lang="es-MX" sz="2400" b="1" i="1" baseline="0" dirty="0" err="1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getting</a:t>
                      </a:r>
                      <a:r>
                        <a:rPr lang="es-MX" sz="2400" b="1" i="1" baseline="0" dirty="0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 SMPP server</a:t>
                      </a:r>
                      <a:endParaRPr sz="2400" b="1" i="1" dirty="0">
                        <a:solidFill>
                          <a:schemeClr val="lt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2400" b="1" i="1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To do</a:t>
                      </a:r>
                      <a:endParaRPr sz="2400" b="1" i="1">
                        <a:solidFill>
                          <a:schemeClr val="lt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2400" b="1" i="1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---</a:t>
                      </a:r>
                      <a:endParaRPr sz="2400" b="1" i="1">
                        <a:solidFill>
                          <a:schemeClr val="lt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b="1" i="1">
                        <a:solidFill>
                          <a:schemeClr val="lt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2400" b="1" i="1" dirty="0" err="1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It</a:t>
                      </a:r>
                      <a:r>
                        <a:rPr lang="es-MX" sz="2400" b="1" i="1" dirty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 </a:t>
                      </a:r>
                      <a:r>
                        <a:rPr lang="es-MX" sz="2400" b="1" i="1" dirty="0" err="1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needs</a:t>
                      </a:r>
                      <a:r>
                        <a:rPr lang="es-MX" sz="2400" b="1" i="1" dirty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 </a:t>
                      </a:r>
                      <a:r>
                        <a:rPr lang="es-MX" sz="2400" b="1" i="1" dirty="0" err="1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an</a:t>
                      </a:r>
                      <a:r>
                        <a:rPr lang="es-MX" sz="2400" b="1" i="1" dirty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 SMPP server </a:t>
                      </a:r>
                      <a:r>
                        <a:rPr lang="es-MX" sz="2400" b="1" i="1" dirty="0" err="1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for</a:t>
                      </a:r>
                      <a:r>
                        <a:rPr lang="es-MX" sz="2400" b="1" i="1" dirty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 </a:t>
                      </a:r>
                      <a:r>
                        <a:rPr lang="es-MX" sz="2400" b="1" i="1" dirty="0" err="1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testing</a:t>
                      </a:r>
                      <a:r>
                        <a:rPr lang="es-MX" sz="2400" b="1" i="1" dirty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.</a:t>
                      </a:r>
                      <a:endParaRPr sz="2400" b="1" i="1" dirty="0">
                        <a:solidFill>
                          <a:schemeClr val="lt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2400" b="1" i="1" dirty="0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3</a:t>
                      </a:r>
                      <a:endParaRPr sz="2400" b="1" i="1" dirty="0">
                        <a:solidFill>
                          <a:schemeClr val="lt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2400" b="1" i="1" dirty="0" err="1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Start</a:t>
                      </a:r>
                      <a:r>
                        <a:rPr lang="es-MX" sz="2400" b="1" i="1" dirty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 </a:t>
                      </a:r>
                      <a:r>
                        <a:rPr lang="es-MX" sz="2400" b="1" i="1" dirty="0" err="1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Parser</a:t>
                      </a:r>
                      <a:r>
                        <a:rPr lang="es-MX" sz="2400" b="1" i="1" dirty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 </a:t>
                      </a:r>
                      <a:r>
                        <a:rPr lang="es-MX" sz="2400" b="1" i="1" dirty="0" err="1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for</a:t>
                      </a:r>
                      <a:r>
                        <a:rPr lang="es-MX" sz="2400" b="1" i="1" dirty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 </a:t>
                      </a:r>
                      <a:r>
                        <a:rPr lang="es-MX" sz="2400" b="1" i="1" dirty="0" err="1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Huawei</a:t>
                      </a:r>
                      <a:endParaRPr sz="2400" b="1" i="1" dirty="0">
                        <a:solidFill>
                          <a:schemeClr val="lt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2400" b="1" i="1" dirty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23/03/18</a:t>
                      </a:r>
                      <a:endParaRPr sz="2400" b="1" i="1" dirty="0">
                        <a:solidFill>
                          <a:schemeClr val="lt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2400" b="1" i="1" dirty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César/</a:t>
                      </a:r>
                      <a:r>
                        <a:rPr lang="es-MX" sz="2400" b="1" i="1" dirty="0" err="1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Brayant</a:t>
                      </a:r>
                      <a:endParaRPr sz="2400" b="1" i="1" dirty="0">
                        <a:solidFill>
                          <a:schemeClr val="lt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2400" b="1" i="1" dirty="0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1</a:t>
                      </a:r>
                      <a:r>
                        <a:rPr lang="es-MX" sz="2400" b="1" i="1" baseline="0" dirty="0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 to 2 </a:t>
                      </a:r>
                      <a:r>
                        <a:rPr lang="es-MX" sz="2400" b="1" i="1" baseline="0" dirty="0" err="1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months</a:t>
                      </a:r>
                      <a:r>
                        <a:rPr lang="es-MX" sz="2400" b="1" i="1" baseline="0" dirty="0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 </a:t>
                      </a:r>
                      <a:r>
                        <a:rPr lang="es-MX" sz="2400" b="1" i="1" baseline="0" dirty="0" err="1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after</a:t>
                      </a:r>
                      <a:r>
                        <a:rPr lang="es-MX" sz="2400" b="1" i="1" baseline="0" dirty="0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 </a:t>
                      </a:r>
                      <a:r>
                        <a:rPr lang="es-MX" sz="2400" b="1" i="1" baseline="0" dirty="0" err="1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getting</a:t>
                      </a:r>
                      <a:r>
                        <a:rPr lang="es-MX" sz="2400" b="1" i="1" baseline="0" dirty="0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 </a:t>
                      </a:r>
                      <a:r>
                        <a:rPr lang="es-MX" sz="2400" b="1" i="1" baseline="0" dirty="0" err="1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parameters</a:t>
                      </a:r>
                      <a:r>
                        <a:rPr lang="es-MX" sz="2400" b="1" i="1" baseline="0" dirty="0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 </a:t>
                      </a:r>
                      <a:r>
                        <a:rPr lang="es-MX" sz="2400" b="1" i="1" baseline="0" dirty="0" err="1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catalog</a:t>
                      </a:r>
                      <a:r>
                        <a:rPr lang="es-MX" sz="2400" b="1" i="1" baseline="0" dirty="0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 </a:t>
                      </a:r>
                      <a:r>
                        <a:rPr lang="es-MX" sz="2400" b="1" i="1" baseline="0" dirty="0" err="1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from</a:t>
                      </a:r>
                      <a:r>
                        <a:rPr lang="es-MX" sz="2400" b="1" i="1" baseline="0" dirty="0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 </a:t>
                      </a:r>
                      <a:r>
                        <a:rPr lang="es-MX" sz="2400" b="1" i="1" baseline="0" dirty="0" err="1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customer</a:t>
                      </a:r>
                      <a:endParaRPr sz="2400" b="1" i="1" dirty="0">
                        <a:solidFill>
                          <a:schemeClr val="lt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2400" b="1" i="1" dirty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To do</a:t>
                      </a:r>
                      <a:endParaRPr sz="2400" b="1" i="1" dirty="0">
                        <a:solidFill>
                          <a:schemeClr val="lt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2400" b="1" i="1" dirty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---</a:t>
                      </a:r>
                      <a:endParaRPr sz="2400" b="1" i="1" dirty="0">
                        <a:solidFill>
                          <a:schemeClr val="lt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b="1" i="1" dirty="0">
                        <a:solidFill>
                          <a:schemeClr val="lt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2400" b="1" i="1" dirty="0" err="1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It</a:t>
                      </a:r>
                      <a:r>
                        <a:rPr lang="es-MX" sz="2400" b="1" i="1" dirty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 </a:t>
                      </a:r>
                      <a:r>
                        <a:rPr lang="es-MX" sz="2400" b="1" i="1" dirty="0" err="1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requires</a:t>
                      </a:r>
                      <a:r>
                        <a:rPr lang="es-MX" sz="2400" b="1" i="1" dirty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 </a:t>
                      </a:r>
                      <a:r>
                        <a:rPr lang="es-MX" sz="2400" b="1" i="1" dirty="0" err="1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that</a:t>
                      </a:r>
                      <a:r>
                        <a:rPr lang="es-MX" sz="2400" b="1" i="1" dirty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 </a:t>
                      </a:r>
                      <a:r>
                        <a:rPr lang="es-MX" sz="2400" b="1" i="1" dirty="0" err="1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client</a:t>
                      </a:r>
                      <a:r>
                        <a:rPr lang="es-MX" sz="2400" b="1" i="1" dirty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 </a:t>
                      </a:r>
                      <a:r>
                        <a:rPr lang="es-MX" sz="2400" b="1" i="1" dirty="0" err="1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provides</a:t>
                      </a:r>
                      <a:r>
                        <a:rPr lang="es-MX" sz="2400" b="1" i="1" dirty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 </a:t>
                      </a:r>
                      <a:r>
                        <a:rPr lang="es-MX" sz="2400" b="1" i="1" dirty="0" err="1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the</a:t>
                      </a:r>
                      <a:r>
                        <a:rPr lang="es-MX" sz="2400" b="1" i="1" dirty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 complete </a:t>
                      </a:r>
                      <a:r>
                        <a:rPr lang="es-MX" sz="2400" b="1" i="1" dirty="0" err="1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parameter’s</a:t>
                      </a:r>
                      <a:r>
                        <a:rPr lang="es-MX" sz="2400" b="1" i="1" dirty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 </a:t>
                      </a:r>
                      <a:r>
                        <a:rPr lang="es-MX" sz="2400" b="1" i="1" dirty="0" err="1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catalog</a:t>
                      </a:r>
                      <a:r>
                        <a:rPr lang="es-MX" sz="2400" b="1" i="1" dirty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 of </a:t>
                      </a:r>
                      <a:r>
                        <a:rPr lang="es-MX" sz="2400" b="1" i="1" dirty="0" err="1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counters</a:t>
                      </a:r>
                      <a:r>
                        <a:rPr lang="es-MX" sz="2400" b="1" i="1" dirty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, XML test files of </a:t>
                      </a:r>
                      <a:r>
                        <a:rPr lang="es-MX" sz="2400" b="1" i="1" dirty="0" err="1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their</a:t>
                      </a:r>
                      <a:r>
                        <a:rPr lang="es-MX" sz="2400" b="1" i="1" dirty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 </a:t>
                      </a:r>
                      <a:r>
                        <a:rPr lang="es-MX" sz="2400" b="1" i="1" dirty="0" err="1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network</a:t>
                      </a:r>
                      <a:r>
                        <a:rPr lang="es-MX" sz="2400" b="1" i="1" dirty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 and </a:t>
                      </a:r>
                      <a:r>
                        <a:rPr lang="es-MX" sz="2400" b="1" i="1" dirty="0" err="1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examples</a:t>
                      </a:r>
                      <a:r>
                        <a:rPr lang="es-MX" sz="2400" b="1" i="1" dirty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 of </a:t>
                      </a:r>
                      <a:r>
                        <a:rPr lang="es-MX" sz="2400" b="1" i="1" dirty="0" err="1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processed</a:t>
                      </a:r>
                      <a:r>
                        <a:rPr lang="es-MX" sz="2400" b="1" i="1" dirty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 data.</a:t>
                      </a:r>
                      <a:endParaRPr sz="2400" b="1" i="1" dirty="0">
                        <a:solidFill>
                          <a:schemeClr val="lt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>
            <a:spLocks noGrp="1"/>
          </p:cNvSpPr>
          <p:nvPr>
            <p:ph type="title"/>
          </p:nvPr>
        </p:nvSpPr>
        <p:spPr>
          <a:xfrm>
            <a:off x="571508" y="410639"/>
            <a:ext cx="22860000" cy="101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 Black"/>
              <a:buNone/>
            </a:pPr>
            <a:r>
              <a:rPr lang="es-MX" sz="6800">
                <a:latin typeface="Arial Black"/>
                <a:ea typeface="Arial Black"/>
                <a:cs typeface="Arial Black"/>
                <a:sym typeface="Arial Black"/>
              </a:rPr>
              <a:t>Pending Tasks and Required Support (2 / 2)</a:t>
            </a:r>
            <a:endParaRPr sz="6800"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54" name="Shape 154"/>
          <p:cNvSpPr txBox="1"/>
          <p:nvPr/>
        </p:nvSpPr>
        <p:spPr>
          <a:xfrm>
            <a:off x="747450" y="1607650"/>
            <a:ext cx="342900" cy="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155" name="Shape 155"/>
          <p:cNvGraphicFramePr/>
          <p:nvPr>
            <p:extLst>
              <p:ext uri="{D42A27DB-BD31-4B8C-83A1-F6EECF244321}">
                <p14:modId xmlns:p14="http://schemas.microsoft.com/office/powerpoint/2010/main" val="1485514531"/>
              </p:ext>
            </p:extLst>
          </p:nvPr>
        </p:nvGraphicFramePr>
        <p:xfrm>
          <a:off x="952500" y="1828450"/>
          <a:ext cx="22479000" cy="11887050"/>
        </p:xfrm>
        <a:graphic>
          <a:graphicData uri="http://schemas.openxmlformats.org/drawingml/2006/table">
            <a:tbl>
              <a:tblPr>
                <a:noFill/>
                <a:tableStyleId>{377DC360-C57B-4FC2-9193-9EE165FC869A}</a:tableStyleId>
              </a:tblPr>
              <a:tblGrid>
                <a:gridCol w="895700"/>
                <a:gridCol w="2926976"/>
                <a:gridCol w="2232248"/>
                <a:gridCol w="2448272"/>
                <a:gridCol w="1728192"/>
                <a:gridCol w="1440160"/>
                <a:gridCol w="2160240"/>
                <a:gridCol w="4022412"/>
                <a:gridCol w="4624800"/>
              </a:tblGrid>
              <a:tr h="38100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2400" b="1" i="1" dirty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#</a:t>
                      </a:r>
                      <a:endParaRPr sz="2400" b="1" i="1" dirty="0">
                        <a:solidFill>
                          <a:schemeClr val="lt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2400" b="1" i="1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ACTION</a:t>
                      </a:r>
                      <a:endParaRPr sz="2400" b="1" i="1">
                        <a:solidFill>
                          <a:schemeClr val="lt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2400" b="1" i="1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CREATED ON</a:t>
                      </a:r>
                      <a:endParaRPr sz="2400" b="1" i="1">
                        <a:solidFill>
                          <a:schemeClr val="lt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2400" b="1" i="1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RESPONSIBLE</a:t>
                      </a:r>
                      <a:endParaRPr sz="2400" b="1" i="1">
                        <a:solidFill>
                          <a:schemeClr val="lt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2400" b="1" i="1" dirty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TARGET DATE</a:t>
                      </a:r>
                      <a:endParaRPr sz="2400" b="1" i="1" dirty="0">
                        <a:solidFill>
                          <a:schemeClr val="lt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2400" b="1" i="1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STATUS</a:t>
                      </a:r>
                      <a:endParaRPr sz="2400" b="1" i="1">
                        <a:solidFill>
                          <a:schemeClr val="lt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2400" b="1" i="1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FINISHED ON</a:t>
                      </a:r>
                      <a:endParaRPr sz="2400" b="1" i="1">
                        <a:solidFill>
                          <a:schemeClr val="lt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2400" b="1" i="1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COMMENTS</a:t>
                      </a:r>
                      <a:endParaRPr sz="2400" b="1" i="1">
                        <a:solidFill>
                          <a:schemeClr val="lt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2400" b="1" i="1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REQUIRED SUPPORT</a:t>
                      </a:r>
                      <a:endParaRPr sz="2400" b="1" i="1">
                        <a:solidFill>
                          <a:schemeClr val="lt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FFFF00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2400" b="1" i="1" dirty="0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4</a:t>
                      </a:r>
                      <a:endParaRPr sz="2400" b="1" i="1" dirty="0">
                        <a:solidFill>
                          <a:schemeClr val="lt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3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2400" b="1" i="1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Obtain instructions on how to prepare installation disk for OPM and define responsible</a:t>
                      </a:r>
                      <a:endParaRPr sz="2400" b="1" i="1">
                        <a:solidFill>
                          <a:schemeClr val="lt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2400" b="1" i="1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05/03/18</a:t>
                      </a:r>
                      <a:endParaRPr sz="2400" b="1" i="1">
                        <a:solidFill>
                          <a:schemeClr val="lt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2400" b="1" i="1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César/Brayant</a:t>
                      </a:r>
                      <a:endParaRPr sz="2400" b="1" i="1">
                        <a:solidFill>
                          <a:schemeClr val="lt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2400" b="1" i="1" dirty="0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16/04/18</a:t>
                      </a:r>
                      <a:endParaRPr sz="2400" b="1" i="1" dirty="0">
                        <a:solidFill>
                          <a:schemeClr val="lt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2400" b="1" i="1" dirty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To do</a:t>
                      </a:r>
                      <a:endParaRPr sz="2400" b="1" i="1" dirty="0">
                        <a:solidFill>
                          <a:schemeClr val="lt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2400" b="1" i="1" dirty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---</a:t>
                      </a:r>
                      <a:endParaRPr sz="2400" b="1" i="1" dirty="0">
                        <a:solidFill>
                          <a:schemeClr val="lt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b="1" i="1">
                        <a:solidFill>
                          <a:schemeClr val="lt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b="1" i="1">
                        <a:solidFill>
                          <a:schemeClr val="lt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2400" b="1" i="1" dirty="0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5</a:t>
                      </a:r>
                      <a:endParaRPr sz="2400" b="1" i="1" dirty="0">
                        <a:solidFill>
                          <a:schemeClr val="lt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2400" b="1" i="1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Create installation disk</a:t>
                      </a:r>
                      <a:endParaRPr sz="2400" b="1" i="1">
                        <a:solidFill>
                          <a:schemeClr val="lt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2400" b="1" i="1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05/03/18</a:t>
                      </a:r>
                      <a:endParaRPr sz="2400" b="1" i="1">
                        <a:solidFill>
                          <a:schemeClr val="lt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2400" b="1" i="1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César/Brayant</a:t>
                      </a:r>
                      <a:endParaRPr sz="2400" b="1" i="1">
                        <a:solidFill>
                          <a:schemeClr val="lt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2400" b="1" i="1" dirty="0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20/04/18</a:t>
                      </a:r>
                      <a:endParaRPr sz="2400" b="1" i="1" dirty="0">
                        <a:solidFill>
                          <a:schemeClr val="lt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2400" b="1" i="1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To do</a:t>
                      </a:r>
                      <a:endParaRPr sz="2400" b="1" i="1">
                        <a:solidFill>
                          <a:schemeClr val="lt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2400" b="1" i="1" dirty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---</a:t>
                      </a:r>
                      <a:endParaRPr sz="2400" b="1" i="1" dirty="0">
                        <a:solidFill>
                          <a:schemeClr val="lt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b="1" i="1">
                        <a:solidFill>
                          <a:schemeClr val="lt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2400" b="1" i="1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It requires the performance test of OPM in ECOSS#4 is finished as well as OPM manual with optimal configuration for ECOSS#4 </a:t>
                      </a:r>
                      <a:endParaRPr sz="2400" b="1" i="1">
                        <a:solidFill>
                          <a:schemeClr val="lt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2400" b="1" i="1" dirty="0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6</a:t>
                      </a:r>
                      <a:endParaRPr sz="2400" b="1" i="1" dirty="0">
                        <a:solidFill>
                          <a:schemeClr val="lt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2400" b="1" i="1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Check compatibility between browsers/Windows</a:t>
                      </a:r>
                      <a:endParaRPr sz="2400" b="1" i="1">
                        <a:solidFill>
                          <a:schemeClr val="lt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2400" b="1" i="1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05/03/18</a:t>
                      </a:r>
                      <a:endParaRPr sz="2400" b="1" i="1">
                        <a:solidFill>
                          <a:schemeClr val="lt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2400" b="1" i="1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Martín</a:t>
                      </a:r>
                      <a:endParaRPr sz="2400" b="1" i="1">
                        <a:solidFill>
                          <a:schemeClr val="lt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2400" b="1" i="1" dirty="0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13/04/18</a:t>
                      </a:r>
                      <a:endParaRPr sz="2400" b="1" i="1" dirty="0">
                        <a:solidFill>
                          <a:schemeClr val="lt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2400" b="1" i="1" dirty="0" err="1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Finished</a:t>
                      </a:r>
                      <a:endParaRPr sz="2400" b="1" i="1" dirty="0">
                        <a:solidFill>
                          <a:schemeClr val="lt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2400" b="1" i="1" dirty="0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06/03/18</a:t>
                      </a:r>
                      <a:endParaRPr sz="2400" b="1" i="1" dirty="0">
                        <a:solidFill>
                          <a:schemeClr val="lt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2400" b="1" i="1" dirty="0" err="1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Checked</a:t>
                      </a:r>
                      <a:r>
                        <a:rPr lang="es-MX" sz="2400" b="1" i="1" dirty="0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 </a:t>
                      </a:r>
                      <a:r>
                        <a:rPr lang="es-MX" sz="2400" b="1" i="1" dirty="0" err="1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the</a:t>
                      </a:r>
                      <a:r>
                        <a:rPr lang="es-MX" sz="2400" b="1" i="1" dirty="0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 </a:t>
                      </a:r>
                      <a:r>
                        <a:rPr lang="es-MX" sz="2400" b="1" i="1" dirty="0" err="1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previous</a:t>
                      </a:r>
                      <a:r>
                        <a:rPr lang="es-MX" sz="2400" b="1" i="1" dirty="0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 cases </a:t>
                      </a:r>
                      <a:r>
                        <a:rPr lang="es-MX" sz="2400" b="1" i="1" dirty="0" err="1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where</a:t>
                      </a:r>
                      <a:r>
                        <a:rPr lang="es-MX" sz="2400" b="1" i="1" dirty="0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 </a:t>
                      </a:r>
                      <a:r>
                        <a:rPr lang="es-MX" sz="2400" b="1" i="1" dirty="0" err="1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the</a:t>
                      </a:r>
                      <a:r>
                        <a:rPr lang="es-MX" sz="2400" b="1" i="1" dirty="0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 </a:t>
                      </a:r>
                      <a:r>
                        <a:rPr lang="es-MX" sz="2400" b="1" i="1" dirty="0" err="1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issue</a:t>
                      </a:r>
                      <a:r>
                        <a:rPr lang="es-MX" sz="2400" b="1" i="1" dirty="0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 </a:t>
                      </a:r>
                      <a:r>
                        <a:rPr lang="es-MX" sz="2400" b="1" i="1" dirty="0" err="1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on</a:t>
                      </a:r>
                      <a:r>
                        <a:rPr lang="es-MX" sz="2400" b="1" i="1" dirty="0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 Windows</a:t>
                      </a:r>
                      <a:r>
                        <a:rPr lang="es-MX" sz="2400" b="1" i="1" baseline="0" dirty="0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 </a:t>
                      </a:r>
                      <a:r>
                        <a:rPr lang="es-MX" sz="2400" b="1" i="1" baseline="0" dirty="0" err="1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was</a:t>
                      </a:r>
                      <a:r>
                        <a:rPr lang="es-MX" sz="2400" b="1" i="1" baseline="0" dirty="0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 </a:t>
                      </a:r>
                      <a:r>
                        <a:rPr lang="es-MX" sz="2400" b="1" i="1" baseline="0" dirty="0" err="1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found</a:t>
                      </a:r>
                      <a:r>
                        <a:rPr lang="es-MX" sz="2400" b="1" i="1" baseline="0" dirty="0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 and </a:t>
                      </a:r>
                      <a:r>
                        <a:rPr lang="es-MX" sz="2400" b="1" i="1" baseline="0" dirty="0" err="1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it’s</a:t>
                      </a:r>
                      <a:r>
                        <a:rPr lang="es-MX" sz="2400" b="1" i="1" baseline="0" dirty="0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 </a:t>
                      </a:r>
                      <a:r>
                        <a:rPr lang="es-MX" sz="2400" b="1" i="1" baseline="0" dirty="0" err="1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solved</a:t>
                      </a:r>
                      <a:r>
                        <a:rPr lang="es-MX" sz="2400" b="1" i="1" baseline="0" dirty="0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 </a:t>
                      </a:r>
                      <a:r>
                        <a:rPr lang="es-MX" sz="2400" b="1" i="1" baseline="0" dirty="0" err="1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now</a:t>
                      </a:r>
                      <a:r>
                        <a:rPr lang="es-MX" sz="2400" b="1" i="1" baseline="0" dirty="0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. </a:t>
                      </a:r>
                      <a:r>
                        <a:rPr lang="es-MX" sz="2400" b="1" i="1" baseline="0" dirty="0" err="1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Other</a:t>
                      </a:r>
                      <a:r>
                        <a:rPr lang="es-MX" sz="2400" b="1" i="1" baseline="0" dirty="0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 </a:t>
                      </a:r>
                      <a:r>
                        <a:rPr lang="es-MX" sz="2400" b="1" i="1" baseline="0" dirty="0" err="1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issues</a:t>
                      </a:r>
                      <a:r>
                        <a:rPr lang="es-MX" sz="2400" b="1" i="1" baseline="0" dirty="0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 </a:t>
                      </a:r>
                      <a:r>
                        <a:rPr lang="es-MX" sz="2400" b="1" i="1" baseline="0" dirty="0" err="1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found</a:t>
                      </a:r>
                      <a:r>
                        <a:rPr lang="es-MX" sz="2400" b="1" i="1" baseline="0" dirty="0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 </a:t>
                      </a:r>
                      <a:r>
                        <a:rPr lang="es-MX" sz="2400" b="1" i="1" baseline="0" dirty="0" err="1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during</a:t>
                      </a:r>
                      <a:r>
                        <a:rPr lang="es-MX" sz="2400" b="1" i="1" baseline="0" dirty="0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 </a:t>
                      </a:r>
                      <a:r>
                        <a:rPr lang="es-MX" sz="2400" b="1" i="1" baseline="0" dirty="0" err="1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the</a:t>
                      </a:r>
                      <a:r>
                        <a:rPr lang="es-MX" sz="2400" b="1" i="1" baseline="0" dirty="0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 </a:t>
                      </a:r>
                      <a:r>
                        <a:rPr lang="es-MX" sz="2400" b="1" i="1" baseline="0" dirty="0" err="1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way</a:t>
                      </a:r>
                      <a:r>
                        <a:rPr lang="es-MX" sz="2400" b="1" i="1" baseline="0" dirty="0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 are </a:t>
                      </a:r>
                      <a:r>
                        <a:rPr lang="es-MX" sz="2400" b="1" i="1" baseline="0" dirty="0" err="1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also</a:t>
                      </a:r>
                      <a:r>
                        <a:rPr lang="es-MX" sz="2400" b="1" i="1" baseline="0" dirty="0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 </a:t>
                      </a:r>
                      <a:r>
                        <a:rPr lang="es-MX" sz="2400" b="1" i="1" baseline="0" dirty="0" err="1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solved</a:t>
                      </a:r>
                      <a:r>
                        <a:rPr lang="es-MX" sz="2400" b="1" i="1" baseline="0" dirty="0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.</a:t>
                      </a:r>
                      <a:endParaRPr sz="2400" b="1" i="1" dirty="0">
                        <a:solidFill>
                          <a:schemeClr val="lt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s-MX" sz="2400" b="1" i="1" dirty="0" smtClean="0">
                        <a:solidFill>
                          <a:schemeClr val="lt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b="1" i="1" dirty="0">
                        <a:solidFill>
                          <a:schemeClr val="lt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2400" b="1" i="1" dirty="0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7</a:t>
                      </a:r>
                      <a:endParaRPr sz="2400" b="1" i="1" dirty="0">
                        <a:solidFill>
                          <a:schemeClr val="lt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2400" b="1" i="1" dirty="0" err="1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Changing</a:t>
                      </a:r>
                      <a:r>
                        <a:rPr lang="es-MX" sz="2400" b="1" i="1" dirty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 </a:t>
                      </a:r>
                      <a:r>
                        <a:rPr lang="es-MX" sz="2400" b="1" i="1" dirty="0" err="1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behavior</a:t>
                      </a:r>
                      <a:r>
                        <a:rPr lang="es-MX" sz="2400" b="1" i="1" dirty="0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 </a:t>
                      </a:r>
                      <a:r>
                        <a:rPr lang="es-MX" sz="2400" b="1" i="1" dirty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of </a:t>
                      </a:r>
                      <a:r>
                        <a:rPr lang="es-MX" sz="2400" b="1" i="1" dirty="0" err="1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parameters</a:t>
                      </a:r>
                      <a:r>
                        <a:rPr lang="es-MX" sz="2400" b="1" i="1" dirty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 in </a:t>
                      </a:r>
                      <a:r>
                        <a:rPr lang="es-MX" sz="2400" b="1" i="1" dirty="0" err="1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order</a:t>
                      </a:r>
                      <a:r>
                        <a:rPr lang="es-MX" sz="2400" b="1" i="1" dirty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 to </a:t>
                      </a:r>
                      <a:r>
                        <a:rPr lang="es-MX" sz="2400" b="1" i="1" dirty="0" err="1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filter</a:t>
                      </a:r>
                      <a:r>
                        <a:rPr lang="es-MX" sz="2400" b="1" i="1" dirty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 </a:t>
                      </a:r>
                      <a:r>
                        <a:rPr lang="es-MX" sz="2400" b="1" i="1" dirty="0" err="1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them</a:t>
                      </a:r>
                      <a:r>
                        <a:rPr lang="es-MX" sz="2400" b="1" i="1" dirty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 </a:t>
                      </a:r>
                      <a:r>
                        <a:rPr lang="es-MX" sz="2400" b="1" i="1" dirty="0" err="1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by</a:t>
                      </a:r>
                      <a:r>
                        <a:rPr lang="es-MX" sz="2400" b="1" i="1" dirty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 </a:t>
                      </a:r>
                      <a:r>
                        <a:rPr lang="es-MX" sz="2400" b="1" i="1" dirty="0" err="1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type</a:t>
                      </a:r>
                      <a:r>
                        <a:rPr lang="es-MX" sz="2400" b="1" i="1" dirty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 and </a:t>
                      </a:r>
                      <a:r>
                        <a:rPr lang="es-MX" sz="2400" b="1" i="1" dirty="0" err="1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speed</a:t>
                      </a:r>
                      <a:r>
                        <a:rPr lang="es-MX" sz="2400" b="1" i="1" dirty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 up </a:t>
                      </a:r>
                      <a:r>
                        <a:rPr lang="es-MX" sz="2400" b="1" i="1" dirty="0" err="1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parameter</a:t>
                      </a:r>
                      <a:r>
                        <a:rPr lang="es-MX" sz="2400" b="1" i="1" dirty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 </a:t>
                      </a:r>
                      <a:r>
                        <a:rPr lang="es-MX" sz="2400" b="1" i="1" dirty="0" err="1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loading</a:t>
                      </a:r>
                      <a:r>
                        <a:rPr lang="es-MX" sz="2400" b="1" i="1" dirty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 in </a:t>
                      </a:r>
                      <a:r>
                        <a:rPr lang="es-MX" sz="2400" b="1" i="1" dirty="0" err="1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view</a:t>
                      </a:r>
                      <a:r>
                        <a:rPr lang="es-MX" sz="2400" b="1" i="1" dirty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 (KPI </a:t>
                      </a:r>
                      <a:r>
                        <a:rPr lang="es-MX" sz="2400" b="1" i="1" dirty="0" err="1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Lab</a:t>
                      </a:r>
                      <a:r>
                        <a:rPr lang="es-MX" sz="2400" b="1" i="1" dirty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 </a:t>
                      </a:r>
                      <a:r>
                        <a:rPr lang="es-MX" sz="2400" b="1" i="1" dirty="0" err="1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Section</a:t>
                      </a:r>
                      <a:r>
                        <a:rPr lang="es-MX" sz="2400" b="1" i="1" dirty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)</a:t>
                      </a:r>
                      <a:endParaRPr sz="2400" b="1" i="1" dirty="0">
                        <a:solidFill>
                          <a:schemeClr val="lt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2400" b="1" i="1" dirty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02/04/18</a:t>
                      </a:r>
                      <a:endParaRPr sz="2400" b="1" i="1" dirty="0">
                        <a:solidFill>
                          <a:schemeClr val="lt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2400" b="1" i="1" dirty="0" err="1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Brayant</a:t>
                      </a:r>
                      <a:endParaRPr sz="2400" b="1" i="1" dirty="0">
                        <a:solidFill>
                          <a:schemeClr val="lt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2400" b="1" i="1" dirty="0" err="1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Estimated</a:t>
                      </a:r>
                      <a:r>
                        <a:rPr lang="es-MX" sz="2400" b="1" i="1" dirty="0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 </a:t>
                      </a:r>
                      <a:r>
                        <a:rPr lang="es-MX" sz="2400" b="1" i="1" dirty="0" err="1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three</a:t>
                      </a:r>
                      <a:r>
                        <a:rPr lang="es-MX" sz="2400" b="1" i="1" dirty="0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 </a:t>
                      </a:r>
                      <a:r>
                        <a:rPr lang="es-MX" sz="2400" b="1" i="1" dirty="0" err="1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weeks</a:t>
                      </a:r>
                      <a:r>
                        <a:rPr lang="es-MX" sz="2400" b="1" i="1" dirty="0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 </a:t>
                      </a:r>
                      <a:r>
                        <a:rPr lang="es-MX" sz="2400" b="1" i="1" dirty="0" err="1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after</a:t>
                      </a:r>
                      <a:r>
                        <a:rPr lang="es-MX" sz="2400" b="1" i="1" dirty="0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 </a:t>
                      </a:r>
                      <a:r>
                        <a:rPr lang="es-MX" sz="2400" b="1" i="1" dirty="0" err="1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choosing</a:t>
                      </a:r>
                      <a:r>
                        <a:rPr lang="es-MX" sz="2400" b="1" i="1" dirty="0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 </a:t>
                      </a:r>
                      <a:r>
                        <a:rPr lang="es-MX" sz="2400" b="1" i="1" dirty="0" err="1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method</a:t>
                      </a:r>
                      <a:r>
                        <a:rPr lang="es-MX" sz="2400" b="1" i="1" baseline="0" dirty="0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 </a:t>
                      </a:r>
                      <a:r>
                        <a:rPr lang="es-MX" sz="2400" b="1" i="1" baseline="0" dirty="0" err="1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or</a:t>
                      </a:r>
                      <a:r>
                        <a:rPr lang="es-MX" sz="2400" b="1" i="1" baseline="0" dirty="0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 </a:t>
                      </a:r>
                      <a:r>
                        <a:rPr lang="es-MX" sz="2400" b="1" i="1" baseline="0" dirty="0" err="1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receiving</a:t>
                      </a:r>
                      <a:r>
                        <a:rPr lang="es-MX" sz="2400" b="1" i="1" baseline="0" dirty="0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 file </a:t>
                      </a:r>
                      <a:r>
                        <a:rPr lang="es-MX" sz="2400" b="1" i="1" baseline="0" dirty="0" err="1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from</a:t>
                      </a:r>
                      <a:r>
                        <a:rPr lang="es-MX" sz="2400" b="1" i="1" baseline="0" dirty="0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 </a:t>
                      </a:r>
                      <a:r>
                        <a:rPr lang="es-MX" sz="2400" b="1" i="1" baseline="0" dirty="0" err="1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customer</a:t>
                      </a:r>
                      <a:r>
                        <a:rPr lang="es-MX" sz="2400" b="1" i="1" dirty="0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.</a:t>
                      </a:r>
                      <a:endParaRPr sz="2400" b="1" i="1" dirty="0">
                        <a:solidFill>
                          <a:schemeClr val="lt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2400" b="1" i="1" dirty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To </a:t>
                      </a:r>
                      <a:r>
                        <a:rPr lang="es-MX" sz="2400" b="1" i="1" dirty="0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do</a:t>
                      </a:r>
                      <a:endParaRPr sz="2400" b="1" i="1" dirty="0">
                        <a:solidFill>
                          <a:schemeClr val="lt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2400" b="1" i="1" dirty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---</a:t>
                      </a:r>
                      <a:endParaRPr sz="2400" b="1" i="1" dirty="0">
                        <a:solidFill>
                          <a:schemeClr val="lt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2400" b="1" i="1" dirty="0" err="1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The</a:t>
                      </a:r>
                      <a:r>
                        <a:rPr lang="es-MX" sz="2400" b="1" i="1" dirty="0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 </a:t>
                      </a:r>
                      <a:r>
                        <a:rPr lang="es-MX" sz="2400" b="1" i="1" dirty="0" err="1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tool</a:t>
                      </a:r>
                      <a:r>
                        <a:rPr lang="es-MX" sz="2400" b="1" i="1" dirty="0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 </a:t>
                      </a:r>
                      <a:r>
                        <a:rPr lang="es-MX" sz="2400" b="1" i="1" dirty="0" err="1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is</a:t>
                      </a:r>
                      <a:r>
                        <a:rPr lang="es-MX" sz="2400" b="1" i="1" dirty="0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 </a:t>
                      </a:r>
                      <a:r>
                        <a:rPr lang="es-MX" sz="2400" b="1" i="1" dirty="0" err="1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working</a:t>
                      </a:r>
                      <a:r>
                        <a:rPr lang="es-MX" sz="2400" b="1" i="1" dirty="0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 fine </a:t>
                      </a:r>
                      <a:r>
                        <a:rPr lang="es-MX" sz="2400" b="1" i="1" dirty="0" err="1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using</a:t>
                      </a:r>
                      <a:r>
                        <a:rPr lang="es-MX" sz="2400" b="1" i="1" dirty="0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 </a:t>
                      </a:r>
                      <a:r>
                        <a:rPr lang="es-MX" sz="2400" b="1" i="1" dirty="0" err="1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counters</a:t>
                      </a:r>
                      <a:r>
                        <a:rPr lang="es-MX" sz="2400" b="1" i="1" dirty="0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 </a:t>
                      </a:r>
                      <a:r>
                        <a:rPr lang="es-MX" sz="2400" b="1" i="1" dirty="0" err="1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from</a:t>
                      </a:r>
                      <a:r>
                        <a:rPr lang="es-MX" sz="2400" b="1" i="1" dirty="0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 standard KPI </a:t>
                      </a:r>
                      <a:r>
                        <a:rPr lang="es-MX" sz="2400" b="1" i="1" dirty="0" err="1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when</a:t>
                      </a:r>
                      <a:r>
                        <a:rPr lang="es-MX" sz="2400" b="1" i="1" baseline="0" dirty="0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 </a:t>
                      </a:r>
                      <a:r>
                        <a:rPr lang="es-MX" sz="2400" b="1" i="1" baseline="0" dirty="0" err="1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creating</a:t>
                      </a:r>
                      <a:r>
                        <a:rPr lang="es-MX" sz="2400" b="1" i="1" baseline="0" dirty="0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 new formula. In </a:t>
                      </a:r>
                      <a:r>
                        <a:rPr lang="es-MX" sz="2400" b="1" i="1" baseline="0" dirty="0" err="1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order</a:t>
                      </a:r>
                      <a:r>
                        <a:rPr lang="es-MX" sz="2400" b="1" i="1" baseline="0" dirty="0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 to </a:t>
                      </a:r>
                      <a:r>
                        <a:rPr lang="es-MX" sz="2400" b="1" i="1" baseline="0" dirty="0" err="1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work</a:t>
                      </a:r>
                      <a:r>
                        <a:rPr lang="es-MX" sz="2400" b="1" i="1" baseline="0" dirty="0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 </a:t>
                      </a:r>
                      <a:r>
                        <a:rPr lang="es-MX" sz="2400" b="1" i="1" baseline="0" dirty="0" err="1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with</a:t>
                      </a:r>
                      <a:r>
                        <a:rPr lang="es-MX" sz="2400" b="1" i="1" baseline="0" dirty="0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 </a:t>
                      </a:r>
                      <a:r>
                        <a:rPr lang="es-MX" sz="2400" b="1" i="1" baseline="0" dirty="0" err="1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whole</a:t>
                      </a:r>
                      <a:r>
                        <a:rPr lang="es-MX" sz="2400" b="1" i="1" baseline="0" dirty="0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 </a:t>
                      </a:r>
                      <a:r>
                        <a:rPr lang="es-MX" sz="2400" b="1" i="1" baseline="0" dirty="0" err="1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counters</a:t>
                      </a:r>
                      <a:r>
                        <a:rPr lang="es-MX" sz="2400" b="1" i="1" baseline="0" dirty="0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, new </a:t>
                      </a:r>
                      <a:r>
                        <a:rPr lang="es-MX" sz="2400" b="1" i="1" baseline="0" dirty="0" err="1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process</a:t>
                      </a:r>
                      <a:r>
                        <a:rPr lang="es-MX" sz="2400" b="1" i="1" baseline="0" dirty="0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 </a:t>
                      </a:r>
                      <a:r>
                        <a:rPr lang="es-MX" sz="2400" b="1" i="1" baseline="0" dirty="0" err="1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is</a:t>
                      </a:r>
                      <a:r>
                        <a:rPr lang="es-MX" sz="2400" b="1" i="1" baseline="0" dirty="0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 </a:t>
                      </a:r>
                      <a:r>
                        <a:rPr lang="es-MX" sz="2400" b="1" i="1" baseline="0" dirty="0" err="1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required</a:t>
                      </a:r>
                      <a:r>
                        <a:rPr lang="es-MX" sz="2400" b="1" i="1" baseline="0" dirty="0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. </a:t>
                      </a:r>
                      <a:r>
                        <a:rPr lang="es-MX" sz="2400" b="1" i="1" baseline="0" dirty="0" err="1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This</a:t>
                      </a:r>
                      <a:r>
                        <a:rPr lang="es-MX" sz="2400" b="1" i="1" baseline="0" dirty="0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 </a:t>
                      </a:r>
                      <a:r>
                        <a:rPr lang="es-MX" sz="2400" b="1" i="1" baseline="0" dirty="0" err="1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is</a:t>
                      </a:r>
                      <a:r>
                        <a:rPr lang="es-MX" sz="2400" b="1" i="1" baseline="0" dirty="0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 </a:t>
                      </a:r>
                      <a:r>
                        <a:rPr lang="es-MX" sz="2400" b="1" i="1" baseline="0" dirty="0" err="1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just</a:t>
                      </a:r>
                      <a:r>
                        <a:rPr lang="es-MX" sz="2400" b="1" i="1" baseline="0" dirty="0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 </a:t>
                      </a:r>
                      <a:r>
                        <a:rPr lang="es-MX" sz="2400" b="1" i="1" baseline="0" dirty="0" err="1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enhancement</a:t>
                      </a:r>
                      <a:r>
                        <a:rPr lang="es-MX" sz="2400" b="1" i="1" baseline="0" dirty="0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 to </a:t>
                      </a:r>
                      <a:r>
                        <a:rPr lang="es-MX" sz="2400" b="1" i="1" baseline="0" dirty="0" err="1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the</a:t>
                      </a:r>
                      <a:r>
                        <a:rPr lang="es-MX" sz="2400" b="1" i="1" baseline="0" dirty="0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 original </a:t>
                      </a:r>
                      <a:r>
                        <a:rPr lang="es-MX" sz="2400" b="1" i="1" baseline="0" dirty="0" err="1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behavior</a:t>
                      </a:r>
                      <a:r>
                        <a:rPr lang="es-MX" sz="2400" b="1" i="1" baseline="0" dirty="0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.</a:t>
                      </a:r>
                      <a:endParaRPr sz="2400" b="1" i="1" dirty="0">
                        <a:solidFill>
                          <a:schemeClr val="lt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2400" b="1" i="1" dirty="0" err="1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We</a:t>
                      </a:r>
                      <a:r>
                        <a:rPr lang="es-MX" sz="2400" b="1" i="1" dirty="0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 can </a:t>
                      </a:r>
                      <a:r>
                        <a:rPr lang="es-MX" sz="2400" b="1" i="1" dirty="0" err="1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solve</a:t>
                      </a:r>
                      <a:r>
                        <a:rPr lang="es-MX" sz="2400" b="1" i="1" dirty="0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 </a:t>
                      </a:r>
                      <a:r>
                        <a:rPr lang="es-MX" sz="2400" b="1" i="1" dirty="0" err="1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by</a:t>
                      </a:r>
                      <a:r>
                        <a:rPr lang="es-MX" sz="2400" b="1" i="1" dirty="0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 </a:t>
                      </a:r>
                      <a:r>
                        <a:rPr lang="es-MX" sz="2400" b="1" i="1" dirty="0" err="1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these</a:t>
                      </a:r>
                      <a:r>
                        <a:rPr lang="es-MX" sz="2400" b="1" i="1" baseline="0" dirty="0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 </a:t>
                      </a:r>
                      <a:r>
                        <a:rPr lang="es-MX" sz="2400" b="1" i="1" baseline="0" dirty="0" err="1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options</a:t>
                      </a:r>
                      <a:r>
                        <a:rPr lang="es-MX" sz="2400" b="1" i="1" baseline="0" dirty="0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:</a:t>
                      </a:r>
                    </a:p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2400" b="1" i="1" baseline="0" dirty="0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1.- Ask </a:t>
                      </a:r>
                      <a:r>
                        <a:rPr lang="es-MX" sz="2400" b="1" i="1" baseline="0" dirty="0" err="1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customer</a:t>
                      </a:r>
                      <a:r>
                        <a:rPr lang="es-MX" sz="2400" b="1" i="1" baseline="0" dirty="0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 </a:t>
                      </a:r>
                      <a:r>
                        <a:rPr lang="es-MX" sz="2400" b="1" i="1" baseline="0" dirty="0" err="1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if</a:t>
                      </a:r>
                      <a:r>
                        <a:rPr lang="es-MX" sz="2400" b="1" i="1" baseline="0" dirty="0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 </a:t>
                      </a:r>
                      <a:r>
                        <a:rPr lang="es-MX" sz="2400" b="1" i="1" baseline="0" dirty="0" err="1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they</a:t>
                      </a:r>
                      <a:r>
                        <a:rPr lang="es-MX" sz="2400" b="1" i="1" baseline="0" dirty="0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 </a:t>
                      </a:r>
                      <a:r>
                        <a:rPr lang="es-MX" sz="2400" b="1" i="1" baseline="0" dirty="0" err="1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have</a:t>
                      </a:r>
                      <a:r>
                        <a:rPr lang="es-MX" sz="2400" b="1" i="1" baseline="0" dirty="0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 </a:t>
                      </a:r>
                      <a:r>
                        <a:rPr lang="es-MX" sz="2400" b="1" i="1" baseline="0" dirty="0" err="1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parameter</a:t>
                      </a:r>
                      <a:r>
                        <a:rPr lang="es-MX" sz="2400" b="1" i="1" baseline="0" dirty="0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-&gt;</a:t>
                      </a:r>
                      <a:r>
                        <a:rPr lang="es-MX" sz="2400" b="1" i="1" baseline="0" dirty="0" err="1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nodeType</a:t>
                      </a:r>
                      <a:r>
                        <a:rPr lang="es-MX" sz="2400" b="1" i="1" baseline="0" dirty="0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  </a:t>
                      </a:r>
                      <a:r>
                        <a:rPr lang="es-MX" sz="2400" b="1" i="1" baseline="0" dirty="0" err="1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mapping</a:t>
                      </a:r>
                      <a:r>
                        <a:rPr lang="es-MX" sz="2400" b="1" i="1" baseline="0" dirty="0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 file </a:t>
                      </a:r>
                      <a:r>
                        <a:rPr lang="es-MX" sz="2400" b="1" i="1" baseline="0" dirty="0" err="1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for</a:t>
                      </a:r>
                      <a:r>
                        <a:rPr lang="es-MX" sz="2400" b="1" i="1" baseline="0" dirty="0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 Ericsson.</a:t>
                      </a:r>
                    </a:p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2400" b="1" i="1" baseline="0" dirty="0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2.- </a:t>
                      </a:r>
                      <a:r>
                        <a:rPr lang="es-MX" sz="2400" b="1" i="1" baseline="0" dirty="0" err="1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Change</a:t>
                      </a:r>
                      <a:r>
                        <a:rPr lang="es-MX" sz="2400" b="1" i="1" baseline="0" dirty="0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 </a:t>
                      </a:r>
                      <a:r>
                        <a:rPr lang="es-MX" sz="2400" b="1" i="1" baseline="0" dirty="0" err="1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behavior</a:t>
                      </a:r>
                      <a:r>
                        <a:rPr lang="es-MX" sz="2400" b="1" i="1" baseline="0" dirty="0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 of </a:t>
                      </a:r>
                      <a:r>
                        <a:rPr lang="es-MX" sz="2400" b="1" i="1" baseline="0" dirty="0" err="1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existing</a:t>
                      </a:r>
                      <a:r>
                        <a:rPr lang="es-MX" sz="2400" b="1" i="1" baseline="0" dirty="0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 </a:t>
                      </a:r>
                      <a:r>
                        <a:rPr lang="es-MX" sz="2400" b="1" i="1" baseline="0" dirty="0" err="1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parser</a:t>
                      </a:r>
                      <a:r>
                        <a:rPr lang="es-MX" sz="2400" b="1" i="1" baseline="0" dirty="0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 to </a:t>
                      </a:r>
                      <a:r>
                        <a:rPr lang="es-MX" sz="2400" b="1" i="1" baseline="0" dirty="0" err="1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include</a:t>
                      </a:r>
                      <a:r>
                        <a:rPr lang="es-MX" sz="2400" b="1" i="1" baseline="0" dirty="0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 </a:t>
                      </a:r>
                      <a:r>
                        <a:rPr lang="es-MX" sz="2400" b="1" i="1" baseline="0" dirty="0" err="1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all</a:t>
                      </a:r>
                      <a:r>
                        <a:rPr lang="es-MX" sz="2400" b="1" i="1" baseline="0" dirty="0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 </a:t>
                      </a:r>
                      <a:r>
                        <a:rPr lang="es-MX" sz="2400" b="1" i="1" baseline="0" dirty="0" err="1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counters</a:t>
                      </a:r>
                      <a:r>
                        <a:rPr lang="es-MX" sz="2400" b="1" i="1" baseline="0" dirty="0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.</a:t>
                      </a:r>
                    </a:p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2400" b="1" i="1" baseline="0" dirty="0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3.- </a:t>
                      </a:r>
                      <a:r>
                        <a:rPr lang="es-MX" sz="2400" b="1" i="1" baseline="0" dirty="0" err="1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Create</a:t>
                      </a:r>
                      <a:r>
                        <a:rPr lang="es-MX" sz="2400" b="1" i="1" baseline="0" dirty="0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 new </a:t>
                      </a:r>
                      <a:r>
                        <a:rPr lang="es-MX" sz="2400" b="1" i="1" baseline="0" dirty="0" err="1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parser</a:t>
                      </a:r>
                      <a:r>
                        <a:rPr lang="es-MX" sz="2400" b="1" i="1" baseline="0" dirty="0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 </a:t>
                      </a:r>
                      <a:r>
                        <a:rPr lang="es-MX" sz="2400" b="1" i="1" baseline="0" dirty="0" err="1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exclusively</a:t>
                      </a:r>
                      <a:r>
                        <a:rPr lang="es-MX" sz="2400" b="1" i="1" baseline="0" dirty="0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 </a:t>
                      </a:r>
                      <a:r>
                        <a:rPr lang="es-MX" sz="2400" b="1" i="1" baseline="0" dirty="0" err="1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for</a:t>
                      </a:r>
                      <a:r>
                        <a:rPr lang="es-MX" sz="2400" b="1" i="1" baseline="0" dirty="0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 </a:t>
                      </a:r>
                      <a:r>
                        <a:rPr lang="es-MX" sz="2400" b="1" i="1" baseline="0" dirty="0" err="1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parameters</a:t>
                      </a:r>
                      <a:r>
                        <a:rPr lang="es-MX" sz="2400" b="1" i="1" baseline="0" dirty="0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 (similar as </a:t>
                      </a:r>
                      <a:r>
                        <a:rPr lang="es-MX" sz="2400" b="1" i="1" baseline="0" dirty="0" err="1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topology</a:t>
                      </a:r>
                      <a:r>
                        <a:rPr lang="es-MX" sz="2400" b="1" i="1" baseline="0" dirty="0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 </a:t>
                      </a:r>
                      <a:r>
                        <a:rPr lang="es-MX" sz="2400" b="1" i="1" baseline="0" dirty="0" err="1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parser</a:t>
                      </a:r>
                      <a:r>
                        <a:rPr lang="es-MX" sz="2400" b="1" i="1" baseline="0" dirty="0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).</a:t>
                      </a:r>
                      <a:endParaRPr sz="2400" b="1" i="1" dirty="0">
                        <a:solidFill>
                          <a:schemeClr val="lt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>
            <a:spLocks noGrp="1"/>
          </p:cNvSpPr>
          <p:nvPr>
            <p:ph type="title"/>
          </p:nvPr>
        </p:nvSpPr>
        <p:spPr>
          <a:xfrm>
            <a:off x="571508" y="410639"/>
            <a:ext cx="22860000" cy="101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 Black"/>
              <a:buNone/>
            </a:pPr>
            <a:r>
              <a:rPr lang="es-MX" sz="6800" dirty="0" err="1" smtClean="0">
                <a:latin typeface="Arial Black"/>
                <a:ea typeface="Arial Black"/>
                <a:cs typeface="Arial Black"/>
                <a:sym typeface="Arial Black"/>
              </a:rPr>
              <a:t>Suggestion</a:t>
            </a:r>
            <a:r>
              <a:rPr lang="es-MX" sz="6800" dirty="0" smtClean="0"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lang="es-MX" sz="6800" dirty="0" err="1" smtClean="0">
                <a:latin typeface="Arial Black"/>
                <a:ea typeface="Arial Black"/>
                <a:cs typeface="Arial Black"/>
                <a:sym typeface="Arial Black"/>
              </a:rPr>
              <a:t>on</a:t>
            </a:r>
            <a:r>
              <a:rPr lang="es-MX" sz="6800" dirty="0" smtClean="0"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lang="es-MX" sz="6800" dirty="0" err="1" smtClean="0">
                <a:latin typeface="Arial Black"/>
                <a:ea typeface="Arial Black"/>
                <a:cs typeface="Arial Black"/>
                <a:sym typeface="Arial Black"/>
              </a:rPr>
              <a:t>How</a:t>
            </a:r>
            <a:r>
              <a:rPr lang="es-MX" sz="6800" dirty="0" smtClean="0">
                <a:latin typeface="Arial Black"/>
                <a:ea typeface="Arial Black"/>
                <a:cs typeface="Arial Black"/>
                <a:sym typeface="Arial Black"/>
              </a:rPr>
              <a:t> to </a:t>
            </a:r>
            <a:r>
              <a:rPr lang="es-MX" sz="6800" dirty="0" err="1" smtClean="0">
                <a:latin typeface="Arial Black"/>
                <a:ea typeface="Arial Black"/>
                <a:cs typeface="Arial Black"/>
                <a:sym typeface="Arial Black"/>
              </a:rPr>
              <a:t>Deliver</a:t>
            </a:r>
            <a:endParaRPr sz="6800" dirty="0"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54" name="Shape 154"/>
          <p:cNvSpPr txBox="1"/>
          <p:nvPr/>
        </p:nvSpPr>
        <p:spPr>
          <a:xfrm>
            <a:off x="747450" y="1607650"/>
            <a:ext cx="342900" cy="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Shape 104"/>
          <p:cNvSpPr txBox="1">
            <a:spLocks noGrp="1"/>
          </p:cNvSpPr>
          <p:nvPr>
            <p:ph type="body" idx="1"/>
          </p:nvPr>
        </p:nvSpPr>
        <p:spPr>
          <a:xfrm>
            <a:off x="739562" y="4265712"/>
            <a:ext cx="22860000" cy="52114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50"/>
              <a:buFont typeface="Avenir"/>
              <a:buNone/>
            </a:pPr>
            <a:r>
              <a:rPr lang="es-MX" sz="3000" i="1" u="none" strike="noStrike" cap="none" dirty="0" err="1" smtClean="0">
                <a:solidFill>
                  <a:srgbClr val="838787"/>
                </a:solidFill>
              </a:rPr>
              <a:t>After</a:t>
            </a:r>
            <a:r>
              <a:rPr lang="es-MX" sz="3000" i="1" u="none" strike="noStrike" cap="none" dirty="0" smtClean="0">
                <a:solidFill>
                  <a:srgbClr val="838787"/>
                </a:solidFill>
              </a:rPr>
              <a:t> </a:t>
            </a:r>
            <a:r>
              <a:rPr lang="es-MX" sz="3000" i="1" u="none" strike="noStrike" cap="none" dirty="0" err="1" smtClean="0">
                <a:solidFill>
                  <a:srgbClr val="838787"/>
                </a:solidFill>
              </a:rPr>
              <a:t>discussing</a:t>
            </a:r>
            <a:r>
              <a:rPr lang="es-MX" sz="3000" i="1" u="none" strike="noStrike" cap="none" dirty="0" smtClean="0">
                <a:solidFill>
                  <a:srgbClr val="838787"/>
                </a:solidFill>
              </a:rPr>
              <a:t> </a:t>
            </a:r>
            <a:r>
              <a:rPr lang="es-MX" sz="3000" i="1" u="none" strike="noStrike" cap="none" dirty="0" err="1" smtClean="0">
                <a:solidFill>
                  <a:srgbClr val="838787"/>
                </a:solidFill>
              </a:rPr>
              <a:t>with</a:t>
            </a:r>
            <a:r>
              <a:rPr lang="es-MX" sz="3000" i="1" u="none" strike="noStrike" cap="none" dirty="0" smtClean="0">
                <a:solidFill>
                  <a:srgbClr val="838787"/>
                </a:solidFill>
              </a:rPr>
              <a:t> </a:t>
            </a:r>
            <a:r>
              <a:rPr lang="es-MX" sz="3000" i="1" u="none" strike="noStrike" cap="none" dirty="0" err="1" smtClean="0">
                <a:solidFill>
                  <a:srgbClr val="838787"/>
                </a:solidFill>
              </a:rPr>
              <a:t>the</a:t>
            </a:r>
            <a:r>
              <a:rPr lang="es-MX" sz="3000" i="1" u="none" strike="noStrike" cap="none" dirty="0" smtClean="0">
                <a:solidFill>
                  <a:srgbClr val="838787"/>
                </a:solidFill>
              </a:rPr>
              <a:t> </a:t>
            </a:r>
            <a:r>
              <a:rPr lang="es-MX" sz="3000" i="1" u="none" strike="noStrike" cap="none" dirty="0" err="1" smtClean="0">
                <a:solidFill>
                  <a:srgbClr val="838787"/>
                </a:solidFill>
              </a:rPr>
              <a:t>team</a:t>
            </a:r>
            <a:r>
              <a:rPr lang="es-MX" sz="3000" i="1" u="none" strike="noStrike" cap="none" dirty="0" smtClean="0">
                <a:solidFill>
                  <a:srgbClr val="838787"/>
                </a:solidFill>
              </a:rPr>
              <a:t>, </a:t>
            </a:r>
            <a:r>
              <a:rPr lang="es-MX" sz="3000" i="1" u="none" strike="noStrike" cap="none" dirty="0" err="1" smtClean="0">
                <a:solidFill>
                  <a:srgbClr val="838787"/>
                </a:solidFill>
              </a:rPr>
              <a:t>we</a:t>
            </a:r>
            <a:r>
              <a:rPr lang="es-MX" sz="3000" i="1" u="none" strike="noStrike" cap="none" dirty="0" smtClean="0">
                <a:solidFill>
                  <a:srgbClr val="838787"/>
                </a:solidFill>
              </a:rPr>
              <a:t> </a:t>
            </a:r>
            <a:r>
              <a:rPr lang="es-MX" sz="3000" i="1" u="none" strike="noStrike" cap="none" dirty="0" err="1" smtClean="0">
                <a:solidFill>
                  <a:srgbClr val="838787"/>
                </a:solidFill>
              </a:rPr>
              <a:t>consider</a:t>
            </a:r>
            <a:r>
              <a:rPr lang="es-MX" sz="3000" i="1" u="none" strike="noStrike" cap="none" dirty="0" smtClean="0">
                <a:solidFill>
                  <a:srgbClr val="838787"/>
                </a:solidFill>
              </a:rPr>
              <a:t> </a:t>
            </a:r>
            <a:r>
              <a:rPr lang="es-MX" sz="3000" i="1" u="none" strike="noStrike" cap="none" dirty="0" err="1" smtClean="0">
                <a:solidFill>
                  <a:srgbClr val="838787"/>
                </a:solidFill>
              </a:rPr>
              <a:t>we</a:t>
            </a:r>
            <a:r>
              <a:rPr lang="es-MX" sz="3000" i="1" u="none" strike="noStrike" cap="none" dirty="0" smtClean="0">
                <a:solidFill>
                  <a:srgbClr val="838787"/>
                </a:solidFill>
              </a:rPr>
              <a:t> can </a:t>
            </a:r>
            <a:r>
              <a:rPr lang="es-MX" sz="3000" i="1" u="none" strike="noStrike" cap="none" dirty="0" err="1" smtClean="0">
                <a:solidFill>
                  <a:srgbClr val="838787"/>
                </a:solidFill>
              </a:rPr>
              <a:t>deliver</a:t>
            </a:r>
            <a:r>
              <a:rPr lang="es-MX" sz="3000" i="1" u="none" strike="noStrike" cap="none" dirty="0" smtClean="0">
                <a:solidFill>
                  <a:srgbClr val="838787"/>
                </a:solidFill>
              </a:rPr>
              <a:t> </a:t>
            </a:r>
            <a:r>
              <a:rPr lang="es-MX" sz="3000" i="1" u="none" strike="noStrike" cap="none" dirty="0" err="1" smtClean="0">
                <a:solidFill>
                  <a:srgbClr val="838787"/>
                </a:solidFill>
              </a:rPr>
              <a:t>the</a:t>
            </a:r>
            <a:r>
              <a:rPr lang="es-MX" sz="3000" i="1" u="none" strike="noStrike" cap="none" dirty="0" smtClean="0">
                <a:solidFill>
                  <a:srgbClr val="838787"/>
                </a:solidFill>
              </a:rPr>
              <a:t> </a:t>
            </a:r>
            <a:r>
              <a:rPr lang="es-MX" sz="3000" i="1" u="none" strike="noStrike" cap="none" dirty="0" err="1" smtClean="0">
                <a:solidFill>
                  <a:srgbClr val="838787"/>
                </a:solidFill>
              </a:rPr>
              <a:t>tool</a:t>
            </a:r>
            <a:r>
              <a:rPr lang="es-MX" sz="3000" i="1" u="none" strike="noStrike" cap="none" dirty="0" smtClean="0">
                <a:solidFill>
                  <a:srgbClr val="838787"/>
                </a:solidFill>
              </a:rPr>
              <a:t> as </a:t>
            </a:r>
            <a:r>
              <a:rPr lang="es-MX" sz="3000" i="1" u="none" strike="noStrike" cap="none" dirty="0" err="1" smtClean="0">
                <a:solidFill>
                  <a:srgbClr val="838787"/>
                </a:solidFill>
              </a:rPr>
              <a:t>this</a:t>
            </a:r>
            <a:r>
              <a:rPr lang="es-MX" sz="3000" i="1" u="none" strike="noStrike" cap="none" dirty="0" smtClean="0">
                <a:solidFill>
                  <a:srgbClr val="838787"/>
                </a:solidFill>
              </a:rPr>
              <a:t>: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50"/>
              <a:buFont typeface="Avenir"/>
              <a:buNone/>
            </a:pPr>
            <a:endParaRPr lang="es-MX" sz="3000" i="1" dirty="0"/>
          </a:p>
          <a:p>
            <a:pPr marR="0" lvl="0" indent="-457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50"/>
              <a:buFont typeface="Arial" charset="0"/>
              <a:buChar char="•"/>
            </a:pPr>
            <a:r>
              <a:rPr lang="es-MX" sz="3000" i="1" dirty="0" err="1" smtClean="0"/>
              <a:t>Instead</a:t>
            </a:r>
            <a:r>
              <a:rPr lang="es-MX" sz="3000" i="1" dirty="0" smtClean="0"/>
              <a:t> of </a:t>
            </a:r>
            <a:r>
              <a:rPr lang="es-MX" sz="3000" i="1" dirty="0" err="1" smtClean="0"/>
              <a:t>installation</a:t>
            </a:r>
            <a:r>
              <a:rPr lang="es-MX" sz="3000" i="1" dirty="0" smtClean="0"/>
              <a:t> disk </a:t>
            </a:r>
            <a:r>
              <a:rPr lang="es-MX" sz="3000" i="1" dirty="0" err="1" smtClean="0"/>
              <a:t>we</a:t>
            </a:r>
            <a:r>
              <a:rPr lang="es-MX" sz="3000" i="1" dirty="0" smtClean="0"/>
              <a:t> can do </a:t>
            </a:r>
            <a:r>
              <a:rPr lang="es-MX" sz="3000" b="1" i="1" dirty="0" err="1" smtClean="0"/>
              <a:t>PoC</a:t>
            </a:r>
            <a:r>
              <a:rPr lang="es-MX" sz="3000" i="1" dirty="0" smtClean="0"/>
              <a:t> </a:t>
            </a:r>
            <a:r>
              <a:rPr lang="es-MX" sz="3000" i="1" dirty="0" err="1" smtClean="0"/>
              <a:t>with</a:t>
            </a:r>
            <a:r>
              <a:rPr lang="es-MX" sz="3000" i="1" dirty="0" smtClean="0"/>
              <a:t> </a:t>
            </a:r>
            <a:r>
              <a:rPr lang="es-MX" sz="3000" i="1" dirty="0" err="1" smtClean="0"/>
              <a:t>customer</a:t>
            </a:r>
            <a:r>
              <a:rPr lang="es-MX" sz="3000" i="1" dirty="0" smtClean="0"/>
              <a:t> </a:t>
            </a:r>
            <a:r>
              <a:rPr lang="es-MX" sz="3000" i="1" dirty="0" err="1" smtClean="0"/>
              <a:t>after</a:t>
            </a:r>
            <a:r>
              <a:rPr lang="es-MX" sz="3000" i="1" dirty="0" smtClean="0"/>
              <a:t> </a:t>
            </a:r>
            <a:r>
              <a:rPr lang="es-MX" sz="3000" i="1" dirty="0" err="1" smtClean="0"/>
              <a:t>the</a:t>
            </a:r>
            <a:r>
              <a:rPr lang="es-MX" sz="3000" i="1" dirty="0" smtClean="0"/>
              <a:t> </a:t>
            </a:r>
            <a:r>
              <a:rPr lang="es-MX" sz="3000" i="1" dirty="0" err="1" smtClean="0"/>
              <a:t>tool</a:t>
            </a:r>
            <a:r>
              <a:rPr lang="es-MX" sz="3000" i="1" dirty="0" smtClean="0"/>
              <a:t> test </a:t>
            </a:r>
            <a:r>
              <a:rPr lang="es-MX" sz="3000" i="1" dirty="0" err="1" smtClean="0"/>
              <a:t>by</a:t>
            </a:r>
            <a:r>
              <a:rPr lang="es-MX" sz="3000" i="1" dirty="0" smtClean="0"/>
              <a:t> </a:t>
            </a:r>
            <a:r>
              <a:rPr lang="es-MX" sz="3000" i="1" dirty="0" err="1" smtClean="0"/>
              <a:t>Alfreddy</a:t>
            </a:r>
            <a:r>
              <a:rPr lang="es-MX" sz="3000" i="1" dirty="0" smtClean="0"/>
              <a:t> </a:t>
            </a:r>
            <a:r>
              <a:rPr lang="es-MX" sz="3000" i="1" dirty="0" err="1" smtClean="0"/>
              <a:t>is</a:t>
            </a:r>
            <a:r>
              <a:rPr lang="es-MX" sz="3000" i="1" dirty="0" smtClean="0"/>
              <a:t> </a:t>
            </a:r>
            <a:r>
              <a:rPr lang="es-MX" sz="3000" i="1" dirty="0" err="1" smtClean="0"/>
              <a:t>finished</a:t>
            </a:r>
            <a:r>
              <a:rPr lang="es-MX" sz="3000" i="1" dirty="0"/>
              <a:t> </a:t>
            </a:r>
            <a:endParaRPr lang="es-MX" sz="3000" i="1" dirty="0" smtClean="0"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50"/>
              <a:buNone/>
            </a:pPr>
            <a:r>
              <a:rPr lang="es-MX" sz="3000" i="1" dirty="0"/>
              <a:t> </a:t>
            </a:r>
            <a:r>
              <a:rPr lang="es-MX" sz="3000" i="1" dirty="0" smtClean="0"/>
              <a:t>   (</a:t>
            </a:r>
            <a:r>
              <a:rPr lang="es-MX" sz="3000" i="1" dirty="0" err="1" smtClean="0"/>
              <a:t>After</a:t>
            </a:r>
            <a:r>
              <a:rPr lang="es-MX" sz="3000" i="1" dirty="0" smtClean="0"/>
              <a:t> 16th/</a:t>
            </a:r>
            <a:r>
              <a:rPr lang="es-MX" sz="3000" i="1" dirty="0" err="1" smtClean="0"/>
              <a:t>April</a:t>
            </a:r>
            <a:r>
              <a:rPr lang="es-MX" sz="3000" i="1" dirty="0" smtClean="0"/>
              <a:t>/2018).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50"/>
              <a:buNone/>
            </a:pPr>
            <a:endParaRPr lang="es-MX" sz="3000" i="1" dirty="0" smtClean="0"/>
          </a:p>
          <a:p>
            <a:pPr marR="0" lvl="0" indent="-457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50"/>
              <a:buFont typeface="Arial" charset="0"/>
              <a:buChar char="•"/>
            </a:pPr>
            <a:r>
              <a:rPr lang="es-MX" sz="3000" i="1" dirty="0" err="1" smtClean="0"/>
              <a:t>We</a:t>
            </a:r>
            <a:r>
              <a:rPr lang="es-MX" sz="3000" i="1" dirty="0" smtClean="0"/>
              <a:t> can </a:t>
            </a:r>
            <a:r>
              <a:rPr lang="es-MX" sz="3000" i="1" dirty="0" err="1" smtClean="0"/>
              <a:t>deliver</a:t>
            </a:r>
            <a:r>
              <a:rPr lang="es-MX" sz="3000" i="1" dirty="0" smtClean="0"/>
              <a:t> </a:t>
            </a:r>
            <a:r>
              <a:rPr lang="es-MX" sz="3000" i="1" dirty="0" err="1" smtClean="0"/>
              <a:t>First</a:t>
            </a:r>
            <a:r>
              <a:rPr lang="es-MX" sz="3000" i="1" dirty="0" smtClean="0"/>
              <a:t> </a:t>
            </a:r>
            <a:r>
              <a:rPr lang="es-MX" sz="3000" i="1" dirty="0" err="1" smtClean="0"/>
              <a:t>Version</a:t>
            </a:r>
            <a:r>
              <a:rPr lang="es-MX" sz="3000" i="1" dirty="0" smtClean="0"/>
              <a:t> </a:t>
            </a:r>
            <a:r>
              <a:rPr lang="es-MX" sz="3000" i="1" dirty="0" err="1" smtClean="0"/>
              <a:t>for</a:t>
            </a:r>
            <a:r>
              <a:rPr lang="es-MX" sz="3000" i="1" dirty="0" smtClean="0"/>
              <a:t> </a:t>
            </a:r>
            <a:r>
              <a:rPr lang="es-MX" sz="3000" b="1" i="1" dirty="0" err="1" smtClean="0"/>
              <a:t>PoC</a:t>
            </a:r>
            <a:r>
              <a:rPr lang="es-MX" sz="3000" i="1" dirty="0" smtClean="0"/>
              <a:t> and Ericsson files and </a:t>
            </a:r>
            <a:r>
              <a:rPr lang="es-MX" sz="3000" i="1" dirty="0" err="1" smtClean="0"/>
              <a:t>let</a:t>
            </a:r>
            <a:r>
              <a:rPr lang="es-MX" sz="3000" i="1" dirty="0" smtClean="0"/>
              <a:t> </a:t>
            </a:r>
            <a:r>
              <a:rPr lang="es-MX" sz="3000" i="1" dirty="0" err="1" smtClean="0"/>
              <a:t>Pending</a:t>
            </a:r>
            <a:r>
              <a:rPr lang="es-MX" sz="3000" i="1" dirty="0" smtClean="0"/>
              <a:t> </a:t>
            </a:r>
            <a:r>
              <a:rPr lang="es-MX" sz="3000" i="1" dirty="0" err="1" smtClean="0"/>
              <a:t>Tasks</a:t>
            </a:r>
            <a:r>
              <a:rPr lang="es-MX" sz="3000" i="1" dirty="0" smtClean="0"/>
              <a:t> 1 (LDAP), 2 (SMS </a:t>
            </a:r>
            <a:r>
              <a:rPr lang="es-MX" sz="3000" i="1" dirty="0" err="1" smtClean="0"/>
              <a:t>Notifications</a:t>
            </a:r>
            <a:r>
              <a:rPr lang="es-MX" sz="3000" i="1" dirty="0" smtClean="0"/>
              <a:t>), 3 (</a:t>
            </a:r>
            <a:r>
              <a:rPr lang="es-MX" sz="3000" i="1" dirty="0" err="1" smtClean="0"/>
              <a:t>Huawei</a:t>
            </a:r>
            <a:r>
              <a:rPr lang="es-MX" sz="3000" i="1" dirty="0" smtClean="0"/>
              <a:t> </a:t>
            </a:r>
            <a:r>
              <a:rPr lang="es-MX" sz="3000" i="1" dirty="0" err="1" smtClean="0"/>
              <a:t>parser</a:t>
            </a:r>
            <a:r>
              <a:rPr lang="es-MX" sz="3000" i="1" dirty="0" smtClean="0"/>
              <a:t>) and 7 ( </a:t>
            </a:r>
            <a:r>
              <a:rPr lang="es-MX" sz="3000" i="1" dirty="0" err="1" smtClean="0"/>
              <a:t>Changing</a:t>
            </a:r>
            <a:r>
              <a:rPr lang="es-MX" sz="3000" i="1" dirty="0" smtClean="0"/>
              <a:t> </a:t>
            </a:r>
            <a:r>
              <a:rPr lang="es-MX" sz="3000" i="1" dirty="0" err="1" smtClean="0"/>
              <a:t>behavior</a:t>
            </a:r>
            <a:r>
              <a:rPr lang="es-MX" sz="3000" i="1" dirty="0" smtClean="0"/>
              <a:t> of </a:t>
            </a:r>
            <a:r>
              <a:rPr lang="es-MX" sz="3000" i="1" dirty="0" err="1" smtClean="0"/>
              <a:t>parameters</a:t>
            </a:r>
            <a:r>
              <a:rPr lang="es-MX" sz="3000" i="1" dirty="0" smtClean="0"/>
              <a:t>) </a:t>
            </a:r>
            <a:r>
              <a:rPr lang="es-MX" sz="3000" i="1" dirty="0" err="1" smtClean="0"/>
              <a:t>for</a:t>
            </a:r>
            <a:r>
              <a:rPr lang="es-MX" sz="3000" i="1" dirty="0" smtClean="0"/>
              <a:t> </a:t>
            </a:r>
            <a:r>
              <a:rPr lang="es-MX" sz="3000" i="1" dirty="0" err="1" smtClean="0"/>
              <a:t>next</a:t>
            </a:r>
            <a:r>
              <a:rPr lang="es-MX" sz="3000" i="1" dirty="0" smtClean="0"/>
              <a:t> </a:t>
            </a:r>
            <a:r>
              <a:rPr lang="es-MX" sz="3000" i="1" dirty="0" err="1" smtClean="0"/>
              <a:t>update</a:t>
            </a:r>
            <a:r>
              <a:rPr lang="es-MX" sz="3000" i="1" dirty="0" smtClean="0"/>
              <a:t>.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50"/>
              <a:buNone/>
            </a:pPr>
            <a:endParaRPr lang="es-MX" sz="3000" i="1" dirty="0" smtClean="0"/>
          </a:p>
          <a:p>
            <a:pPr marR="0" lvl="0" indent="-457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50"/>
              <a:buFont typeface="Arial" charset="0"/>
              <a:buChar char="•"/>
            </a:pPr>
            <a:r>
              <a:rPr lang="es-MX" sz="3000" i="1" dirty="0" err="1" smtClean="0"/>
              <a:t>We</a:t>
            </a:r>
            <a:r>
              <a:rPr lang="es-MX" sz="3000" i="1" dirty="0" smtClean="0"/>
              <a:t> can </a:t>
            </a:r>
            <a:r>
              <a:rPr lang="es-MX" sz="3000" i="1" dirty="0" err="1" smtClean="0"/>
              <a:t>create</a:t>
            </a:r>
            <a:r>
              <a:rPr lang="es-MX" sz="3000" i="1" dirty="0" smtClean="0"/>
              <a:t> test </a:t>
            </a:r>
            <a:r>
              <a:rPr lang="es-MX" sz="3000" i="1" dirty="0" err="1" smtClean="0"/>
              <a:t>users</a:t>
            </a:r>
            <a:r>
              <a:rPr lang="es-MX" sz="3000" i="1" dirty="0" smtClean="0"/>
              <a:t> </a:t>
            </a:r>
            <a:r>
              <a:rPr lang="es-MX" sz="3000" i="1" dirty="0" err="1" smtClean="0"/>
              <a:t>for</a:t>
            </a:r>
            <a:r>
              <a:rPr lang="es-MX" sz="3000" i="1" dirty="0" smtClean="0"/>
              <a:t> </a:t>
            </a:r>
            <a:r>
              <a:rPr lang="es-MX" sz="3000" b="1" i="1" dirty="0" err="1" smtClean="0"/>
              <a:t>PoC</a:t>
            </a:r>
            <a:r>
              <a:rPr lang="es-MX" sz="3000" i="1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363322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Shape 160" descr="pasted-image.pd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4010" y="-19007"/>
            <a:ext cx="24412021" cy="15179718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Shape 161"/>
          <p:cNvSpPr/>
          <p:nvPr/>
        </p:nvSpPr>
        <p:spPr>
          <a:xfrm>
            <a:off x="8612851" y="6375717"/>
            <a:ext cx="9409678" cy="1195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8E8E8"/>
              </a:buClr>
              <a:buSzPts val="14490"/>
              <a:buFont typeface="Avenir"/>
              <a:buNone/>
            </a:pPr>
            <a:r>
              <a:rPr lang="es-MX" sz="13800" i="1">
                <a:solidFill>
                  <a:srgbClr val="E8E8E8"/>
                </a:solidFill>
                <a:latin typeface="Avenir"/>
                <a:ea typeface="Avenir"/>
                <a:cs typeface="Avenir"/>
                <a:sym typeface="Avenir"/>
              </a:rPr>
              <a:t>Thank you</a:t>
            </a:r>
            <a:endParaRPr sz="13800" i="1">
              <a:solidFill>
                <a:srgbClr val="E8E8E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62" name="Shape 162" descr="logo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114296" y="789572"/>
            <a:ext cx="6155408" cy="30055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Shape 95" descr="pasted-image.pd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03674" y="-44123"/>
            <a:ext cx="24591349" cy="8896639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Shape 96"/>
          <p:cNvSpPr txBox="1">
            <a:spLocks noGrp="1"/>
          </p:cNvSpPr>
          <p:nvPr>
            <p:ph type="body" idx="4294967295"/>
          </p:nvPr>
        </p:nvSpPr>
        <p:spPr>
          <a:xfrm>
            <a:off x="11992743" y="8132915"/>
            <a:ext cx="7955615" cy="493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8A3D5"/>
              </a:buClr>
              <a:buSzPts val="5670"/>
              <a:buFont typeface="Avenir"/>
              <a:buNone/>
            </a:pPr>
            <a:r>
              <a:rPr lang="es-MX" sz="5400" i="1"/>
              <a:t>OPM Modules</a:t>
            </a:r>
            <a:endParaRPr sz="5400" i="1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8A3D5"/>
              </a:buClr>
              <a:buSzPts val="5670"/>
              <a:buFont typeface="Avenir"/>
              <a:buNone/>
            </a:pPr>
            <a:r>
              <a:rPr lang="es-MX" sz="5400" i="1"/>
              <a:t>Assigned Persons</a:t>
            </a:r>
            <a:endParaRPr sz="5400" b="0" i="1" u="none" strike="noStrike" cap="none">
              <a:solidFill>
                <a:srgbClr val="838787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670"/>
              <a:buFont typeface="Avenir"/>
              <a:buNone/>
            </a:pPr>
            <a:r>
              <a:rPr lang="es-MX" sz="5400" i="1"/>
              <a:t>Pending Tasks.</a:t>
            </a:r>
            <a:endParaRPr sz="5400" b="0" i="1" u="none" strike="noStrike" cap="none">
              <a:solidFill>
                <a:srgbClr val="838787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97" name="Shape 97" descr="logo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273737" y="2077070"/>
            <a:ext cx="5836526" cy="2849867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Shape 98"/>
          <p:cNvSpPr/>
          <p:nvPr/>
        </p:nvSpPr>
        <p:spPr>
          <a:xfrm>
            <a:off x="6705600" y="9788650"/>
            <a:ext cx="4536300" cy="13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8000"/>
              <a:buFont typeface="Avenir"/>
              <a:buNone/>
            </a:pPr>
            <a:r>
              <a:rPr lang="es-MX" sz="8000" b="0" i="1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rPr>
              <a:t>Agenda</a:t>
            </a:r>
            <a:r>
              <a:rPr lang="es-MX" sz="8000" i="1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rPr>
              <a:t>:</a:t>
            </a:r>
            <a:endParaRPr sz="8000" b="0" i="1" u="none" strike="noStrike" cap="none">
              <a:solidFill>
                <a:srgbClr val="838787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513183" y="913989"/>
            <a:ext cx="22860001" cy="1016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 Black"/>
              <a:buNone/>
            </a:pPr>
            <a:r>
              <a:rPr lang="es-MX" sz="6800">
                <a:latin typeface="Arial Black"/>
                <a:ea typeface="Arial Black"/>
                <a:cs typeface="Arial Black"/>
                <a:sym typeface="Arial Black"/>
              </a:rPr>
              <a:t>OPM </a:t>
            </a:r>
            <a:r>
              <a:rPr lang="es-MX" sz="6800" b="0" i="0" u="none" strike="noStrike" cap="none">
                <a:solidFill>
                  <a:schemeClr val="accent1"/>
                </a:solidFill>
                <a:latin typeface="Arial Black"/>
                <a:ea typeface="Arial Black"/>
                <a:cs typeface="Arial Black"/>
                <a:sym typeface="Arial Black"/>
              </a:rPr>
              <a:t>Dependen</a:t>
            </a:r>
            <a:r>
              <a:rPr lang="es-MX" sz="6800">
                <a:latin typeface="Arial Black"/>
                <a:ea typeface="Arial Black"/>
                <a:cs typeface="Arial Black"/>
                <a:sym typeface="Arial Black"/>
              </a:rPr>
              <a:t>cie</a:t>
            </a:r>
            <a:r>
              <a:rPr lang="es-MX" sz="6800" b="0" i="0" u="none" strike="noStrike" cap="none">
                <a:solidFill>
                  <a:schemeClr val="accent1"/>
                </a:solidFill>
                <a:latin typeface="Arial Black"/>
                <a:ea typeface="Arial Black"/>
                <a:cs typeface="Arial Black"/>
                <a:sym typeface="Arial Black"/>
              </a:rPr>
              <a:t>s</a:t>
            </a:r>
            <a:endParaRPr sz="6800" b="0" i="0" u="none" strike="noStrike" cap="none">
              <a:solidFill>
                <a:schemeClr val="accent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762000" y="2150651"/>
            <a:ext cx="22860000" cy="104846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50"/>
              <a:buFont typeface="Avenir"/>
              <a:buNone/>
            </a:pPr>
            <a:r>
              <a:rPr lang="es-MX" sz="3000" b="1" i="1" u="none" strike="noStrike" cap="none">
                <a:solidFill>
                  <a:srgbClr val="838787"/>
                </a:solidFill>
              </a:rPr>
              <a:t>Java/Maven</a:t>
            </a:r>
            <a:r>
              <a:rPr lang="es-MX" sz="3000" b="1" i="1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rPr>
              <a:t> </a:t>
            </a:r>
            <a:r>
              <a:rPr lang="es-MX" sz="3000" b="0" i="1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rPr>
              <a:t>– </a:t>
            </a:r>
            <a:r>
              <a:rPr lang="es-MX" sz="3000" i="1"/>
              <a:t>Making/Running Environment for BE applications.</a:t>
            </a:r>
            <a:endParaRPr sz="3000" b="0" i="1" u="none" strike="noStrike" cap="none">
              <a:solidFill>
                <a:srgbClr val="838787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3150"/>
              <a:buFont typeface="Avenir"/>
              <a:buNone/>
            </a:pPr>
            <a:r>
              <a:rPr lang="es-MX" sz="3000" b="1" i="1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rPr>
              <a:t>Cassandra </a:t>
            </a:r>
            <a:r>
              <a:rPr lang="es-MX" sz="3000" b="0" i="1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rPr>
              <a:t>– NoSQL Database for big ammount of data.</a:t>
            </a:r>
            <a:endParaRPr sz="3000" b="0" i="1" u="none" strike="noStrike" cap="none">
              <a:solidFill>
                <a:srgbClr val="838787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3150"/>
              <a:buFont typeface="Avenir"/>
              <a:buNone/>
            </a:pPr>
            <a:r>
              <a:rPr lang="es-MX" sz="3000" b="1" i="1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rPr>
              <a:t>Elasticsearch </a:t>
            </a:r>
            <a:r>
              <a:rPr lang="es-MX" sz="3000" b="0" i="1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rPr>
              <a:t>– </a:t>
            </a:r>
            <a:r>
              <a:rPr lang="es-MX" sz="3000" i="1"/>
              <a:t>Text s</a:t>
            </a:r>
            <a:r>
              <a:rPr lang="es-MX" sz="3000" b="0" i="1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rPr>
              <a:t>earch engin</a:t>
            </a:r>
            <a:r>
              <a:rPr lang="es-MX" sz="3000" i="1"/>
              <a:t>e for</a:t>
            </a:r>
            <a:r>
              <a:rPr lang="es-MX" sz="3000" b="0" i="1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rPr>
              <a:t> JSON docu</a:t>
            </a:r>
            <a:r>
              <a:rPr lang="es-MX" sz="3000" i="1"/>
              <a:t>ments</a:t>
            </a:r>
            <a:r>
              <a:rPr lang="es-MX" sz="3000" b="0" i="1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rPr>
              <a:t>.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3150"/>
              <a:buFont typeface="Avenir"/>
              <a:buNone/>
            </a:pPr>
            <a:r>
              <a:rPr lang="es-MX" sz="3000" b="1" i="1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rPr>
              <a:t>RabbitMQ </a:t>
            </a:r>
            <a:r>
              <a:rPr lang="es-MX" sz="3000" b="0" i="1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rPr>
              <a:t>– Messa</a:t>
            </a:r>
            <a:r>
              <a:rPr lang="es-MX" sz="3000" i="1"/>
              <a:t>ge Broker </a:t>
            </a:r>
            <a:r>
              <a:rPr lang="es-MX" sz="3000" b="0" i="1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rPr>
              <a:t>Middleware </a:t>
            </a:r>
            <a:r>
              <a:rPr lang="es-MX" sz="3000" i="1"/>
              <a:t>between </a:t>
            </a:r>
            <a:r>
              <a:rPr lang="es-MX" sz="3000" b="0" i="1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rPr>
              <a:t>parser </a:t>
            </a:r>
            <a:r>
              <a:rPr lang="es-MX" sz="3000" i="1"/>
              <a:t>and </a:t>
            </a:r>
            <a:r>
              <a:rPr lang="es-MX" sz="3000" b="0" i="1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rPr>
              <a:t>XML files.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3150"/>
              <a:buFont typeface="Avenir"/>
              <a:buNone/>
            </a:pPr>
            <a:r>
              <a:rPr lang="es-MX" sz="3000" b="1" i="1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rPr>
              <a:t>nginx </a:t>
            </a:r>
            <a:r>
              <a:rPr lang="es-MX" sz="3000" b="0" i="1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rPr>
              <a:t>– H</a:t>
            </a:r>
            <a:r>
              <a:rPr lang="es-MX" sz="3000" i="1"/>
              <a:t>igh Availability Webserver</a:t>
            </a:r>
            <a:r>
              <a:rPr lang="es-MX" sz="3000" b="0" i="1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rPr>
              <a:t>.</a:t>
            </a:r>
            <a:endParaRPr sz="3000" b="0" i="1" u="none" strike="noStrike" cap="none">
              <a:solidFill>
                <a:srgbClr val="838787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3150"/>
              <a:buFont typeface="Avenir"/>
              <a:buNone/>
            </a:pPr>
            <a:r>
              <a:rPr lang="es-MX" sz="3000" b="1" i="1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rPr>
              <a:t>HAProxy </a:t>
            </a:r>
            <a:r>
              <a:rPr lang="es-MX" sz="3000" b="0" i="1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rPr>
              <a:t>– Load </a:t>
            </a:r>
            <a:r>
              <a:rPr lang="es-MX" sz="3000" i="1"/>
              <a:t>Balance </a:t>
            </a:r>
            <a:r>
              <a:rPr lang="es-MX" sz="3000" b="0" i="1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rPr>
              <a:t>Software </a:t>
            </a:r>
            <a:r>
              <a:rPr lang="es-MX" sz="3000" i="1"/>
              <a:t>to allow HA in </a:t>
            </a:r>
            <a:r>
              <a:rPr lang="es-MX" sz="3000" b="0" i="1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rPr>
              <a:t>FE </a:t>
            </a:r>
            <a:r>
              <a:rPr lang="es-MX" sz="3000" i="1"/>
              <a:t>and</a:t>
            </a:r>
            <a:r>
              <a:rPr lang="es-MX" sz="3000" b="0" i="1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rPr>
              <a:t> BE.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3150"/>
              <a:buFont typeface="Avenir"/>
              <a:buNone/>
            </a:pPr>
            <a:r>
              <a:rPr lang="es-MX" sz="3000" b="1" i="1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rPr>
              <a:t>Zookeeper </a:t>
            </a:r>
            <a:r>
              <a:rPr lang="es-MX" sz="3000" b="0" i="1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rPr>
              <a:t>– Distributed process</a:t>
            </a:r>
            <a:r>
              <a:rPr lang="es-MX" sz="3000" i="1"/>
              <a:t>es and coordination </a:t>
            </a:r>
            <a:r>
              <a:rPr lang="es-MX" sz="3000" b="0" i="1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rPr>
              <a:t>Software.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3150"/>
              <a:buFont typeface="Avenir"/>
              <a:buNone/>
            </a:pPr>
            <a:r>
              <a:rPr lang="es-MX" sz="3000" b="1" i="1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rPr>
              <a:t>NodeJS </a:t>
            </a:r>
            <a:r>
              <a:rPr lang="es-MX" sz="3000" b="0" i="1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rPr>
              <a:t>– Multiplatform Environment for running OPM-CLI.</a:t>
            </a:r>
            <a:endParaRPr sz="3000" b="0" i="1" u="none" strike="noStrike" cap="none">
              <a:solidFill>
                <a:srgbClr val="838787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3150"/>
              <a:buFont typeface="Avenir"/>
              <a:buNone/>
            </a:pPr>
            <a:r>
              <a:rPr lang="es-MX" sz="3000" i="1" u="none" strike="noStrike" cap="none">
                <a:solidFill>
                  <a:srgbClr val="838787"/>
                </a:solidFill>
              </a:rPr>
              <a:t>Frontend</a:t>
            </a:r>
            <a:r>
              <a:rPr lang="es-MX" sz="3000" b="1" i="1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rPr>
              <a:t>  Installation </a:t>
            </a:r>
            <a:r>
              <a:rPr lang="es-MX" sz="3000" b="0" i="1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rPr>
              <a:t>– Web Interface</a:t>
            </a:r>
            <a:r>
              <a:rPr lang="es-MX" sz="3000" i="1"/>
              <a:t> to generate reports</a:t>
            </a:r>
            <a:r>
              <a:rPr lang="es-MX" sz="3000" b="0" i="1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rPr>
              <a:t> (</a:t>
            </a:r>
            <a:r>
              <a:rPr lang="es-MX" sz="3000" i="1"/>
              <a:t>Connected to all BEs</a:t>
            </a:r>
            <a:r>
              <a:rPr lang="es-MX" sz="3000" b="0" i="1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rPr>
              <a:t>).</a:t>
            </a:r>
            <a:endParaRPr/>
          </a:p>
        </p:txBody>
      </p:sp>
      <p:pic>
        <p:nvPicPr>
          <p:cNvPr id="105" name="Shape 10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640425" y="693326"/>
            <a:ext cx="4981575" cy="145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513183" y="913989"/>
            <a:ext cx="22860001" cy="1016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 Black"/>
              <a:buNone/>
            </a:pPr>
            <a:r>
              <a:rPr lang="es-MX" sz="6800" b="0" i="0" u="none" strike="noStrike" cap="none">
                <a:solidFill>
                  <a:schemeClr val="accent1"/>
                </a:solidFill>
                <a:latin typeface="Arial Black"/>
                <a:ea typeface="Arial Black"/>
                <a:cs typeface="Arial Black"/>
                <a:sym typeface="Arial Black"/>
              </a:rPr>
              <a:t>OPM Modu</a:t>
            </a:r>
            <a:r>
              <a:rPr lang="es-MX" sz="6800">
                <a:latin typeface="Arial Black"/>
                <a:ea typeface="Arial Black"/>
                <a:cs typeface="Arial Black"/>
                <a:sym typeface="Arial Black"/>
              </a:rPr>
              <a:t>les</a:t>
            </a:r>
            <a:endParaRPr sz="6800" b="0" i="0" u="none" strike="noStrike" cap="none">
              <a:solidFill>
                <a:schemeClr val="accent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762000" y="2150651"/>
            <a:ext cx="22860000" cy="104846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50"/>
              <a:buFont typeface="Avenir"/>
              <a:buNone/>
            </a:pPr>
            <a:r>
              <a:rPr lang="es-MX" sz="3000" b="1" i="1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rPr>
              <a:t>Retriever </a:t>
            </a:r>
            <a:r>
              <a:rPr lang="es-MX" sz="3000" b="0" i="1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rPr>
              <a:t> - </a:t>
            </a:r>
            <a:r>
              <a:rPr lang="es-MX" sz="3000" i="1"/>
              <a:t>XML Transfer Module</a:t>
            </a:r>
            <a:r>
              <a:rPr lang="es-MX" sz="3000" b="0" i="1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rPr>
              <a:t> </a:t>
            </a:r>
            <a:r>
              <a:rPr lang="es-MX" sz="3000" i="1"/>
              <a:t>from one server to another via</a:t>
            </a:r>
            <a:r>
              <a:rPr lang="es-MX" sz="3000" b="0" i="1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rPr>
              <a:t> FTP/SFTP. It creates symbolic links</a:t>
            </a:r>
            <a:r>
              <a:rPr lang="es-MX" sz="3000" i="1"/>
              <a:t> from these files</a:t>
            </a:r>
            <a:r>
              <a:rPr lang="es-MX" sz="3000" b="0" i="1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rPr>
              <a:t>.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3150"/>
              <a:buFont typeface="Avenir"/>
              <a:buNone/>
            </a:pPr>
            <a:r>
              <a:rPr lang="es-MX" sz="3000" b="1" i="1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rPr>
              <a:t>Dispatcher</a:t>
            </a:r>
            <a:r>
              <a:rPr lang="es-MX" sz="3000" b="0" i="1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rPr>
              <a:t> – Compress in bytes XML files</a:t>
            </a:r>
            <a:r>
              <a:rPr lang="es-MX" sz="3000" i="1"/>
              <a:t> from previous modules and puts them into a message broker</a:t>
            </a:r>
            <a:r>
              <a:rPr lang="es-MX" sz="3000" b="0" i="1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rPr>
              <a:t>.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3150"/>
              <a:buFont typeface="Avenir"/>
              <a:buNone/>
            </a:pPr>
            <a:r>
              <a:rPr lang="es-MX" sz="3000" b="1" i="1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rPr>
              <a:t>Parser </a:t>
            </a:r>
            <a:r>
              <a:rPr lang="es-MX" sz="3000" b="0" i="1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rPr>
              <a:t>– It pro</a:t>
            </a:r>
            <a:r>
              <a:rPr lang="es-MX" sz="3000" i="1"/>
              <a:t>cess all files from message queue in previous module and stores the data in Database and also transfer them to ES6 where KPI values are calculated and stored.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3150"/>
              <a:buFont typeface="Avenir"/>
              <a:buNone/>
            </a:pPr>
            <a:r>
              <a:rPr lang="es-MX" sz="3000" b="1" i="1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rPr>
              <a:t>Backend KPIs </a:t>
            </a:r>
            <a:r>
              <a:rPr lang="es-MX" sz="3000" b="0" i="1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rPr>
              <a:t>– It make quer</a:t>
            </a:r>
            <a:r>
              <a:rPr lang="es-MX" sz="3000" i="1"/>
              <a:t>ies to </a:t>
            </a:r>
            <a:r>
              <a:rPr lang="es-MX" sz="3000" b="0" i="1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rPr>
              <a:t>ES6 over the KPI </a:t>
            </a:r>
            <a:r>
              <a:rPr lang="es-MX" sz="3000" i="1"/>
              <a:t>calculated data</a:t>
            </a:r>
            <a:r>
              <a:rPr lang="es-MX" sz="3000" b="0" i="1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rPr>
              <a:t>.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3150"/>
              <a:buFont typeface="Avenir"/>
              <a:buNone/>
            </a:pPr>
            <a:r>
              <a:rPr lang="es-MX" sz="3000" b="1" i="1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rPr>
              <a:t>Backend Topology </a:t>
            </a:r>
            <a:r>
              <a:rPr lang="es-MX" sz="3000" b="0" i="1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rPr>
              <a:t>– It parse</a:t>
            </a:r>
            <a:r>
              <a:rPr lang="es-MX" sz="3000" i="1"/>
              <a:t>s topology files from OSS to store node/region list</a:t>
            </a:r>
            <a:r>
              <a:rPr lang="es-MX" sz="3000" b="0" i="1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rPr>
              <a:t> </a:t>
            </a:r>
            <a:r>
              <a:rPr lang="es-MX" sz="3000" i="1"/>
              <a:t>in DB</a:t>
            </a:r>
            <a:r>
              <a:rPr lang="es-MX" sz="3000" b="0" i="1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rPr>
              <a:t>.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3150"/>
              <a:buFont typeface="Avenir"/>
              <a:buNone/>
            </a:pPr>
            <a:r>
              <a:rPr lang="es-MX" sz="3000" b="1" i="1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rPr>
              <a:t>Backend MOs </a:t>
            </a:r>
            <a:r>
              <a:rPr lang="es-MX" sz="3000" b="0" i="1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rPr>
              <a:t>– I</a:t>
            </a:r>
            <a:r>
              <a:rPr lang="es-MX" sz="3000" i="1"/>
              <a:t>t makes queries to DB about</a:t>
            </a:r>
            <a:r>
              <a:rPr lang="es-MX" sz="3000" b="0" i="1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rPr>
              <a:t> Nod</a:t>
            </a:r>
            <a:r>
              <a:rPr lang="es-MX" sz="3000" i="1"/>
              <a:t>e</a:t>
            </a:r>
            <a:r>
              <a:rPr lang="es-MX" sz="3000" b="0" i="1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rPr>
              <a:t>s/MO</a:t>
            </a:r>
            <a:r>
              <a:rPr lang="es-MX" sz="3000" i="1"/>
              <a:t> data</a:t>
            </a:r>
            <a:r>
              <a:rPr lang="es-MX" sz="3000" b="0" i="1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rPr>
              <a:t>.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3150"/>
              <a:buFont typeface="Avenir"/>
              <a:buNone/>
            </a:pPr>
            <a:r>
              <a:rPr lang="es-MX" sz="3000" b="1" i="1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rPr>
              <a:t>Backend Softalarms </a:t>
            </a:r>
            <a:r>
              <a:rPr lang="es-MX" sz="3000" b="0" i="1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rPr>
              <a:t>– It generates </a:t>
            </a:r>
            <a:r>
              <a:rPr lang="es-MX" sz="3000" i="1"/>
              <a:t>softalarms</a:t>
            </a:r>
            <a:r>
              <a:rPr lang="es-MX" sz="3000" b="0" i="1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rPr>
              <a:t> (</a:t>
            </a:r>
            <a:r>
              <a:rPr lang="es-MX" sz="3000" i="1"/>
              <a:t>from</a:t>
            </a:r>
            <a:r>
              <a:rPr lang="es-MX" sz="3000" b="0" i="1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rPr>
              <a:t> KPI BE data) </a:t>
            </a:r>
            <a:r>
              <a:rPr lang="es-MX" sz="3000" i="1"/>
              <a:t>and notifications</a:t>
            </a:r>
            <a:r>
              <a:rPr lang="es-MX" sz="3000" b="0" i="1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rPr>
              <a:t> (OSS/email/SMS).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3150"/>
              <a:buFont typeface="Avenir"/>
              <a:buNone/>
            </a:pPr>
            <a:r>
              <a:rPr lang="es-MX" sz="3000" b="1" i="1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rPr>
              <a:t>Users Management BE </a:t>
            </a:r>
            <a:r>
              <a:rPr lang="es-MX" sz="3000" b="0" i="1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rPr>
              <a:t>– </a:t>
            </a:r>
            <a:r>
              <a:rPr lang="es-MX" sz="3000" i="1"/>
              <a:t>Allows OPM user’s management</a:t>
            </a:r>
            <a:r>
              <a:rPr lang="es-MX" sz="3000" b="0" i="1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rPr>
              <a:t>.</a:t>
            </a:r>
            <a:endParaRPr sz="3000" b="0" i="1" u="none" strike="noStrike" cap="none">
              <a:solidFill>
                <a:srgbClr val="838787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3150"/>
              <a:buFont typeface="Avenir"/>
              <a:buNone/>
            </a:pPr>
            <a:r>
              <a:rPr lang="es-MX" sz="3000" b="1" i="1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rPr>
              <a:t>Frontend </a:t>
            </a:r>
            <a:r>
              <a:rPr lang="es-MX" sz="3000" b="0" i="1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rPr>
              <a:t>– Web interface</a:t>
            </a:r>
            <a:r>
              <a:rPr lang="es-MX" sz="3000" i="1"/>
              <a:t> to generate reports</a:t>
            </a:r>
            <a:r>
              <a:rPr lang="es-MX" sz="3000" b="0" i="1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rPr>
              <a:t> (Con</a:t>
            </a:r>
            <a:r>
              <a:rPr lang="es-MX" sz="3000" i="1"/>
              <a:t>nected to all </a:t>
            </a:r>
            <a:r>
              <a:rPr lang="es-MX" sz="3000" b="0" i="1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rPr>
              <a:t>Backends).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3150"/>
              <a:buFont typeface="Avenir"/>
              <a:buNone/>
            </a:pPr>
            <a:r>
              <a:rPr lang="es-MX" sz="3000" b="1" i="1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rPr>
              <a:t>OPM-CLI </a:t>
            </a:r>
            <a:r>
              <a:rPr lang="es-MX" sz="3000" b="0" i="1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rPr>
              <a:t>– Command </a:t>
            </a:r>
            <a:r>
              <a:rPr lang="es-MX" sz="3000" i="1"/>
              <a:t>Line Interface to generate similar reports </a:t>
            </a:r>
            <a:r>
              <a:rPr lang="es-MX" sz="3000" b="0" i="1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rPr>
              <a:t> as FE (C</a:t>
            </a:r>
            <a:r>
              <a:rPr lang="es-MX" sz="3000" i="1"/>
              <a:t>onnected to all </a:t>
            </a:r>
            <a:r>
              <a:rPr lang="es-MX" sz="3000" b="0" i="1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rPr>
              <a:t>Backends).</a:t>
            </a:r>
            <a:endParaRPr sz="3000" b="0" i="1" u="none" strike="noStrike" cap="none">
              <a:solidFill>
                <a:srgbClr val="838787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12" name="Shape 1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640425" y="693326"/>
            <a:ext cx="4981575" cy="145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title"/>
          </p:nvPr>
        </p:nvSpPr>
        <p:spPr>
          <a:xfrm>
            <a:off x="513183" y="913989"/>
            <a:ext cx="22860001" cy="1016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 Black"/>
              <a:buNone/>
            </a:pPr>
            <a:r>
              <a:rPr lang="es-MX" sz="6800" b="0" i="0" u="none" strike="noStrike" cap="none">
                <a:solidFill>
                  <a:schemeClr val="accent1"/>
                </a:solidFill>
                <a:latin typeface="Arial Black"/>
                <a:ea typeface="Arial Black"/>
                <a:cs typeface="Arial Black"/>
                <a:sym typeface="Arial Black"/>
              </a:rPr>
              <a:t>Respons</a:t>
            </a:r>
            <a:r>
              <a:rPr lang="es-MX" sz="6800">
                <a:latin typeface="Arial Black"/>
                <a:ea typeface="Arial Black"/>
                <a:cs typeface="Arial Black"/>
                <a:sym typeface="Arial Black"/>
              </a:rPr>
              <a:t>i</a:t>
            </a:r>
            <a:r>
              <a:rPr lang="es-MX" sz="6800" b="0" i="0" u="none" strike="noStrike" cap="none">
                <a:solidFill>
                  <a:schemeClr val="accent1"/>
                </a:solidFill>
                <a:latin typeface="Arial Black"/>
                <a:ea typeface="Arial Black"/>
                <a:cs typeface="Arial Black"/>
                <a:sym typeface="Arial Black"/>
              </a:rPr>
              <a:t>bles</a:t>
            </a:r>
            <a:endParaRPr sz="6800" b="0" i="0" u="none" strike="noStrike" cap="none">
              <a:solidFill>
                <a:schemeClr val="accent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762000" y="4436651"/>
            <a:ext cx="22860000" cy="6891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venir"/>
              <a:buNone/>
            </a:pPr>
            <a:r>
              <a:rPr lang="es-MX" sz="4000" b="1" i="1" u="none" strike="noStrike" cap="none" dirty="0" err="1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rPr>
              <a:t>I</a:t>
            </a:r>
            <a:r>
              <a:rPr lang="es-MX" sz="4000" b="1" i="1" dirty="0" err="1"/>
              <a:t>nstallation</a:t>
            </a:r>
            <a:r>
              <a:rPr lang="es-MX" sz="4000" b="1" i="1" u="none" strike="noStrike" cap="none" dirty="0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rPr>
              <a:t>/</a:t>
            </a:r>
            <a:r>
              <a:rPr lang="es-MX" sz="4000" b="1" i="1" u="none" strike="noStrike" cap="none" dirty="0" err="1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rPr>
              <a:t>Configura</a:t>
            </a:r>
            <a:r>
              <a:rPr lang="es-MX" sz="4000" b="1" i="1" dirty="0" err="1"/>
              <a:t>tion</a:t>
            </a:r>
            <a:r>
              <a:rPr lang="es-MX" sz="4000" b="1" i="1" u="none" strike="noStrike" cap="none" dirty="0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rPr>
              <a:t> </a:t>
            </a:r>
            <a:r>
              <a:rPr lang="es-MX" sz="4000" b="1" i="1" dirty="0"/>
              <a:t>of</a:t>
            </a:r>
            <a:r>
              <a:rPr lang="es-MX" sz="4000" b="1" i="1" u="none" strike="noStrike" cap="none" dirty="0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rPr>
              <a:t> </a:t>
            </a:r>
            <a:r>
              <a:rPr lang="es-MX" sz="4000" b="1" i="1" u="none" strike="noStrike" cap="none" dirty="0" err="1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rPr>
              <a:t>dependenc</a:t>
            </a:r>
            <a:r>
              <a:rPr lang="es-MX" sz="4000" b="1" i="1" dirty="0" err="1"/>
              <a:t>ie</a:t>
            </a:r>
            <a:r>
              <a:rPr lang="es-MX" sz="4000" b="1" i="1" u="none" strike="noStrike" cap="none" dirty="0" err="1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rPr>
              <a:t>s</a:t>
            </a:r>
            <a:r>
              <a:rPr lang="es-MX" sz="4000" b="1" i="1" u="none" strike="noStrike" cap="none" dirty="0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rPr>
              <a:t>/Test </a:t>
            </a:r>
            <a:r>
              <a:rPr lang="es-MX" sz="4000" b="1" i="1" dirty="0"/>
              <a:t>in</a:t>
            </a:r>
            <a:r>
              <a:rPr lang="es-MX" sz="4000" b="1" i="1" u="none" strike="noStrike" cap="none" dirty="0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rPr>
              <a:t> VMWare  --&gt;</a:t>
            </a:r>
            <a:r>
              <a:rPr lang="es-MX" sz="4000" b="0" i="1" u="none" strike="noStrike" cap="none" dirty="0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rPr>
              <a:t>          César</a:t>
            </a:r>
            <a:endParaRPr sz="4000" b="0" i="1" u="none" strike="noStrike" cap="none" dirty="0">
              <a:solidFill>
                <a:srgbClr val="838787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venir"/>
              <a:buNone/>
            </a:pPr>
            <a:r>
              <a:rPr lang="es-MX" sz="4000" b="1" i="1" u="none" strike="noStrike" cap="none" dirty="0" err="1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rPr>
              <a:t>Retriever</a:t>
            </a:r>
            <a:r>
              <a:rPr lang="es-MX" sz="4000" b="1" i="1" u="none" strike="noStrike" cap="none" dirty="0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rPr>
              <a:t>/</a:t>
            </a:r>
            <a:r>
              <a:rPr lang="es-MX" sz="4000" b="1" i="1" u="none" strike="noStrike" cap="none" dirty="0" err="1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rPr>
              <a:t>Dispatcher</a:t>
            </a:r>
            <a:r>
              <a:rPr lang="es-MX" sz="4000" b="1" i="1" u="none" strike="noStrike" cap="none" dirty="0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rPr>
              <a:t>/</a:t>
            </a:r>
            <a:r>
              <a:rPr lang="es-MX" sz="4000" b="1" i="1" u="none" strike="noStrike" cap="none" dirty="0" err="1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rPr>
              <a:t>Parser</a:t>
            </a:r>
            <a:r>
              <a:rPr lang="es-MX" sz="4000" b="1" i="1" u="none" strike="noStrike" cap="none" dirty="0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rPr>
              <a:t>/</a:t>
            </a:r>
            <a:r>
              <a:rPr lang="es-MX" sz="4000" b="1" i="1" u="none" strike="noStrike" cap="none" dirty="0" err="1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rPr>
              <a:t>Backend</a:t>
            </a:r>
            <a:r>
              <a:rPr lang="es-MX" sz="4000" b="1" i="1" u="none" strike="noStrike" cap="none" dirty="0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rPr>
              <a:t> KPI   </a:t>
            </a:r>
            <a:endParaRPr sz="4000" b="0" i="1" u="none" strike="noStrike" cap="none" dirty="0" smtClean="0">
              <a:solidFill>
                <a:srgbClr val="838787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venir"/>
              <a:buNone/>
            </a:pPr>
            <a:r>
              <a:rPr lang="es-MX" sz="4000" b="1" i="1" u="none" strike="noStrike" cap="none" dirty="0" err="1" smtClean="0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rPr>
              <a:t>Backend</a:t>
            </a:r>
            <a:r>
              <a:rPr lang="es-MX" sz="4000" b="1" i="1" u="none" strike="noStrike" cap="none" dirty="0" smtClean="0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rPr>
              <a:t> </a:t>
            </a:r>
            <a:r>
              <a:rPr lang="es-MX" sz="4000" b="1" i="1" u="none" strike="noStrike" cap="none" dirty="0" err="1" smtClean="0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rPr>
              <a:t>Topology</a:t>
            </a:r>
            <a:r>
              <a:rPr lang="es-MX" sz="4000" b="1" i="1" u="none" strike="noStrike" cap="none" dirty="0" smtClean="0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rPr>
              <a:t>/</a:t>
            </a:r>
            <a:r>
              <a:rPr lang="es-MX" sz="4000" b="1" i="1" u="none" strike="noStrike" cap="none" dirty="0" err="1" smtClean="0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rPr>
              <a:t>Backend</a:t>
            </a:r>
            <a:r>
              <a:rPr lang="es-MX" sz="4000" b="1" i="1" u="none" strike="noStrike" cap="none" dirty="0" smtClean="0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rPr>
              <a:t> </a:t>
            </a:r>
            <a:r>
              <a:rPr lang="es-MX" sz="4000" b="1" i="1" u="none" strike="noStrike" cap="none" dirty="0" err="1" smtClean="0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rPr>
              <a:t>MOs</a:t>
            </a:r>
            <a:r>
              <a:rPr lang="es-MX" sz="4000" b="1" i="1" u="none" strike="noStrike" cap="none" dirty="0" smtClean="0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rPr>
              <a:t>/</a:t>
            </a:r>
            <a:endParaRPr dirty="0" smtClean="0"/>
          </a:p>
          <a:p>
            <a:pPr marL="0" marR="0" lvl="0" indent="0" algn="just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venir"/>
              <a:buNone/>
            </a:pPr>
            <a:r>
              <a:rPr lang="es-MX" sz="4000" b="1" i="1" u="none" strike="noStrike" cap="none" dirty="0" err="1" smtClean="0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rPr>
              <a:t>Backend</a:t>
            </a:r>
            <a:r>
              <a:rPr lang="es-MX" sz="4000" b="1" i="1" u="none" strike="noStrike" cap="none" dirty="0" smtClean="0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rPr>
              <a:t> </a:t>
            </a:r>
            <a:r>
              <a:rPr lang="es-MX" sz="4000" b="1" i="1" u="none" strike="noStrike" cap="none" dirty="0" err="1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rPr>
              <a:t>Softalamars</a:t>
            </a:r>
            <a:r>
              <a:rPr lang="es-MX" sz="4000" b="1" i="1" u="none" strike="noStrike" cap="none" dirty="0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rPr>
              <a:t>/</a:t>
            </a:r>
            <a:r>
              <a:rPr lang="es-MX" sz="4000" b="1" i="1" u="none" strike="noStrike" cap="none" dirty="0" err="1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rPr>
              <a:t>Users</a:t>
            </a:r>
            <a:r>
              <a:rPr lang="es-MX" sz="4000" b="1" i="1" u="none" strike="noStrike" cap="none" dirty="0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rPr>
              <a:t> Management </a:t>
            </a:r>
            <a:r>
              <a:rPr lang="es-MX" sz="4000" b="1" i="1" u="none" strike="noStrike" cap="none" dirty="0" err="1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rPr>
              <a:t>Backend</a:t>
            </a:r>
            <a:r>
              <a:rPr lang="es-MX" sz="4000" b="0" i="1" u="none" strike="noStrike" cap="none" dirty="0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rPr>
              <a:t>              -------</a:t>
            </a:r>
            <a:r>
              <a:rPr lang="es-MX" sz="4000" b="1" i="1" u="none" strike="noStrike" cap="none" dirty="0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rPr>
              <a:t>-&gt; </a:t>
            </a:r>
            <a:r>
              <a:rPr lang="es-MX" sz="4000" b="0" i="1" u="none" strike="noStrike" cap="none" dirty="0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rPr>
              <a:t>        </a:t>
            </a:r>
            <a:r>
              <a:rPr lang="es-MX" sz="4000" b="0" i="1" u="none" strike="noStrike" cap="none" dirty="0" err="1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rPr>
              <a:t>Br</a:t>
            </a:r>
            <a:r>
              <a:rPr lang="es-MX" sz="4000" i="1" dirty="0" err="1"/>
              <a:t>ayant</a:t>
            </a:r>
            <a:endParaRPr dirty="0"/>
          </a:p>
          <a:p>
            <a:pPr marL="0" marR="0" lvl="0" indent="0" algn="just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venir"/>
              <a:buNone/>
            </a:pPr>
            <a:r>
              <a:rPr lang="es-MX" sz="4000" b="1" i="1" u="none" strike="noStrike" cap="none" dirty="0" err="1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rPr>
              <a:t>Frontend</a:t>
            </a:r>
            <a:r>
              <a:rPr lang="es-MX" sz="4000" b="1" i="1" u="none" strike="noStrike" cap="none" dirty="0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rPr>
              <a:t>/OPM-CLI ---------------------------------------------------------------&gt;</a:t>
            </a:r>
            <a:r>
              <a:rPr lang="es-MX" sz="4000" b="0" i="1" u="none" strike="noStrike" cap="none" dirty="0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rPr>
              <a:t>         Martín</a:t>
            </a:r>
            <a:endParaRPr dirty="0"/>
          </a:p>
          <a:p>
            <a:pPr marL="0" marR="0" lvl="0" indent="0" algn="just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venir"/>
              <a:buNone/>
            </a:pPr>
            <a:r>
              <a:rPr lang="es-MX" sz="4000" b="1" i="1" u="none" strike="noStrike" cap="none" dirty="0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rPr>
              <a:t>Test </a:t>
            </a:r>
            <a:r>
              <a:rPr lang="es-MX" sz="4000" b="1" i="1" dirty="0"/>
              <a:t>i</a:t>
            </a:r>
            <a:r>
              <a:rPr lang="es-MX" sz="4000" b="1" i="1" u="none" strike="noStrike" cap="none" dirty="0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rPr>
              <a:t>n ECOSS#4    ---------------------------------------------------------------&gt;</a:t>
            </a:r>
            <a:r>
              <a:rPr lang="es-MX" sz="4000" b="0" i="1" u="none" strike="noStrike" cap="none" dirty="0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rPr>
              <a:t>         </a:t>
            </a:r>
            <a:r>
              <a:rPr lang="es-MX" sz="4000" b="0" i="1" u="none" strike="noStrike" cap="none" dirty="0" err="1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rPr>
              <a:t>Alfreddy</a:t>
            </a:r>
            <a:endParaRPr sz="4000" b="0" i="1" u="none" strike="noStrike" cap="none" dirty="0">
              <a:solidFill>
                <a:srgbClr val="838787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venir"/>
              <a:buNone/>
            </a:pPr>
            <a:endParaRPr sz="4000" b="0" i="1" u="none" strike="noStrike" cap="none" dirty="0">
              <a:solidFill>
                <a:srgbClr val="838787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19" name="Shape 1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640425" y="693326"/>
            <a:ext cx="4981575" cy="14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Shape 120"/>
          <p:cNvSpPr/>
          <p:nvPr/>
        </p:nvSpPr>
        <p:spPr>
          <a:xfrm>
            <a:off x="13004800" y="5849888"/>
            <a:ext cx="939800" cy="2913112"/>
          </a:xfrm>
          <a:prstGeom prst="rightBrace">
            <a:avLst>
              <a:gd name="adj1" fmla="val 8333"/>
              <a:gd name="adj2" fmla="val 50000"/>
            </a:avLst>
          </a:prstGeom>
          <a:noFill/>
          <a:ln w="25400" cap="flat" cmpd="sng">
            <a:solidFill>
              <a:schemeClr val="accent1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513183" y="942564"/>
            <a:ext cx="22860000" cy="101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6800">
                <a:latin typeface="Arial Black"/>
                <a:ea typeface="Arial Black"/>
                <a:cs typeface="Arial Black"/>
                <a:sym typeface="Arial Black"/>
              </a:rPr>
              <a:t>Finished Actions (W12)</a:t>
            </a:r>
            <a:endParaRPr sz="6800"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26" name="Shape 126"/>
          <p:cNvSpPr txBox="1"/>
          <p:nvPr/>
        </p:nvSpPr>
        <p:spPr>
          <a:xfrm>
            <a:off x="747450" y="1607650"/>
            <a:ext cx="342900" cy="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127" name="Shape 127"/>
          <p:cNvGraphicFramePr/>
          <p:nvPr/>
        </p:nvGraphicFramePr>
        <p:xfrm>
          <a:off x="952500" y="3320525"/>
          <a:ext cx="22479000" cy="10058190"/>
        </p:xfrm>
        <a:graphic>
          <a:graphicData uri="http://schemas.openxmlformats.org/drawingml/2006/table">
            <a:tbl>
              <a:tblPr>
                <a:noFill/>
                <a:tableStyleId>{377DC360-C57B-4FC2-9193-9EE165FC869A}</a:tableStyleId>
              </a:tblPr>
              <a:tblGrid>
                <a:gridCol w="1062150"/>
                <a:gridCol w="4557600"/>
                <a:gridCol w="2809875"/>
                <a:gridCol w="2809875"/>
                <a:gridCol w="3417800"/>
                <a:gridCol w="2315925"/>
                <a:gridCol w="2695900"/>
                <a:gridCol w="2809875"/>
              </a:tblGrid>
              <a:tr h="38100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2400" b="1" i="1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#</a:t>
                      </a:r>
                      <a:endParaRPr sz="2400" b="1" i="1">
                        <a:solidFill>
                          <a:schemeClr val="lt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2400" b="1" i="1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ACTION</a:t>
                      </a:r>
                      <a:endParaRPr sz="2400" b="1" i="1">
                        <a:solidFill>
                          <a:schemeClr val="lt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2400" b="1" i="1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CREATED ON</a:t>
                      </a:r>
                      <a:endParaRPr sz="2400" b="1" i="1">
                        <a:solidFill>
                          <a:schemeClr val="lt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2400" b="1" i="1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RESPONSIBLE</a:t>
                      </a:r>
                      <a:endParaRPr sz="2400" b="1" i="1">
                        <a:solidFill>
                          <a:schemeClr val="lt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2400" b="1" i="1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TARGET DATE</a:t>
                      </a:r>
                      <a:endParaRPr sz="2400" b="1" i="1">
                        <a:solidFill>
                          <a:schemeClr val="lt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2400" b="1" i="1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STATUS</a:t>
                      </a:r>
                      <a:endParaRPr sz="2400" b="1" i="1">
                        <a:solidFill>
                          <a:schemeClr val="lt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2400" b="1" i="1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FINISHED ON</a:t>
                      </a:r>
                      <a:endParaRPr sz="2400" b="1" i="1">
                        <a:solidFill>
                          <a:schemeClr val="lt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2400" b="1" i="1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COMMENTS</a:t>
                      </a:r>
                      <a:endParaRPr sz="2400" b="1" i="1">
                        <a:solidFill>
                          <a:schemeClr val="lt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>
                    <a:solidFill>
                      <a:srgbClr val="FFFF00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2400" b="1" i="1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1</a:t>
                      </a:r>
                      <a:endParaRPr sz="2400" b="1" i="1">
                        <a:solidFill>
                          <a:schemeClr val="lt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2400" b="1" i="1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KPI BE (Load incomplete) - Find root cause</a:t>
                      </a:r>
                      <a:endParaRPr sz="2400" b="1" i="1">
                        <a:solidFill>
                          <a:schemeClr val="lt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b="1" i="1">
                        <a:solidFill>
                          <a:schemeClr val="lt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2400" b="1" i="1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12/03/18</a:t>
                      </a:r>
                      <a:endParaRPr sz="2400" b="1" i="1">
                        <a:solidFill>
                          <a:schemeClr val="lt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2400" b="1" i="1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César</a:t>
                      </a:r>
                      <a:endParaRPr sz="2400" b="1" i="1">
                        <a:solidFill>
                          <a:schemeClr val="lt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2400" b="1" i="1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20/03/18</a:t>
                      </a:r>
                      <a:endParaRPr sz="2400" b="1" i="1">
                        <a:solidFill>
                          <a:schemeClr val="lt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2400" b="1" i="1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Finished</a:t>
                      </a:r>
                      <a:endParaRPr sz="2400" b="1" i="1">
                        <a:solidFill>
                          <a:schemeClr val="lt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2400" b="1" i="1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20/03/18</a:t>
                      </a:r>
                      <a:endParaRPr sz="2400" b="1" i="1">
                        <a:solidFill>
                          <a:schemeClr val="lt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2400" b="1" i="1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The root cause was at dispatcher’s configuration and was changed.</a:t>
                      </a:r>
                      <a:endParaRPr sz="2400" b="1" i="1">
                        <a:solidFill>
                          <a:schemeClr val="lt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2400" b="1" i="1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2</a:t>
                      </a:r>
                      <a:endParaRPr sz="2400" b="1" i="1">
                        <a:solidFill>
                          <a:schemeClr val="lt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2400" b="1" i="1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Retriever FTP - Not working</a:t>
                      </a:r>
                      <a:endParaRPr sz="2400" b="1" i="1">
                        <a:solidFill>
                          <a:schemeClr val="lt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2400" b="1" i="1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12/03/18</a:t>
                      </a:r>
                      <a:endParaRPr sz="2400" b="1" i="1">
                        <a:solidFill>
                          <a:schemeClr val="lt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2400" b="1" i="1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Hendra</a:t>
                      </a:r>
                      <a:endParaRPr sz="2400" b="1" i="1">
                        <a:solidFill>
                          <a:schemeClr val="lt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2400" b="1" i="1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20/03/18</a:t>
                      </a:r>
                      <a:endParaRPr sz="2400" b="1" i="1">
                        <a:solidFill>
                          <a:schemeClr val="lt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2400" b="1" i="1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Finished</a:t>
                      </a:r>
                      <a:endParaRPr sz="2400" b="1" i="1">
                        <a:solidFill>
                          <a:schemeClr val="lt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2400" b="1" i="1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19/03/18</a:t>
                      </a:r>
                      <a:endParaRPr sz="2400" b="1" i="1">
                        <a:solidFill>
                          <a:schemeClr val="lt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2400" b="1" i="1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Solved by remote team (Flags in the code were wrong).</a:t>
                      </a:r>
                      <a:endParaRPr sz="2400" b="1" i="1">
                        <a:solidFill>
                          <a:schemeClr val="lt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2400" b="1" i="1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3</a:t>
                      </a:r>
                      <a:endParaRPr sz="2400" b="1" i="1">
                        <a:solidFill>
                          <a:schemeClr val="lt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2400" b="1" i="1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Retriever SFTP - Change configuration variable</a:t>
                      </a:r>
                      <a:endParaRPr sz="2400" b="1" i="1">
                        <a:solidFill>
                          <a:schemeClr val="lt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2400" b="1" i="1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12/03/18</a:t>
                      </a:r>
                      <a:endParaRPr sz="2400" b="1" i="1">
                        <a:solidFill>
                          <a:schemeClr val="lt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2400" b="1" i="1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Hendra</a:t>
                      </a:r>
                      <a:endParaRPr sz="2400" b="1" i="1">
                        <a:solidFill>
                          <a:schemeClr val="lt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2400" b="1" i="1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20/03/18</a:t>
                      </a:r>
                      <a:endParaRPr sz="2400" b="1" i="1">
                        <a:solidFill>
                          <a:schemeClr val="lt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2400" b="1" i="1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Finished</a:t>
                      </a:r>
                      <a:endParaRPr sz="2400" b="1" i="1">
                        <a:solidFill>
                          <a:schemeClr val="lt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2400" b="1" i="1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19/03/18</a:t>
                      </a:r>
                      <a:endParaRPr sz="2400" b="1" i="1">
                        <a:solidFill>
                          <a:schemeClr val="lt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2400" b="1" i="1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Configuration was returned to previous version.</a:t>
                      </a:r>
                      <a:endParaRPr sz="2400" b="1" i="1">
                        <a:solidFill>
                          <a:schemeClr val="lt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2400" b="1" i="1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4</a:t>
                      </a:r>
                      <a:endParaRPr sz="2400" b="1" i="1">
                        <a:solidFill>
                          <a:schemeClr val="lt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2400" b="1" i="1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OPM-CLI - Add reports by resolution</a:t>
                      </a:r>
                      <a:endParaRPr sz="2400" b="1" i="1">
                        <a:solidFill>
                          <a:schemeClr val="lt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2400" b="1" i="1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12/03/18</a:t>
                      </a:r>
                      <a:endParaRPr sz="2400" b="1" i="1">
                        <a:solidFill>
                          <a:schemeClr val="lt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2400" b="1" i="1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Martín</a:t>
                      </a:r>
                      <a:endParaRPr sz="2400" b="1" i="1">
                        <a:solidFill>
                          <a:schemeClr val="lt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2400" b="1" i="1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20/03/18</a:t>
                      </a:r>
                      <a:endParaRPr sz="2400" b="1" i="1">
                        <a:solidFill>
                          <a:schemeClr val="lt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2400" b="1" i="1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Finished</a:t>
                      </a:r>
                      <a:endParaRPr sz="2400" b="1" i="1">
                        <a:solidFill>
                          <a:schemeClr val="lt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2400" b="1" i="1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20/03/18</a:t>
                      </a:r>
                      <a:endParaRPr sz="2400" b="1" i="1">
                        <a:solidFill>
                          <a:schemeClr val="lt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2400" b="1" i="1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Now is complete.</a:t>
                      </a:r>
                      <a:endParaRPr sz="2400" b="1" i="1">
                        <a:solidFill>
                          <a:schemeClr val="lt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2400" b="1" i="1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5</a:t>
                      </a:r>
                      <a:endParaRPr sz="2400" b="1" i="1">
                        <a:solidFill>
                          <a:schemeClr val="lt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2400" b="1" i="1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OPM Documentation</a:t>
                      </a:r>
                      <a:endParaRPr sz="2400" b="1" i="1">
                        <a:solidFill>
                          <a:schemeClr val="lt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2400" b="1" i="1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05/03/18</a:t>
                      </a:r>
                      <a:endParaRPr sz="2400" b="1" i="1">
                        <a:solidFill>
                          <a:schemeClr val="lt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2400" b="1" i="1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Hendra/Brayant</a:t>
                      </a:r>
                      <a:endParaRPr sz="2400" b="1" i="1">
                        <a:solidFill>
                          <a:schemeClr val="lt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2400" b="1" i="1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15/03/18</a:t>
                      </a:r>
                      <a:endParaRPr sz="2400" b="1" i="1">
                        <a:solidFill>
                          <a:schemeClr val="lt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2400" b="1" i="1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Finished</a:t>
                      </a:r>
                      <a:endParaRPr sz="2400" b="1" i="1">
                        <a:solidFill>
                          <a:schemeClr val="lt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2400" b="1" i="1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15/03/18</a:t>
                      </a:r>
                      <a:endParaRPr sz="2400" b="1" i="1">
                        <a:solidFill>
                          <a:schemeClr val="lt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2400" b="1" i="1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Documentation was delivered but after checked it was not well detailed.</a:t>
                      </a:r>
                      <a:endParaRPr sz="2400" b="1" i="1">
                        <a:solidFill>
                          <a:schemeClr val="lt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2400" b="1" i="1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6</a:t>
                      </a:r>
                      <a:endParaRPr sz="2400" b="1" i="1">
                        <a:solidFill>
                          <a:schemeClr val="lt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2400" b="1" i="1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Hardware Dimensioning in VMWare</a:t>
                      </a:r>
                      <a:endParaRPr sz="2400" b="1" i="1">
                        <a:solidFill>
                          <a:schemeClr val="lt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2400" b="1" i="1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21/03/18</a:t>
                      </a:r>
                      <a:endParaRPr sz="2400" b="1" i="1">
                        <a:solidFill>
                          <a:schemeClr val="lt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2400" b="1" i="1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César/Brayant</a:t>
                      </a:r>
                      <a:endParaRPr sz="2400" b="1" i="1">
                        <a:solidFill>
                          <a:schemeClr val="lt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2400" b="1" i="1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22/03/18</a:t>
                      </a:r>
                      <a:endParaRPr sz="2400" b="1" i="1">
                        <a:solidFill>
                          <a:schemeClr val="lt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2400" b="1" i="1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Finished</a:t>
                      </a:r>
                      <a:endParaRPr sz="2400" b="1" i="1">
                        <a:solidFill>
                          <a:schemeClr val="lt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2400" b="1" i="1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23/03/18</a:t>
                      </a:r>
                      <a:endParaRPr sz="2400" b="1" i="1">
                        <a:solidFill>
                          <a:schemeClr val="lt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2400" b="1" i="1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CPU: 24 x 2.65GHz</a:t>
                      </a:r>
                      <a:endParaRPr sz="2400" b="1" i="1">
                        <a:solidFill>
                          <a:schemeClr val="lt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2400" b="1" i="1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RAM: 192GB.</a:t>
                      </a:r>
                      <a:endParaRPr sz="2400" b="1" i="1">
                        <a:solidFill>
                          <a:schemeClr val="lt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2400" b="1" i="1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HDD: 4TB.</a:t>
                      </a:r>
                      <a:endParaRPr sz="2400" b="1" i="1">
                        <a:solidFill>
                          <a:schemeClr val="lt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title"/>
          </p:nvPr>
        </p:nvSpPr>
        <p:spPr>
          <a:xfrm>
            <a:off x="513183" y="942564"/>
            <a:ext cx="22860000" cy="101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6800">
                <a:latin typeface="Arial Black"/>
                <a:ea typeface="Arial Black"/>
                <a:cs typeface="Arial Black"/>
                <a:sym typeface="Arial Black"/>
              </a:rPr>
              <a:t>Actions W13</a:t>
            </a:r>
            <a:endParaRPr/>
          </a:p>
        </p:txBody>
      </p:sp>
      <p:sp>
        <p:nvSpPr>
          <p:cNvPr id="133" name="Shape 133"/>
          <p:cNvSpPr txBox="1"/>
          <p:nvPr/>
        </p:nvSpPr>
        <p:spPr>
          <a:xfrm>
            <a:off x="747450" y="1607650"/>
            <a:ext cx="342900" cy="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134" name="Shape 134"/>
          <p:cNvGraphicFramePr/>
          <p:nvPr>
            <p:extLst>
              <p:ext uri="{D42A27DB-BD31-4B8C-83A1-F6EECF244321}">
                <p14:modId xmlns:p14="http://schemas.microsoft.com/office/powerpoint/2010/main" val="71501346"/>
              </p:ext>
            </p:extLst>
          </p:nvPr>
        </p:nvGraphicFramePr>
        <p:xfrm>
          <a:off x="952500" y="3320525"/>
          <a:ext cx="22479000" cy="6583560"/>
        </p:xfrm>
        <a:graphic>
          <a:graphicData uri="http://schemas.openxmlformats.org/drawingml/2006/table">
            <a:tbl>
              <a:tblPr>
                <a:noFill/>
                <a:tableStyleId>{377DC360-C57B-4FC2-9193-9EE165FC869A}</a:tableStyleId>
              </a:tblPr>
              <a:tblGrid>
                <a:gridCol w="1062150"/>
                <a:gridCol w="4557600"/>
                <a:gridCol w="1974000"/>
                <a:gridCol w="2467925"/>
                <a:gridCol w="3303825"/>
                <a:gridCol w="2315900"/>
                <a:gridCol w="2391925"/>
                <a:gridCol w="4405675"/>
              </a:tblGrid>
              <a:tr h="38100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2400" b="1" i="1" dirty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#</a:t>
                      </a:r>
                      <a:endParaRPr sz="2400" b="1" i="1" dirty="0">
                        <a:solidFill>
                          <a:schemeClr val="lt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2400" b="1" i="1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ACTION</a:t>
                      </a:r>
                      <a:endParaRPr sz="2400" b="1" i="1">
                        <a:solidFill>
                          <a:schemeClr val="lt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2400" b="1" i="1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CREATED ON</a:t>
                      </a:r>
                      <a:endParaRPr sz="2400" b="1" i="1">
                        <a:solidFill>
                          <a:schemeClr val="lt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2400" b="1" i="1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RESPONSIBLE</a:t>
                      </a:r>
                      <a:endParaRPr sz="2400" b="1" i="1">
                        <a:solidFill>
                          <a:schemeClr val="lt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2400" b="1" i="1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TARGET DATE</a:t>
                      </a:r>
                      <a:endParaRPr sz="2400" b="1" i="1">
                        <a:solidFill>
                          <a:schemeClr val="lt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2400" b="1" i="1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STATUS</a:t>
                      </a:r>
                      <a:endParaRPr sz="2400" b="1" i="1">
                        <a:solidFill>
                          <a:schemeClr val="lt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2400" b="1" i="1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FINISHED ON</a:t>
                      </a:r>
                      <a:endParaRPr sz="2400" b="1" i="1">
                        <a:solidFill>
                          <a:schemeClr val="lt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2400" b="1" i="1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COMMENTS</a:t>
                      </a:r>
                      <a:endParaRPr sz="2400" b="1" i="1">
                        <a:solidFill>
                          <a:schemeClr val="lt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2400" b="1" i="1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1</a:t>
                      </a:r>
                      <a:endParaRPr sz="2400" b="1" i="1">
                        <a:solidFill>
                          <a:schemeClr val="lt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2400" b="1" i="1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Obtain knowledge from remote team over internal logic of OPM modules.</a:t>
                      </a:r>
                      <a:endParaRPr sz="2400" b="1" i="1">
                        <a:solidFill>
                          <a:schemeClr val="lt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b="1" i="1">
                        <a:solidFill>
                          <a:schemeClr val="lt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2400" b="1" i="1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05/03/18</a:t>
                      </a:r>
                      <a:endParaRPr sz="2400" b="1" i="1">
                        <a:solidFill>
                          <a:schemeClr val="lt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2400" b="1" i="1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César/Brayant</a:t>
                      </a:r>
                      <a:endParaRPr sz="2400" b="1" i="1">
                        <a:solidFill>
                          <a:schemeClr val="lt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2400" b="1" i="1" dirty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28/03/18</a:t>
                      </a:r>
                      <a:endParaRPr sz="2400" b="1" i="1" dirty="0">
                        <a:solidFill>
                          <a:schemeClr val="lt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2400" b="1" i="1" dirty="0" err="1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Finished</a:t>
                      </a:r>
                      <a:endParaRPr sz="2400" b="1" i="1" dirty="0">
                        <a:solidFill>
                          <a:schemeClr val="lt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2400" b="1" i="1" dirty="0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30/03/18</a:t>
                      </a:r>
                      <a:endParaRPr sz="2400" b="1" i="1" dirty="0">
                        <a:solidFill>
                          <a:schemeClr val="lt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2400" b="1" i="1" dirty="0" err="1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Last</a:t>
                      </a:r>
                      <a:r>
                        <a:rPr lang="es-MX" sz="2400" b="1" i="1" baseline="0" dirty="0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 </a:t>
                      </a:r>
                      <a:r>
                        <a:rPr lang="es-MX" sz="2400" b="1" i="1" baseline="0" dirty="0" err="1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questions</a:t>
                      </a:r>
                      <a:r>
                        <a:rPr lang="es-MX" sz="2400" b="1" i="1" baseline="0" dirty="0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 </a:t>
                      </a:r>
                      <a:r>
                        <a:rPr lang="es-MX" sz="2400" b="1" i="1" baseline="0" dirty="0" err="1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about</a:t>
                      </a:r>
                      <a:r>
                        <a:rPr lang="es-MX" sz="2400" b="1" i="1" baseline="0" dirty="0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 ES6 </a:t>
                      </a:r>
                      <a:r>
                        <a:rPr lang="es-MX" sz="2400" b="1" i="1" baseline="0" dirty="0" err="1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behavior</a:t>
                      </a:r>
                      <a:r>
                        <a:rPr lang="es-MX" sz="2400" b="1" i="1" baseline="0" dirty="0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 </a:t>
                      </a:r>
                      <a:r>
                        <a:rPr lang="es-MX" sz="2400" b="1" i="1" baseline="0" dirty="0" err="1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was</a:t>
                      </a:r>
                      <a:r>
                        <a:rPr lang="es-MX" sz="2400" b="1" i="1" baseline="0" dirty="0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 </a:t>
                      </a:r>
                      <a:r>
                        <a:rPr lang="es-MX" sz="2400" b="1" i="1" baseline="0" dirty="0" err="1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not</a:t>
                      </a:r>
                      <a:r>
                        <a:rPr lang="es-MX" sz="2400" b="1" i="1" baseline="0" dirty="0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 </a:t>
                      </a:r>
                      <a:r>
                        <a:rPr lang="es-MX" sz="2400" b="1" i="1" baseline="0" dirty="0" err="1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answered</a:t>
                      </a:r>
                      <a:r>
                        <a:rPr lang="es-MX" sz="2400" b="1" i="1" baseline="0" dirty="0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, </a:t>
                      </a:r>
                      <a:r>
                        <a:rPr lang="es-MX" sz="2400" b="1" i="1" baseline="0" dirty="0" err="1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however</a:t>
                      </a:r>
                      <a:r>
                        <a:rPr lang="es-MX" sz="2400" b="1" i="1" baseline="0" dirty="0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, </a:t>
                      </a:r>
                      <a:r>
                        <a:rPr lang="es-MX" sz="2400" b="1" i="1" baseline="0" dirty="0" err="1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they</a:t>
                      </a:r>
                      <a:r>
                        <a:rPr lang="es-MX" sz="2400" b="1" i="1" baseline="0" dirty="0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 are </a:t>
                      </a:r>
                      <a:r>
                        <a:rPr lang="es-MX" sz="2400" b="1" i="1" baseline="0" dirty="0" err="1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not</a:t>
                      </a:r>
                      <a:r>
                        <a:rPr lang="es-MX" sz="2400" b="1" i="1" baseline="0" dirty="0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 </a:t>
                      </a:r>
                      <a:r>
                        <a:rPr lang="es-MX" sz="2400" b="1" i="1" baseline="0" dirty="0" err="1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critical</a:t>
                      </a:r>
                      <a:r>
                        <a:rPr lang="es-MX" sz="2400" b="1" i="1" baseline="0" dirty="0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. </a:t>
                      </a:r>
                      <a:r>
                        <a:rPr lang="es-MX" sz="2400" b="1" i="1" baseline="0" dirty="0" err="1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Other</a:t>
                      </a:r>
                      <a:r>
                        <a:rPr lang="es-MX" sz="2400" b="1" i="1" baseline="0" dirty="0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 </a:t>
                      </a:r>
                      <a:r>
                        <a:rPr lang="es-MX" sz="2400" b="1" i="1" baseline="0" dirty="0" err="1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issues</a:t>
                      </a:r>
                      <a:r>
                        <a:rPr lang="es-MX" sz="2400" b="1" i="1" baseline="0" dirty="0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 </a:t>
                      </a:r>
                      <a:r>
                        <a:rPr lang="es-MX" sz="2400" b="1" i="1" baseline="0" dirty="0" err="1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was</a:t>
                      </a:r>
                      <a:r>
                        <a:rPr lang="es-MX" sz="2400" b="1" i="1" baseline="0" dirty="0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 </a:t>
                      </a:r>
                      <a:r>
                        <a:rPr lang="es-MX" sz="2400" b="1" i="1" baseline="0" dirty="0" err="1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clarified</a:t>
                      </a:r>
                      <a:r>
                        <a:rPr lang="es-MX" sz="2400" b="1" i="1" baseline="0" dirty="0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.</a:t>
                      </a:r>
                      <a:endParaRPr sz="2400" b="1" i="1" dirty="0">
                        <a:solidFill>
                          <a:schemeClr val="lt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2400" b="1" i="1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2</a:t>
                      </a:r>
                      <a:endParaRPr sz="2400" b="1" i="1">
                        <a:solidFill>
                          <a:schemeClr val="lt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2400" b="1" i="1" dirty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Test OPM Performance</a:t>
                      </a:r>
                      <a:endParaRPr sz="2400" b="1" i="1" dirty="0">
                        <a:solidFill>
                          <a:schemeClr val="lt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2400" b="1" i="1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12/03/18</a:t>
                      </a:r>
                      <a:endParaRPr sz="2400" b="1" i="1">
                        <a:solidFill>
                          <a:schemeClr val="lt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2400" b="1" i="1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César/Brayant</a:t>
                      </a:r>
                      <a:endParaRPr sz="2400" b="1" i="1">
                        <a:solidFill>
                          <a:schemeClr val="lt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2400" b="1" i="1" dirty="0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13/04/18</a:t>
                      </a:r>
                      <a:endParaRPr sz="2400" b="1" i="1" dirty="0">
                        <a:solidFill>
                          <a:schemeClr val="lt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2400" b="1" i="1" dirty="0" err="1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Finished</a:t>
                      </a:r>
                      <a:endParaRPr sz="2400" b="1" i="1" dirty="0">
                        <a:solidFill>
                          <a:schemeClr val="lt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2400" b="1" i="1" dirty="0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11/04/18</a:t>
                      </a:r>
                      <a:endParaRPr sz="2400" b="1" i="1" dirty="0">
                        <a:solidFill>
                          <a:schemeClr val="lt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2400" b="1" i="1" dirty="0" err="1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Check</a:t>
                      </a:r>
                      <a:r>
                        <a:rPr lang="es-MX" sz="2400" b="1" i="1" dirty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 </a:t>
                      </a:r>
                      <a:r>
                        <a:rPr lang="es-MX" sz="2400" b="1" i="1" dirty="0" err="1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Stability</a:t>
                      </a:r>
                      <a:r>
                        <a:rPr lang="es-MX" sz="2400" b="1" i="1" dirty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: </a:t>
                      </a:r>
                      <a:r>
                        <a:rPr lang="es-MX" sz="2400" b="1" i="1" dirty="0" err="1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The</a:t>
                      </a:r>
                      <a:r>
                        <a:rPr lang="es-MX" sz="2400" b="1" i="1" dirty="0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 </a:t>
                      </a:r>
                      <a:r>
                        <a:rPr lang="es-MX" sz="2400" b="1" i="1" dirty="0" err="1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tool</a:t>
                      </a:r>
                      <a:r>
                        <a:rPr lang="es-MX" sz="2400" b="1" i="1" dirty="0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 </a:t>
                      </a:r>
                      <a:r>
                        <a:rPr lang="es-MX" sz="2400" b="1" i="1" dirty="0" err="1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was</a:t>
                      </a:r>
                      <a:r>
                        <a:rPr lang="es-MX" sz="2400" b="1" i="1" baseline="0" dirty="0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 </a:t>
                      </a:r>
                      <a:r>
                        <a:rPr lang="es-MX" sz="2400" b="1" i="1" baseline="0" dirty="0" err="1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stable</a:t>
                      </a:r>
                      <a:r>
                        <a:rPr lang="es-MX" sz="2400" b="1" i="1" baseline="0" dirty="0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 </a:t>
                      </a:r>
                      <a:r>
                        <a:rPr lang="es-MX" sz="2400" b="1" i="1" baseline="0" dirty="0" err="1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during</a:t>
                      </a:r>
                      <a:r>
                        <a:rPr lang="es-MX" sz="2400" b="1" i="1" baseline="0" dirty="0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 </a:t>
                      </a:r>
                      <a:r>
                        <a:rPr lang="es-MX" sz="2400" b="1" i="1" baseline="0" dirty="0" err="1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this</a:t>
                      </a:r>
                      <a:r>
                        <a:rPr lang="es-MX" sz="2400" b="1" i="1" baseline="0" dirty="0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 </a:t>
                      </a:r>
                      <a:r>
                        <a:rPr lang="es-MX" sz="2400" b="1" i="1" baseline="0" dirty="0" err="1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week‘s</a:t>
                      </a:r>
                      <a:r>
                        <a:rPr lang="es-MX" sz="2400" b="1" i="1" baseline="0" dirty="0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 test. </a:t>
                      </a:r>
                      <a:r>
                        <a:rPr lang="es-MX" sz="2400" b="1" i="1" baseline="0" dirty="0" err="1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Only</a:t>
                      </a:r>
                      <a:r>
                        <a:rPr lang="es-MX" sz="2400" b="1" i="1" baseline="0" dirty="0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 </a:t>
                      </a:r>
                      <a:r>
                        <a:rPr lang="es-MX" sz="2400" b="1" i="1" baseline="0" dirty="0" err="1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is</a:t>
                      </a:r>
                      <a:r>
                        <a:rPr lang="es-MX" sz="2400" b="1" i="1" baseline="0" dirty="0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 </a:t>
                      </a:r>
                      <a:r>
                        <a:rPr lang="es-MX" sz="2400" b="1" i="1" baseline="0" dirty="0" err="1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missing</a:t>
                      </a:r>
                      <a:r>
                        <a:rPr lang="es-MX" sz="2400" b="1" i="1" baseline="0" dirty="0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 </a:t>
                      </a:r>
                      <a:r>
                        <a:rPr lang="es-MX" sz="2400" b="1" i="1" baseline="0" dirty="0" err="1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the</a:t>
                      </a:r>
                      <a:r>
                        <a:rPr lang="es-MX" sz="2400" b="1" i="1" baseline="0" dirty="0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 test </a:t>
                      </a:r>
                      <a:r>
                        <a:rPr lang="es-MX" sz="2400" b="1" i="1" baseline="0" dirty="0" err="1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for</a:t>
                      </a:r>
                      <a:r>
                        <a:rPr lang="es-MX" sz="2400" b="1" i="1" baseline="0" dirty="0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 </a:t>
                      </a:r>
                      <a:r>
                        <a:rPr lang="es-MX" sz="2400" b="1" i="1" baseline="0" dirty="0" err="1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softalarms</a:t>
                      </a:r>
                      <a:r>
                        <a:rPr lang="es-MX" sz="2400" b="1" i="1" baseline="0" dirty="0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 </a:t>
                      </a:r>
                      <a:r>
                        <a:rPr lang="es-MX" sz="2400" b="1" i="1" baseline="0" dirty="0" err="1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that</a:t>
                      </a:r>
                      <a:r>
                        <a:rPr lang="es-MX" sz="2400" b="1" i="1" baseline="0" dirty="0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 </a:t>
                      </a:r>
                      <a:r>
                        <a:rPr lang="es-MX" sz="2400" b="1" i="1" baseline="0" dirty="0" err="1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will</a:t>
                      </a:r>
                      <a:r>
                        <a:rPr lang="es-MX" sz="2400" b="1" i="1" baseline="0" dirty="0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 be </a:t>
                      </a:r>
                      <a:r>
                        <a:rPr lang="es-MX" sz="2400" b="1" i="1" baseline="0" dirty="0" err="1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performed</a:t>
                      </a:r>
                      <a:r>
                        <a:rPr lang="es-MX" sz="2400" b="1" i="1" baseline="0" dirty="0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 </a:t>
                      </a:r>
                      <a:r>
                        <a:rPr lang="es-MX" sz="2400" b="1" i="1" baseline="0" dirty="0" err="1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next</a:t>
                      </a:r>
                      <a:r>
                        <a:rPr lang="es-MX" sz="2400" b="1" i="1" baseline="0" dirty="0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 </a:t>
                      </a:r>
                      <a:r>
                        <a:rPr lang="es-MX" sz="2400" b="1" i="1" baseline="0" dirty="0" err="1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week</a:t>
                      </a:r>
                      <a:r>
                        <a:rPr lang="es-MX" sz="2400" b="1" i="1" baseline="0" dirty="0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.</a:t>
                      </a:r>
                      <a:endParaRPr sz="2400" b="1" i="1" dirty="0">
                        <a:solidFill>
                          <a:schemeClr val="lt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2400" b="1" i="1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3</a:t>
                      </a:r>
                      <a:endParaRPr sz="2400" b="1" i="1">
                        <a:solidFill>
                          <a:schemeClr val="lt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2400" b="1" i="1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Detailed documentation</a:t>
                      </a:r>
                      <a:endParaRPr sz="2400" b="1" i="1">
                        <a:solidFill>
                          <a:schemeClr val="lt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2400" b="1" i="1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15/03/18</a:t>
                      </a:r>
                      <a:endParaRPr sz="2400" b="1" i="1">
                        <a:solidFill>
                          <a:schemeClr val="lt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2400" b="1" i="1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Hendra</a:t>
                      </a:r>
                      <a:endParaRPr sz="2400" b="1" i="1">
                        <a:solidFill>
                          <a:schemeClr val="lt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2400" b="1" i="1" dirty="0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02/04/18</a:t>
                      </a:r>
                      <a:endParaRPr sz="2400" b="1" i="1" dirty="0">
                        <a:solidFill>
                          <a:schemeClr val="lt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2400" b="1" i="1" dirty="0" err="1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Finished</a:t>
                      </a:r>
                      <a:endParaRPr sz="2400" b="1" i="1" dirty="0">
                        <a:solidFill>
                          <a:schemeClr val="lt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2400" b="1" i="1" dirty="0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31/03/18</a:t>
                      </a:r>
                      <a:endParaRPr sz="2400" b="1" i="1" dirty="0">
                        <a:solidFill>
                          <a:schemeClr val="lt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2400" b="1" i="1" dirty="0" err="1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Only</a:t>
                      </a:r>
                      <a:r>
                        <a:rPr lang="es-MX" sz="2400" b="1" i="1" dirty="0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 </a:t>
                      </a:r>
                      <a:r>
                        <a:rPr lang="es-MX" sz="2400" b="1" i="1" dirty="0" err="1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documentation</a:t>
                      </a:r>
                      <a:r>
                        <a:rPr lang="es-MX" sz="2400" b="1" i="1" dirty="0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 </a:t>
                      </a:r>
                      <a:r>
                        <a:rPr lang="es-MX" sz="2400" b="1" i="1" dirty="0" err="1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for</a:t>
                      </a:r>
                      <a:r>
                        <a:rPr lang="es-MX" sz="2400" b="1" i="1" dirty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 OPM </a:t>
                      </a:r>
                      <a:r>
                        <a:rPr lang="es-MX" sz="2400" b="1" i="1" dirty="0" err="1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Retriever</a:t>
                      </a:r>
                      <a:r>
                        <a:rPr lang="es-MX" sz="2400" b="1" i="1" dirty="0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 (At 26/03/18) and OPM </a:t>
                      </a:r>
                      <a:r>
                        <a:rPr lang="es-MX" sz="2400" b="1" i="1" dirty="0" err="1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Dispatcher</a:t>
                      </a:r>
                      <a:r>
                        <a:rPr lang="es-MX" sz="2400" b="1" i="1" dirty="0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 (At 31/03/18 ) </a:t>
                      </a:r>
                      <a:r>
                        <a:rPr lang="es-MX" sz="2400" b="1" i="1" dirty="0" err="1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was</a:t>
                      </a:r>
                      <a:r>
                        <a:rPr lang="es-MX" sz="2400" b="1" i="1" dirty="0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 </a:t>
                      </a:r>
                      <a:r>
                        <a:rPr lang="es-MX" sz="2400" b="1" i="1" dirty="0" err="1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delivered</a:t>
                      </a:r>
                      <a:r>
                        <a:rPr lang="es-MX" sz="2400" b="1" i="1" dirty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.</a:t>
                      </a:r>
                      <a:endParaRPr sz="2400" b="1" i="1" dirty="0">
                        <a:solidFill>
                          <a:schemeClr val="lt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title"/>
          </p:nvPr>
        </p:nvSpPr>
        <p:spPr>
          <a:xfrm>
            <a:off x="513183" y="942564"/>
            <a:ext cx="22860000" cy="101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6800">
                <a:latin typeface="Arial Black"/>
                <a:ea typeface="Arial Black"/>
                <a:cs typeface="Arial Black"/>
                <a:sym typeface="Arial Black"/>
              </a:rPr>
              <a:t>Actions W14</a:t>
            </a:r>
            <a:endParaRPr/>
          </a:p>
        </p:txBody>
      </p:sp>
      <p:sp>
        <p:nvSpPr>
          <p:cNvPr id="140" name="Shape 140"/>
          <p:cNvSpPr txBox="1"/>
          <p:nvPr/>
        </p:nvSpPr>
        <p:spPr>
          <a:xfrm>
            <a:off x="747450" y="1607650"/>
            <a:ext cx="342900" cy="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141" name="Shape 141"/>
          <p:cNvGraphicFramePr/>
          <p:nvPr>
            <p:extLst>
              <p:ext uri="{D42A27DB-BD31-4B8C-83A1-F6EECF244321}">
                <p14:modId xmlns:p14="http://schemas.microsoft.com/office/powerpoint/2010/main" val="2077271878"/>
              </p:ext>
            </p:extLst>
          </p:nvPr>
        </p:nvGraphicFramePr>
        <p:xfrm>
          <a:off x="526704" y="2609527"/>
          <a:ext cx="23050366" cy="9300930"/>
        </p:xfrm>
        <a:graphic>
          <a:graphicData uri="http://schemas.openxmlformats.org/drawingml/2006/table">
            <a:tbl>
              <a:tblPr>
                <a:noFill/>
                <a:tableStyleId>{377DC360-C57B-4FC2-9193-9EE165FC869A}</a:tableStyleId>
              </a:tblPr>
              <a:tblGrid>
                <a:gridCol w="424240"/>
                <a:gridCol w="5338352"/>
                <a:gridCol w="1701486"/>
                <a:gridCol w="2436663"/>
                <a:gridCol w="1695149"/>
                <a:gridCol w="1555546"/>
                <a:gridCol w="1414133"/>
                <a:gridCol w="8484797"/>
              </a:tblGrid>
              <a:tr h="938918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2400" b="1" i="1" dirty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#</a:t>
                      </a:r>
                      <a:endParaRPr sz="2400" b="1" i="1" dirty="0">
                        <a:solidFill>
                          <a:schemeClr val="lt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2400" b="1" i="1" dirty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ACTION</a:t>
                      </a:r>
                      <a:endParaRPr sz="2400" b="1" i="1" dirty="0">
                        <a:solidFill>
                          <a:schemeClr val="lt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2400" b="1" i="1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CREATED ON</a:t>
                      </a:r>
                      <a:endParaRPr sz="2400" b="1" i="1">
                        <a:solidFill>
                          <a:schemeClr val="lt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2400" b="1" i="1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RESPONSIBLE</a:t>
                      </a:r>
                      <a:endParaRPr sz="2400" b="1" i="1">
                        <a:solidFill>
                          <a:schemeClr val="lt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2400" b="1" i="1" dirty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TARGET DATE</a:t>
                      </a:r>
                      <a:endParaRPr sz="2400" b="1" i="1" dirty="0">
                        <a:solidFill>
                          <a:schemeClr val="lt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2400" b="1" i="1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STATUS</a:t>
                      </a:r>
                      <a:endParaRPr sz="2400" b="1" i="1">
                        <a:solidFill>
                          <a:schemeClr val="lt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2400" b="1" i="1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FINISHED ON</a:t>
                      </a:r>
                      <a:endParaRPr sz="2400" b="1" i="1">
                        <a:solidFill>
                          <a:schemeClr val="lt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2400" b="1" i="1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COMMENTS</a:t>
                      </a:r>
                      <a:endParaRPr sz="2400" b="1" i="1">
                        <a:solidFill>
                          <a:schemeClr val="lt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</a:tr>
              <a:tr h="1314498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2400" b="1" i="1" dirty="0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1</a:t>
                      </a:r>
                      <a:endParaRPr sz="2400" b="1" i="1" dirty="0">
                        <a:solidFill>
                          <a:schemeClr val="lt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2400" b="1" i="1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Check status of OPM after running continuously after long weekend.</a:t>
                      </a:r>
                      <a:endParaRPr sz="2400" b="1" i="1">
                        <a:solidFill>
                          <a:schemeClr val="lt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2400" b="1" i="1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02/04/18</a:t>
                      </a:r>
                      <a:endParaRPr sz="2400" b="1" i="1">
                        <a:solidFill>
                          <a:schemeClr val="lt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2400" b="1" i="1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César</a:t>
                      </a:r>
                      <a:endParaRPr sz="2400" b="1" i="1">
                        <a:solidFill>
                          <a:schemeClr val="lt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2400" b="1" i="1" dirty="0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02/04/18</a:t>
                      </a:r>
                      <a:endParaRPr sz="2400" b="1" i="1" dirty="0">
                        <a:solidFill>
                          <a:schemeClr val="lt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2400" b="1" i="1" dirty="0" err="1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Finished</a:t>
                      </a:r>
                      <a:endParaRPr sz="2400" b="1" i="1" dirty="0">
                        <a:solidFill>
                          <a:schemeClr val="lt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MX" sz="2400" b="1" i="1" dirty="0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02/04/18</a:t>
                      </a:r>
                    </a:p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b="1" i="1" dirty="0">
                        <a:solidFill>
                          <a:schemeClr val="lt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2400" b="1" i="1" dirty="0" err="1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There</a:t>
                      </a:r>
                      <a:r>
                        <a:rPr lang="es-MX" sz="2400" b="1" i="1" dirty="0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 </a:t>
                      </a:r>
                      <a:r>
                        <a:rPr lang="es-MX" sz="2400" b="1" i="1" dirty="0" err="1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was</a:t>
                      </a:r>
                      <a:r>
                        <a:rPr lang="es-MX" sz="2400" b="1" i="1" dirty="0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 </a:t>
                      </a:r>
                      <a:r>
                        <a:rPr lang="es-MX" sz="2400" b="1" i="1" dirty="0" err="1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issue</a:t>
                      </a:r>
                      <a:r>
                        <a:rPr lang="es-MX" sz="2400" b="1" i="1" dirty="0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 </a:t>
                      </a:r>
                      <a:r>
                        <a:rPr lang="es-MX" sz="2400" b="1" i="1" dirty="0" err="1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when</a:t>
                      </a:r>
                      <a:r>
                        <a:rPr lang="es-MX" sz="2400" b="1" i="1" baseline="0" dirty="0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 </a:t>
                      </a:r>
                      <a:r>
                        <a:rPr lang="es-MX" sz="2400" b="1" i="1" baseline="0" dirty="0" err="1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connecting</a:t>
                      </a:r>
                      <a:r>
                        <a:rPr lang="es-MX" sz="2400" b="1" i="1" baseline="0" dirty="0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 </a:t>
                      </a:r>
                      <a:r>
                        <a:rPr lang="es-MX" sz="2400" b="1" i="1" baseline="0" dirty="0" err="1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trough</a:t>
                      </a:r>
                      <a:r>
                        <a:rPr lang="es-MX" sz="2400" b="1" i="1" baseline="0" dirty="0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 MWS </a:t>
                      </a:r>
                      <a:r>
                        <a:rPr lang="es-MX" sz="2400" b="1" i="1" baseline="0" dirty="0" err="1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from</a:t>
                      </a:r>
                      <a:r>
                        <a:rPr lang="es-MX" sz="2400" b="1" i="1" baseline="0" dirty="0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 </a:t>
                      </a:r>
                      <a:r>
                        <a:rPr lang="es-MX" sz="2400" b="1" i="1" baseline="0" dirty="0" err="1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outside</a:t>
                      </a:r>
                      <a:r>
                        <a:rPr lang="es-MX" sz="2400" b="1" i="1" baseline="0" dirty="0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 office to </a:t>
                      </a:r>
                      <a:r>
                        <a:rPr lang="es-MX" sz="2400" b="1" i="1" baseline="0" dirty="0" err="1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start</a:t>
                      </a:r>
                      <a:r>
                        <a:rPr lang="es-MX" sz="2400" b="1" i="1" baseline="0" dirty="0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 OPM modules. </a:t>
                      </a:r>
                      <a:r>
                        <a:rPr lang="es-MX" sz="2400" b="1" i="1" baseline="0" dirty="0" err="1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Currently</a:t>
                      </a:r>
                      <a:r>
                        <a:rPr lang="es-MX" sz="2400" b="1" i="1" baseline="0" dirty="0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 </a:t>
                      </a:r>
                      <a:r>
                        <a:rPr lang="es-MX" sz="2400" b="1" i="1" baseline="0" dirty="0" err="1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Integration</a:t>
                      </a:r>
                      <a:r>
                        <a:rPr lang="es-MX" sz="2400" b="1" i="1" baseline="0" dirty="0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 </a:t>
                      </a:r>
                      <a:r>
                        <a:rPr lang="es-MX" sz="2400" b="1" i="1" baseline="0" dirty="0" err="1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team</a:t>
                      </a:r>
                      <a:r>
                        <a:rPr lang="es-MX" sz="2400" b="1" i="1" baseline="0" dirty="0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 </a:t>
                      </a:r>
                      <a:r>
                        <a:rPr lang="es-MX" sz="2400" b="1" i="1" baseline="0" dirty="0" err="1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is</a:t>
                      </a:r>
                      <a:r>
                        <a:rPr lang="es-MX" sz="2400" b="1" i="1" baseline="0" dirty="0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 </a:t>
                      </a:r>
                      <a:r>
                        <a:rPr lang="es-MX" sz="2400" b="1" i="1" baseline="0" dirty="0" err="1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solved</a:t>
                      </a:r>
                      <a:r>
                        <a:rPr lang="es-MX" sz="2400" b="1" i="1" baseline="0" dirty="0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 </a:t>
                      </a:r>
                      <a:r>
                        <a:rPr lang="es-MX" sz="2400" b="1" i="1" baseline="0" dirty="0" err="1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the</a:t>
                      </a:r>
                      <a:r>
                        <a:rPr lang="es-MX" sz="2400" b="1" i="1" baseline="0" dirty="0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 </a:t>
                      </a:r>
                      <a:r>
                        <a:rPr lang="es-MX" sz="2400" b="1" i="1" baseline="0" dirty="0" err="1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issue</a:t>
                      </a:r>
                      <a:r>
                        <a:rPr lang="es-MX" sz="2400" b="1" i="1" baseline="0" dirty="0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 and </a:t>
                      </a:r>
                      <a:r>
                        <a:rPr lang="es-MX" sz="2400" b="1" i="1" baseline="0" dirty="0" err="1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the</a:t>
                      </a:r>
                      <a:r>
                        <a:rPr lang="es-MX" sz="2400" b="1" i="1" baseline="0" dirty="0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 </a:t>
                      </a:r>
                      <a:r>
                        <a:rPr lang="es-MX" sz="2400" b="1" i="1" baseline="0" dirty="0" err="1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tool</a:t>
                      </a:r>
                      <a:r>
                        <a:rPr lang="es-MX" sz="2400" b="1" i="1" baseline="0" dirty="0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 run </a:t>
                      </a:r>
                      <a:r>
                        <a:rPr lang="es-MX" sz="2400" b="1" i="1" baseline="0" dirty="0" err="1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again</a:t>
                      </a:r>
                      <a:r>
                        <a:rPr lang="es-MX" sz="2400" b="1" i="1" baseline="0" dirty="0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.</a:t>
                      </a:r>
                      <a:endParaRPr sz="2400" b="1" i="1" dirty="0">
                        <a:solidFill>
                          <a:schemeClr val="lt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</a:tr>
              <a:tr h="938918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2400" b="1" i="1" dirty="0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2</a:t>
                      </a:r>
                      <a:endParaRPr sz="2400" b="1" i="1" dirty="0">
                        <a:solidFill>
                          <a:schemeClr val="lt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2400" b="1" i="1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Check OPM documentation is complete for all modules</a:t>
                      </a:r>
                      <a:endParaRPr sz="2400" b="1" i="1">
                        <a:solidFill>
                          <a:schemeClr val="lt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2400" b="1" i="1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02/04/18</a:t>
                      </a:r>
                      <a:endParaRPr sz="2400" b="1" i="1">
                        <a:solidFill>
                          <a:schemeClr val="lt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2400" b="1" i="1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César/Brayant</a:t>
                      </a:r>
                      <a:endParaRPr sz="2400" b="1" i="1">
                        <a:solidFill>
                          <a:schemeClr val="lt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2400" b="1" i="1" dirty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02/04/18</a:t>
                      </a:r>
                      <a:endParaRPr sz="2400" b="1" i="1" dirty="0">
                        <a:solidFill>
                          <a:schemeClr val="lt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2400" b="1" i="1" dirty="0" err="1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Finished</a:t>
                      </a:r>
                      <a:endParaRPr sz="2400" b="1" i="1" dirty="0">
                        <a:solidFill>
                          <a:schemeClr val="lt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MX" sz="2400" b="1" i="1" dirty="0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02/04/18</a:t>
                      </a:r>
                    </a:p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b="1" i="1" dirty="0">
                        <a:solidFill>
                          <a:schemeClr val="lt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2400" b="1" i="1" dirty="0" err="1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The</a:t>
                      </a:r>
                      <a:r>
                        <a:rPr lang="es-MX" sz="2400" b="1" i="1" dirty="0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 </a:t>
                      </a:r>
                      <a:r>
                        <a:rPr lang="es-MX" sz="2400" b="1" i="1" dirty="0" err="1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documentation</a:t>
                      </a:r>
                      <a:r>
                        <a:rPr lang="es-MX" sz="2400" b="1" i="1" dirty="0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 </a:t>
                      </a:r>
                      <a:r>
                        <a:rPr lang="es-MX" sz="2400" b="1" i="1" dirty="0" err="1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was</a:t>
                      </a:r>
                      <a:r>
                        <a:rPr lang="es-MX" sz="2400" b="1" i="1" dirty="0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 </a:t>
                      </a:r>
                      <a:r>
                        <a:rPr lang="es-MX" sz="2400" b="1" i="1" dirty="0" err="1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not</a:t>
                      </a:r>
                      <a:r>
                        <a:rPr lang="es-MX" sz="2400" b="1" i="1" dirty="0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 </a:t>
                      </a:r>
                      <a:r>
                        <a:rPr lang="es-MX" sz="2400" b="1" i="1" dirty="0" err="1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completed</a:t>
                      </a:r>
                      <a:r>
                        <a:rPr lang="es-MX" sz="2400" b="1" i="1" dirty="0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 </a:t>
                      </a:r>
                      <a:r>
                        <a:rPr lang="es-MX" sz="2400" b="1" i="1" dirty="0" err="1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before</a:t>
                      </a:r>
                      <a:r>
                        <a:rPr lang="es-MX" sz="2400" b="1" i="1" dirty="0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 </a:t>
                      </a:r>
                      <a:r>
                        <a:rPr lang="es-MX" sz="2400" b="1" i="1" dirty="0" err="1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closing</a:t>
                      </a:r>
                      <a:r>
                        <a:rPr lang="es-MX" sz="2400" b="1" i="1" baseline="0" dirty="0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 </a:t>
                      </a:r>
                      <a:r>
                        <a:rPr lang="es-MX" sz="2400" b="1" i="1" baseline="0" dirty="0" err="1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handover</a:t>
                      </a:r>
                      <a:r>
                        <a:rPr lang="es-MX" sz="2400" b="1" i="1" baseline="0" dirty="0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 </a:t>
                      </a:r>
                      <a:r>
                        <a:rPr lang="es-MX" sz="2400" b="1" i="1" baseline="0" dirty="0" err="1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with</a:t>
                      </a:r>
                      <a:r>
                        <a:rPr lang="es-MX" sz="2400" b="1" i="1" baseline="0" dirty="0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 </a:t>
                      </a:r>
                      <a:r>
                        <a:rPr lang="es-MX" sz="2400" b="1" i="1" baseline="0" dirty="0" err="1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remote</a:t>
                      </a:r>
                      <a:r>
                        <a:rPr lang="es-MX" sz="2400" b="1" i="1" baseline="0" dirty="0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 </a:t>
                      </a:r>
                      <a:r>
                        <a:rPr lang="es-MX" sz="2400" b="1" i="1" baseline="0" dirty="0" err="1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team</a:t>
                      </a:r>
                      <a:r>
                        <a:rPr lang="es-MX" sz="2400" b="1" i="1" baseline="0" dirty="0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. </a:t>
                      </a:r>
                      <a:r>
                        <a:rPr lang="es-MX" sz="2400" b="1" i="1" baseline="0" dirty="0" err="1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We</a:t>
                      </a:r>
                      <a:r>
                        <a:rPr lang="es-MX" sz="2400" b="1" i="1" baseline="0" dirty="0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 </a:t>
                      </a:r>
                      <a:r>
                        <a:rPr lang="es-MX" sz="2400" b="1" i="1" baseline="0" dirty="0" err="1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will</a:t>
                      </a:r>
                      <a:r>
                        <a:rPr lang="es-MX" sz="2400" b="1" i="1" baseline="0" dirty="0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 </a:t>
                      </a:r>
                      <a:r>
                        <a:rPr lang="es-MX" sz="2400" b="1" i="1" baseline="0" dirty="0" err="1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then</a:t>
                      </a:r>
                      <a:r>
                        <a:rPr lang="es-MX" sz="2400" b="1" i="1" baseline="0" dirty="0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 </a:t>
                      </a:r>
                      <a:r>
                        <a:rPr lang="es-MX" sz="2400" b="1" i="1" baseline="0" dirty="0" err="1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finish</a:t>
                      </a:r>
                      <a:r>
                        <a:rPr lang="es-MX" sz="2400" b="1" i="1" baseline="0" dirty="0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 </a:t>
                      </a:r>
                      <a:r>
                        <a:rPr lang="es-MX" sz="2400" b="1" i="1" baseline="0" dirty="0" err="1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it</a:t>
                      </a:r>
                      <a:r>
                        <a:rPr lang="es-MX" sz="2400" b="1" i="1" baseline="0" dirty="0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.</a:t>
                      </a:r>
                      <a:endParaRPr sz="2400" b="1" i="1" dirty="0">
                        <a:solidFill>
                          <a:schemeClr val="lt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/>
                </a:tc>
              </a:tr>
              <a:tr h="2816816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2400" b="1" i="1" dirty="0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3</a:t>
                      </a:r>
                      <a:endParaRPr sz="2400" b="1" i="1" dirty="0">
                        <a:solidFill>
                          <a:schemeClr val="lt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2400" b="1" i="1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Close Handover with remote team</a:t>
                      </a:r>
                      <a:endParaRPr sz="2400" b="1" i="1">
                        <a:solidFill>
                          <a:schemeClr val="lt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2400" b="1" i="1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05/03/18</a:t>
                      </a:r>
                      <a:endParaRPr sz="2400" b="1" i="1">
                        <a:solidFill>
                          <a:schemeClr val="lt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2400" b="1" i="1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César</a:t>
                      </a:r>
                      <a:endParaRPr sz="2400" b="1" i="1">
                        <a:solidFill>
                          <a:schemeClr val="lt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2400" b="1" i="1" dirty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02/04/18</a:t>
                      </a:r>
                      <a:endParaRPr sz="2400" b="1" i="1" dirty="0">
                        <a:solidFill>
                          <a:schemeClr val="lt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2400" b="1" i="1" dirty="0" err="1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Finished</a:t>
                      </a:r>
                      <a:endParaRPr sz="2400" b="1" i="1" dirty="0">
                        <a:solidFill>
                          <a:schemeClr val="lt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MX" sz="2400" b="1" i="1" dirty="0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31/03/18</a:t>
                      </a:r>
                    </a:p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b="1" i="1" dirty="0">
                        <a:solidFill>
                          <a:schemeClr val="lt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2400" b="1" i="1" dirty="0" err="1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We</a:t>
                      </a:r>
                      <a:r>
                        <a:rPr lang="es-MX" sz="2400" b="1" i="1" baseline="0" dirty="0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 </a:t>
                      </a:r>
                      <a:r>
                        <a:rPr lang="es-MX" sz="2400" b="1" i="1" baseline="0" dirty="0" err="1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closed</a:t>
                      </a:r>
                      <a:r>
                        <a:rPr lang="es-MX" sz="2400" b="1" i="1" baseline="0" dirty="0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 as:</a:t>
                      </a:r>
                    </a:p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2400" b="1" i="1" baseline="0" dirty="0" err="1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All</a:t>
                      </a:r>
                      <a:r>
                        <a:rPr lang="es-MX" sz="2400" b="1" i="1" baseline="0" dirty="0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 </a:t>
                      </a:r>
                      <a:r>
                        <a:rPr lang="es-MX" sz="2400" b="1" i="1" baseline="0" dirty="0" err="1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documentation</a:t>
                      </a:r>
                      <a:r>
                        <a:rPr lang="es-MX" sz="2400" b="1" i="1" baseline="0" dirty="0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 </a:t>
                      </a:r>
                      <a:r>
                        <a:rPr lang="es-MX" sz="2400" b="1" i="1" baseline="0" dirty="0" err="1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was</a:t>
                      </a:r>
                      <a:r>
                        <a:rPr lang="es-MX" sz="2400" b="1" i="1" baseline="0" dirty="0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 </a:t>
                      </a:r>
                      <a:r>
                        <a:rPr lang="es-MX" sz="2400" b="1" i="1" baseline="0" dirty="0" err="1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delivered</a:t>
                      </a:r>
                      <a:r>
                        <a:rPr lang="es-MX" sz="2400" b="1" i="1" baseline="0" dirty="0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, </a:t>
                      </a:r>
                      <a:r>
                        <a:rPr lang="es-MX" sz="2400" b="1" i="1" baseline="0" dirty="0" err="1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however</a:t>
                      </a:r>
                      <a:r>
                        <a:rPr lang="es-MX" sz="2400" b="1" i="1" baseline="0" dirty="0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, </a:t>
                      </a:r>
                      <a:r>
                        <a:rPr lang="es-MX" sz="2400" b="1" i="1" baseline="0" dirty="0" err="1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detailed</a:t>
                      </a:r>
                      <a:r>
                        <a:rPr lang="es-MX" sz="2400" b="1" i="1" baseline="0" dirty="0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 </a:t>
                      </a:r>
                      <a:r>
                        <a:rPr lang="es-MX" sz="2400" b="1" i="1" baseline="0" dirty="0" err="1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documentation</a:t>
                      </a:r>
                      <a:r>
                        <a:rPr lang="es-MX" sz="2400" b="1" i="1" baseline="0" dirty="0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 </a:t>
                      </a:r>
                      <a:r>
                        <a:rPr lang="es-MX" sz="2400" b="1" i="1" baseline="0" dirty="0" err="1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only</a:t>
                      </a:r>
                      <a:r>
                        <a:rPr lang="es-MX" sz="2400" b="1" i="1" baseline="0" dirty="0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 </a:t>
                      </a:r>
                      <a:r>
                        <a:rPr lang="es-MX" sz="2400" b="1" i="1" baseline="0" dirty="0" err="1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for</a:t>
                      </a:r>
                      <a:r>
                        <a:rPr lang="es-MX" sz="2400" b="1" i="1" baseline="0" dirty="0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 </a:t>
                      </a:r>
                      <a:r>
                        <a:rPr lang="es-MX" sz="2400" b="1" i="1" baseline="0" dirty="0" err="1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Retriever</a:t>
                      </a:r>
                      <a:r>
                        <a:rPr lang="es-MX" sz="2400" b="1" i="1" baseline="0" dirty="0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/</a:t>
                      </a:r>
                      <a:r>
                        <a:rPr lang="es-MX" sz="2400" b="1" i="1" baseline="0" dirty="0" err="1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Dispatcher</a:t>
                      </a:r>
                      <a:r>
                        <a:rPr lang="es-MX" sz="2400" b="1" i="1" baseline="0" dirty="0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.</a:t>
                      </a:r>
                    </a:p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2400" b="1" i="1" baseline="0" dirty="0" err="1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We</a:t>
                      </a:r>
                      <a:r>
                        <a:rPr lang="es-MX" sz="2400" b="1" i="1" baseline="0" dirty="0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 </a:t>
                      </a:r>
                      <a:r>
                        <a:rPr lang="es-MX" sz="2400" b="1" i="1" baseline="0" dirty="0" err="1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will</a:t>
                      </a:r>
                      <a:r>
                        <a:rPr lang="es-MX" sz="2400" b="1" i="1" baseline="0" dirty="0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 be </a:t>
                      </a:r>
                      <a:r>
                        <a:rPr lang="es-MX" sz="2400" b="1" i="1" baseline="0" dirty="0" err="1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detailing</a:t>
                      </a:r>
                      <a:r>
                        <a:rPr lang="es-MX" sz="2400" b="1" i="1" baseline="0" dirty="0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 </a:t>
                      </a:r>
                      <a:r>
                        <a:rPr lang="es-MX" sz="2400" b="1" i="1" baseline="0" dirty="0" err="1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Documentation</a:t>
                      </a:r>
                      <a:r>
                        <a:rPr lang="es-MX" sz="2400" b="1" i="1" baseline="0" dirty="0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 </a:t>
                      </a:r>
                      <a:r>
                        <a:rPr lang="es-MX" sz="2400" b="1" i="1" baseline="0" dirty="0" err="1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for</a:t>
                      </a:r>
                      <a:r>
                        <a:rPr lang="es-MX" sz="2400" b="1" i="1" baseline="0" dirty="0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 </a:t>
                      </a:r>
                      <a:r>
                        <a:rPr lang="es-MX" sz="2400" b="1" i="1" baseline="0" dirty="0" err="1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Parser</a:t>
                      </a:r>
                      <a:r>
                        <a:rPr lang="es-MX" sz="2400" b="1" i="1" baseline="0" dirty="0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/KPI BE.</a:t>
                      </a:r>
                    </a:p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2400" b="1" i="1" baseline="0" dirty="0" err="1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We</a:t>
                      </a:r>
                      <a:r>
                        <a:rPr lang="es-MX" sz="2400" b="1" i="1" baseline="0" dirty="0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 </a:t>
                      </a:r>
                      <a:r>
                        <a:rPr lang="es-MX" sz="2400" b="1" i="1" baseline="0" dirty="0" err="1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downloaded</a:t>
                      </a:r>
                      <a:r>
                        <a:rPr lang="es-MX" sz="2400" b="1" i="1" baseline="0" dirty="0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 </a:t>
                      </a:r>
                      <a:r>
                        <a:rPr lang="es-MX" sz="2400" b="1" i="1" baseline="0" dirty="0" err="1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all</a:t>
                      </a:r>
                      <a:r>
                        <a:rPr lang="es-MX" sz="2400" b="1" i="1" baseline="0" dirty="0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 </a:t>
                      </a:r>
                      <a:r>
                        <a:rPr lang="es-MX" sz="2400" b="1" i="1" baseline="0" dirty="0" err="1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code</a:t>
                      </a:r>
                      <a:r>
                        <a:rPr lang="es-MX" sz="2400" b="1" i="1" baseline="0" dirty="0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 and </a:t>
                      </a:r>
                      <a:r>
                        <a:rPr lang="es-MX" sz="2400" b="1" i="1" baseline="0" dirty="0" err="1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changed</a:t>
                      </a:r>
                      <a:r>
                        <a:rPr lang="es-MX" sz="2400" b="1" i="1" baseline="0" dirty="0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 </a:t>
                      </a:r>
                      <a:r>
                        <a:rPr lang="es-MX" sz="2400" b="1" i="1" baseline="0" dirty="0" err="1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passwords</a:t>
                      </a:r>
                      <a:r>
                        <a:rPr lang="es-MX" sz="2400" b="1" i="1" baseline="0" dirty="0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 of </a:t>
                      </a:r>
                      <a:r>
                        <a:rPr lang="es-MX" sz="2400" b="1" i="1" baseline="0" dirty="0" err="1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cloud</a:t>
                      </a:r>
                      <a:r>
                        <a:rPr lang="es-MX" sz="2400" b="1" i="1" baseline="0" dirty="0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 </a:t>
                      </a:r>
                      <a:r>
                        <a:rPr lang="es-MX" sz="2400" b="1" i="1" baseline="0" dirty="0" err="1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environment</a:t>
                      </a:r>
                      <a:r>
                        <a:rPr lang="es-MX" sz="2400" b="1" i="1" baseline="0" dirty="0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 and office server.</a:t>
                      </a:r>
                      <a:endParaRPr sz="2400" b="1" i="1" dirty="0">
                        <a:solidFill>
                          <a:schemeClr val="lt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/>
                </a:tc>
              </a:tr>
              <a:tr h="563339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2400" b="1" i="1" dirty="0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4</a:t>
                      </a:r>
                      <a:endParaRPr sz="2400" b="1" i="1" dirty="0">
                        <a:solidFill>
                          <a:schemeClr val="lt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2400" b="1" i="1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Study OPM Documentation.</a:t>
                      </a:r>
                      <a:endParaRPr sz="2400" b="1" i="1">
                        <a:solidFill>
                          <a:schemeClr val="lt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2400" b="1" i="1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02/04/18</a:t>
                      </a:r>
                      <a:endParaRPr sz="2400" b="1" i="1">
                        <a:solidFill>
                          <a:schemeClr val="lt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2400" b="1" i="1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César/Brayant</a:t>
                      </a:r>
                      <a:endParaRPr sz="2400" b="1" i="1">
                        <a:solidFill>
                          <a:schemeClr val="lt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2400" b="1" i="1" dirty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06/04/18</a:t>
                      </a:r>
                      <a:endParaRPr sz="2400" b="1" i="1" dirty="0">
                        <a:solidFill>
                          <a:schemeClr val="lt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2400" b="1" i="1" dirty="0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In</a:t>
                      </a:r>
                      <a:r>
                        <a:rPr lang="es-MX" sz="2400" b="1" i="1" baseline="0" dirty="0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 </a:t>
                      </a:r>
                      <a:r>
                        <a:rPr lang="es-MX" sz="2400" b="1" i="1" baseline="0" dirty="0" err="1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progress</a:t>
                      </a:r>
                      <a:endParaRPr sz="2400" b="1" i="1" dirty="0">
                        <a:solidFill>
                          <a:schemeClr val="lt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2400" b="1" i="1" dirty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---</a:t>
                      </a:r>
                      <a:endParaRPr sz="2400" b="1" i="1" dirty="0">
                        <a:solidFill>
                          <a:schemeClr val="lt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2400" b="1" i="1" dirty="0" err="1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Due</a:t>
                      </a:r>
                      <a:r>
                        <a:rPr lang="es-MX" sz="2400" b="1" i="1" baseline="0" dirty="0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 to </a:t>
                      </a:r>
                      <a:r>
                        <a:rPr lang="es-MX" sz="2400" b="1" i="1" baseline="0" dirty="0" err="1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different</a:t>
                      </a:r>
                      <a:r>
                        <a:rPr lang="es-MX" sz="2400" b="1" i="1" baseline="0" dirty="0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 </a:t>
                      </a:r>
                      <a:r>
                        <a:rPr lang="es-MX" sz="2400" b="1" i="1" baseline="0" dirty="0" err="1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activities</a:t>
                      </a:r>
                      <a:r>
                        <a:rPr lang="es-MX" sz="2400" b="1" i="1" baseline="0" dirty="0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 (</a:t>
                      </a:r>
                      <a:r>
                        <a:rPr lang="es-MX" sz="2400" b="1" i="1" baseline="0" dirty="0" err="1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Helping</a:t>
                      </a:r>
                      <a:r>
                        <a:rPr lang="es-MX" sz="2400" b="1" i="1" baseline="0" dirty="0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 </a:t>
                      </a:r>
                      <a:r>
                        <a:rPr lang="es-MX" sz="2400" b="1" i="1" baseline="0" dirty="0" err="1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Alfreddy</a:t>
                      </a:r>
                      <a:r>
                        <a:rPr lang="es-MX" sz="2400" b="1" i="1" baseline="0" dirty="0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 to </a:t>
                      </a:r>
                      <a:r>
                        <a:rPr lang="es-MX" sz="2400" b="1" i="1" baseline="0" dirty="0" err="1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solve</a:t>
                      </a:r>
                      <a:r>
                        <a:rPr lang="es-MX" sz="2400" b="1" i="1" baseline="0" dirty="0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 </a:t>
                      </a:r>
                      <a:r>
                        <a:rPr lang="es-MX" sz="2400" b="1" i="1" baseline="0" dirty="0" err="1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issues</a:t>
                      </a:r>
                      <a:r>
                        <a:rPr lang="es-MX" sz="2400" b="1" i="1" baseline="0" dirty="0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 in ECOSS#4/</a:t>
                      </a:r>
                      <a:r>
                        <a:rPr lang="es-MX" sz="2400" b="1" i="1" baseline="0" dirty="0" err="1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Searching</a:t>
                      </a:r>
                      <a:r>
                        <a:rPr lang="es-MX" sz="2400" b="1" i="1" baseline="0" dirty="0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 </a:t>
                      </a:r>
                      <a:r>
                        <a:rPr lang="es-MX" sz="2400" b="1" i="1" baseline="0" dirty="0" err="1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for</a:t>
                      </a:r>
                      <a:r>
                        <a:rPr lang="es-MX" sz="2400" b="1" i="1" baseline="0" dirty="0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 XML Files to share </a:t>
                      </a:r>
                      <a:r>
                        <a:rPr lang="es-MX" sz="2400" b="1" i="1" baseline="0" dirty="0" err="1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with</a:t>
                      </a:r>
                      <a:r>
                        <a:rPr lang="es-MX" sz="2400" b="1" i="1" baseline="0" dirty="0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 </a:t>
                      </a:r>
                      <a:r>
                        <a:rPr lang="es-MX" sz="2400" b="1" i="1" baseline="0" dirty="0" err="1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analyzer</a:t>
                      </a:r>
                      <a:r>
                        <a:rPr lang="es-MX" sz="2400" b="1" i="1" baseline="0" dirty="0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/</a:t>
                      </a:r>
                      <a:r>
                        <a:rPr lang="es-MX" sz="2400" b="1" i="1" baseline="0" dirty="0" err="1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Finding</a:t>
                      </a:r>
                      <a:r>
                        <a:rPr lang="es-MX" sz="2400" b="1" i="1" baseline="0" dirty="0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 </a:t>
                      </a:r>
                      <a:r>
                        <a:rPr lang="es-MX" sz="2400" b="1" i="1" baseline="0" dirty="0" err="1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issue</a:t>
                      </a:r>
                      <a:r>
                        <a:rPr lang="es-MX" sz="2400" b="1" i="1" baseline="0" dirty="0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 </a:t>
                      </a:r>
                      <a:r>
                        <a:rPr lang="es-MX" sz="2400" b="1" i="1" baseline="0" dirty="0" err="1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with</a:t>
                      </a:r>
                      <a:r>
                        <a:rPr lang="es-MX" sz="2400" b="1" i="1" baseline="0" dirty="0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 </a:t>
                      </a:r>
                      <a:r>
                        <a:rPr lang="es-MX" sz="2400" b="1" i="1" baseline="0" dirty="0" err="1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public</a:t>
                      </a:r>
                      <a:r>
                        <a:rPr lang="es-MX" sz="2400" b="1" i="1" baseline="0" dirty="0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 IP, etc.) </a:t>
                      </a:r>
                      <a:r>
                        <a:rPr lang="es-MX" sz="2400" b="1" i="1" baseline="0" dirty="0" err="1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this</a:t>
                      </a:r>
                      <a:r>
                        <a:rPr lang="es-MX" sz="2400" b="1" i="1" baseline="0" dirty="0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 </a:t>
                      </a:r>
                      <a:r>
                        <a:rPr lang="es-MX" sz="2400" b="1" i="1" baseline="0" dirty="0" err="1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activity</a:t>
                      </a:r>
                      <a:r>
                        <a:rPr lang="es-MX" sz="2400" b="1" i="1" baseline="0" dirty="0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 </a:t>
                      </a:r>
                      <a:r>
                        <a:rPr lang="es-MX" sz="2400" b="1" i="1" baseline="0" dirty="0" err="1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will</a:t>
                      </a:r>
                      <a:r>
                        <a:rPr lang="es-MX" sz="2400" b="1" i="1" baseline="0" dirty="0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 </a:t>
                      </a:r>
                      <a:r>
                        <a:rPr lang="es-MX" sz="2400" b="1" i="1" baseline="0" dirty="0" err="1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continue</a:t>
                      </a:r>
                      <a:r>
                        <a:rPr lang="es-MX" sz="2400" b="1" i="1" baseline="0" dirty="0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 </a:t>
                      </a:r>
                      <a:r>
                        <a:rPr lang="es-MX" sz="2400" b="1" i="1" baseline="0" dirty="0" err="1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next</a:t>
                      </a:r>
                      <a:r>
                        <a:rPr lang="es-MX" sz="2400" b="1" i="1" baseline="0" dirty="0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 </a:t>
                      </a:r>
                      <a:r>
                        <a:rPr lang="es-MX" sz="2400" b="1" i="1" baseline="0" dirty="0" err="1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week</a:t>
                      </a:r>
                      <a:r>
                        <a:rPr lang="es-MX" sz="2400" b="1" i="1" baseline="0" dirty="0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.</a:t>
                      </a:r>
                      <a:endParaRPr sz="2400" b="1" i="1" dirty="0">
                        <a:solidFill>
                          <a:schemeClr val="lt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1314498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2400" b="1" i="1" dirty="0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5</a:t>
                      </a:r>
                      <a:endParaRPr sz="2400" b="1" i="1" dirty="0">
                        <a:solidFill>
                          <a:schemeClr val="lt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2400" b="1" i="1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Close OPM Doublecheck Documentation with remote team</a:t>
                      </a:r>
                      <a:endParaRPr sz="2400" b="1" i="1">
                        <a:solidFill>
                          <a:schemeClr val="lt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2400" b="1" i="1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02/04/18</a:t>
                      </a:r>
                      <a:endParaRPr sz="2400" b="1" i="1">
                        <a:solidFill>
                          <a:schemeClr val="lt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2400" b="1" i="1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César</a:t>
                      </a:r>
                      <a:endParaRPr sz="2400" b="1" i="1">
                        <a:solidFill>
                          <a:schemeClr val="lt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2400" b="1" i="1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02/04/18</a:t>
                      </a:r>
                      <a:endParaRPr sz="2400" b="1" i="1">
                        <a:solidFill>
                          <a:schemeClr val="lt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2400" b="1" i="1" dirty="0" err="1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Finished</a:t>
                      </a:r>
                      <a:endParaRPr sz="2400" b="1" i="1" dirty="0">
                        <a:solidFill>
                          <a:schemeClr val="lt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MX" sz="2400" b="1" i="1" dirty="0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02/04/18</a:t>
                      </a:r>
                    </a:p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b="1" i="1" dirty="0">
                        <a:solidFill>
                          <a:schemeClr val="lt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2400" b="1" i="1" dirty="0" err="1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Dispatcher</a:t>
                      </a:r>
                      <a:r>
                        <a:rPr lang="es-MX" sz="2400" b="1" i="1" dirty="0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 </a:t>
                      </a:r>
                      <a:r>
                        <a:rPr lang="es-MX" sz="2400" b="1" i="1" dirty="0" err="1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was</a:t>
                      </a:r>
                      <a:r>
                        <a:rPr lang="es-MX" sz="2400" b="1" i="1" dirty="0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 </a:t>
                      </a:r>
                      <a:r>
                        <a:rPr lang="es-MX" sz="2400" b="1" i="1" dirty="0" err="1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updated</a:t>
                      </a:r>
                      <a:r>
                        <a:rPr lang="es-MX" sz="2400" b="1" i="1" dirty="0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, </a:t>
                      </a:r>
                      <a:r>
                        <a:rPr lang="es-MX" sz="2400" b="1" i="1" dirty="0" err="1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however</a:t>
                      </a:r>
                      <a:r>
                        <a:rPr lang="es-MX" sz="2400" b="1" i="1" dirty="0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 </a:t>
                      </a:r>
                      <a:r>
                        <a:rPr lang="es-MX" sz="2400" b="1" i="1" dirty="0" err="1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it</a:t>
                      </a:r>
                      <a:r>
                        <a:rPr lang="es-MX" sz="2400" b="1" i="1" dirty="0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 </a:t>
                      </a:r>
                      <a:r>
                        <a:rPr lang="es-MX" sz="2400" b="1" i="1" dirty="0" err="1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doesn’t</a:t>
                      </a:r>
                      <a:r>
                        <a:rPr lang="es-MX" sz="2400" b="1" i="1" dirty="0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 </a:t>
                      </a:r>
                      <a:r>
                        <a:rPr lang="es-MX" sz="2400" b="1" i="1" dirty="0" err="1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have</a:t>
                      </a:r>
                      <a:r>
                        <a:rPr lang="es-MX" sz="2400" b="1" i="1" dirty="0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 </a:t>
                      </a:r>
                      <a:r>
                        <a:rPr lang="es-MX" sz="2400" b="1" i="1" dirty="0" err="1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significant</a:t>
                      </a:r>
                      <a:r>
                        <a:rPr lang="es-MX" sz="2400" b="1" i="1" dirty="0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 </a:t>
                      </a:r>
                      <a:r>
                        <a:rPr lang="es-MX" sz="2400" b="1" i="1" dirty="0" err="1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update</a:t>
                      </a:r>
                      <a:r>
                        <a:rPr lang="es-MX" sz="2400" b="1" i="1" dirty="0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, </a:t>
                      </a:r>
                      <a:r>
                        <a:rPr lang="es-MX" sz="2400" b="1" i="1" dirty="0" err="1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we</a:t>
                      </a:r>
                      <a:r>
                        <a:rPr lang="es-MX" sz="2400" b="1" i="1" dirty="0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 </a:t>
                      </a:r>
                      <a:r>
                        <a:rPr lang="es-MX" sz="2400" b="1" i="1" dirty="0" err="1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will</a:t>
                      </a:r>
                      <a:r>
                        <a:rPr lang="es-MX" sz="2400" b="1" i="1" dirty="0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 be </a:t>
                      </a:r>
                      <a:r>
                        <a:rPr lang="es-MX" sz="2400" b="1" i="1" dirty="0" err="1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updating</a:t>
                      </a:r>
                      <a:r>
                        <a:rPr lang="es-MX" sz="2400" b="1" i="1" dirty="0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 </a:t>
                      </a:r>
                      <a:r>
                        <a:rPr lang="es-MX" sz="2400" b="1" i="1" dirty="0" err="1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this</a:t>
                      </a:r>
                      <a:r>
                        <a:rPr lang="es-MX" sz="2400" b="1" i="1" dirty="0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 </a:t>
                      </a:r>
                      <a:r>
                        <a:rPr lang="es-MX" sz="2400" b="1" i="1" dirty="0" err="1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documentation</a:t>
                      </a:r>
                      <a:r>
                        <a:rPr lang="es-MX" sz="2400" b="1" i="1" dirty="0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 </a:t>
                      </a:r>
                      <a:r>
                        <a:rPr lang="es-MX" sz="2400" b="1" i="1" dirty="0" err="1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also</a:t>
                      </a:r>
                      <a:r>
                        <a:rPr lang="es-MX" sz="2400" b="1" i="1" dirty="0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.</a:t>
                      </a:r>
                      <a:endParaRPr sz="2400" b="1" i="1" dirty="0">
                        <a:solidFill>
                          <a:schemeClr val="lt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title"/>
          </p:nvPr>
        </p:nvSpPr>
        <p:spPr>
          <a:xfrm>
            <a:off x="513183" y="942564"/>
            <a:ext cx="22860000" cy="101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6800">
                <a:latin typeface="Arial Black"/>
                <a:ea typeface="Arial Black"/>
                <a:cs typeface="Arial Black"/>
                <a:sym typeface="Arial Black"/>
              </a:rPr>
              <a:t>Actions W14</a:t>
            </a:r>
            <a:endParaRPr/>
          </a:p>
        </p:txBody>
      </p:sp>
      <p:sp>
        <p:nvSpPr>
          <p:cNvPr id="140" name="Shape 140"/>
          <p:cNvSpPr txBox="1"/>
          <p:nvPr/>
        </p:nvSpPr>
        <p:spPr>
          <a:xfrm>
            <a:off x="747450" y="1607650"/>
            <a:ext cx="342900" cy="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141" name="Shape 141"/>
          <p:cNvGraphicFramePr/>
          <p:nvPr>
            <p:extLst>
              <p:ext uri="{D42A27DB-BD31-4B8C-83A1-F6EECF244321}">
                <p14:modId xmlns:p14="http://schemas.microsoft.com/office/powerpoint/2010/main" val="3287216773"/>
              </p:ext>
            </p:extLst>
          </p:nvPr>
        </p:nvGraphicFramePr>
        <p:xfrm>
          <a:off x="526704" y="2609527"/>
          <a:ext cx="23050366" cy="4882412"/>
        </p:xfrm>
        <a:graphic>
          <a:graphicData uri="http://schemas.openxmlformats.org/drawingml/2006/table">
            <a:tbl>
              <a:tblPr>
                <a:noFill/>
                <a:tableStyleId>{377DC360-C57B-4FC2-9193-9EE165FC869A}</a:tableStyleId>
              </a:tblPr>
              <a:tblGrid>
                <a:gridCol w="424240"/>
                <a:gridCol w="5338352"/>
                <a:gridCol w="1701486"/>
                <a:gridCol w="2436663"/>
                <a:gridCol w="1695149"/>
                <a:gridCol w="1555546"/>
                <a:gridCol w="1414133"/>
                <a:gridCol w="8484797"/>
              </a:tblGrid>
              <a:tr h="938918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2400" b="1" i="1" dirty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#</a:t>
                      </a:r>
                      <a:endParaRPr sz="2400" b="1" i="1" dirty="0">
                        <a:solidFill>
                          <a:schemeClr val="lt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2400" b="1" i="1" dirty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ACTION</a:t>
                      </a:r>
                      <a:endParaRPr sz="2400" b="1" i="1" dirty="0">
                        <a:solidFill>
                          <a:schemeClr val="lt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2400" b="1" i="1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CREATED ON</a:t>
                      </a:r>
                      <a:endParaRPr sz="2400" b="1" i="1">
                        <a:solidFill>
                          <a:schemeClr val="lt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2400" b="1" i="1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RESPONSIBLE</a:t>
                      </a:r>
                      <a:endParaRPr sz="2400" b="1" i="1">
                        <a:solidFill>
                          <a:schemeClr val="lt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2400" b="1" i="1" dirty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TARGET DATE</a:t>
                      </a:r>
                      <a:endParaRPr sz="2400" b="1" i="1" dirty="0">
                        <a:solidFill>
                          <a:schemeClr val="lt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2400" b="1" i="1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STATUS</a:t>
                      </a:r>
                      <a:endParaRPr sz="2400" b="1" i="1">
                        <a:solidFill>
                          <a:schemeClr val="lt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2400" b="1" i="1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FINISHED ON</a:t>
                      </a:r>
                      <a:endParaRPr sz="2400" b="1" i="1">
                        <a:solidFill>
                          <a:schemeClr val="lt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2400" b="1" i="1" dirty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COMMENTS</a:t>
                      </a:r>
                      <a:endParaRPr sz="2400" b="1" i="1" dirty="0">
                        <a:solidFill>
                          <a:schemeClr val="lt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</a:tr>
              <a:tr h="1314498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2400" b="1" i="1" dirty="0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6</a:t>
                      </a:r>
                      <a:endParaRPr sz="2400" b="1" i="1" dirty="0">
                        <a:solidFill>
                          <a:schemeClr val="lt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39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3150"/>
                        <a:buFont typeface="Avenir"/>
                        <a:buNone/>
                      </a:pPr>
                      <a:r>
                        <a:rPr lang="es-MX" sz="2400" b="1" i="1" dirty="0" err="1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Finish</a:t>
                      </a:r>
                      <a:r>
                        <a:rPr lang="es-MX" sz="2400" b="1" i="1" dirty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 test of OPM Performance in ECOSS#4 </a:t>
                      </a:r>
                      <a:r>
                        <a:rPr lang="es-MX" sz="2400" b="1" i="1" dirty="0" err="1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finding</a:t>
                      </a:r>
                      <a:r>
                        <a:rPr lang="es-MX" sz="2400" b="1" i="1" dirty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 </a:t>
                      </a:r>
                      <a:r>
                        <a:rPr lang="es-MX" sz="2400" b="1" i="1" dirty="0" err="1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optimal</a:t>
                      </a:r>
                      <a:r>
                        <a:rPr lang="es-MX" sz="2400" b="1" i="1" dirty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 </a:t>
                      </a:r>
                      <a:r>
                        <a:rPr lang="es-MX" sz="2400" b="1" i="1" dirty="0" err="1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configuration</a:t>
                      </a:r>
                      <a:r>
                        <a:rPr lang="es-MX" sz="2400" b="1" i="1" dirty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.</a:t>
                      </a:r>
                      <a:endParaRPr sz="2400" b="1" i="1" dirty="0">
                        <a:solidFill>
                          <a:schemeClr val="lt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2400" b="1" i="1" dirty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05/03/18</a:t>
                      </a:r>
                      <a:endParaRPr sz="2400" b="1" i="1" dirty="0">
                        <a:solidFill>
                          <a:schemeClr val="lt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2400" b="1" i="1" dirty="0" err="1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Alfreddy</a:t>
                      </a:r>
                      <a:endParaRPr sz="2400" b="1" i="1" dirty="0">
                        <a:solidFill>
                          <a:schemeClr val="lt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2400" b="1" i="1" dirty="0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16/04/18</a:t>
                      </a:r>
                      <a:endParaRPr sz="2400" b="1" i="1" dirty="0">
                        <a:solidFill>
                          <a:schemeClr val="lt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2400" b="1" i="1" dirty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In </a:t>
                      </a:r>
                      <a:r>
                        <a:rPr lang="es-MX" sz="2400" b="1" i="1" dirty="0" err="1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progress</a:t>
                      </a:r>
                      <a:endParaRPr sz="2400" b="1" i="1" dirty="0">
                        <a:solidFill>
                          <a:schemeClr val="lt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2400" b="1" i="1" dirty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---</a:t>
                      </a:r>
                      <a:endParaRPr sz="2400" b="1" i="1" dirty="0">
                        <a:solidFill>
                          <a:schemeClr val="lt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2400" b="1" i="1" dirty="0" err="1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The</a:t>
                      </a:r>
                      <a:r>
                        <a:rPr lang="es-MX" sz="2400" b="1" i="1" baseline="0" dirty="0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 </a:t>
                      </a:r>
                      <a:r>
                        <a:rPr lang="es-MX" sz="2400" b="1" i="1" baseline="0" dirty="0" err="1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monitoring</a:t>
                      </a:r>
                      <a:r>
                        <a:rPr lang="es-MX" sz="2400" b="1" i="1" baseline="0" dirty="0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 of KPI </a:t>
                      </a:r>
                      <a:r>
                        <a:rPr lang="es-MX" sz="2400" b="1" i="1" baseline="0" dirty="0" err="1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values</a:t>
                      </a:r>
                      <a:r>
                        <a:rPr lang="es-MX" sz="2400" b="1" i="1" baseline="0" dirty="0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 </a:t>
                      </a:r>
                      <a:r>
                        <a:rPr lang="es-MX" sz="2400" b="1" i="1" baseline="0" dirty="0" err="1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continues</a:t>
                      </a:r>
                      <a:r>
                        <a:rPr lang="es-MX" sz="2400" b="1" i="1" baseline="0" dirty="0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 </a:t>
                      </a:r>
                      <a:r>
                        <a:rPr lang="es-MX" sz="2400" b="1" i="1" baseline="0" dirty="0" err="1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after</a:t>
                      </a:r>
                      <a:r>
                        <a:rPr lang="es-MX" sz="2400" b="1" i="1" baseline="0" dirty="0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 </a:t>
                      </a:r>
                      <a:r>
                        <a:rPr lang="es-MX" sz="2400" b="1" i="1" baseline="0" dirty="0" err="1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solving</a:t>
                      </a:r>
                      <a:r>
                        <a:rPr lang="es-MX" sz="2400" b="1" i="1" baseline="0" dirty="0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 </a:t>
                      </a:r>
                      <a:r>
                        <a:rPr lang="es-MX" sz="2400" b="1" i="1" baseline="0" dirty="0" err="1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issue</a:t>
                      </a:r>
                      <a:r>
                        <a:rPr lang="es-MX" sz="2400" b="1" i="1" baseline="0" dirty="0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 </a:t>
                      </a:r>
                      <a:r>
                        <a:rPr lang="es-MX" sz="2400" b="1" i="1" baseline="0" dirty="0" err="1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with</a:t>
                      </a:r>
                      <a:r>
                        <a:rPr lang="es-MX" sz="2400" b="1" i="1" baseline="0" dirty="0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 VPN. </a:t>
                      </a:r>
                      <a:r>
                        <a:rPr lang="es-MX" sz="2400" b="1" i="1" baseline="0" dirty="0" err="1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Trying</a:t>
                      </a:r>
                      <a:r>
                        <a:rPr lang="es-MX" sz="2400" b="1" i="1" baseline="0" dirty="0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 new </a:t>
                      </a:r>
                      <a:r>
                        <a:rPr lang="es-MX" sz="2400" b="1" i="1" baseline="0" dirty="0" err="1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configuration</a:t>
                      </a:r>
                      <a:r>
                        <a:rPr lang="es-MX" sz="2400" b="1" i="1" baseline="0" dirty="0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 in </a:t>
                      </a:r>
                      <a:r>
                        <a:rPr lang="es-MX" sz="2400" b="1" i="1" baseline="0" dirty="0" err="1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order</a:t>
                      </a:r>
                      <a:r>
                        <a:rPr lang="es-MX" sz="2400" b="1" i="1" baseline="0" dirty="0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 to </a:t>
                      </a:r>
                      <a:r>
                        <a:rPr lang="es-MX" sz="2400" b="1" i="1" baseline="0" dirty="0" err="1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speed</a:t>
                      </a:r>
                      <a:r>
                        <a:rPr lang="es-MX" sz="2400" b="1" i="1" baseline="0" dirty="0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 up </a:t>
                      </a:r>
                      <a:r>
                        <a:rPr lang="es-MX" sz="2400" b="1" i="1" baseline="0" dirty="0" err="1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the</a:t>
                      </a:r>
                      <a:r>
                        <a:rPr lang="es-MX" sz="2400" b="1" i="1" baseline="0" dirty="0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 </a:t>
                      </a:r>
                      <a:r>
                        <a:rPr lang="es-MX" sz="2400" b="1" i="1" baseline="0" dirty="0" err="1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tool</a:t>
                      </a:r>
                      <a:r>
                        <a:rPr lang="es-MX" sz="2400" b="1" i="1" baseline="0" dirty="0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 </a:t>
                      </a:r>
                      <a:r>
                        <a:rPr lang="es-MX" sz="2400" b="1" i="1" baseline="0" dirty="0" err="1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on</a:t>
                      </a:r>
                      <a:r>
                        <a:rPr lang="es-MX" sz="2400" b="1" i="1" baseline="0" dirty="0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 ECOSS#4.</a:t>
                      </a:r>
                      <a:endParaRPr sz="2400" b="1" i="1" dirty="0">
                        <a:solidFill>
                          <a:schemeClr val="lt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1314498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2400" b="1" i="1" dirty="0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7</a:t>
                      </a:r>
                      <a:endParaRPr sz="2400" b="1" i="1" dirty="0">
                        <a:solidFill>
                          <a:schemeClr val="lt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39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3150"/>
                        <a:buFont typeface="Avenir"/>
                        <a:buNone/>
                      </a:pPr>
                      <a:r>
                        <a:rPr lang="es-MX" sz="2400" b="1" i="1" dirty="0" err="1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Deliver</a:t>
                      </a:r>
                      <a:r>
                        <a:rPr lang="es-MX" sz="2400" b="1" i="1" dirty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 manual </a:t>
                      </a:r>
                      <a:r>
                        <a:rPr lang="es-MX" sz="2400" b="1" i="1" dirty="0" err="1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with</a:t>
                      </a:r>
                      <a:r>
                        <a:rPr lang="es-MX" sz="2400" b="1" i="1" dirty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 </a:t>
                      </a:r>
                      <a:r>
                        <a:rPr lang="es-MX" sz="2400" b="1" i="1" dirty="0" err="1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optimal</a:t>
                      </a:r>
                      <a:r>
                        <a:rPr lang="es-MX" sz="2400" b="1" i="1" dirty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 </a:t>
                      </a:r>
                      <a:r>
                        <a:rPr lang="es-MX" sz="2400" b="1" i="1" dirty="0" err="1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configuration</a:t>
                      </a:r>
                      <a:r>
                        <a:rPr lang="es-MX" sz="2400" b="1" i="1" dirty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 </a:t>
                      </a:r>
                      <a:r>
                        <a:rPr lang="es-MX" sz="2400" b="1" i="1" dirty="0" err="1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for</a:t>
                      </a:r>
                      <a:r>
                        <a:rPr lang="es-MX" sz="2400" b="1" i="1" dirty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 OPM in ECOSS#4 VMWare.</a:t>
                      </a:r>
                      <a:endParaRPr sz="2400" b="1" i="1" dirty="0">
                        <a:solidFill>
                          <a:schemeClr val="lt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2400" b="1" i="1" dirty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05/03/18</a:t>
                      </a:r>
                      <a:endParaRPr sz="2400" b="1" i="1" dirty="0">
                        <a:solidFill>
                          <a:schemeClr val="lt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2400" b="1" i="1" dirty="0" err="1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Alfreddy</a:t>
                      </a:r>
                      <a:endParaRPr sz="2400" b="1" i="1" dirty="0">
                        <a:solidFill>
                          <a:schemeClr val="lt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2400" b="1" i="1" dirty="0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20/04/18</a:t>
                      </a:r>
                      <a:endParaRPr sz="2400" b="1" i="1" dirty="0">
                        <a:solidFill>
                          <a:schemeClr val="lt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2400" b="1" i="1" dirty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To do</a:t>
                      </a:r>
                      <a:endParaRPr sz="2400" b="1" i="1" dirty="0">
                        <a:solidFill>
                          <a:schemeClr val="lt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2400" b="1" i="1" dirty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---</a:t>
                      </a:r>
                      <a:endParaRPr sz="2400" b="1" i="1" dirty="0">
                        <a:solidFill>
                          <a:schemeClr val="lt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2400" b="1" i="1" dirty="0" err="1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The</a:t>
                      </a:r>
                      <a:r>
                        <a:rPr lang="es-MX" sz="2400" b="1" i="1" dirty="0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 manual </a:t>
                      </a:r>
                      <a:r>
                        <a:rPr lang="es-MX" sz="2400" b="1" i="1" dirty="0" err="1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will</a:t>
                      </a:r>
                      <a:r>
                        <a:rPr lang="es-MX" sz="2400" b="1" i="1" dirty="0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 be </a:t>
                      </a:r>
                      <a:r>
                        <a:rPr lang="es-MX" sz="2400" b="1" i="1" dirty="0" err="1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started</a:t>
                      </a:r>
                      <a:r>
                        <a:rPr lang="es-MX" sz="2400" b="1" i="1" dirty="0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 </a:t>
                      </a:r>
                      <a:r>
                        <a:rPr lang="es-MX" sz="2400" b="1" i="1" dirty="0" err="1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after</a:t>
                      </a:r>
                      <a:r>
                        <a:rPr lang="es-MX" sz="2400" b="1" i="1" dirty="0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 </a:t>
                      </a:r>
                      <a:r>
                        <a:rPr lang="es-MX" sz="2400" b="1" i="1" dirty="0" err="1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the</a:t>
                      </a:r>
                      <a:r>
                        <a:rPr lang="es-MX" sz="2400" b="1" i="1" dirty="0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 test has </a:t>
                      </a:r>
                      <a:r>
                        <a:rPr lang="es-MX" sz="2400" b="1" i="1" dirty="0" err="1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finished</a:t>
                      </a:r>
                      <a:r>
                        <a:rPr lang="es-MX" sz="2400" b="1" i="1" dirty="0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.</a:t>
                      </a:r>
                      <a:endParaRPr sz="2400" b="1" i="1" dirty="0">
                        <a:solidFill>
                          <a:schemeClr val="lt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1314498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2400" b="1" i="1" dirty="0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8</a:t>
                      </a:r>
                      <a:endParaRPr sz="2400" b="1" i="1" dirty="0">
                        <a:solidFill>
                          <a:schemeClr val="lt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3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2400" b="1" i="1" dirty="0" err="1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Node</a:t>
                      </a:r>
                      <a:r>
                        <a:rPr lang="es-MX" sz="2400" b="1" i="1" dirty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 </a:t>
                      </a:r>
                      <a:r>
                        <a:rPr lang="es-MX" sz="2400" b="1" i="1" dirty="0" err="1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List</a:t>
                      </a:r>
                      <a:r>
                        <a:rPr lang="es-MX" sz="2400" b="1" i="1" dirty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 </a:t>
                      </a:r>
                      <a:r>
                        <a:rPr lang="es-MX" sz="2400" b="1" i="1" dirty="0" err="1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by</a:t>
                      </a:r>
                      <a:r>
                        <a:rPr lang="es-MX" sz="2400" b="1" i="1" dirty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 Network</a:t>
                      </a:r>
                      <a:endParaRPr sz="2400" b="1" i="1" dirty="0">
                        <a:solidFill>
                          <a:schemeClr val="lt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2400" b="1" i="1" dirty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12/03/18</a:t>
                      </a:r>
                      <a:endParaRPr sz="2400" b="1" i="1" dirty="0">
                        <a:solidFill>
                          <a:schemeClr val="lt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2400" b="1" i="1" dirty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César/</a:t>
                      </a:r>
                      <a:r>
                        <a:rPr lang="es-MX" sz="2400" b="1" i="1" dirty="0" err="1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Brayant</a:t>
                      </a:r>
                      <a:endParaRPr sz="2400" b="1" i="1" dirty="0">
                        <a:solidFill>
                          <a:schemeClr val="lt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2400" b="1" i="1" dirty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(BE</a:t>
                      </a:r>
                      <a:r>
                        <a:rPr lang="es-MX" sz="2400" b="1" i="1" dirty="0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)</a:t>
                      </a:r>
                      <a:endParaRPr sz="2400" b="1" i="1" dirty="0">
                        <a:solidFill>
                          <a:schemeClr val="lt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MX" sz="2400" b="1" i="1" dirty="0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06/04/18</a:t>
                      </a:r>
                    </a:p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b="1" i="1" dirty="0">
                        <a:solidFill>
                          <a:schemeClr val="lt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2400" b="1" i="1" dirty="0" err="1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Finished</a:t>
                      </a:r>
                      <a:endParaRPr sz="2400" b="1" i="1" dirty="0">
                        <a:solidFill>
                          <a:schemeClr val="lt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2400" b="1" i="1" dirty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---</a:t>
                      </a:r>
                      <a:endParaRPr sz="2400" b="1" i="1" dirty="0">
                        <a:solidFill>
                          <a:schemeClr val="lt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2400" b="1" i="1" dirty="0" err="1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Finished</a:t>
                      </a:r>
                      <a:r>
                        <a:rPr lang="es-MX" sz="2400" b="1" i="1" baseline="0" dirty="0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 and </a:t>
                      </a:r>
                      <a:r>
                        <a:rPr lang="es-MX" sz="2400" b="1" i="1" baseline="0" dirty="0" err="1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integrated</a:t>
                      </a:r>
                      <a:r>
                        <a:rPr lang="es-MX" sz="2400" b="1" i="1" baseline="0" dirty="0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 </a:t>
                      </a:r>
                      <a:r>
                        <a:rPr lang="es-MX" sz="2400" b="1" i="1" baseline="0" dirty="0" err="1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with</a:t>
                      </a:r>
                      <a:r>
                        <a:rPr lang="es-MX" sz="2400" b="1" i="1" baseline="0" dirty="0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 </a:t>
                      </a:r>
                      <a:r>
                        <a:rPr lang="es-MX" sz="2400" b="1" i="1" baseline="0" dirty="0" err="1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current</a:t>
                      </a:r>
                      <a:r>
                        <a:rPr lang="es-MX" sz="2400" b="1" i="1" baseline="0" dirty="0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 </a:t>
                      </a:r>
                      <a:r>
                        <a:rPr lang="es-MX" sz="2400" b="1" i="1" baseline="0" dirty="0" err="1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running</a:t>
                      </a:r>
                      <a:r>
                        <a:rPr lang="es-MX" sz="2400" b="1" i="1" baseline="0" dirty="0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 </a:t>
                      </a:r>
                      <a:r>
                        <a:rPr lang="es-MX" sz="2400" b="1" i="1" baseline="0" dirty="0" err="1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system</a:t>
                      </a:r>
                      <a:r>
                        <a:rPr lang="es-MX" sz="2400" b="1" i="1" baseline="0" dirty="0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. </a:t>
                      </a:r>
                      <a:r>
                        <a:rPr lang="es-MX" sz="2400" b="1" i="1" baseline="0" dirty="0" err="1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The</a:t>
                      </a:r>
                      <a:r>
                        <a:rPr lang="es-MX" sz="2400" b="1" i="1" baseline="0" dirty="0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 </a:t>
                      </a:r>
                      <a:r>
                        <a:rPr lang="es-MX" sz="2400" b="1" i="1" baseline="0" dirty="0" err="1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queries</a:t>
                      </a:r>
                      <a:r>
                        <a:rPr lang="es-MX" sz="2400" b="1" i="1" baseline="0" dirty="0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 </a:t>
                      </a:r>
                      <a:r>
                        <a:rPr lang="es-MX" sz="2400" b="1" i="1" baseline="0" dirty="0" err="1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for</a:t>
                      </a:r>
                      <a:r>
                        <a:rPr lang="es-MX" sz="2400" b="1" i="1" baseline="0" dirty="0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 </a:t>
                      </a:r>
                      <a:r>
                        <a:rPr lang="es-MX" sz="2400" b="1" i="1" baseline="0" dirty="0" err="1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node</a:t>
                      </a:r>
                      <a:r>
                        <a:rPr lang="es-MX" sz="2400" b="1" i="1" baseline="0" dirty="0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 </a:t>
                      </a:r>
                      <a:r>
                        <a:rPr lang="es-MX" sz="2400" b="1" i="1" baseline="0" dirty="0" err="1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list</a:t>
                      </a:r>
                      <a:r>
                        <a:rPr lang="es-MX" sz="2400" b="1" i="1" baseline="0" dirty="0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 </a:t>
                      </a:r>
                      <a:r>
                        <a:rPr lang="es-MX" sz="2400" b="1" i="1" baseline="0" dirty="0" err="1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have</a:t>
                      </a:r>
                      <a:r>
                        <a:rPr lang="es-MX" sz="2400" b="1" i="1" baseline="0" dirty="0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 </a:t>
                      </a:r>
                      <a:r>
                        <a:rPr lang="es-MX" sz="2400" b="1" i="1" baseline="0" dirty="0" err="1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enhanced</a:t>
                      </a:r>
                      <a:r>
                        <a:rPr lang="es-MX" sz="2400" b="1" i="1" baseline="0" dirty="0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 </a:t>
                      </a:r>
                      <a:r>
                        <a:rPr lang="es-MX" sz="2400" b="1" i="1" baseline="0" dirty="0" err="1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timing</a:t>
                      </a:r>
                      <a:r>
                        <a:rPr lang="es-MX" sz="2400" b="1" i="1" baseline="0" dirty="0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 response to </a:t>
                      </a:r>
                      <a:r>
                        <a:rPr lang="es-MX" sz="2400" b="1" i="1" baseline="0" dirty="0" err="1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few</a:t>
                      </a:r>
                      <a:r>
                        <a:rPr lang="es-MX" sz="2400" b="1" i="1" baseline="0" dirty="0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 </a:t>
                      </a:r>
                      <a:r>
                        <a:rPr lang="es-MX" sz="2400" b="1" i="1" baseline="0" dirty="0" err="1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seconds</a:t>
                      </a:r>
                      <a:r>
                        <a:rPr lang="es-MX" sz="2400" b="1" i="1" baseline="0" dirty="0" smtClean="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.</a:t>
                      </a:r>
                      <a:endParaRPr sz="2400" b="1" i="1" dirty="0">
                        <a:solidFill>
                          <a:schemeClr val="lt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2314012"/>
      </p:ext>
    </p:extLst>
  </p:cSld>
  <p:clrMapOvr>
    <a:masterClrMapping/>
  </p:clrMapOvr>
</p:sld>
</file>

<file path=ppt/theme/theme1.xml><?xml version="1.0" encoding="utf-8"?>
<a:theme xmlns:a="http://schemas.openxmlformats.org/drawingml/2006/main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New_Template7">
  <a:themeElements>
    <a:clrScheme name="New_Template7">
      <a:dk1>
        <a:srgbClr val="000000"/>
      </a:dk1>
      <a:lt1>
        <a:srgbClr val="FFFFFF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1374</Words>
  <Application>Microsoft Office PowerPoint</Application>
  <PresentationFormat>Personalizado</PresentationFormat>
  <Paragraphs>300</Paragraphs>
  <Slides>13</Slides>
  <Notes>13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8" baseType="lpstr">
      <vt:lpstr>Arial</vt:lpstr>
      <vt:lpstr>Arial Black</vt:lpstr>
      <vt:lpstr>Helvetica Neue</vt:lpstr>
      <vt:lpstr>Avenir</vt:lpstr>
      <vt:lpstr>New_Template7</vt:lpstr>
      <vt:lpstr>Presentación de PowerPoint</vt:lpstr>
      <vt:lpstr>Presentación de PowerPoint</vt:lpstr>
      <vt:lpstr>OPM Dependencies</vt:lpstr>
      <vt:lpstr>OPM Modules</vt:lpstr>
      <vt:lpstr>Responsibles</vt:lpstr>
      <vt:lpstr>Finished Actions (W12)</vt:lpstr>
      <vt:lpstr>Actions W13</vt:lpstr>
      <vt:lpstr>Actions W14</vt:lpstr>
      <vt:lpstr>Actions W14</vt:lpstr>
      <vt:lpstr>Pending Tasks and Required Support (1 / 2)</vt:lpstr>
      <vt:lpstr>Pending Tasks and Required Support (2 / 2)</vt:lpstr>
      <vt:lpstr>Suggestion on How to Deliver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Cesar</dc:creator>
  <cp:lastModifiedBy>Cesar</cp:lastModifiedBy>
  <cp:revision>17</cp:revision>
  <dcterms:modified xsi:type="dcterms:W3CDTF">2018-04-13T22:41:38Z</dcterms:modified>
</cp:coreProperties>
</file>