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307" r:id="rId3"/>
    <p:sldId id="325" r:id="rId4"/>
    <p:sldId id="330" r:id="rId5"/>
    <p:sldId id="332" r:id="rId6"/>
    <p:sldId id="334" r:id="rId7"/>
    <p:sldId id="336" r:id="rId8"/>
    <p:sldId id="335" r:id="rId9"/>
    <p:sldId id="333" r:id="rId10"/>
    <p:sldId id="338" r:id="rId11"/>
    <p:sldId id="337" r:id="rId12"/>
    <p:sldId id="340" r:id="rId13"/>
    <p:sldId id="341" r:id="rId14"/>
    <p:sldId id="343" r:id="rId15"/>
    <p:sldId id="344" r:id="rId16"/>
    <p:sldId id="345" r:id="rId17"/>
    <p:sldId id="347" r:id="rId18"/>
    <p:sldId id="346" r:id="rId19"/>
    <p:sldId id="348" r:id="rId20"/>
    <p:sldId id="349" r:id="rId21"/>
    <p:sldId id="350" r:id="rId22"/>
    <p:sldId id="351" r:id="rId23"/>
    <p:sldId id="352" r:id="rId24"/>
    <p:sldId id="353" r:id="rId25"/>
    <p:sldId id="354" r:id="rId26"/>
    <p:sldId id="355" r:id="rId27"/>
    <p:sldId id="356" r:id="rId28"/>
    <p:sldId id="357" r:id="rId29"/>
    <p:sldId id="358" r:id="rId30"/>
    <p:sldId id="360" r:id="rId31"/>
    <p:sldId id="359" r:id="rId32"/>
    <p:sldId id="342" r:id="rId3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17"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44283-5193-444B-BA7C-77245C06394F}" type="datetimeFigureOut">
              <a:rPr lang="es-AR" smtClean="0"/>
              <a:pPr/>
              <a:t>11/4/2017</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C3447-BDB7-44F2-83C8-E3E01E073CF1}" type="slidenum">
              <a:rPr lang="es-AR" smtClean="0"/>
              <a:pPr/>
              <a:t>‹Nº›</a:t>
            </a:fld>
            <a:endParaRPr lang="es-AR"/>
          </a:p>
        </p:txBody>
      </p:sp>
    </p:spTree>
    <p:extLst>
      <p:ext uri="{BB962C8B-B14F-4D97-AF65-F5344CB8AC3E}">
        <p14:creationId xmlns:p14="http://schemas.microsoft.com/office/powerpoint/2010/main" val="355625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2" name="1 Marcador de pie de página"/>
          <p:cNvSpPr>
            <a:spLocks noGrp="1"/>
          </p:cNvSpPr>
          <p:nvPr>
            <p:ph type="ftr" sz="quarter" idx="11"/>
          </p:nvPr>
        </p:nvSpPr>
        <p:spPr/>
        <p:txBody>
          <a:bodyPr/>
          <a:lstStyle/>
          <a:p>
            <a:endParaRPr lang="es-AR"/>
          </a:p>
        </p:txBody>
      </p:sp>
      <p:sp>
        <p:nvSpPr>
          <p:cNvPr id="15" name="14 Marcador de número de diapositiva"/>
          <p:cNvSpPr>
            <a:spLocks noGrp="1"/>
          </p:cNvSpPr>
          <p:nvPr>
            <p:ph type="sldNum" sz="quarter" idx="12"/>
          </p:nvPr>
        </p:nvSpPr>
        <p:spPr>
          <a:xfrm>
            <a:off x="8229600" y="6473952"/>
            <a:ext cx="758952" cy="246888"/>
          </a:xfrm>
        </p:spPr>
        <p:txBody>
          <a:bodyPr/>
          <a:lstStyle/>
          <a:p>
            <a:fld id="{422C285A-E311-4DA3-A520-D9EB066B91B7}"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19" name="18 Marcador de pie de página"/>
          <p:cNvSpPr>
            <a:spLocks noGrp="1"/>
          </p:cNvSpPr>
          <p:nvPr>
            <p:ph type="ftr" sz="quarter" idx="11"/>
          </p:nvPr>
        </p:nvSpPr>
        <p:spPr>
          <a:xfrm>
            <a:off x="3581400" y="76200"/>
            <a:ext cx="2895600" cy="288925"/>
          </a:xfrm>
        </p:spPr>
        <p:txBody>
          <a:bodyPr/>
          <a:lstStyle/>
          <a:p>
            <a:endParaRPr lang="es-AR"/>
          </a:p>
        </p:txBody>
      </p:sp>
      <p:sp>
        <p:nvSpPr>
          <p:cNvPr id="16" name="15 Marcador de número de diapositiva"/>
          <p:cNvSpPr>
            <a:spLocks noGrp="1"/>
          </p:cNvSpPr>
          <p:nvPr>
            <p:ph type="sldNum" sz="quarter" idx="12"/>
          </p:nvPr>
        </p:nvSpPr>
        <p:spPr>
          <a:xfrm>
            <a:off x="8229600" y="6473952"/>
            <a:ext cx="758952" cy="246888"/>
          </a:xfrm>
        </p:spPr>
        <p:txBody>
          <a:bodyPr/>
          <a:lstStyle/>
          <a:p>
            <a:fld id="{422C285A-E311-4DA3-A520-D9EB066B91B7}"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11" name="10 Marcador de pie de página"/>
          <p:cNvSpPr>
            <a:spLocks noGrp="1"/>
          </p:cNvSpPr>
          <p:nvPr>
            <p:ph type="ftr" sz="quarter" idx="11"/>
          </p:nvPr>
        </p:nvSpPr>
        <p:spPr/>
        <p:txBody>
          <a:bodyPr/>
          <a:lstStyle/>
          <a:p>
            <a:endParaRPr lang="es-AR"/>
          </a:p>
        </p:txBody>
      </p:sp>
      <p:sp>
        <p:nvSpPr>
          <p:cNvPr id="16" name="1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10" name="9 Marcador de pie de página"/>
          <p:cNvSpPr>
            <a:spLocks noGrp="1"/>
          </p:cNvSpPr>
          <p:nvPr>
            <p:ph type="ftr" sz="quarter" idx="11"/>
          </p:nvPr>
        </p:nvSpPr>
        <p:spPr/>
        <p:txBody>
          <a:bodyPr/>
          <a:lstStyle/>
          <a:p>
            <a:endParaRPr lang="es-AR"/>
          </a:p>
        </p:txBody>
      </p:sp>
      <p:sp>
        <p:nvSpPr>
          <p:cNvPr id="31" name="30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229600" y="6477000"/>
            <a:ext cx="762000" cy="246888"/>
          </a:xfrm>
        </p:spPr>
        <p:txBody>
          <a:bodyPr/>
          <a:lstStyle/>
          <a:p>
            <a:fld id="{422C285A-E311-4DA3-A520-D9EB066B91B7}" type="slidenum">
              <a:rPr lang="es-AR" smtClean="0"/>
              <a:pPr/>
              <a:t>‹Nº›</a:t>
            </a:fld>
            <a:endParaRPr lang="es-AR"/>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21" name="20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24" name="23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29" name="28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CAB8CB30-33DE-4F32-9C28-712D3C99EAA5}" type="datetimeFigureOut">
              <a:rPr lang="es-AR" smtClean="0"/>
              <a:pPr/>
              <a:t>11/4/2017</a:t>
            </a:fld>
            <a:endParaRPr lang="es-AR"/>
          </a:p>
        </p:txBody>
      </p:sp>
      <p:sp>
        <p:nvSpPr>
          <p:cNvPr id="5" name="4 Marcador de pie de página"/>
          <p:cNvSpPr>
            <a:spLocks noGrp="1"/>
          </p:cNvSpPr>
          <p:nvPr>
            <p:ph type="ftr" sz="quarter" idx="11"/>
          </p:nvPr>
        </p:nvSpPr>
        <p:spPr/>
        <p:txBody>
          <a:bodyPr/>
          <a:lstStyle/>
          <a:p>
            <a:endParaRPr lang="es-AR"/>
          </a:p>
        </p:txBody>
      </p:sp>
      <p:sp>
        <p:nvSpPr>
          <p:cNvPr id="31" name="30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AB8CB30-33DE-4F32-9C28-712D3C99EAA5}" type="datetimeFigureOut">
              <a:rPr lang="es-AR" smtClean="0"/>
              <a:pPr/>
              <a:t>11/4/2017</a:t>
            </a:fld>
            <a:endParaRPr lang="es-AR"/>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AR"/>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22C285A-E311-4DA3-A520-D9EB066B91B7}" type="slidenum">
              <a:rPr lang="es-AR" smtClean="0"/>
              <a:pPr/>
              <a:t>‹Nº›</a:t>
            </a:fld>
            <a:endParaRPr lang="es-AR"/>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Taller </a:t>
            </a:r>
            <a:r>
              <a:rPr lang="es-AR" dirty="0" err="1" smtClean="0"/>
              <a:t>iii</a:t>
            </a:r>
            <a:endParaRPr lang="es-AR" dirty="0"/>
          </a:p>
        </p:txBody>
      </p:sp>
      <p:sp>
        <p:nvSpPr>
          <p:cNvPr id="3" name="2 Subtítulo"/>
          <p:cNvSpPr>
            <a:spLocks noGrp="1"/>
          </p:cNvSpPr>
          <p:nvPr>
            <p:ph type="subTitle" idx="1"/>
          </p:nvPr>
        </p:nvSpPr>
        <p:spPr/>
        <p:txBody>
          <a:bodyPr/>
          <a:lstStyle/>
          <a:p>
            <a:r>
              <a:rPr lang="es-AR" dirty="0" smtClean="0"/>
              <a:t>Carrera: Analista de Sistemas</a:t>
            </a:r>
            <a:endParaRPr lang="es-AR" dirty="0"/>
          </a:p>
        </p:txBody>
      </p:sp>
      <p:pic>
        <p:nvPicPr>
          <p:cNvPr id="7170" name="Picture 2" descr="Logo"/>
          <p:cNvPicPr>
            <a:picLocks noChangeAspect="1" noChangeArrowheads="1"/>
          </p:cNvPicPr>
          <p:nvPr/>
        </p:nvPicPr>
        <p:blipFill>
          <a:blip r:embed="rId2"/>
          <a:srcRect/>
          <a:stretch>
            <a:fillRect/>
          </a:stretch>
        </p:blipFill>
        <p:spPr bwMode="auto">
          <a:xfrm>
            <a:off x="3571868" y="2357430"/>
            <a:ext cx="2127193" cy="714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31746" name="Picture 2"/>
          <p:cNvPicPr>
            <a:picLocks noChangeAspect="1" noChangeArrowheads="1"/>
          </p:cNvPicPr>
          <p:nvPr/>
        </p:nvPicPr>
        <p:blipFill>
          <a:blip r:embed="rId2"/>
          <a:srcRect/>
          <a:stretch>
            <a:fillRect/>
          </a:stretch>
        </p:blipFill>
        <p:spPr bwMode="auto">
          <a:xfrm>
            <a:off x="928662" y="1643050"/>
            <a:ext cx="5945924"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2770" name="Picture 2"/>
          <p:cNvPicPr>
            <a:picLocks noChangeAspect="1" noChangeArrowheads="1"/>
          </p:cNvPicPr>
          <p:nvPr/>
        </p:nvPicPr>
        <p:blipFill>
          <a:blip r:embed="rId2"/>
          <a:srcRect/>
          <a:stretch>
            <a:fillRect/>
          </a:stretch>
        </p:blipFill>
        <p:spPr bwMode="auto">
          <a:xfrm>
            <a:off x="917084" y="1582362"/>
            <a:ext cx="5869494" cy="4775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3794" name="Picture 2"/>
          <p:cNvPicPr>
            <a:picLocks noChangeAspect="1" noChangeArrowheads="1"/>
          </p:cNvPicPr>
          <p:nvPr/>
        </p:nvPicPr>
        <p:blipFill>
          <a:blip r:embed="rId2"/>
          <a:srcRect/>
          <a:stretch>
            <a:fillRect/>
          </a:stretch>
        </p:blipFill>
        <p:spPr bwMode="auto">
          <a:xfrm>
            <a:off x="928662" y="1571612"/>
            <a:ext cx="6275177" cy="5072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4818" name="Picture 2"/>
          <p:cNvPicPr>
            <a:picLocks noChangeAspect="1" noChangeArrowheads="1"/>
          </p:cNvPicPr>
          <p:nvPr/>
        </p:nvPicPr>
        <p:blipFill>
          <a:blip r:embed="rId2"/>
          <a:srcRect/>
          <a:stretch>
            <a:fillRect/>
          </a:stretch>
        </p:blipFill>
        <p:spPr bwMode="auto">
          <a:xfrm>
            <a:off x="785786" y="1500174"/>
            <a:ext cx="4643470" cy="48220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relevamiento</a:t>
            </a:r>
            <a:endParaRPr lang="es-AR" dirty="0"/>
          </a:p>
        </p:txBody>
      </p:sp>
      <p:sp>
        <p:nvSpPr>
          <p:cNvPr id="3" name="2 Marcador de contenido"/>
          <p:cNvSpPr>
            <a:spLocks noGrp="1"/>
          </p:cNvSpPr>
          <p:nvPr>
            <p:ph idx="1"/>
          </p:nvPr>
        </p:nvSpPr>
        <p:spPr/>
        <p:txBody>
          <a:bodyPr/>
          <a:lstStyle/>
          <a:p>
            <a:r>
              <a:rPr lang="es-AR" dirty="0" smtClean="0"/>
              <a:t>Es una recolección de datos.( recordemos la definición de datos, básicamente son hechos).</a:t>
            </a:r>
          </a:p>
          <a:p>
            <a:r>
              <a:rPr lang="es-AR" dirty="0" smtClean="0"/>
              <a:t>Se podría considerar al relevamiento como el comienzo propiamente del proyecto.</a:t>
            </a:r>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 dónde debemos recoger esos datos?</a:t>
            </a:r>
            <a:endParaRPr lang="es-AR" dirty="0"/>
          </a:p>
        </p:txBody>
      </p:sp>
      <p:sp>
        <p:nvSpPr>
          <p:cNvPr id="3" name="2 Marcador de contenido"/>
          <p:cNvSpPr>
            <a:spLocks noGrp="1"/>
          </p:cNvSpPr>
          <p:nvPr>
            <p:ph idx="1"/>
          </p:nvPr>
        </p:nvSpPr>
        <p:spPr/>
        <p:txBody>
          <a:bodyPr>
            <a:normAutofit fontScale="70000" lnSpcReduction="20000"/>
          </a:bodyPr>
          <a:lstStyle/>
          <a:p>
            <a:r>
              <a:rPr lang="es-AR" dirty="0" smtClean="0"/>
              <a:t>Depende del tipo de Sistema.</a:t>
            </a:r>
          </a:p>
          <a:p>
            <a:endParaRPr lang="es-AR" dirty="0" smtClean="0"/>
          </a:p>
          <a:p>
            <a:pPr lvl="1"/>
            <a:r>
              <a:rPr lang="es-AR" dirty="0" smtClean="0"/>
              <a:t>Si el sistema esta destinado a trabajo operativo, o los datos son ingresados por la parte operativa de la organización, deberemos de recoger esos datos interactuando con ellos. </a:t>
            </a:r>
          </a:p>
          <a:p>
            <a:pPr lvl="1"/>
            <a:r>
              <a:rPr lang="es-AR" dirty="0" smtClean="0"/>
              <a:t>Ahora si los resultados del sistema son interpretados por el sector gerencial de la compañía, necesitaremos conocer que es lo que desean del sistema y en que forma, entonces también intervendrán en la tarea del relevamiento en forma activa. </a:t>
            </a:r>
          </a:p>
          <a:p>
            <a:pPr lvl="1"/>
            <a:r>
              <a:rPr lang="es-AR" dirty="0" smtClean="0"/>
              <a:t>Por su puesto si los informes producidos servirán para el apoyo a las decisiones estratégicas de la compañía, la dirección será quien tenga la participación activa.</a:t>
            </a:r>
          </a:p>
          <a:p>
            <a:r>
              <a:rPr lang="es-AR" dirty="0" smtClean="0"/>
              <a:t>No obstante, se debe tener en cuenta que el detalle de la información guarda relación con el concepto de la “pirámide organizacional”. Es decir, cuanto más sube la información, menos detalle posee. Esto no quiere decir que sea menos completa.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Tecnicas</a:t>
            </a:r>
            <a:r>
              <a:rPr lang="es-AR" dirty="0" smtClean="0"/>
              <a:t> de relevamiento</a:t>
            </a:r>
            <a:endParaRPr lang="es-AR" dirty="0"/>
          </a:p>
        </p:txBody>
      </p:sp>
      <p:sp>
        <p:nvSpPr>
          <p:cNvPr id="3" name="2 Marcador de contenido"/>
          <p:cNvSpPr>
            <a:spLocks noGrp="1"/>
          </p:cNvSpPr>
          <p:nvPr>
            <p:ph idx="1"/>
          </p:nvPr>
        </p:nvSpPr>
        <p:spPr/>
        <p:txBody>
          <a:bodyPr/>
          <a:lstStyle/>
          <a:p>
            <a:r>
              <a:rPr lang="es-AR" dirty="0" smtClean="0"/>
              <a:t>Cuestionario</a:t>
            </a:r>
          </a:p>
          <a:p>
            <a:r>
              <a:rPr lang="es-AR" dirty="0" smtClean="0"/>
              <a:t>Entrevistas</a:t>
            </a:r>
          </a:p>
          <a:p>
            <a:r>
              <a:rPr lang="es-AR" dirty="0" smtClean="0"/>
              <a:t>Observación personal</a:t>
            </a:r>
          </a:p>
          <a:p>
            <a:r>
              <a:rPr lang="es-AR" dirty="0" smtClean="0"/>
              <a:t>Medición de tiempos</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cuestionario</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Los cuestionarios o encuestas, se utilizan para la recolección de datos en forma masiva, generalmente están destinados a las áreas operativas. </a:t>
            </a:r>
          </a:p>
          <a:p>
            <a:r>
              <a:rPr lang="es-AR" dirty="0" smtClean="0"/>
              <a:t>Sin embargo, cuando en los casos de problemas de acceso a la información por medio de las entrevistas, lo cual sería lo más conveniente, son una de las opciones válidas.</a:t>
            </a:r>
          </a:p>
          <a:p>
            <a:r>
              <a:rPr lang="es-AR" dirty="0" smtClean="0"/>
              <a:t>Dentro de los pasos a tener en cuenta se encuentra la planificación. Se debe prever lo que se va a preguntar y cómo.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Mientras que los cuestionarios se utilizan para la recolección de datos en forma masiva, las entrevistas son para la recolección de datos selectivos. </a:t>
            </a:r>
          </a:p>
          <a:p>
            <a:r>
              <a:rPr lang="es-AR" dirty="0" smtClean="0"/>
              <a:t>Existe un contacto directo con el usuario. Y no solo se recoge la información que dice si no la que comunica, esto es lo que podemos observar mientras se realiza la entrevista, podría decirse que durante la entrevista se utiliza el método de observación personal, pero de manera menos sistemática.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a:t>
            </a:r>
            <a:endParaRPr lang="es-AR" dirty="0"/>
          </a:p>
        </p:txBody>
      </p:sp>
      <p:sp>
        <p:nvSpPr>
          <p:cNvPr id="3" name="2 Marcador de contenido"/>
          <p:cNvSpPr>
            <a:spLocks noGrp="1"/>
          </p:cNvSpPr>
          <p:nvPr>
            <p:ph idx="1"/>
          </p:nvPr>
        </p:nvSpPr>
        <p:spPr/>
        <p:txBody>
          <a:bodyPr>
            <a:normAutofit/>
          </a:bodyPr>
          <a:lstStyle/>
          <a:p>
            <a:r>
              <a:rPr lang="es-AR" dirty="0" smtClean="0"/>
              <a:t>Cada una de las entrevistas debería contar con 3 etapas.</a:t>
            </a:r>
          </a:p>
          <a:p>
            <a:pPr lvl="1"/>
            <a:r>
              <a:rPr lang="es-AR" dirty="0" smtClean="0"/>
              <a:t>La planificación</a:t>
            </a:r>
          </a:p>
          <a:p>
            <a:pPr lvl="1"/>
            <a:r>
              <a:rPr lang="es-AR" dirty="0" smtClean="0"/>
              <a:t>El desarrollo</a:t>
            </a:r>
          </a:p>
          <a:p>
            <a:pPr lvl="1"/>
            <a:r>
              <a:rPr lang="es-AR" dirty="0" smtClean="0"/>
              <a:t>El informe</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ownloads\previously.jpg"/>
          <p:cNvPicPr>
            <a:picLocks noChangeAspect="1" noChangeArrowheads="1"/>
          </p:cNvPicPr>
          <p:nvPr/>
        </p:nvPicPr>
        <p:blipFill>
          <a:blip r:embed="rId2"/>
          <a:srcRect/>
          <a:stretch>
            <a:fillRect/>
          </a:stretch>
        </p:blipFill>
        <p:spPr bwMode="auto">
          <a:xfrm>
            <a:off x="-1000164" y="0"/>
            <a:ext cx="12192000" cy="6858000"/>
          </a:xfrm>
          <a:prstGeom prst="rect">
            <a:avLst/>
          </a:prstGeom>
          <a:noFill/>
        </p:spPr>
      </p:pic>
      <p:sp>
        <p:nvSpPr>
          <p:cNvPr id="5" name="1 Título"/>
          <p:cNvSpPr txBox="1">
            <a:spLocks/>
          </p:cNvSpPr>
          <p:nvPr/>
        </p:nvSpPr>
        <p:spPr>
          <a:xfrm>
            <a:off x="381000" y="4853411"/>
            <a:ext cx="8458200" cy="12223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Taller iii</a:t>
            </a:r>
            <a:endParaRPr kumimoji="0" lang="es-AR"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 - </a:t>
            </a:r>
            <a:r>
              <a:rPr lang="es-AR" dirty="0" err="1" smtClean="0"/>
              <a:t>planificacion</a:t>
            </a:r>
            <a:endParaRPr lang="es-AR" dirty="0"/>
          </a:p>
        </p:txBody>
      </p:sp>
      <p:sp>
        <p:nvSpPr>
          <p:cNvPr id="3" name="2 Marcador de contenido"/>
          <p:cNvSpPr>
            <a:spLocks noGrp="1"/>
          </p:cNvSpPr>
          <p:nvPr>
            <p:ph idx="1"/>
          </p:nvPr>
        </p:nvSpPr>
        <p:spPr/>
        <p:txBody>
          <a:bodyPr>
            <a:normAutofit fontScale="70000" lnSpcReduction="20000"/>
          </a:bodyPr>
          <a:lstStyle/>
          <a:p>
            <a:r>
              <a:rPr lang="es-AR" dirty="0" smtClean="0"/>
              <a:t>Dentro de la planificación se deberá definir a quien se va a entrevistar. Siempre se deberá elegir a alguien representativo en relación con la tarea, en este caso es cuando se involucra a la gerencia o jefaturas para consultar quien sería el personal más idóneo para entrevistar.</a:t>
            </a:r>
          </a:p>
          <a:p>
            <a:r>
              <a:rPr lang="es-AR" dirty="0" smtClean="0"/>
              <a:t>Una vez definido quien es el personal a entrevistar, se tiene que establecer un cuando.</a:t>
            </a:r>
          </a:p>
          <a:p>
            <a:r>
              <a:rPr lang="es-AR" dirty="0" smtClean="0"/>
              <a:t>La información sobre el entrevistado facilitara la relación durante la entrevista. Conocer el nombre es fundamental, y tener una idea de cuales son sus tareas.</a:t>
            </a:r>
          </a:p>
          <a:p>
            <a:r>
              <a:rPr lang="es-AR" dirty="0" smtClean="0"/>
              <a:t>El sentido de la entrevista esta relacionado con el conocer las opiniones sobre los sistemas o métodos actuales y los objetivos de la organización (parte relevados en el estudio preliminar)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 - desarrollo</a:t>
            </a:r>
            <a:endParaRPr lang="es-AR" dirty="0"/>
          </a:p>
        </p:txBody>
      </p:sp>
      <p:sp>
        <p:nvSpPr>
          <p:cNvPr id="3" name="2 Marcador de contenido"/>
          <p:cNvSpPr>
            <a:spLocks noGrp="1"/>
          </p:cNvSpPr>
          <p:nvPr>
            <p:ph idx="1"/>
          </p:nvPr>
        </p:nvSpPr>
        <p:spPr/>
        <p:txBody>
          <a:bodyPr>
            <a:normAutofit/>
          </a:bodyPr>
          <a:lstStyle/>
          <a:p>
            <a:r>
              <a:rPr lang="es-AR" dirty="0" smtClean="0"/>
              <a:t>Ya sobre la entrevista, se podría decir que podemos dividir a la misma en 3 etapas. </a:t>
            </a:r>
          </a:p>
          <a:p>
            <a:pPr lvl="1"/>
            <a:r>
              <a:rPr lang="es-AR" dirty="0" smtClean="0"/>
              <a:t>Introducción, </a:t>
            </a:r>
          </a:p>
          <a:p>
            <a:pPr lvl="1"/>
            <a:r>
              <a:rPr lang="es-AR" dirty="0" smtClean="0"/>
              <a:t>desarrollo propiamente dicho </a:t>
            </a:r>
          </a:p>
          <a:p>
            <a:pPr lvl="1"/>
            <a:r>
              <a:rPr lang="es-AR" dirty="0" smtClean="0"/>
              <a:t>y un cierre.</a:t>
            </a:r>
          </a:p>
          <a:p>
            <a:pPr lvl="1"/>
            <a:endParaRPr lang="es-A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 - desarrollo</a:t>
            </a:r>
            <a:endParaRPr lang="es-AR" dirty="0"/>
          </a:p>
        </p:txBody>
      </p:sp>
      <p:sp>
        <p:nvSpPr>
          <p:cNvPr id="3" name="2 Marcador de contenido"/>
          <p:cNvSpPr>
            <a:spLocks noGrp="1"/>
          </p:cNvSpPr>
          <p:nvPr>
            <p:ph idx="1"/>
          </p:nvPr>
        </p:nvSpPr>
        <p:spPr/>
        <p:txBody>
          <a:bodyPr>
            <a:normAutofit/>
          </a:bodyPr>
          <a:lstStyle/>
          <a:p>
            <a:r>
              <a:rPr lang="es-AR" dirty="0" smtClean="0"/>
              <a:t>La introducción nos permitirá romper el hielo con el entrevistado, no es aconsejable comenzar a preguntar desde el principio.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 - desarrollo</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Dentro del desarrollo de la entrevista podemos definir dos estilos, el estructurado y el no estructurado. </a:t>
            </a:r>
          </a:p>
          <a:p>
            <a:pPr lvl="1"/>
            <a:r>
              <a:rPr lang="es-AR" dirty="0" smtClean="0"/>
              <a:t>El estructurado se basa en la preparación de un cuestionario y el seguimiento del mismo paso a paso. Existe libertad para realizar otras preguntas, sobre todo tendrá que ver con el desarrollo de la entrevista, pero se sigue la  “estructura”.</a:t>
            </a:r>
          </a:p>
          <a:p>
            <a:pPr lvl="1"/>
            <a:r>
              <a:rPr lang="es-AR" dirty="0" smtClean="0"/>
              <a:t>Para el caso de no estructurado, no hay una preparación de preguntas , si una guía de temas a tratar.</a:t>
            </a:r>
          </a:p>
          <a:p>
            <a:pPr lvl="1"/>
            <a:endParaRPr lang="es-A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Entrevistas - cierre</a:t>
            </a:r>
            <a:endParaRPr lang="es-AR" dirty="0"/>
          </a:p>
        </p:txBody>
      </p:sp>
      <p:sp>
        <p:nvSpPr>
          <p:cNvPr id="3" name="2 Marcador de contenido"/>
          <p:cNvSpPr>
            <a:spLocks noGrp="1"/>
          </p:cNvSpPr>
          <p:nvPr>
            <p:ph idx="1"/>
          </p:nvPr>
        </p:nvSpPr>
        <p:spPr/>
        <p:txBody>
          <a:bodyPr>
            <a:normAutofit/>
          </a:bodyPr>
          <a:lstStyle/>
          <a:p>
            <a:r>
              <a:rPr lang="es-AR" dirty="0" smtClean="0"/>
              <a:t>Por ultimo el cierre de la entrevista, donde el objetivo es distender la charla, o en caso de ser necesario fijar un nuevo momento para continuar la entrevista (fecha y lugar). Es conveniente que la misma sea lo antes posible.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Observacion</a:t>
            </a:r>
            <a:r>
              <a:rPr lang="es-AR" dirty="0" smtClean="0"/>
              <a:t> personal</a:t>
            </a:r>
            <a:endParaRPr lang="es-AR" dirty="0"/>
          </a:p>
        </p:txBody>
      </p:sp>
      <p:sp>
        <p:nvSpPr>
          <p:cNvPr id="3" name="2 Marcador de contenido"/>
          <p:cNvSpPr>
            <a:spLocks noGrp="1"/>
          </p:cNvSpPr>
          <p:nvPr>
            <p:ph idx="1"/>
          </p:nvPr>
        </p:nvSpPr>
        <p:spPr/>
        <p:txBody>
          <a:bodyPr>
            <a:normAutofit fontScale="85000" lnSpcReduction="10000"/>
          </a:bodyPr>
          <a:lstStyle/>
          <a:p>
            <a:r>
              <a:rPr lang="es-AR" dirty="0" smtClean="0"/>
              <a:t>La técnica de la observación personal se refiere precisamente a la recolección de datos por observación. La idea es relevar  estadísticas, por ello, la observación debe ser sistemática y metódica. Que es lo que se observa, en este caso hay dos focos de atención, el que toma decisiones, y su lugar de trabajo.</a:t>
            </a:r>
          </a:p>
          <a:p>
            <a:r>
              <a:rPr lang="es-AR" dirty="0" smtClean="0"/>
              <a:t>La aplicación del método tiene dos implementaciones básicas. Observar las tareas por periodos de tiempo a intervalos regulares. O la observación continua de un proceso desde el </a:t>
            </a:r>
            <a:r>
              <a:rPr lang="es-AR" dirty="0" err="1" smtClean="0"/>
              <a:t>incio</a:t>
            </a:r>
            <a:r>
              <a:rPr lang="es-AR" dirty="0" smtClean="0"/>
              <a:t> al fin.</a:t>
            </a:r>
            <a:endParaRPr lang="es-A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Medición de tiempos</a:t>
            </a:r>
            <a:endParaRPr lang="es-AR" dirty="0"/>
          </a:p>
        </p:txBody>
      </p:sp>
      <p:sp>
        <p:nvSpPr>
          <p:cNvPr id="3" name="2 Marcador de contenido"/>
          <p:cNvSpPr>
            <a:spLocks noGrp="1"/>
          </p:cNvSpPr>
          <p:nvPr>
            <p:ph idx="1"/>
          </p:nvPr>
        </p:nvSpPr>
        <p:spPr/>
        <p:txBody>
          <a:bodyPr>
            <a:normAutofit/>
          </a:bodyPr>
          <a:lstStyle/>
          <a:p>
            <a:r>
              <a:rPr lang="es-AR" dirty="0" smtClean="0"/>
              <a:t>El método de medición de tiempos, esta relacionado a la forma en que se ingresan los datos a los sistemas, está muy relacionado con la parte operativa del sistema.</a:t>
            </a:r>
            <a:endParaRPr lang="es-A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preguntas</a:t>
            </a:r>
            <a:endParaRPr lang="es-AR" dirty="0"/>
          </a:p>
        </p:txBody>
      </p:sp>
      <p:pic>
        <p:nvPicPr>
          <p:cNvPr id="1026" name="Picture 2" descr="C:\Users\pc\Downloads\Esquema-2-Letra-negra-Fondo-Blanco-2.jpg"/>
          <p:cNvPicPr>
            <a:picLocks noChangeAspect="1" noChangeArrowheads="1"/>
          </p:cNvPicPr>
          <p:nvPr/>
        </p:nvPicPr>
        <p:blipFill>
          <a:blip r:embed="rId2"/>
          <a:srcRect/>
          <a:stretch>
            <a:fillRect/>
          </a:stretch>
        </p:blipFill>
        <p:spPr bwMode="auto">
          <a:xfrm>
            <a:off x="785786" y="1142984"/>
            <a:ext cx="7286676" cy="546500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b="1" dirty="0" smtClean="0"/>
              <a:t>1) Preguntas Abiertas :</a:t>
            </a:r>
            <a:endParaRPr lang="es-AR" dirty="0" smtClean="0"/>
          </a:p>
          <a:p>
            <a:pPr lvl="1"/>
            <a:r>
              <a:rPr lang="es-AR" dirty="0" smtClean="0"/>
              <a:t>Son aquellas preguntas que deben ser contestadas por el encuestado con sus propias palabras, permitiendo total libertad en la respuesta. </a:t>
            </a:r>
          </a:p>
          <a:p>
            <a:endParaRPr lang="es-AR" dirty="0"/>
          </a:p>
        </p:txBody>
      </p:sp>
      <p:sp>
        <p:nvSpPr>
          <p:cNvPr id="4" name="1 Título"/>
          <p:cNvSpPr>
            <a:spLocks noGrp="1"/>
          </p:cNvSpPr>
          <p:nvPr>
            <p:ph type="title"/>
          </p:nvPr>
        </p:nvSpPr>
        <p:spPr>
          <a:xfrm>
            <a:off x="304800" y="457200"/>
            <a:ext cx="8686800" cy="838200"/>
          </a:xfrm>
        </p:spPr>
        <p:txBody>
          <a:bodyPr/>
          <a:lstStyle/>
          <a:p>
            <a:r>
              <a:rPr lang="es-AR" dirty="0" smtClean="0"/>
              <a:t>Tipos de preguntas</a:t>
            </a:r>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1554162"/>
            <a:ext cx="8686800" cy="5160986"/>
          </a:xfrm>
        </p:spPr>
        <p:txBody>
          <a:bodyPr>
            <a:noAutofit/>
          </a:bodyPr>
          <a:lstStyle/>
          <a:p>
            <a:r>
              <a:rPr lang="es-AR" sz="1500" b="1" dirty="0" smtClean="0"/>
              <a:t>2) Preguntas Cerradas : </a:t>
            </a:r>
            <a:r>
              <a:rPr lang="es-AR" sz="1500" dirty="0" smtClean="0"/>
              <a:t>El encuestado tiene que elegir entre las opciones establecidas. </a:t>
            </a:r>
          </a:p>
          <a:p>
            <a:pPr lvl="1"/>
            <a:r>
              <a:rPr lang="es-AR" sz="1500" b="1" dirty="0" smtClean="0"/>
              <a:t>2.1) Elección única: </a:t>
            </a:r>
            <a:r>
              <a:rPr lang="es-AR" sz="1500" dirty="0" smtClean="0"/>
              <a:t>Sólo puede ser elegida una opción de entre las opciones planteadas en la pregunta. </a:t>
            </a:r>
          </a:p>
          <a:p>
            <a:pPr lvl="2"/>
            <a:r>
              <a:rPr lang="es-AR" sz="1500" dirty="0" smtClean="0"/>
              <a:t>A) </a:t>
            </a:r>
            <a:r>
              <a:rPr lang="es-AR" sz="1500" u="sng" dirty="0" smtClean="0"/>
              <a:t>Dicotómicas</a:t>
            </a:r>
            <a:r>
              <a:rPr lang="es-AR" sz="1500" dirty="0" smtClean="0"/>
              <a:t>: Son preguntas que se responden con un Sí o con un No, o en su defecto No sabe, No contesta o No responde.</a:t>
            </a:r>
          </a:p>
          <a:p>
            <a:pPr lvl="2"/>
            <a:r>
              <a:rPr lang="es-AR" sz="1500" dirty="0" smtClean="0"/>
              <a:t>B) </a:t>
            </a:r>
            <a:r>
              <a:rPr lang="es-AR" sz="1500" u="sng" dirty="0" err="1" smtClean="0"/>
              <a:t>Politómicas</a:t>
            </a:r>
            <a:r>
              <a:rPr lang="es-AR" sz="1500" dirty="0" smtClean="0"/>
              <a:t>: También conocidas como categorizadas, presentan varias alternativas para que el encuestado elija la más conveniente.</a:t>
            </a:r>
          </a:p>
          <a:p>
            <a:pPr lvl="1"/>
            <a:r>
              <a:rPr lang="es-AR" sz="1500" b="1" dirty="0" smtClean="0"/>
              <a:t>2.2) Elección múltiple:  </a:t>
            </a:r>
            <a:r>
              <a:rPr lang="es-AR" sz="1500" dirty="0" smtClean="0"/>
              <a:t>Se utiliza cuando las opciones de respuesta no son excluyentes entre sí.</a:t>
            </a:r>
          </a:p>
          <a:p>
            <a:pPr lvl="2"/>
            <a:r>
              <a:rPr lang="es-AR" sz="1500" b="1" dirty="0" smtClean="0"/>
              <a:t>2.3) Ranking:</a:t>
            </a:r>
            <a:r>
              <a:rPr lang="es-AR" sz="1500" dirty="0" smtClean="0"/>
              <a:t> Consiste en jerarquizar las diferentes respuestas ordenándolas según considere el encuestado. Por ejemplo por orden de preferencia. </a:t>
            </a:r>
          </a:p>
          <a:p>
            <a:pPr lvl="2"/>
            <a:r>
              <a:rPr lang="es-AR" sz="1500" b="1" dirty="0" smtClean="0"/>
              <a:t>2.4) Escala:</a:t>
            </a:r>
            <a:r>
              <a:rPr lang="es-AR" sz="1500" dirty="0" smtClean="0"/>
              <a:t> Se utiliza para evaluar el grado de intensidad o sentimiento de una característica o variable que se está midiendo. </a:t>
            </a:r>
          </a:p>
          <a:p>
            <a:pPr lvl="3"/>
            <a:r>
              <a:rPr lang="es-AR" sz="1500" dirty="0" smtClean="0"/>
              <a:t>A) </a:t>
            </a:r>
            <a:r>
              <a:rPr lang="es-AR" sz="1500" u="sng" dirty="0" smtClean="0"/>
              <a:t>Numérica</a:t>
            </a:r>
            <a:r>
              <a:rPr lang="es-AR" sz="1500" dirty="0" smtClean="0"/>
              <a:t>: La característica se evalúa numéricamente. Pueden ser escalas de 1 a 10, de 1 a 5, etc. Por ejemplo ¿Qué te pareció la visita? Gradúala de 1 a 10 donde 1 es la menor expresión y 10 la máxima. </a:t>
            </a:r>
          </a:p>
          <a:p>
            <a:pPr lvl="3"/>
            <a:r>
              <a:rPr lang="es-AR" sz="1500" dirty="0" smtClean="0"/>
              <a:t>B) </a:t>
            </a:r>
            <a:r>
              <a:rPr lang="es-AR" sz="1500" u="sng" dirty="0" smtClean="0"/>
              <a:t>Nominal</a:t>
            </a:r>
            <a:r>
              <a:rPr lang="es-AR" sz="1500" dirty="0" smtClean="0"/>
              <a:t>: En vez de números, estos son sustituidos por palabras o frases. Por ejemplo ¿Qué te pareció la visita? Me gustó mucho, Me gustó, No me gustó, No me gustó nada o ¿Vas al cine? Muchas veces, A veces, Casi nunca, Nunca. </a:t>
            </a:r>
          </a:p>
          <a:p>
            <a:pPr lvl="3"/>
            <a:r>
              <a:rPr lang="es-AR" sz="1500" dirty="0" smtClean="0"/>
              <a:t>C) </a:t>
            </a:r>
            <a:r>
              <a:rPr lang="es-AR" sz="1500" u="sng" dirty="0" err="1" smtClean="0"/>
              <a:t>Likert</a:t>
            </a:r>
            <a:r>
              <a:rPr lang="es-AR" sz="1500" dirty="0" smtClean="0"/>
              <a:t>: Esta escala se diferencia con el resto en que no solo medimos una variable sino varias que tienen que estar relacionadas entre sí. </a:t>
            </a:r>
          </a:p>
        </p:txBody>
      </p:sp>
      <p:sp>
        <p:nvSpPr>
          <p:cNvPr id="4" name="1 Título"/>
          <p:cNvSpPr>
            <a:spLocks noGrp="1"/>
          </p:cNvSpPr>
          <p:nvPr>
            <p:ph type="title"/>
          </p:nvPr>
        </p:nvSpPr>
        <p:spPr>
          <a:xfrm>
            <a:off x="304800" y="457200"/>
            <a:ext cx="8686800" cy="838200"/>
          </a:xfrm>
        </p:spPr>
        <p:txBody>
          <a:bodyPr/>
          <a:lstStyle/>
          <a:p>
            <a:r>
              <a:rPr lang="es-AR" dirty="0" smtClean="0"/>
              <a:t>Tipos de preguntas</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sp>
        <p:nvSpPr>
          <p:cNvPr id="3" name="2 Marcador de contenido"/>
          <p:cNvSpPr>
            <a:spLocks noGrp="1"/>
          </p:cNvSpPr>
          <p:nvPr>
            <p:ph idx="1"/>
          </p:nvPr>
        </p:nvSpPr>
        <p:spPr/>
        <p:txBody>
          <a:bodyPr/>
          <a:lstStyle/>
          <a:p>
            <a:r>
              <a:rPr lang="es-AR" dirty="0" smtClean="0"/>
              <a:t>Se ocupa de construir un producto de software de alta calidad bajo restricciones de tiempo y presupuesto.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24744"/>
            <a:ext cx="7128792" cy="5346594"/>
          </a:xfrm>
        </p:spPr>
      </p:pic>
    </p:spTree>
    <p:extLst>
      <p:ext uri="{BB962C8B-B14F-4D97-AF65-F5344CB8AC3E}">
        <p14:creationId xmlns:p14="http://schemas.microsoft.com/office/powerpoint/2010/main" val="392713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b="1" dirty="0" smtClean="0"/>
              <a:t>3) Preguntas Mixtas en la encuesta:</a:t>
            </a:r>
            <a:endParaRPr lang="es-AR" dirty="0" smtClean="0"/>
          </a:p>
          <a:p>
            <a:pPr lvl="1"/>
            <a:r>
              <a:rPr lang="es-AR" dirty="0" smtClean="0"/>
              <a:t>Se componen de una parte de pregunta cerrada, donde el encuestado puede elegir una opción o varias de las planteadas y pregunta abierta dando la posibilidad de escribir la propia respuesta si dentro de las diferentes opciones no se encuentra la respuesta adecuada. En la aplicación podrán ser mixtas todas aquellas preguntas que tengan la opción “Añadir opción de respuesta abierta (Otros)” al editarlas en la pestaña “Opciones básicas”.</a:t>
            </a:r>
          </a:p>
          <a:p>
            <a:endParaRPr lang="es-AR" dirty="0"/>
          </a:p>
        </p:txBody>
      </p:sp>
      <p:sp>
        <p:nvSpPr>
          <p:cNvPr id="4" name="1 Título"/>
          <p:cNvSpPr>
            <a:spLocks noGrp="1"/>
          </p:cNvSpPr>
          <p:nvPr>
            <p:ph type="title"/>
          </p:nvPr>
        </p:nvSpPr>
        <p:spPr>
          <a:xfrm>
            <a:off x="304800" y="457200"/>
            <a:ext cx="8686800" cy="838200"/>
          </a:xfrm>
        </p:spPr>
        <p:txBody>
          <a:bodyPr/>
          <a:lstStyle/>
          <a:p>
            <a:r>
              <a:rPr lang="es-AR" dirty="0" smtClean="0"/>
              <a:t>Tipos de preguntas</a:t>
            </a:r>
            <a:endParaRPr lang="es-A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Tp</a:t>
            </a:r>
            <a:endParaRPr lang="es-AR" dirty="0"/>
          </a:p>
        </p:txBody>
      </p:sp>
      <p:sp>
        <p:nvSpPr>
          <p:cNvPr id="3" name="2 Marcador de contenido"/>
          <p:cNvSpPr>
            <a:spLocks noGrp="1"/>
          </p:cNvSpPr>
          <p:nvPr>
            <p:ph idx="1"/>
          </p:nvPr>
        </p:nvSpPr>
        <p:spPr/>
        <p:txBody>
          <a:bodyPr>
            <a:normAutofit/>
          </a:bodyPr>
          <a:lstStyle/>
          <a:p>
            <a:r>
              <a:rPr lang="es-MX" sz="2400" dirty="0" smtClean="0"/>
              <a:t>Sobre el TP que venimos trabajando armar los perfiles de los posibles entrevistados, usuarios, clientes, </a:t>
            </a:r>
            <a:r>
              <a:rPr lang="es-MX" sz="2400" dirty="0" err="1" smtClean="0"/>
              <a:t>etc</a:t>
            </a:r>
            <a:r>
              <a:rPr lang="es-MX" sz="2400" dirty="0" smtClean="0"/>
              <a:t> y elegir que tipo de relevamiento realizaríamos para comprender mejor el sistema. Finalmente armar en el caso de que sea pare de la selección, un cuestionario típico con la correspondiente planificación de la entrevista.</a:t>
            </a:r>
            <a:endParaRPr lang="es-MX" sz="1500" dirty="0" smtClean="0"/>
          </a:p>
          <a:p>
            <a:pPr lvl="1" algn="just"/>
            <a:endParaRPr lang="es-MX" sz="2000" dirty="0" smtClean="0"/>
          </a:p>
          <a:p>
            <a:endParaRPr lang="es-MX" dirty="0" smtClean="0"/>
          </a:p>
          <a:p>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Separación problema - solución</a:t>
            </a:r>
            <a:endParaRPr lang="es-AR" dirty="0"/>
          </a:p>
        </p:txBody>
      </p:sp>
      <p:pic>
        <p:nvPicPr>
          <p:cNvPr id="25602" name="Picture 2"/>
          <p:cNvPicPr>
            <a:picLocks noChangeAspect="1" noChangeArrowheads="1"/>
          </p:cNvPicPr>
          <p:nvPr/>
        </p:nvPicPr>
        <p:blipFill>
          <a:blip r:embed="rId2"/>
          <a:srcRect/>
          <a:stretch>
            <a:fillRect/>
          </a:stretch>
        </p:blipFill>
        <p:spPr bwMode="auto">
          <a:xfrm>
            <a:off x="571472" y="1381125"/>
            <a:ext cx="7943850" cy="547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6626" name="Picture 2"/>
          <p:cNvPicPr>
            <a:picLocks noChangeAspect="1" noChangeArrowheads="1"/>
          </p:cNvPicPr>
          <p:nvPr/>
        </p:nvPicPr>
        <p:blipFill>
          <a:blip r:embed="rId2"/>
          <a:srcRect/>
          <a:stretch>
            <a:fillRect/>
          </a:stretch>
        </p:blipFill>
        <p:spPr bwMode="auto">
          <a:xfrm>
            <a:off x="736017" y="1571612"/>
            <a:ext cx="2550099" cy="4976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7650" name="Picture 2"/>
          <p:cNvPicPr>
            <a:picLocks noChangeAspect="1" noChangeArrowheads="1"/>
          </p:cNvPicPr>
          <p:nvPr/>
        </p:nvPicPr>
        <p:blipFill>
          <a:blip r:embed="rId2"/>
          <a:srcRect/>
          <a:stretch>
            <a:fillRect/>
          </a:stretch>
        </p:blipFill>
        <p:spPr bwMode="auto">
          <a:xfrm>
            <a:off x="857224" y="1571612"/>
            <a:ext cx="6000792" cy="5038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8674" name="Picture 2"/>
          <p:cNvPicPr>
            <a:picLocks noChangeAspect="1" noChangeArrowheads="1"/>
          </p:cNvPicPr>
          <p:nvPr/>
        </p:nvPicPr>
        <p:blipFill>
          <a:blip r:embed="rId2"/>
          <a:srcRect/>
          <a:stretch>
            <a:fillRect/>
          </a:stretch>
        </p:blipFill>
        <p:spPr bwMode="auto">
          <a:xfrm>
            <a:off x="857224" y="1643050"/>
            <a:ext cx="6072230"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9698" name="Picture 2"/>
          <p:cNvPicPr>
            <a:picLocks noChangeAspect="1" noChangeArrowheads="1"/>
          </p:cNvPicPr>
          <p:nvPr/>
        </p:nvPicPr>
        <p:blipFill>
          <a:blip r:embed="rId2"/>
          <a:srcRect/>
          <a:stretch>
            <a:fillRect/>
          </a:stretch>
        </p:blipFill>
        <p:spPr bwMode="auto">
          <a:xfrm>
            <a:off x="857224" y="1643050"/>
            <a:ext cx="6053133" cy="50284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30722" name="Picture 2"/>
          <p:cNvPicPr>
            <a:picLocks noChangeAspect="1" noChangeArrowheads="1"/>
          </p:cNvPicPr>
          <p:nvPr/>
        </p:nvPicPr>
        <p:blipFill>
          <a:blip r:embed="rId2"/>
          <a:srcRect/>
          <a:stretch>
            <a:fillRect/>
          </a:stretch>
        </p:blipFill>
        <p:spPr bwMode="auto">
          <a:xfrm>
            <a:off x="857224" y="1643050"/>
            <a:ext cx="5572164" cy="4853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1116</TotalTime>
  <Words>1113</Words>
  <Application>Microsoft Office PowerPoint</Application>
  <PresentationFormat>Presentación en pantalla (4:3)</PresentationFormat>
  <Paragraphs>86</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Calibri</vt:lpstr>
      <vt:lpstr>Franklin Gothic Book</vt:lpstr>
      <vt:lpstr>Franklin Gothic Medium</vt:lpstr>
      <vt:lpstr>Wingdings 2</vt:lpstr>
      <vt:lpstr>Viajes</vt:lpstr>
      <vt:lpstr>Taller iii</vt:lpstr>
      <vt:lpstr>Presentación de PowerPoint</vt:lpstr>
      <vt:lpstr>Ingenieria de requerimientos</vt:lpstr>
      <vt:lpstr>Separación problema - solución</vt:lpstr>
      <vt:lpstr>Ingenieria de requerimientos</vt:lpstr>
      <vt:lpstr>Ingenieria de requerimientos</vt:lpstr>
      <vt:lpstr>Ingenieria de requerimientos</vt:lpstr>
      <vt:lpstr>Ingenieria de requerimientos</vt:lpstr>
      <vt:lpstr>Ingenieria de requerimientos</vt:lpstr>
      <vt:lpstr>Ingenieria de requerimientos</vt:lpstr>
      <vt:lpstr>Ingeniería de requerimientos</vt:lpstr>
      <vt:lpstr>Ingeniería de requerimientos</vt:lpstr>
      <vt:lpstr>Ingeniería de requerimientos</vt:lpstr>
      <vt:lpstr>relevamiento</vt:lpstr>
      <vt:lpstr>¿De dónde debemos recoger esos datos?</vt:lpstr>
      <vt:lpstr>Tecnicas de relevamiento</vt:lpstr>
      <vt:lpstr>cuestionario</vt:lpstr>
      <vt:lpstr>entrevistas</vt:lpstr>
      <vt:lpstr>entrevistas</vt:lpstr>
      <vt:lpstr>Entrevistas - planificacion</vt:lpstr>
      <vt:lpstr>Entrevistas - desarrollo</vt:lpstr>
      <vt:lpstr>Entrevistas - desarrollo</vt:lpstr>
      <vt:lpstr>Entrevistas - desarrollo</vt:lpstr>
      <vt:lpstr>Entrevistas - cierre</vt:lpstr>
      <vt:lpstr>Observacion personal</vt:lpstr>
      <vt:lpstr>Medición de tiempos</vt:lpstr>
      <vt:lpstr>Tipos de preguntas</vt:lpstr>
      <vt:lpstr>Tipos de preguntas</vt:lpstr>
      <vt:lpstr>Tipos de preguntas</vt:lpstr>
      <vt:lpstr>Presentación de PowerPoint</vt:lpstr>
      <vt:lpstr>Tipos de preguntas</vt:lpstr>
      <vt:lpstr>Tp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metodología de sistemas</dc:title>
  <dc:creator>pc</dc:creator>
  <cp:lastModifiedBy>Alumno</cp:lastModifiedBy>
  <cp:revision>72</cp:revision>
  <dcterms:created xsi:type="dcterms:W3CDTF">2016-08-16T16:27:30Z</dcterms:created>
  <dcterms:modified xsi:type="dcterms:W3CDTF">2017-04-11T21:57:04Z</dcterms:modified>
</cp:coreProperties>
</file>