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0" r:id="rId3"/>
    <p:sldId id="287" r:id="rId4"/>
    <p:sldId id="294" r:id="rId5"/>
    <p:sldId id="327" r:id="rId6"/>
    <p:sldId id="319" r:id="rId7"/>
    <p:sldId id="320" r:id="rId8"/>
    <p:sldId id="321" r:id="rId9"/>
    <p:sldId id="322" r:id="rId10"/>
    <p:sldId id="323" r:id="rId11"/>
    <p:sldId id="324" r:id="rId12"/>
    <p:sldId id="309" r:id="rId13"/>
    <p:sldId id="310" r:id="rId14"/>
    <p:sldId id="311" r:id="rId15"/>
    <p:sldId id="312" r:id="rId16"/>
    <p:sldId id="313" r:id="rId17"/>
    <p:sldId id="314" r:id="rId18"/>
    <p:sldId id="316" r:id="rId19"/>
    <p:sldId id="315" r:id="rId20"/>
    <p:sldId id="317" r:id="rId21"/>
    <p:sldId id="318" r:id="rId22"/>
    <p:sldId id="325" r:id="rId23"/>
    <p:sldId id="326" r:id="rId24"/>
    <p:sldId id="288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9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B8CB30-33DE-4F32-9C28-712D3C99EAA5}" type="datetimeFigureOut">
              <a:rPr lang="es-AR" smtClean="0"/>
              <a:pPr/>
              <a:t>03/11/2016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Taller </a:t>
            </a:r>
            <a:r>
              <a:rPr lang="es-AR" dirty="0" err="1" smtClean="0"/>
              <a:t>iii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Carrera: Analista de Sistemas</a:t>
            </a:r>
            <a:endParaRPr lang="es-AR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357430"/>
            <a:ext cx="2127193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</a:t>
            </a: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8786842" cy="333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57200"/>
            <a:ext cx="4681538" cy="262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071538" y="1714488"/>
            <a:ext cx="6929486" cy="4357718"/>
            <a:chOff x="0" y="0"/>
            <a:chExt cx="7374" cy="4139"/>
          </a:xfrm>
        </p:grpSpPr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7374" cy="4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pic>
          <p:nvPicPr>
            <p:cNvPr id="32789" name="Picture 2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0" y="0"/>
              <a:ext cx="1711" cy="1443"/>
            </a:xfrm>
            <a:prstGeom prst="rect">
              <a:avLst/>
            </a:prstGeom>
            <a:noFill/>
            <a:ln w="9525">
              <a:round/>
              <a:headEnd/>
              <a:tailEnd/>
            </a:ln>
          </p:spPr>
        </p:pic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618" y="2667"/>
              <a:ext cx="4681" cy="1291"/>
              <a:chOff x="1618" y="2667"/>
              <a:chExt cx="4681" cy="1291"/>
            </a:xfrm>
          </p:grpSpPr>
          <p:sp>
            <p:nvSpPr>
              <p:cNvPr id="32788" name="Oval 20"/>
              <p:cNvSpPr>
                <a:spLocks noChangeArrowheads="1"/>
              </p:cNvSpPr>
              <p:nvPr/>
            </p:nvSpPr>
            <p:spPr bwMode="auto">
              <a:xfrm>
                <a:off x="4135" y="2667"/>
                <a:ext cx="2164" cy="719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1990" y="2667"/>
                <a:ext cx="284" cy="284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786" name="Line 18"/>
              <p:cNvSpPr>
                <a:spLocks noChangeShapeType="1"/>
              </p:cNvSpPr>
              <p:nvPr/>
            </p:nvSpPr>
            <p:spPr bwMode="auto">
              <a:xfrm>
                <a:off x="1855" y="3067"/>
                <a:ext cx="538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>
                <a:off x="2135" y="2967"/>
                <a:ext cx="0" cy="35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784" name="Line 16"/>
              <p:cNvSpPr>
                <a:spLocks noChangeShapeType="1"/>
              </p:cNvSpPr>
              <p:nvPr/>
            </p:nvSpPr>
            <p:spPr bwMode="auto">
              <a:xfrm flipH="1">
                <a:off x="1935" y="3347"/>
                <a:ext cx="179" cy="17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783" name="Line 15"/>
              <p:cNvSpPr>
                <a:spLocks noChangeShapeType="1"/>
              </p:cNvSpPr>
              <p:nvPr/>
            </p:nvSpPr>
            <p:spPr bwMode="auto">
              <a:xfrm>
                <a:off x="2135" y="3327"/>
                <a:ext cx="179" cy="17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782" name="Line 14"/>
              <p:cNvSpPr>
                <a:spLocks noChangeShapeType="1"/>
              </p:cNvSpPr>
              <p:nvPr/>
            </p:nvSpPr>
            <p:spPr bwMode="auto">
              <a:xfrm>
                <a:off x="2815" y="3027"/>
                <a:ext cx="1262" cy="2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781" name="Text Box 13"/>
              <p:cNvSpPr txBox="1">
                <a:spLocks noChangeArrowheads="1"/>
              </p:cNvSpPr>
              <p:nvPr/>
            </p:nvSpPr>
            <p:spPr bwMode="auto">
              <a:xfrm>
                <a:off x="4596" y="2780"/>
                <a:ext cx="1442" cy="53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Encargar mercadería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1618" y="3598"/>
                <a:ext cx="1081" cy="36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Operador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3479" y="1850"/>
              <a:ext cx="2524" cy="7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Modelando el caso de uso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 rot="5400000">
              <a:off x="2953" y="1552"/>
              <a:ext cx="380" cy="120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5D18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2776" name="AutoShape 8"/>
            <p:cNvSpPr>
              <a:spLocks noChangeArrowheads="1"/>
            </p:cNvSpPr>
            <p:nvPr/>
          </p:nvSpPr>
          <p:spPr bwMode="auto">
            <a:xfrm rot="20220000">
              <a:off x="1755" y="302"/>
              <a:ext cx="744" cy="364"/>
            </a:xfrm>
            <a:prstGeom prst="rightArrow">
              <a:avLst>
                <a:gd name="adj1" fmla="val 50000"/>
                <a:gd name="adj2" fmla="val 51099"/>
              </a:avLst>
            </a:prstGeom>
            <a:solidFill>
              <a:srgbClr val="A5D18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2775" name="AutoShape 7"/>
            <p:cNvSpPr>
              <a:spLocks noChangeArrowheads="1"/>
            </p:cNvSpPr>
            <p:nvPr/>
          </p:nvSpPr>
          <p:spPr bwMode="auto">
            <a:xfrm rot="12240000">
              <a:off x="4097" y="81"/>
              <a:ext cx="729" cy="364"/>
            </a:xfrm>
            <a:prstGeom prst="rightArrow">
              <a:avLst>
                <a:gd name="adj1" fmla="val 50000"/>
                <a:gd name="adj2" fmla="val 50069"/>
              </a:avLst>
            </a:prstGeom>
            <a:solidFill>
              <a:srgbClr val="A5D18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" y="212"/>
              <a:ext cx="1229" cy="1227"/>
            </a:xfrm>
            <a:prstGeom prst="rect">
              <a:avLst/>
            </a:prstGeom>
            <a:noFill/>
            <a:ln w="9525">
              <a:round/>
              <a:headEnd/>
              <a:tailEnd/>
            </a:ln>
          </p:spPr>
        </p:pic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70" y="275"/>
              <a:ext cx="1349" cy="1171"/>
            </a:xfrm>
            <a:prstGeom prst="rect">
              <a:avLst/>
            </a:prstGeom>
            <a:noFill/>
            <a:ln w="9525">
              <a:round/>
              <a:headEnd/>
              <a:tailEnd/>
            </a:ln>
          </p:spPr>
        </p:pic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5779" y="1431"/>
              <a:ext cx="1082" cy="3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Operador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1" name="Text Box 3"/>
            <p:cNvSpPr txBox="1">
              <a:spLocks noChangeArrowheads="1"/>
            </p:cNvSpPr>
            <p:nvPr/>
          </p:nvSpPr>
          <p:spPr bwMode="auto">
            <a:xfrm>
              <a:off x="443" y="1439"/>
              <a:ext cx="1081" cy="3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Operador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0" y="63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214546" y="3071810"/>
            <a:ext cx="6000792" cy="3246441"/>
            <a:chOff x="1980" y="172"/>
            <a:chExt cx="7559" cy="43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0" y="172"/>
              <a:ext cx="3327" cy="4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860" y="3592"/>
              <a:ext cx="2879" cy="7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Flujo Principal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(Funcionamiento normal)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401" y="612"/>
              <a:ext cx="4139" cy="7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Flujo Alternativo - Excepciones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(Variantes al comportamiento normal)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H="1">
              <a:off x="4500" y="892"/>
              <a:ext cx="899" cy="35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 flipV="1">
              <a:off x="3780" y="2692"/>
              <a:ext cx="1079" cy="89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4283" y="1643050"/>
            <a:ext cx="82868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Arial" pitchFamily="34" charset="0"/>
              </a:rPr>
              <a:t>Un caso de uso está compuesto por un flujo principal  y uno o  más flujos alternativos, como se muestra en la siguiente imagen.</a:t>
            </a: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– flujos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85720" y="1428736"/>
            <a:ext cx="8286808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2500" b="1" i="1" dirty="0" smtClean="0"/>
              <a:t>Flujo Principal:</a:t>
            </a:r>
            <a:endParaRPr lang="es-AR" sz="2500" dirty="0" smtClean="0"/>
          </a:p>
          <a:p>
            <a:r>
              <a:rPr lang="es-ES" sz="2500" dirty="0" smtClean="0"/>
              <a:t>Es la ejecución del curso normal del caso de  uso.</a:t>
            </a:r>
            <a:endParaRPr lang="es-AR" sz="2500" dirty="0" smtClean="0"/>
          </a:p>
          <a:p>
            <a:r>
              <a:rPr lang="es-ES" sz="2500" i="1" dirty="0" smtClean="0"/>
              <a:t> </a:t>
            </a:r>
            <a:endParaRPr lang="es-AR" sz="2500" dirty="0" smtClean="0"/>
          </a:p>
          <a:p>
            <a:r>
              <a:rPr lang="es-AR" sz="2500" i="1" dirty="0" smtClean="0"/>
              <a:t>Ejemplo:</a:t>
            </a:r>
            <a:endParaRPr lang="es-AR" sz="2500" dirty="0" smtClean="0"/>
          </a:p>
          <a:p>
            <a:r>
              <a:rPr lang="es-AR" sz="2500" b="1" i="1" dirty="0" smtClean="0"/>
              <a:t>Caso de Uso:</a:t>
            </a:r>
            <a:r>
              <a:rPr lang="es-AR" sz="2500" i="1" dirty="0" smtClean="0"/>
              <a:t> Procesar Venta</a:t>
            </a:r>
            <a:endParaRPr lang="es-AR" sz="2500" dirty="0" smtClean="0"/>
          </a:p>
          <a:p>
            <a:r>
              <a:rPr lang="es-AR" sz="2500" b="1" i="1" dirty="0" smtClean="0"/>
              <a:t>Actor:</a:t>
            </a:r>
            <a:r>
              <a:rPr lang="es-AR" sz="2500" i="1" dirty="0" smtClean="0"/>
              <a:t> Cajero</a:t>
            </a:r>
            <a:endParaRPr lang="es-AR" sz="2500" dirty="0" smtClean="0"/>
          </a:p>
          <a:p>
            <a:r>
              <a:rPr lang="es-AR" sz="2500" b="1" i="1" dirty="0" smtClean="0"/>
              <a:t>Flujo Principal:</a:t>
            </a:r>
          </a:p>
          <a:p>
            <a:endParaRPr lang="es-AR" sz="2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sz="2500" i="1" dirty="0" smtClean="0"/>
              <a:t>El Cliente llega a la caja con los productos que desea comprar.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sz="2500" i="1" dirty="0" smtClean="0"/>
              <a:t>El Cajero inicia un nuevo proceso de venta.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sz="2500" i="1" dirty="0" smtClean="0"/>
              <a:t>El Cajero registra el producto ingresando el código del mismo.</a:t>
            </a:r>
            <a:endParaRPr lang="es-AR" sz="2500" dirty="0" smtClean="0"/>
          </a:p>
          <a:p>
            <a:pPr lvl="0"/>
            <a:endParaRPr lang="es-AR" sz="2500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– Flujo principal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0" y="1714488"/>
            <a:ext cx="864399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i="1" dirty="0" smtClean="0"/>
              <a:t>Cont.</a:t>
            </a:r>
          </a:p>
          <a:p>
            <a:endParaRPr lang="es-ES" sz="2500" i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sz="2500" i="1" dirty="0" smtClean="0"/>
              <a:t>El Cajero repite el paso 3 hasta que no haya mas productos para ingresar.</a:t>
            </a:r>
            <a:endParaRPr lang="es-AR" sz="2500" i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sz="2500" i="1" dirty="0" smtClean="0"/>
              <a:t>El Sistema totaliza la operación.</a:t>
            </a:r>
            <a:endParaRPr lang="es-AR" sz="2500" i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sz="2500" i="1" dirty="0" smtClean="0"/>
              <a:t>El Cajero informa el importe.</a:t>
            </a:r>
            <a:endParaRPr lang="es-AR" sz="2500" i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sz="2500" i="1" dirty="0" smtClean="0"/>
              <a:t>El Cliente paga y el Sistema gestiona el pago.</a:t>
            </a:r>
            <a:endParaRPr lang="es-AR" sz="2500" i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sz="2500" i="1" dirty="0" smtClean="0"/>
              <a:t>El Sistema emite la factura.</a:t>
            </a:r>
            <a:endParaRPr lang="es-AR" sz="2500" i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sz="2500" i="1" dirty="0" smtClean="0"/>
              <a:t>El Cliente recibe la factura y se retira con los productos.</a:t>
            </a:r>
            <a:endParaRPr lang="es-AR" sz="2500" i="1" dirty="0" smtClean="0"/>
          </a:p>
          <a:p>
            <a:r>
              <a:rPr lang="es-ES" i="1" dirty="0" smtClean="0"/>
              <a:t> </a:t>
            </a:r>
            <a:endParaRPr lang="es-AR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– Flujo principal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0" y="1714488"/>
            <a:ext cx="864399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Durante la ejecución de un caso de uso, suelen aparecer errores o excepciones al curso principal. Esas desviaciones del curso normal del caso  de uso se llaman alternativas y representan un error o excepción en el curso normal del caso de uso.</a:t>
            </a:r>
            <a:endParaRPr lang="es-AR" sz="2800" dirty="0" smtClean="0"/>
          </a:p>
          <a:p>
            <a:r>
              <a:rPr lang="es-ES" i="1" dirty="0" smtClean="0"/>
              <a:t> </a:t>
            </a:r>
            <a:endParaRPr lang="es-AR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– Flujo alternativo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0" y="1714488"/>
            <a:ext cx="864399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dirty="0" smtClean="0"/>
              <a:t>Ejemplo: se detallará el flujo alternativo del paso 7 del caso de uso Procesar Venta, el sistema solo admite pago en efectivo y pago con tarjeta de crédito.</a:t>
            </a:r>
          </a:p>
          <a:p>
            <a:r>
              <a:rPr lang="es-AR" sz="2500" b="1" dirty="0" smtClean="0"/>
              <a:t>Caso de Uso</a:t>
            </a:r>
            <a:r>
              <a:rPr lang="es-AR" sz="2500" dirty="0" smtClean="0"/>
              <a:t>: Procesar Venta</a:t>
            </a:r>
          </a:p>
          <a:p>
            <a:r>
              <a:rPr lang="es-AR" sz="2500" b="1" dirty="0" smtClean="0"/>
              <a:t>Actor</a:t>
            </a:r>
            <a:r>
              <a:rPr lang="es-AR" sz="2500" dirty="0" smtClean="0"/>
              <a:t>: Cajero</a:t>
            </a:r>
          </a:p>
          <a:p>
            <a:r>
              <a:rPr lang="es-AR" sz="2500" b="1" dirty="0" smtClean="0"/>
              <a:t>Flujo Alternativo</a:t>
            </a:r>
            <a:r>
              <a:rPr lang="es-AR" sz="2500" dirty="0" smtClean="0"/>
              <a:t>:</a:t>
            </a:r>
          </a:p>
          <a:p>
            <a:r>
              <a:rPr lang="es-ES" sz="2500" dirty="0" smtClean="0"/>
              <a:t>7.a. Pago en Efectivo:</a:t>
            </a:r>
            <a:endParaRPr lang="es-A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ES" sz="2500" dirty="0" smtClean="0"/>
              <a:t>El Cajero ingresa el monto en efectivo recibido.</a:t>
            </a:r>
            <a:endParaRPr lang="es-A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ES" sz="2500" dirty="0" smtClean="0"/>
              <a:t>El Sistema emite el vuelto a entregar.</a:t>
            </a:r>
            <a:endParaRPr lang="es-A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ES" sz="2500" dirty="0" smtClean="0"/>
              <a:t>El Cajero guarda el dinero en la caja y retira y entrega el vuelto.</a:t>
            </a:r>
            <a:endParaRPr lang="es-A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ES" sz="2500" dirty="0" smtClean="0"/>
              <a:t>El Sistema registra el pago en efectivo.</a:t>
            </a:r>
            <a:endParaRPr lang="es-AR" sz="2500" dirty="0" smtClean="0"/>
          </a:p>
          <a:p>
            <a:r>
              <a:rPr lang="es-ES" sz="2500" i="1" dirty="0" smtClean="0"/>
              <a:t> </a:t>
            </a:r>
            <a:endParaRPr lang="es-AR" sz="25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– Flujo alternativo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0" y="1714488"/>
            <a:ext cx="864399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i="1" dirty="0" err="1" smtClean="0"/>
              <a:t>Cont</a:t>
            </a:r>
            <a:r>
              <a:rPr lang="es-ES" sz="2500" i="1" dirty="0" smtClean="0"/>
              <a:t> </a:t>
            </a:r>
          </a:p>
          <a:p>
            <a:r>
              <a:rPr lang="es-ES" sz="2500" i="1" dirty="0" smtClean="0"/>
              <a:t> </a:t>
            </a:r>
            <a:endParaRPr lang="es-AR" sz="2500" dirty="0" smtClean="0"/>
          </a:p>
          <a:p>
            <a:r>
              <a:rPr lang="es-ES" sz="2500" i="1" dirty="0" smtClean="0"/>
              <a:t>7.b. Pago con Tarjeta de Crédito: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sz="2500" i="1" dirty="0" smtClean="0"/>
              <a:t>El Cliente entrega la tarjeta de crédito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sz="2500" i="1" dirty="0" smtClean="0"/>
              <a:t>El Cajero ingresa los datos de la tarjeta de crédito.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sz="2500" i="1" dirty="0" smtClean="0"/>
              <a:t>El Sistema solicita autorización del pago a un sistema externo.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s-ES" sz="2500" i="1" dirty="0" smtClean="0"/>
              <a:t>El Sistema recibe la aprobación del pago, y lo notifica al cajero.</a:t>
            </a:r>
            <a:endParaRPr lang="es-AR" sz="2500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ES" sz="2500" i="1" dirty="0" smtClean="0"/>
              <a:t>El sistema recibe la denegación del pago:</a:t>
            </a:r>
            <a:endParaRPr lang="es-AR" sz="25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s-ES" sz="2500" i="1" dirty="0" smtClean="0"/>
              <a:t>El sistema indica la denegación al cajero.</a:t>
            </a:r>
            <a:endParaRPr lang="es-AR" sz="25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s-ES" sz="2500" i="1" dirty="0" smtClean="0"/>
              <a:t>El Cajero solicita al cliente un modo de pago alternativo.</a:t>
            </a:r>
            <a:endParaRPr lang="es-AR" sz="25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– Flujo alternativo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0" y="1714488"/>
            <a:ext cx="86439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i="1" dirty="0" err="1" smtClean="0"/>
              <a:t>Cont</a:t>
            </a:r>
            <a:r>
              <a:rPr lang="es-ES" sz="2500" i="1" dirty="0" smtClean="0"/>
              <a:t> </a:t>
            </a:r>
          </a:p>
          <a:p>
            <a:r>
              <a:rPr lang="es-ES" sz="2500" i="1" dirty="0" smtClean="0"/>
              <a:t> 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 startAt="5"/>
            </a:pPr>
            <a:r>
              <a:rPr lang="es-ES" sz="2500" i="1" dirty="0" smtClean="0"/>
              <a:t>El Sistema registra el pago con tarjeta de crédito.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 startAt="5"/>
            </a:pPr>
            <a:r>
              <a:rPr lang="es-ES" sz="2500" i="1" dirty="0" smtClean="0"/>
              <a:t>El Sistema emite el comprobante de pago por tarjeta de crédito.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 startAt="5"/>
            </a:pPr>
            <a:r>
              <a:rPr lang="es-ES" sz="2500" i="1" dirty="0" smtClean="0"/>
              <a:t>El Cajero solicita al Cliente que firme el comprobante.</a:t>
            </a:r>
            <a:endParaRPr lang="es-AR" sz="2500" dirty="0" smtClean="0"/>
          </a:p>
          <a:p>
            <a:pPr marL="457200" lvl="0" indent="-457200">
              <a:buFont typeface="+mj-lt"/>
              <a:buAutoNum type="arabicPeriod" startAt="5"/>
            </a:pPr>
            <a:r>
              <a:rPr lang="es-ES" sz="2500" i="1" dirty="0" smtClean="0"/>
              <a:t>El Cliente firma el comprobante.</a:t>
            </a:r>
            <a:endParaRPr lang="es-AR" sz="2500" dirty="0" smtClean="0"/>
          </a:p>
          <a:p>
            <a:r>
              <a:rPr lang="es-ES" sz="2500" i="1" dirty="0" smtClean="0"/>
              <a:t> </a:t>
            </a:r>
            <a:endParaRPr lang="es-AR" sz="25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– Flujo alternativo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0" y="1348800"/>
            <a:ext cx="864399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b="1" dirty="0" smtClean="0"/>
              <a:t>Precondiciones</a:t>
            </a:r>
            <a:r>
              <a:rPr lang="es-ES_tradnl" sz="2200" dirty="0" smtClean="0"/>
              <a:t>: </a:t>
            </a:r>
            <a:endParaRPr lang="es-AR" sz="2200" b="1" i="1" dirty="0" smtClean="0"/>
          </a:p>
          <a:p>
            <a:pPr>
              <a:buFont typeface="Arial" pitchFamily="34" charset="0"/>
              <a:buChar char="•"/>
            </a:pPr>
            <a:r>
              <a:rPr lang="es-AR" sz="2200" dirty="0" smtClean="0"/>
              <a:t> Las precondiciones, reflejan el estado en el que debe estar el sistema y su entorno para que pueda comenzar la ejecución del caso de uso.</a:t>
            </a:r>
          </a:p>
          <a:p>
            <a:pPr>
              <a:buFont typeface="Arial" pitchFamily="34" charset="0"/>
              <a:buChar char="•"/>
            </a:pPr>
            <a:r>
              <a:rPr lang="es-AR" sz="2200" dirty="0" smtClean="0"/>
              <a:t> Las precondiciones establecen lo que debe cumplirse antes de comenzar un caso de uso. </a:t>
            </a:r>
          </a:p>
          <a:p>
            <a:pPr>
              <a:buFont typeface="Arial" pitchFamily="34" charset="0"/>
              <a:buChar char="•"/>
            </a:pPr>
            <a:r>
              <a:rPr lang="es-AR" sz="2200" dirty="0" smtClean="0"/>
              <a:t> Las precondiciones no se prueban en el caso de uso, sino que se asumen como verdaderas, generalmente, implica que un caso de uso anterior se haya completado exitosamente. </a:t>
            </a:r>
          </a:p>
          <a:p>
            <a:pPr>
              <a:buFont typeface="Arial" pitchFamily="34" charset="0"/>
              <a:buChar char="•"/>
            </a:pPr>
            <a:r>
              <a:rPr lang="es-AR" sz="2200" dirty="0" smtClean="0"/>
              <a:t> Las precondiciones indican suposiciones importantes que deben cumplirse.</a:t>
            </a:r>
          </a:p>
          <a:p>
            <a:r>
              <a:rPr lang="es-AR" sz="2200" dirty="0" smtClean="0"/>
              <a:t> </a:t>
            </a:r>
          </a:p>
          <a:p>
            <a:r>
              <a:rPr lang="es-AR" sz="2200" i="1" dirty="0" smtClean="0"/>
              <a:t>Ejemplos:</a:t>
            </a:r>
            <a:endParaRPr lang="es-AR" sz="2200" dirty="0" smtClean="0"/>
          </a:p>
          <a:p>
            <a:r>
              <a:rPr lang="es-AR" sz="2200" dirty="0" smtClean="0"/>
              <a:t> </a:t>
            </a:r>
          </a:p>
          <a:p>
            <a:pPr lvl="0"/>
            <a:r>
              <a:rPr lang="es-AR" sz="2200" dirty="0" smtClean="0"/>
              <a:t>Precondición válida:</a:t>
            </a:r>
          </a:p>
          <a:p>
            <a:r>
              <a:rPr lang="es-AR" sz="2200" i="1" dirty="0" smtClean="0"/>
              <a:t>El agente de viajes debe estar autenticado en el sistema de reservas.</a:t>
            </a:r>
            <a:endParaRPr lang="es-AR" sz="2200" dirty="0" smtClean="0"/>
          </a:p>
          <a:p>
            <a:r>
              <a:rPr lang="es-ES" sz="2200" dirty="0" smtClean="0"/>
              <a:t>  </a:t>
            </a:r>
            <a:endParaRPr lang="es-AR" sz="22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- Precondiciones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5720" y="1348800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>
                <a:solidFill>
                  <a:schemeClr val="tx2"/>
                </a:solidFill>
              </a:rPr>
              <a:t>  Son descripciones de un conjunto de secuencia de acciones que ejecuta el sistema para obtener un resultado</a:t>
            </a:r>
          </a:p>
          <a:p>
            <a:pPr>
              <a:buFont typeface="Arial" pitchFamily="34" charset="0"/>
              <a:buChar char="•"/>
            </a:pPr>
            <a:endParaRPr lang="es-AR" sz="3200" dirty="0" smtClean="0">
              <a:solidFill>
                <a:schemeClr val="tx2"/>
              </a:solidFill>
            </a:endParaRPr>
          </a:p>
          <a:p>
            <a:r>
              <a:rPr lang="es-AR" sz="3200" dirty="0" smtClean="0">
                <a:solidFill>
                  <a:schemeClr val="tx2"/>
                </a:solidFill>
              </a:rPr>
              <a:t>• Los casos de uso especifican un comportamiento deseado , no como se ejecuta</a:t>
            </a:r>
          </a:p>
          <a:p>
            <a:endParaRPr lang="es-AR" sz="3200" dirty="0" smtClean="0">
              <a:solidFill>
                <a:schemeClr val="tx2"/>
              </a:solidFill>
            </a:endParaRPr>
          </a:p>
          <a:p>
            <a:r>
              <a:rPr lang="es-AR" sz="3200" dirty="0" smtClean="0">
                <a:solidFill>
                  <a:schemeClr val="tx2"/>
                </a:solidFill>
              </a:rPr>
              <a:t>• Permite definir los límites del sistema y las relaciones entre el sistema y su entorno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20" y="1714488"/>
            <a:ext cx="864399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b="1" dirty="0" err="1" smtClean="0"/>
              <a:t>Postcondiciones</a:t>
            </a:r>
            <a:r>
              <a:rPr lang="es-ES_tradnl" sz="2200" dirty="0" smtClean="0"/>
              <a:t>:</a:t>
            </a:r>
          </a:p>
          <a:p>
            <a:endParaRPr lang="es-AR" sz="2200" b="1" i="1" dirty="0" smtClean="0"/>
          </a:p>
          <a:p>
            <a:pPr>
              <a:buFont typeface="Arial" pitchFamily="34" charset="0"/>
              <a:buChar char="•"/>
            </a:pPr>
            <a:r>
              <a:rPr lang="es-AR" sz="2200" dirty="0" smtClean="0"/>
              <a:t> Las </a:t>
            </a:r>
            <a:r>
              <a:rPr lang="es-AR" sz="2200" dirty="0" err="1" smtClean="0"/>
              <a:t>postcondiciones</a:t>
            </a:r>
            <a:r>
              <a:rPr lang="es-AR" sz="2200" dirty="0" smtClean="0"/>
              <a:t>, reflejan el estado en el que queda el sistema y su entorno luego de la ejecución del caso de uso.</a:t>
            </a:r>
          </a:p>
          <a:p>
            <a:pPr>
              <a:buFont typeface="Arial" pitchFamily="34" charset="0"/>
              <a:buChar char="•"/>
            </a:pPr>
            <a:r>
              <a:rPr lang="es-AR" sz="2200" dirty="0" smtClean="0"/>
              <a:t> Establecen qué debe cumplirse cuando el caso de uso se completa con éxito.</a:t>
            </a:r>
          </a:p>
          <a:p>
            <a:r>
              <a:rPr lang="es-AR" sz="2200" dirty="0" smtClean="0"/>
              <a:t> </a:t>
            </a:r>
          </a:p>
          <a:p>
            <a:r>
              <a:rPr lang="es-AR" sz="2200" i="1" dirty="0" smtClean="0"/>
              <a:t>Ejemplo</a:t>
            </a:r>
            <a:r>
              <a:rPr lang="es-AR" sz="2200" dirty="0" smtClean="0"/>
              <a:t>:</a:t>
            </a:r>
          </a:p>
          <a:p>
            <a:pPr lvl="0"/>
            <a:r>
              <a:rPr lang="es-AR" sz="2200" dirty="0" err="1" smtClean="0"/>
              <a:t>Postcondición</a:t>
            </a:r>
            <a:r>
              <a:rPr lang="es-AR" sz="2200" dirty="0" smtClean="0"/>
              <a:t> válida:</a:t>
            </a:r>
          </a:p>
          <a:p>
            <a:r>
              <a:rPr lang="es-AR" sz="2200" i="1" dirty="0" smtClean="0"/>
              <a:t>Se registra la venta. Se actualiza el stock. Se imprime la factura.</a:t>
            </a:r>
            <a:endParaRPr lang="es-AR" sz="2200" dirty="0" smtClean="0"/>
          </a:p>
          <a:p>
            <a:r>
              <a:rPr lang="es-AR" sz="2200" dirty="0" smtClean="0"/>
              <a:t> </a:t>
            </a:r>
          </a:p>
          <a:p>
            <a:r>
              <a:rPr lang="es-AR" sz="2200" dirty="0" smtClean="0"/>
              <a:t> </a:t>
            </a:r>
          </a:p>
          <a:p>
            <a:endParaRPr lang="es-AR" sz="22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s-AR" dirty="0" smtClean="0"/>
              <a:t>Casos de uso - </a:t>
            </a:r>
            <a:r>
              <a:rPr lang="es-AR" dirty="0" err="1" smtClean="0"/>
              <a:t>postcondiciones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Casos de uso-</a:t>
            </a:r>
            <a:r>
              <a:rPr lang="es-AR" dirty="0" err="1" smtClean="0"/>
              <a:t>precondicion</a:t>
            </a:r>
            <a:r>
              <a:rPr lang="es-AR" dirty="0" smtClean="0"/>
              <a:t>-</a:t>
            </a:r>
            <a:r>
              <a:rPr lang="es-AR" dirty="0" err="1" smtClean="0"/>
              <a:t>postcondicion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ES_tradnl" dirty="0" smtClean="0"/>
              <a:t>Ejemplos vinculados al caso de uso Procesar Venta:</a:t>
            </a:r>
            <a:endParaRPr lang="es-AR" b="1" i="1" dirty="0" smtClean="0"/>
          </a:p>
          <a:p>
            <a:r>
              <a:rPr lang="es-AR" b="1" i="1" dirty="0" smtClean="0"/>
              <a:t>Caso de Uso:</a:t>
            </a:r>
            <a:r>
              <a:rPr lang="es-AR" i="1" dirty="0" smtClean="0"/>
              <a:t> Procesar Venta</a:t>
            </a:r>
            <a:endParaRPr lang="es-AR" dirty="0" smtClean="0"/>
          </a:p>
          <a:p>
            <a:r>
              <a:rPr lang="es-AR" b="1" i="1" dirty="0" smtClean="0"/>
              <a:t>Actor:</a:t>
            </a:r>
            <a:r>
              <a:rPr lang="es-AR" i="1" dirty="0" smtClean="0"/>
              <a:t> Cajero</a:t>
            </a:r>
            <a:endParaRPr lang="es-AR" dirty="0" smtClean="0"/>
          </a:p>
          <a:p>
            <a:r>
              <a:rPr lang="es-AR" b="1" i="1" dirty="0" smtClean="0"/>
              <a:t>Precondición: </a:t>
            </a:r>
            <a:r>
              <a:rPr lang="es-AR" i="1" dirty="0" smtClean="0"/>
              <a:t>El cajero se identifica y autentica.</a:t>
            </a:r>
            <a:endParaRPr lang="es-AR" dirty="0" smtClean="0"/>
          </a:p>
          <a:p>
            <a:r>
              <a:rPr lang="es-AR" b="1" i="1" dirty="0" err="1" smtClean="0"/>
              <a:t>Postcondición</a:t>
            </a:r>
            <a:r>
              <a:rPr lang="es-AR" b="1" i="1" dirty="0" smtClean="0"/>
              <a:t>: </a:t>
            </a:r>
            <a:r>
              <a:rPr lang="es-AR" i="1" dirty="0" smtClean="0"/>
              <a:t>Se registra la venta. Se actualiza la contabilidad y el inventario. Se genera la factura. Se registran las autorizaciones de pago aprobadas.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 - especificación</a:t>
            </a:r>
            <a:endParaRPr lang="es-AR" dirty="0"/>
          </a:p>
        </p:txBody>
      </p:sp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1571604" y="1500174"/>
            <a:ext cx="5729305" cy="4743469"/>
            <a:chOff x="318" y="1059"/>
            <a:chExt cx="5849" cy="5795"/>
          </a:xfrm>
        </p:grpSpPr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6" y="3507"/>
              <a:ext cx="419" cy="8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3684" y="1059"/>
              <a:ext cx="2339" cy="899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3756" y="2679"/>
              <a:ext cx="2339" cy="899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3792" y="4335"/>
              <a:ext cx="2339" cy="899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3828" y="5955"/>
              <a:ext cx="2339" cy="899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4242" y="1167"/>
              <a:ext cx="1259" cy="8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Realizar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Reserva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4026" y="2769"/>
              <a:ext cx="1799" cy="7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Brindar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Información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134" y="4461"/>
              <a:ext cx="1619" cy="7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Asignar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Habitación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1524" y="1779"/>
              <a:ext cx="1979" cy="19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 flipV="1">
              <a:off x="1524" y="3219"/>
              <a:ext cx="2159" cy="7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1524" y="4119"/>
              <a:ext cx="2159" cy="53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1524" y="4299"/>
              <a:ext cx="2159" cy="19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4044" y="6099"/>
              <a:ext cx="1799" cy="7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Facturar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Servicios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318" y="4227"/>
              <a:ext cx="1619" cy="3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Recepción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31406" t="20000" r="29687" b="6666"/>
          <a:stretch>
            <a:fillRect/>
          </a:stretch>
        </p:blipFill>
        <p:spPr bwMode="auto">
          <a:xfrm>
            <a:off x="1643042" y="357166"/>
            <a:ext cx="5929354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Próximos pasos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Identificar los actores del TP </a:t>
            </a:r>
          </a:p>
          <a:p>
            <a:r>
              <a:rPr lang="es-AR" dirty="0" smtClean="0"/>
              <a:t>Diagramar los casos de </a:t>
            </a:r>
            <a:r>
              <a:rPr lang="es-AR" dirty="0" smtClean="0"/>
              <a:t>uso</a:t>
            </a:r>
          </a:p>
          <a:p>
            <a:r>
              <a:rPr lang="es-AR" dirty="0" smtClean="0"/>
              <a:t>Especificar cada caso </a:t>
            </a:r>
            <a:r>
              <a:rPr lang="es-AR" smtClean="0"/>
              <a:t>de uso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285720" y="1443841"/>
            <a:ext cx="864399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chemeClr val="tx2"/>
                </a:solidFill>
              </a:rPr>
              <a:t>El nombre del caso de uso esta expresado desde</a:t>
            </a:r>
          </a:p>
          <a:p>
            <a:r>
              <a:rPr lang="es-AR" sz="3200" dirty="0" smtClean="0">
                <a:solidFill>
                  <a:schemeClr val="tx2"/>
                </a:solidFill>
              </a:rPr>
              <a:t>el punto de vista del usuario</a:t>
            </a:r>
          </a:p>
          <a:p>
            <a:endParaRPr lang="es-AR" sz="3200" dirty="0" smtClean="0">
              <a:solidFill>
                <a:schemeClr val="tx2"/>
              </a:solidFill>
            </a:endParaRPr>
          </a:p>
          <a:p>
            <a:r>
              <a:rPr lang="es-AR" sz="3200" dirty="0" smtClean="0">
                <a:solidFill>
                  <a:schemeClr val="tx2"/>
                </a:solidFill>
              </a:rPr>
              <a:t>• Características</a:t>
            </a:r>
          </a:p>
          <a:p>
            <a:pPr lvl="1"/>
            <a:r>
              <a:rPr lang="es-AR" sz="3000" dirty="0" smtClean="0">
                <a:solidFill>
                  <a:schemeClr val="tx2"/>
                </a:solidFill>
              </a:rPr>
              <a:t>– Expresados desde el punto de vista del usuario</a:t>
            </a:r>
          </a:p>
          <a:p>
            <a:pPr lvl="1"/>
            <a:r>
              <a:rPr lang="es-AR" sz="3000" dirty="0" smtClean="0">
                <a:solidFill>
                  <a:schemeClr val="tx2"/>
                </a:solidFill>
              </a:rPr>
              <a:t>– Se documentan con texto informal</a:t>
            </a:r>
          </a:p>
          <a:p>
            <a:pPr lvl="1"/>
            <a:r>
              <a:rPr lang="es-AR" sz="3000" dirty="0" smtClean="0">
                <a:solidFill>
                  <a:schemeClr val="tx2"/>
                </a:solidFill>
              </a:rPr>
              <a:t>– Describe lo que hace el usuario y lo que hace el sistema , poniendo énfasis en la interacción</a:t>
            </a:r>
          </a:p>
          <a:p>
            <a:pPr lvl="1"/>
            <a:r>
              <a:rPr lang="es-AR" sz="3000" dirty="0" smtClean="0">
                <a:solidFill>
                  <a:schemeClr val="tx2"/>
                </a:solidFill>
              </a:rPr>
              <a:t>– Son iniciados por un único elemento externo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- utilidad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s-AR" dirty="0" smtClean="0"/>
              <a:t>Para documentar las funciones del sistema y los roles de los actores intervinientes</a:t>
            </a:r>
          </a:p>
          <a:p>
            <a:pPr marL="457200" lvl="1"/>
            <a:r>
              <a:rPr lang="es-AR" dirty="0" smtClean="0"/>
              <a:t>Permite que los desarrolladores y los clientes lleguen a un acuerdo sobre los requisitos del sistema</a:t>
            </a:r>
          </a:p>
          <a:p>
            <a:pPr marL="457200" lvl="1"/>
            <a:r>
              <a:rPr lang="es-AR" dirty="0" smtClean="0"/>
              <a:t>Permite generar la documentación de usuario y las pruebas funcionales del sistema , en paralelo con el desarrollo</a:t>
            </a:r>
          </a:p>
          <a:p>
            <a:pPr marL="457200" lvl="1"/>
            <a:r>
              <a:rPr lang="es-AR" dirty="0" smtClean="0"/>
              <a:t>Para especificar que debería hacer el sistema desde un punto de vista externo</a:t>
            </a:r>
          </a:p>
          <a:p>
            <a:pPr marL="457200" lvl="1"/>
            <a:endParaRPr lang="es-AR" dirty="0"/>
          </a:p>
        </p:txBody>
      </p:sp>
      <p:sp>
        <p:nvSpPr>
          <p:cNvPr id="1026" name="AutoShape 2" descr="Software. Desarro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- ACTORES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Un actor es una agrupación uniforme de personas, sistemas o máquinas que interactúan con el sistema. </a:t>
            </a:r>
          </a:p>
          <a:p>
            <a:pPr lvl="1"/>
            <a:r>
              <a:rPr lang="es-AR" dirty="0" smtClean="0"/>
              <a:t>Por ejemplo, para una empresa que recibe pedidos en forma telefónica, todos los operadores que reciban pedidos y los ingresen en un sistema de ventas, si pueden hacer las mismas cosas con el sistema, son considerados un único actor: </a:t>
            </a:r>
            <a:r>
              <a:rPr lang="es-AR" b="1" i="1" dirty="0" smtClean="0"/>
              <a:t>Empleado de Ventas</a:t>
            </a:r>
            <a:r>
              <a:rPr lang="es-AR" i="1" dirty="0" smtClean="0"/>
              <a:t>.</a:t>
            </a:r>
          </a:p>
          <a:p>
            <a:r>
              <a:rPr lang="es-AR" dirty="0" smtClean="0"/>
              <a:t>Los actores son externos al sistema que vamos a desarrollar.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6294905" cy="255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Casos de uso - ACTORES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01758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El empleado de ventas es un actor del sistema de ventas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8210335" cy="326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Casos de uso - ACTORES</a:t>
            </a:r>
            <a:endParaRPr lang="es-AR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01758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Cuando el actor es otro sistema se puede cambiar la notación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357158" y="1582341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s-AR" sz="3000" dirty="0" smtClean="0">
                <a:solidFill>
                  <a:schemeClr val="tx2"/>
                </a:solidFill>
              </a:rPr>
              <a:t>Un caso de uso es iniciado por un actor. A partir de ese momento, ese actor, junto con otros actores, intercambian datos o control con el sistema, participando de ese caso de uso.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s-AR" sz="3000" dirty="0" smtClean="0">
                <a:solidFill>
                  <a:schemeClr val="tx2"/>
                </a:solidFill>
              </a:rPr>
              <a:t>El nombre de un caso de uso se expresa con un verbo (en infinitivo en </a:t>
            </a:r>
            <a:r>
              <a:rPr lang="es-AR" sz="3000" dirty="0" err="1" smtClean="0">
                <a:solidFill>
                  <a:schemeClr val="tx2"/>
                </a:solidFill>
              </a:rPr>
              <a:t>gral</a:t>
            </a:r>
            <a:r>
              <a:rPr lang="es-AR" sz="3000" dirty="0" smtClean="0">
                <a:solidFill>
                  <a:schemeClr val="tx2"/>
                </a:solidFill>
              </a:rPr>
              <a:t>), seguido generalmente por el principal objeto o entidad del sistema que es afectado por el caso. Gráficamente, los casos de uso se representan con un óvalo, con el nombre del caso en su interior.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1520</TotalTime>
  <Words>935</Words>
  <Application>Microsoft Office PowerPoint</Application>
  <PresentationFormat>Presentación en pantalla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Viajes</vt:lpstr>
      <vt:lpstr>Taller iii</vt:lpstr>
      <vt:lpstr>Casos de uso</vt:lpstr>
      <vt:lpstr>Casos de uso</vt:lpstr>
      <vt:lpstr>Casos de uso - utilidad</vt:lpstr>
      <vt:lpstr>Casos de uso </vt:lpstr>
      <vt:lpstr>Casos de uso - ACTORES</vt:lpstr>
      <vt:lpstr>Casos de uso - ACTORES</vt:lpstr>
      <vt:lpstr>Casos de uso - ACTORES</vt:lpstr>
      <vt:lpstr>Casos de uso </vt:lpstr>
      <vt:lpstr>Casos de uso </vt:lpstr>
      <vt:lpstr>Casos de uso</vt:lpstr>
      <vt:lpstr>Casos de uso – flujos</vt:lpstr>
      <vt:lpstr>Casos de uso – Flujo principal</vt:lpstr>
      <vt:lpstr>Casos de uso – Flujo principal</vt:lpstr>
      <vt:lpstr>Casos de uso – Flujo alternativo</vt:lpstr>
      <vt:lpstr>Casos de uso – Flujo alternativo</vt:lpstr>
      <vt:lpstr>Casos de uso – Flujo alternativo</vt:lpstr>
      <vt:lpstr>Casos de uso – Flujo alternativo</vt:lpstr>
      <vt:lpstr>Casos de uso - Precondiciones</vt:lpstr>
      <vt:lpstr>Casos de uso - postcondiciones</vt:lpstr>
      <vt:lpstr>Casos de uso-precondicion-postcondicion</vt:lpstr>
      <vt:lpstr>Caso de uso - especificación</vt:lpstr>
      <vt:lpstr>Diapositiva 23</vt:lpstr>
      <vt:lpstr>Próximos pasos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metodología de sistemas</dc:title>
  <dc:creator>pc</dc:creator>
  <cp:lastModifiedBy>pc</cp:lastModifiedBy>
  <cp:revision>85</cp:revision>
  <dcterms:created xsi:type="dcterms:W3CDTF">2016-08-16T16:27:30Z</dcterms:created>
  <dcterms:modified xsi:type="dcterms:W3CDTF">2016-11-03T17:30:05Z</dcterms:modified>
</cp:coreProperties>
</file>