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57" r:id="rId3"/>
    <p:sldId id="258" r:id="rId4"/>
    <p:sldId id="263" r:id="rId5"/>
    <p:sldId id="269" r:id="rId6"/>
    <p:sldId id="259" r:id="rId7"/>
    <p:sldId id="261" r:id="rId8"/>
    <p:sldId id="271" r:id="rId9"/>
    <p:sldId id="26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267" r:id="rId4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4283-5193-444B-BA7C-77245C06394F}" type="datetimeFigureOut">
              <a:rPr lang="es-AR" smtClean="0"/>
              <a:t>18/08/2016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3447-BDB7-44F2-83C8-E3E01E073CF1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212-53CA-4E3A-A554-DF8F341CA6E2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5978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212-53CA-4E3A-A554-DF8F341CA6E2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09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212-53CA-4E3A-A554-DF8F341CA6E2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9021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212-53CA-4E3A-A554-DF8F341CA6E2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7309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31B5FD-E2E1-4968-A967-10057284FB0A}" type="slidenum">
              <a:rPr lang="es-MX"/>
              <a:pPr/>
              <a:t>22</a:t>
            </a:fld>
            <a:endParaRPr lang="es-MX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B8CB30-33DE-4F32-9C28-712D3C99EAA5}" type="datetimeFigureOut">
              <a:rPr lang="es-AR" smtClean="0"/>
              <a:pPr/>
              <a:t>18/08/2016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hyperlink" Target="mailto:anibal.smith@davinci.edu.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Taller </a:t>
            </a:r>
            <a:r>
              <a:rPr lang="es-AR" dirty="0" err="1" smtClean="0"/>
              <a:t>iii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Carrera: Analista de Sistemas</a:t>
            </a:r>
            <a:endParaRPr lang="es-AR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357430"/>
            <a:ext cx="2127193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desarrollo de Software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Actividades del desarrollo de Software: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Planificación</a:t>
            </a:r>
            <a:endParaRPr lang="es-AR" dirty="0" smtClean="0"/>
          </a:p>
          <a:p>
            <a:pPr marL="914400" lvl="2" indent="0">
              <a:buNone/>
            </a:pPr>
            <a:r>
              <a:rPr lang="es-AR" dirty="0" smtClean="0"/>
              <a:t>El objetivo es proporcionar un marco de trabajo que permita al gestor hacer estimaciones razonables de recursos, costos y planificación temporal.</a:t>
            </a:r>
          </a:p>
          <a:p>
            <a:pPr lvl="3"/>
            <a:r>
              <a:rPr lang="es-AR" dirty="0" smtClean="0"/>
              <a:t>Recopilación de requerimientos</a:t>
            </a:r>
          </a:p>
          <a:p>
            <a:pPr lvl="3"/>
            <a:r>
              <a:rPr lang="es-AR" dirty="0" smtClean="0"/>
              <a:t>Estimación</a:t>
            </a:r>
          </a:p>
          <a:p>
            <a:pPr lvl="3"/>
            <a:r>
              <a:rPr lang="es-AR" dirty="0" smtClean="0"/>
              <a:t>Seguimiento</a:t>
            </a:r>
          </a:p>
          <a:p>
            <a:pPr marL="914400" lvl="2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38581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desarrollo de Software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Actividades del desarrollo de Software: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s-AR" dirty="0" smtClean="0"/>
              <a:t>Implementación</a:t>
            </a:r>
            <a:endParaRPr lang="es-AR" dirty="0"/>
          </a:p>
          <a:p>
            <a:pPr lvl="2"/>
            <a:r>
              <a:rPr lang="es-AR" dirty="0"/>
              <a:t>La implementación es parte del proceso en el que los ingenieros de software programan el código para el proyecto</a:t>
            </a:r>
            <a:r>
              <a:rPr lang="es-AR" dirty="0" smtClean="0"/>
              <a:t>.</a:t>
            </a:r>
          </a:p>
          <a:p>
            <a:pPr lvl="3"/>
            <a:r>
              <a:rPr lang="es-AR" dirty="0" smtClean="0"/>
              <a:t>Modelado</a:t>
            </a:r>
          </a:p>
          <a:p>
            <a:pPr lvl="3"/>
            <a:r>
              <a:rPr lang="es-AR" dirty="0" smtClean="0"/>
              <a:t>Diseño</a:t>
            </a:r>
          </a:p>
          <a:p>
            <a:pPr lvl="3"/>
            <a:r>
              <a:rPr lang="es-AR" dirty="0" smtClean="0"/>
              <a:t>Código</a:t>
            </a:r>
            <a:endParaRPr lang="es-AR" dirty="0"/>
          </a:p>
          <a:p>
            <a:pPr marL="914400" lvl="2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18774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desarrollo de Software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Actividades del desarrollo de Software: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s-AR" dirty="0" smtClean="0"/>
              <a:t>Pruebas </a:t>
            </a:r>
            <a:endParaRPr lang="es-AR" dirty="0" smtClean="0"/>
          </a:p>
          <a:p>
            <a:pPr lvl="2"/>
            <a:r>
              <a:rPr lang="es-AR" dirty="0" smtClean="0"/>
              <a:t>Las</a:t>
            </a:r>
            <a:r>
              <a:rPr lang="es-AR" dirty="0"/>
              <a:t> pruebas de software son parte esencial del proceso de desarrollo del software. Esta parte del proceso tiene la función de detectar los errores de software lo antes posible</a:t>
            </a:r>
            <a:r>
              <a:rPr lang="es-AR" dirty="0" smtClean="0"/>
              <a:t>.</a:t>
            </a:r>
          </a:p>
          <a:p>
            <a:pPr lvl="2"/>
            <a:endParaRPr lang="es-AR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es-AR" dirty="0" smtClean="0"/>
              <a:t>Documentación</a:t>
            </a:r>
          </a:p>
          <a:p>
            <a:pPr lvl="2"/>
            <a:r>
              <a:rPr lang="es-AR" dirty="0" smtClean="0"/>
              <a:t>La</a:t>
            </a:r>
            <a:r>
              <a:rPr lang="es-AR" dirty="0"/>
              <a:t> documentación del diseño interno del software con el objetivo de facilitar su mejora y su mantenimiento se realiza a lo largo del proyecto. 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2700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desarrollo de Software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Actividades del desarrollo de Software: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s-AR" dirty="0" smtClean="0"/>
              <a:t>Despliegue </a:t>
            </a:r>
            <a:endParaRPr lang="es-AR" dirty="0" smtClean="0"/>
          </a:p>
          <a:p>
            <a:pPr lvl="2"/>
            <a:r>
              <a:rPr lang="es-AR" dirty="0"/>
              <a:t>El despliegue comienza cuando el código ha sido suficientemente probado, ha sido aprobado para su liberación y ha sido distribuido en el entorno de producción</a:t>
            </a:r>
            <a:r>
              <a:rPr lang="es-AR" dirty="0" smtClean="0"/>
              <a:t>.</a:t>
            </a:r>
            <a:endParaRPr lang="es-AR" dirty="0"/>
          </a:p>
          <a:p>
            <a:pPr marL="914400" lvl="1" indent="-457200">
              <a:buFont typeface="+mj-lt"/>
              <a:buAutoNum type="arabicPeriod" startAt="5"/>
            </a:pPr>
            <a:endParaRPr lang="es-AR" dirty="0" smtClean="0"/>
          </a:p>
          <a:p>
            <a:pPr marL="914400" lvl="1" indent="-457200">
              <a:buFont typeface="+mj-lt"/>
              <a:buAutoNum type="arabicPeriod" startAt="5"/>
            </a:pPr>
            <a:r>
              <a:rPr lang="es-AR" dirty="0" smtClean="0"/>
              <a:t>Mantenimiento</a:t>
            </a:r>
          </a:p>
          <a:p>
            <a:pPr lvl="2"/>
            <a:r>
              <a:rPr lang="es-AR" dirty="0" smtClean="0"/>
              <a:t>El mantenimiento es </a:t>
            </a:r>
            <a:r>
              <a:rPr lang="es-AR" dirty="0"/>
              <a:t>la modificación de un producto de software después de la entrega, para corregir errores, mejorar el rendimiento, u otros atributos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530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ciclo de vida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El Modelo de Cascada.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El Modelo en V.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En Flor.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Prototipos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El Modelo de Espiral.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El Modelo de Procesos.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Desarrollo Incremental.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de Cascada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Este </a:t>
            </a:r>
            <a:r>
              <a:rPr lang="es-MX" dirty="0" smtClean="0"/>
              <a:t>modelo tiene una secuencia ordenada.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El trabajo de una etapa previa es la entrada del siguiente proceso.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Provee de un gran control sobre las fechas de entrega y entregables.</a:t>
            </a:r>
            <a:endParaRPr lang="es-MX" dirty="0" smtClean="0">
              <a:latin typeface="Tahoma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de Cascada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873625"/>
          </a:xfrm>
        </p:spPr>
        <p:txBody>
          <a:bodyPr/>
          <a:lstStyle/>
          <a:p>
            <a:pPr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Establece criterios de entrada y salida en cada fase claramente definidos.</a:t>
            </a:r>
          </a:p>
          <a:p>
            <a:pPr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Dado que provee pocos puntos de visibilidad da la impresión de que es lento.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7239000" y="53340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5943600" y="47244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4648200" y="40386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3352800" y="32766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2057400" y="25146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838200" y="19050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de Cascada</a:t>
            </a:r>
          </a:p>
        </p:txBody>
      </p:sp>
      <p:sp>
        <p:nvSpPr>
          <p:cNvPr id="14345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7699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Inicio</a:t>
            </a:r>
            <a:endParaRPr kumimoji="0" lang="es-MX" sz="2400">
              <a:latin typeface="Arial Narrow" pitchFamily="1" charset="0"/>
            </a:endParaRP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209800" y="2667000"/>
            <a:ext cx="9826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Análisis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200400" y="3124200"/>
            <a:ext cx="381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419600" y="3886200"/>
            <a:ext cx="4572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3581400" y="3429000"/>
            <a:ext cx="877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Diseño</a:t>
            </a:r>
            <a:endParaRPr kumimoji="0" lang="es-MX" sz="2000" b="0">
              <a:latin typeface="Arial Narrow" pitchFamily="1" charset="0"/>
            </a:endParaRP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4876800" y="4191000"/>
            <a:ext cx="901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Código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715000" y="4648200"/>
            <a:ext cx="381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981200" y="2438400"/>
            <a:ext cx="2286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6096000" y="4876800"/>
            <a:ext cx="1006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Pruebas</a:t>
            </a: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7010400" y="5334000"/>
            <a:ext cx="3048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55" name="Text Box 30"/>
          <p:cNvSpPr txBox="1">
            <a:spLocks noChangeArrowheads="1"/>
          </p:cNvSpPr>
          <p:nvPr/>
        </p:nvSpPr>
        <p:spPr bwMode="auto">
          <a:xfrm>
            <a:off x="7467600" y="5486400"/>
            <a:ext cx="971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Implem.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A Favor...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72518" cy="4873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Excelente cuando se tiene un producto estable y se conoce la tecnología.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Es un método muy estructurado que funciona bien con gente de poca experiencia.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Provee estabilidad en los requerimientos.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La planeación se puede hacer anticipadamente.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En Contra...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87362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z="2800" dirty="0" smtClean="0"/>
              <a:t>Tiene poca flexibilidad.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z="2800" dirty="0" smtClean="0"/>
              <a:t>Los proyectos en la </a:t>
            </a:r>
            <a:r>
              <a:rPr lang="es-MX" altLang="ja-JP" sz="2800" dirty="0" smtClean="0">
                <a:ea typeface="ＭＳ Ｐゴシック" pitchFamily="1" charset="-128"/>
              </a:rPr>
              <a:t>prá</a:t>
            </a:r>
            <a:r>
              <a:rPr lang="es-MX" altLang="ja-JP" sz="2800" dirty="0" smtClean="0">
                <a:ea typeface="ＭＳ Ｐゴシック" pitchFamily="1" charset="-128"/>
              </a:rPr>
              <a:t>ctica</a:t>
            </a:r>
            <a:r>
              <a:rPr lang="es-MX" sz="2800" dirty="0" smtClean="0"/>
              <a:t> </a:t>
            </a:r>
            <a:r>
              <a:rPr lang="es-MX" sz="2800" dirty="0" smtClean="0"/>
              <a:t>raramente siguen un flujo secuencial.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z="2800" dirty="0" smtClean="0"/>
              <a:t>Siempre es difícil para el cliente mostrar todos los requerimientos explícitamente y con mucha anticipación.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z="2800" dirty="0" smtClean="0"/>
              <a:t>El cliente debe tener paciencia.</a:t>
            </a:r>
            <a:endParaRPr lang="es-MX" sz="2800" dirty="0" smtClean="0">
              <a:latin typeface="Tahoma" pitchFamily="1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Quien soy?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Ramiro Smith</a:t>
            </a:r>
          </a:p>
          <a:p>
            <a:r>
              <a:rPr lang="es-AR" dirty="0" smtClean="0"/>
              <a:t>Email: </a:t>
            </a:r>
            <a:r>
              <a:rPr lang="es-AR" dirty="0" smtClean="0">
                <a:hlinkClick r:id="rId2"/>
              </a:rPr>
              <a:t>anibal.smith@davinci.edu.ar</a:t>
            </a:r>
            <a:r>
              <a:rPr lang="es-AR" dirty="0" smtClean="0"/>
              <a:t> </a:t>
            </a:r>
          </a:p>
          <a:p>
            <a:r>
              <a:rPr lang="es-AR" dirty="0" smtClean="0"/>
              <a:t>Experiencia: + 10 años analista de sistemas y Project Manager </a:t>
            </a:r>
          </a:p>
          <a:p>
            <a:r>
              <a:rPr lang="es-AR" dirty="0" smtClean="0"/>
              <a:t>Algunos productos para los que trabajé: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Actualmente: </a:t>
            </a:r>
            <a:r>
              <a:rPr lang="es-AR" dirty="0" err="1" smtClean="0"/>
              <a:t>Gte</a:t>
            </a:r>
            <a:r>
              <a:rPr lang="es-AR" dirty="0" smtClean="0"/>
              <a:t> Operativo – </a:t>
            </a:r>
            <a:r>
              <a:rPr lang="es-AR" dirty="0" err="1" smtClean="0"/>
              <a:t>DGGAyE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1026" name="Picture 2" descr="C:\Users\pc\Downloads\000166340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285860"/>
            <a:ext cx="1753358" cy="1288718"/>
          </a:xfrm>
          <a:prstGeom prst="rect">
            <a:avLst/>
          </a:prstGeom>
          <a:noFill/>
        </p:spPr>
      </p:pic>
      <p:pic>
        <p:nvPicPr>
          <p:cNvPr id="1027" name="Picture 3" descr="C:\Users\pc\Downloads\descarg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286256"/>
            <a:ext cx="1019173" cy="684408"/>
          </a:xfrm>
          <a:prstGeom prst="rect">
            <a:avLst/>
          </a:prstGeom>
          <a:noFill/>
        </p:spPr>
      </p:pic>
      <p:pic>
        <p:nvPicPr>
          <p:cNvPr id="1028" name="Picture 4" descr="C:\Users\pc\Downloads\descarga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286256"/>
            <a:ext cx="1214436" cy="680084"/>
          </a:xfrm>
          <a:prstGeom prst="rect">
            <a:avLst/>
          </a:prstGeom>
          <a:noFill/>
        </p:spPr>
      </p:pic>
      <p:pic>
        <p:nvPicPr>
          <p:cNvPr id="1029" name="Picture 5" descr="C:\Users\pc\Downloads\telecentro_607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4357694"/>
            <a:ext cx="2571736" cy="534350"/>
          </a:xfrm>
          <a:prstGeom prst="rect">
            <a:avLst/>
          </a:prstGeom>
          <a:noFill/>
        </p:spPr>
      </p:pic>
      <p:pic>
        <p:nvPicPr>
          <p:cNvPr id="1030" name="Picture 6" descr="C:\Users\pc\Downloads\descarga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00826" y="4214818"/>
            <a:ext cx="785810" cy="785810"/>
          </a:xfrm>
          <a:prstGeom prst="rect">
            <a:avLst/>
          </a:prstGeom>
          <a:noFill/>
        </p:spPr>
      </p:pic>
      <p:pic>
        <p:nvPicPr>
          <p:cNvPr id="1031" name="Picture 7" descr="C:\Users\pc\Downloads\2bRVgEZ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72396" y="4214818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En Contra...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Es inflexible y no motiva al cambio.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Poco apropiado para aplicaciones para la toma de decisiones.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Los usuarios tienen una participación limitada.</a:t>
            </a:r>
            <a:endParaRPr lang="es-MX" smtClean="0">
              <a:latin typeface="Tahoma" pitchFamily="1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en V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873625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Una reexaminación del modelo del ciclo de vida desde el punto de vista de aseguramiento de calidad. </a:t>
            </a:r>
          </a:p>
          <a:p>
            <a:pPr>
              <a:lnSpc>
                <a:spcPct val="13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Cuando cada proceso termina su producto, las especificaciones de prueba para </a:t>
            </a:r>
            <a:r>
              <a:rPr lang="es-MX" dirty="0" smtClean="0"/>
              <a:t>testear los </a:t>
            </a:r>
            <a:r>
              <a:rPr lang="es-MX" dirty="0" smtClean="0"/>
              <a:t>procesos están también completas.</a:t>
            </a:r>
            <a:endParaRPr lang="es-MX" dirty="0" smtClean="0">
              <a:latin typeface="Tahoma" pitchFamily="1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en V</a:t>
            </a: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1219200" y="51054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5638800" y="51054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7086600" y="35052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5486400" y="19050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3429000" y="19050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1219200" y="19050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1524000" y="2057400"/>
            <a:ext cx="7699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Inicio</a:t>
            </a:r>
            <a:endParaRPr kumimoji="0" lang="es-MX" sz="2400">
              <a:latin typeface="Arial Narrow" pitchFamily="1" charset="0"/>
            </a:endParaRP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3581400" y="2057400"/>
            <a:ext cx="9826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Análisis</a:t>
            </a: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4724400" y="2286000"/>
            <a:ext cx="762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6629400" y="2514600"/>
            <a:ext cx="1066800" cy="990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5715000" y="2057400"/>
            <a:ext cx="877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Diseño</a:t>
            </a:r>
            <a:endParaRPr kumimoji="0" lang="es-MX" sz="2000" b="0">
              <a:latin typeface="Arial Narrow" pitchFamily="1" charset="0"/>
            </a:endParaRP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7315200" y="3657600"/>
            <a:ext cx="901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Código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H="1">
            <a:off x="2514600" y="5410200"/>
            <a:ext cx="914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2514600" y="2286000"/>
            <a:ext cx="914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6019800" y="5257800"/>
            <a:ext cx="623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I.S.T</a:t>
            </a:r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 flipH="1">
            <a:off x="6934200" y="4191000"/>
            <a:ext cx="914400" cy="1219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75" name="Text Box 21"/>
          <p:cNvSpPr txBox="1">
            <a:spLocks noChangeArrowheads="1"/>
          </p:cNvSpPr>
          <p:nvPr/>
        </p:nvSpPr>
        <p:spPr bwMode="auto">
          <a:xfrm>
            <a:off x="1371600" y="5257800"/>
            <a:ext cx="971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Implem.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4495800" y="3579813"/>
            <a:ext cx="1516063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17088" dir="2963922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495800" y="3597275"/>
            <a:ext cx="1600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s-MX" sz="1400" b="0"/>
              <a:t>Pruebas de Integración del</a:t>
            </a:r>
          </a:p>
          <a:p>
            <a:pPr algn="l">
              <a:defRPr/>
            </a:pPr>
            <a:r>
              <a:rPr lang="es-MX" sz="1400" b="0"/>
              <a:t>Sistema</a:t>
            </a:r>
            <a:endParaRPr lang="es-MX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3429000" y="51054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3810000" y="5257800"/>
            <a:ext cx="612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000">
                <a:latin typeface="Arial Narrow" pitchFamily="1" charset="0"/>
              </a:rPr>
              <a:t>UAT</a:t>
            </a:r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 flipH="1">
            <a:off x="4724400" y="5410200"/>
            <a:ext cx="914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1752600" y="3579813"/>
            <a:ext cx="1981200" cy="7635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17088" dir="2963922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1752600" y="3581400"/>
            <a:ext cx="1752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s-MX" sz="1400" b="0"/>
              <a:t>Plan de Aceptación Integración del</a:t>
            </a:r>
          </a:p>
          <a:p>
            <a:pPr algn="l">
              <a:defRPr/>
            </a:pPr>
            <a:r>
              <a:rPr lang="es-MX" sz="1400" b="0"/>
              <a:t>Sistema</a:t>
            </a:r>
            <a:endParaRPr lang="es-MX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1981200" y="2590800"/>
            <a:ext cx="0" cy="990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3657600" y="4343400"/>
            <a:ext cx="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>
            <a:off x="4648200" y="2438400"/>
            <a:ext cx="0" cy="1143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5638800" y="2514600"/>
            <a:ext cx="0" cy="1066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5867400" y="4267200"/>
            <a:ext cx="0" cy="914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99" name="Line 35"/>
          <p:cNvSpPr>
            <a:spLocks noChangeShapeType="1"/>
          </p:cNvSpPr>
          <p:nvPr/>
        </p:nvSpPr>
        <p:spPr bwMode="auto">
          <a:xfrm>
            <a:off x="3505200" y="2438400"/>
            <a:ext cx="0" cy="1143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Prototipos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2362200"/>
            <a:ext cx="7772400" cy="3581400"/>
          </a:xfrm>
        </p:spPr>
        <p:txBody>
          <a:bodyPr/>
          <a:lstStyle/>
          <a:p>
            <a:pPr algn="ctr">
              <a:buFont typeface="Monotype Sorts" pitchFamily="1" charset="2"/>
              <a:buNone/>
            </a:pPr>
            <a:endParaRPr lang="es-MX" dirty="0" smtClean="0">
              <a:latin typeface="Tahoma" pitchFamily="1" charset="0"/>
            </a:endParaRPr>
          </a:p>
          <a:p>
            <a:pPr algn="ctr">
              <a:buFont typeface="Monotype Sorts" pitchFamily="1" charset="2"/>
              <a:buNone/>
            </a:pPr>
            <a:r>
              <a:rPr lang="es-MX" sz="4000" i="1" dirty="0" smtClean="0"/>
              <a:t>Un prototipo es una versión preliminar de un sistema de información con fines de demostración o evaluación.</a:t>
            </a:r>
            <a:endParaRPr lang="es-MX" i="1" dirty="0" smtClean="0">
              <a:latin typeface="Tahoma" pitchFamily="1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Construcción de Prototipos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09800" y="2743200"/>
            <a:ext cx="5638800" cy="25146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marL="274320" indent="-274320" fontAlgn="auto">
              <a:lnSpc>
                <a:spcPct val="110000"/>
              </a:lnSpc>
              <a:spcAft>
                <a:spcPts val="0"/>
              </a:spcAft>
              <a:buClr>
                <a:srgbClr val="00FF00"/>
              </a:buClr>
              <a:buFont typeface="Wingdings" pitchFamily="1" charset="2"/>
              <a:buChar char="ü"/>
              <a:defRPr/>
            </a:pPr>
            <a:r>
              <a:rPr lang="es-MX" sz="2800"/>
              <a:t>Identificación de Requerimientos.</a:t>
            </a:r>
          </a:p>
          <a:p>
            <a:pPr marL="274320" indent="-274320" fontAlgn="auto">
              <a:lnSpc>
                <a:spcPct val="110000"/>
              </a:lnSpc>
              <a:spcAft>
                <a:spcPts val="0"/>
              </a:spcAft>
              <a:buClr>
                <a:srgbClr val="00FF00"/>
              </a:buClr>
              <a:buFont typeface="Wingdings" pitchFamily="1" charset="2"/>
              <a:buChar char="ü"/>
              <a:defRPr/>
            </a:pPr>
            <a:r>
              <a:rPr lang="es-MX" sz="2800"/>
              <a:t>Diseño Rápido.</a:t>
            </a:r>
          </a:p>
          <a:p>
            <a:pPr marL="274320" indent="-274320" fontAlgn="auto">
              <a:lnSpc>
                <a:spcPct val="110000"/>
              </a:lnSpc>
              <a:spcAft>
                <a:spcPts val="0"/>
              </a:spcAft>
              <a:buClr>
                <a:srgbClr val="00FF00"/>
              </a:buClr>
              <a:buFont typeface="Wingdings" pitchFamily="1" charset="2"/>
              <a:buChar char="ü"/>
              <a:defRPr/>
            </a:pPr>
            <a:r>
              <a:rPr lang="es-MX" sz="2800"/>
              <a:t>Utilizar el Prototipo.</a:t>
            </a:r>
          </a:p>
          <a:p>
            <a:pPr marL="274320" indent="-274320" fontAlgn="auto">
              <a:lnSpc>
                <a:spcPct val="110000"/>
              </a:lnSpc>
              <a:spcAft>
                <a:spcPts val="0"/>
              </a:spcAft>
              <a:buClr>
                <a:srgbClr val="00FF00"/>
              </a:buClr>
              <a:buFont typeface="Wingdings" pitchFamily="1" charset="2"/>
              <a:buChar char="ü"/>
              <a:defRPr/>
            </a:pPr>
            <a:r>
              <a:rPr lang="es-MX" sz="2800"/>
              <a:t>Revisar y Mejorar.</a:t>
            </a:r>
          </a:p>
        </p:txBody>
      </p:sp>
      <p:sp>
        <p:nvSpPr>
          <p:cNvPr id="30732" name="AutoShape 12"/>
          <p:cNvSpPr>
            <a:spLocks noChangeArrowheads="1"/>
          </p:cNvSpPr>
          <p:nvPr/>
        </p:nvSpPr>
        <p:spPr bwMode="auto">
          <a:xfrm flipV="1">
            <a:off x="914400" y="2286000"/>
            <a:ext cx="1219200" cy="3276600"/>
          </a:xfrm>
          <a:prstGeom prst="curvedRightArrow">
            <a:avLst>
              <a:gd name="adj1" fmla="val 12032"/>
              <a:gd name="adj2" fmla="val 67797"/>
              <a:gd name="adj3" fmla="val 23898"/>
            </a:avLst>
          </a:prstGeom>
          <a:solidFill>
            <a:srgbClr val="CCE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Prototipos...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8736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Es un método menos formal de desarrollo.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El </a:t>
            </a:r>
            <a:r>
              <a:rPr lang="es-MX" dirty="0" err="1" smtClean="0"/>
              <a:t>prototipeo</a:t>
            </a:r>
            <a:r>
              <a:rPr lang="es-MX" dirty="0" smtClean="0"/>
              <a:t> es una técnica para comprender las especificaciones.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Un prototipo puede ser eliminado.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Un prototipo puede llegar a ser parte del producto final.</a:t>
            </a:r>
            <a:endParaRPr lang="es-MX" dirty="0" smtClean="0">
              <a:latin typeface="Tahoma" pitchFamily="1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A Favor...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58204" cy="487362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err="1" smtClean="0"/>
              <a:t>Utiles</a:t>
            </a:r>
            <a:r>
              <a:rPr lang="es-MX" dirty="0" smtClean="0"/>
              <a:t> cuando los requerimientos son cambiantes.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Cuando no se conoce bien la aplicación.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Cuando el usuario no se quiere comprometer con los requerimientos.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Cuando se quiere probar una arquitectura o tecnología.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Cuando se requiere rapidez en el desarrollo.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En Contra...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58204" cy="487362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No se conoce cuando se tendrá un producto aceptable.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No se sabe cuantas iteraciones serán necesarias.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Da una falsa ilusión al usuario sobre la velocidad del desarrollo.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Se puede volver el producto aún y cuando no este con los estándares.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de Espiral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87362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Los productos de software son creados a través de múltiples repeticiones del proceso del ciclo de vida. Se rompen </a:t>
            </a:r>
            <a:r>
              <a:rPr lang="es-MX" dirty="0" smtClean="0"/>
              <a:t>en </a:t>
            </a:r>
            <a:r>
              <a:rPr lang="es-MX" dirty="0" smtClean="0"/>
              <a:t>mini-proyectos.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Estos modelos han sido aplicados al desarrollo de software. 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Aun no han madurado al punto de ser aplicados como modelos de desarrollo con tiempos y limitaciones de costos.</a:t>
            </a:r>
            <a:endParaRPr lang="es-MX" dirty="0" smtClean="0">
              <a:latin typeface="Tahoma" pitchFamily="1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de Espiral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505200" y="3960813"/>
            <a:ext cx="1346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Requerimientos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3048000" y="3122613"/>
            <a:ext cx="93186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Análisis</a:t>
            </a:r>
          </a:p>
          <a:p>
            <a:pPr algn="l"/>
            <a:r>
              <a:rPr kumimoji="0" lang="es-MX" sz="1600" b="0">
                <a:latin typeface="Arial Narrow" pitchFamily="1" charset="0"/>
              </a:rPr>
              <a:t>de Riesgo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4876800" y="3198813"/>
            <a:ext cx="8477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Prototipo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7654" name="Text Box 12"/>
          <p:cNvSpPr txBox="1">
            <a:spLocks noChangeArrowheads="1"/>
          </p:cNvSpPr>
          <p:nvPr/>
        </p:nvSpPr>
        <p:spPr bwMode="auto">
          <a:xfrm>
            <a:off x="5241925" y="3794125"/>
            <a:ext cx="1346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Requerimientos</a:t>
            </a:r>
          </a:p>
          <a:p>
            <a:pPr algn="l"/>
            <a:r>
              <a:rPr kumimoji="0" lang="es-MX" sz="1600" b="0">
                <a:latin typeface="Arial Narrow" pitchFamily="1" charset="0"/>
              </a:rPr>
              <a:t>del Software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7655" name="Text Box 14"/>
          <p:cNvSpPr txBox="1">
            <a:spLocks noChangeArrowheads="1"/>
          </p:cNvSpPr>
          <p:nvPr/>
        </p:nvSpPr>
        <p:spPr bwMode="auto">
          <a:xfrm>
            <a:off x="5029200" y="4646613"/>
            <a:ext cx="1346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Validación de</a:t>
            </a:r>
          </a:p>
          <a:p>
            <a:pPr algn="l"/>
            <a:r>
              <a:rPr kumimoji="0" lang="es-MX" sz="1600" b="0">
                <a:latin typeface="Arial Narrow" pitchFamily="1" charset="0"/>
              </a:rPr>
              <a:t>Requerimientos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7656" name="Text Box 15"/>
          <p:cNvSpPr txBox="1">
            <a:spLocks noChangeArrowheads="1"/>
          </p:cNvSpPr>
          <p:nvPr/>
        </p:nvSpPr>
        <p:spPr bwMode="auto">
          <a:xfrm>
            <a:off x="3581400" y="4570413"/>
            <a:ext cx="94138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Plan de </a:t>
            </a:r>
          </a:p>
          <a:p>
            <a:pPr algn="l"/>
            <a:r>
              <a:rPr kumimoji="0" lang="es-MX" sz="1600" b="0">
                <a:latin typeface="Arial Narrow" pitchFamily="1" charset="0"/>
              </a:rPr>
              <a:t>Desarrollo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7657" name="Text Box 16"/>
          <p:cNvSpPr txBox="1">
            <a:spLocks noChangeArrowheads="1"/>
          </p:cNvSpPr>
          <p:nvPr/>
        </p:nvSpPr>
        <p:spPr bwMode="auto">
          <a:xfrm>
            <a:off x="2209800" y="4722813"/>
            <a:ext cx="8477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Prototipo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7658" name="Text Box 18"/>
          <p:cNvSpPr txBox="1">
            <a:spLocks noChangeArrowheads="1"/>
          </p:cNvSpPr>
          <p:nvPr/>
        </p:nvSpPr>
        <p:spPr bwMode="auto">
          <a:xfrm>
            <a:off x="1752600" y="3656013"/>
            <a:ext cx="96837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Diseño del</a:t>
            </a:r>
          </a:p>
          <a:p>
            <a:pPr algn="l"/>
            <a:r>
              <a:rPr kumimoji="0" lang="es-MX" sz="1600" b="0">
                <a:latin typeface="Arial Narrow" pitchFamily="1" charset="0"/>
              </a:rPr>
              <a:t>Producto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V="1">
            <a:off x="1752600" y="22098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60" name="Text Box 20"/>
          <p:cNvSpPr txBox="1">
            <a:spLocks noChangeArrowheads="1"/>
          </p:cNvSpPr>
          <p:nvPr/>
        </p:nvSpPr>
        <p:spPr bwMode="auto">
          <a:xfrm>
            <a:off x="1905000" y="2360613"/>
            <a:ext cx="12160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Validación del</a:t>
            </a:r>
          </a:p>
          <a:p>
            <a:pPr algn="l"/>
            <a:r>
              <a:rPr kumimoji="0" lang="es-MX" sz="1600" b="0">
                <a:latin typeface="Arial Narrow" pitchFamily="1" charset="0"/>
              </a:rPr>
              <a:t>Diseño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7661" name="Text Box 21"/>
          <p:cNvSpPr txBox="1">
            <a:spLocks noChangeArrowheads="1"/>
          </p:cNvSpPr>
          <p:nvPr/>
        </p:nvSpPr>
        <p:spPr bwMode="auto">
          <a:xfrm>
            <a:off x="3810000" y="2284413"/>
            <a:ext cx="103346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Pruebas de</a:t>
            </a:r>
          </a:p>
          <a:p>
            <a:pPr algn="l"/>
            <a:r>
              <a:rPr kumimoji="0" lang="es-MX" sz="1600" b="0">
                <a:latin typeface="Arial Narrow" pitchFamily="1" charset="0"/>
              </a:rPr>
              <a:t>Integración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752600" y="2209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7543800" y="220980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64" name="Text Box 24"/>
          <p:cNvSpPr txBox="1">
            <a:spLocks noChangeArrowheads="1"/>
          </p:cNvSpPr>
          <p:nvPr/>
        </p:nvSpPr>
        <p:spPr bwMode="auto">
          <a:xfrm>
            <a:off x="6019800" y="2360613"/>
            <a:ext cx="8477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1600" b="0">
                <a:latin typeface="Arial Narrow" pitchFamily="1" charset="0"/>
              </a:rPr>
              <a:t>Prototipo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6934200" y="3581400"/>
            <a:ext cx="2286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6934200" y="3048000"/>
            <a:ext cx="2286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6934200" y="4114800"/>
            <a:ext cx="2286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6934200" y="4724400"/>
            <a:ext cx="2286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6934200" y="5410200"/>
            <a:ext cx="2286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1752600" y="5257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 flipV="1">
            <a:off x="6629400" y="3048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H="1">
            <a:off x="2895600" y="3048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2895600" y="3048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2895600" y="4419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 flipV="1">
            <a:off x="51054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H="1">
            <a:off x="40386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Ahora, quien </a:t>
            </a:r>
            <a:r>
              <a:rPr lang="es-AR" dirty="0" err="1" smtClean="0"/>
              <a:t>sos</a:t>
            </a:r>
            <a:r>
              <a:rPr lang="es-AR" dirty="0" smtClean="0"/>
              <a:t> vos?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Contanos</a:t>
            </a:r>
            <a:r>
              <a:rPr lang="es-AR" dirty="0" smtClean="0"/>
              <a:t> brevemente quien </a:t>
            </a:r>
            <a:r>
              <a:rPr lang="es-AR" dirty="0" err="1" smtClean="0"/>
              <a:t>sos</a:t>
            </a:r>
            <a:r>
              <a:rPr lang="es-AR" dirty="0" smtClean="0"/>
              <a:t> y que </a:t>
            </a:r>
            <a:r>
              <a:rPr lang="es-AR" dirty="0" err="1" smtClean="0"/>
              <a:t>hacés</a:t>
            </a:r>
            <a:r>
              <a:rPr lang="es-AR" dirty="0" smtClean="0"/>
              <a:t>? Y si </a:t>
            </a:r>
            <a:r>
              <a:rPr lang="es-AR" dirty="0" err="1" smtClean="0"/>
              <a:t>querés</a:t>
            </a:r>
            <a:r>
              <a:rPr lang="es-AR" dirty="0" smtClean="0"/>
              <a:t> también, que te llevo a estudiar esta carrera.</a:t>
            </a:r>
            <a:endParaRPr lang="es-AR" dirty="0"/>
          </a:p>
        </p:txBody>
      </p:sp>
      <p:pic>
        <p:nvPicPr>
          <p:cNvPr id="2052" name="Picture 4" descr="C:\Users\pc\Downloads\interrogante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054134"/>
            <a:ext cx="4214810" cy="3803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A Favor...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52600"/>
            <a:ext cx="7867680" cy="49530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El producto avanza a pasos firmes solucionado riesgos en cada iteración.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El producto termina con todos los riesgos resueltos.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Se pueden incluir otros métodos de </a:t>
            </a:r>
            <a:r>
              <a:rPr lang="es-MX" dirty="0" smtClean="0"/>
              <a:t>desarrollo </a:t>
            </a:r>
            <a:r>
              <a:rPr lang="es-MX" dirty="0" smtClean="0"/>
              <a:t>en las iteraciones.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A medida que el costo aumenta, los riesgos se reducen.</a:t>
            </a:r>
          </a:p>
          <a:p>
            <a:pPr>
              <a:lnSpc>
                <a:spcPct val="9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Se tienen puntos de control en cada interacción.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En Contra...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58204" cy="4873625"/>
          </a:xfrm>
        </p:spPr>
        <p:txBody>
          <a:bodyPr/>
          <a:lstStyle/>
          <a:p>
            <a:pPr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Es complicado.</a:t>
            </a:r>
          </a:p>
          <a:p>
            <a:pPr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Requiere de mucha administración.</a:t>
            </a:r>
          </a:p>
          <a:p>
            <a:pPr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Difícil de definir los objetivos, metas que indiquen que podemos avanzar al siguiente ciclo.</a:t>
            </a:r>
          </a:p>
          <a:p>
            <a:pPr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Se puede caer en un desarrollo de nunca acabar.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de Procesos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873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Impulsa un proceso iterativo de desarrollo.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Cada ciclo es una versión del producto.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Utiliza metas definidas para marcar la transición entre las distintas etapas.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Ofrece mayor poder de decisión a los usuarios.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dirty="0" smtClean="0"/>
              <a:t>Busca mejorar la calidad y creatividad.</a:t>
            </a:r>
            <a:endParaRPr lang="es-MX" dirty="0" smtClean="0">
              <a:latin typeface="Tahoma" pitchFamily="1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El Modelo de Procesos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2819400" y="2590800"/>
            <a:ext cx="3124200" cy="29718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419600" y="2133600"/>
            <a:ext cx="0" cy="37338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362200" y="4114800"/>
            <a:ext cx="40386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4800600" y="3200400"/>
            <a:ext cx="685800" cy="685800"/>
          </a:xfrm>
          <a:custGeom>
            <a:avLst/>
            <a:gdLst>
              <a:gd name="T0" fmla="*/ 0 w 528"/>
              <a:gd name="T1" fmla="*/ 0 h 480"/>
              <a:gd name="T2" fmla="*/ 432 w 528"/>
              <a:gd name="T3" fmla="*/ 144 h 480"/>
              <a:gd name="T4" fmla="*/ 528 w 52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480">
                <a:moveTo>
                  <a:pt x="0" y="0"/>
                </a:moveTo>
                <a:cubicBezTo>
                  <a:pt x="172" y="32"/>
                  <a:pt x="344" y="64"/>
                  <a:pt x="432" y="144"/>
                </a:cubicBezTo>
                <a:cubicBezTo>
                  <a:pt x="520" y="224"/>
                  <a:pt x="512" y="424"/>
                  <a:pt x="528" y="4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6080125" y="2855913"/>
            <a:ext cx="1928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400" b="0">
                <a:latin typeface="Arial Narrow" pitchFamily="1" charset="0"/>
              </a:rPr>
              <a:t>Idea/Necesidad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1203325" y="2474913"/>
            <a:ext cx="171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400" b="0">
                <a:latin typeface="Arial Narrow" pitchFamily="1" charset="0"/>
              </a:rPr>
              <a:t>Estabilización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1203325" y="5218113"/>
            <a:ext cx="1647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400" b="0">
                <a:latin typeface="Arial Narrow" pitchFamily="1" charset="0"/>
              </a:rPr>
              <a:t>Construcción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6096000" y="5100638"/>
            <a:ext cx="14255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400" b="0">
                <a:latin typeface="Arial Narrow" pitchFamily="1" charset="0"/>
              </a:rPr>
              <a:t>Planeación</a:t>
            </a:r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3416300" y="4419600"/>
            <a:ext cx="850900" cy="685800"/>
          </a:xfrm>
          <a:custGeom>
            <a:avLst/>
            <a:gdLst>
              <a:gd name="T0" fmla="*/ 536 w 536"/>
              <a:gd name="T1" fmla="*/ 432 h 432"/>
              <a:gd name="T2" fmla="*/ 248 w 536"/>
              <a:gd name="T3" fmla="*/ 384 h 432"/>
              <a:gd name="T4" fmla="*/ 56 w 536"/>
              <a:gd name="T5" fmla="*/ 288 h 432"/>
              <a:gd name="T6" fmla="*/ 8 w 536"/>
              <a:gd name="T7" fmla="*/ 144 h 432"/>
              <a:gd name="T8" fmla="*/ 8 w 536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" h="432">
                <a:moveTo>
                  <a:pt x="536" y="432"/>
                </a:moveTo>
                <a:cubicBezTo>
                  <a:pt x="432" y="420"/>
                  <a:pt x="328" y="408"/>
                  <a:pt x="248" y="384"/>
                </a:cubicBezTo>
                <a:cubicBezTo>
                  <a:pt x="168" y="360"/>
                  <a:pt x="96" y="328"/>
                  <a:pt x="56" y="288"/>
                </a:cubicBezTo>
                <a:cubicBezTo>
                  <a:pt x="16" y="248"/>
                  <a:pt x="16" y="192"/>
                  <a:pt x="8" y="144"/>
                </a:cubicBezTo>
                <a:cubicBezTo>
                  <a:pt x="0" y="96"/>
                  <a:pt x="4" y="48"/>
                  <a:pt x="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Las Metas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352800" y="2514600"/>
            <a:ext cx="3124200" cy="29718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953000" y="2057400"/>
            <a:ext cx="0" cy="37338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895600" y="4038600"/>
            <a:ext cx="40386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5334000" y="3124200"/>
            <a:ext cx="685800" cy="685800"/>
          </a:xfrm>
          <a:custGeom>
            <a:avLst/>
            <a:gdLst>
              <a:gd name="T0" fmla="*/ 0 w 528"/>
              <a:gd name="T1" fmla="*/ 0 h 480"/>
              <a:gd name="T2" fmla="*/ 432 w 528"/>
              <a:gd name="T3" fmla="*/ 144 h 480"/>
              <a:gd name="T4" fmla="*/ 528 w 52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480">
                <a:moveTo>
                  <a:pt x="0" y="0"/>
                </a:moveTo>
                <a:cubicBezTo>
                  <a:pt x="172" y="32"/>
                  <a:pt x="344" y="64"/>
                  <a:pt x="432" y="144"/>
                </a:cubicBezTo>
                <a:cubicBezTo>
                  <a:pt x="520" y="224"/>
                  <a:pt x="512" y="424"/>
                  <a:pt x="528" y="4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3949700" y="4343400"/>
            <a:ext cx="850900" cy="685800"/>
          </a:xfrm>
          <a:custGeom>
            <a:avLst/>
            <a:gdLst>
              <a:gd name="T0" fmla="*/ 536 w 536"/>
              <a:gd name="T1" fmla="*/ 432 h 432"/>
              <a:gd name="T2" fmla="*/ 248 w 536"/>
              <a:gd name="T3" fmla="*/ 384 h 432"/>
              <a:gd name="T4" fmla="*/ 56 w 536"/>
              <a:gd name="T5" fmla="*/ 288 h 432"/>
              <a:gd name="T6" fmla="*/ 8 w 536"/>
              <a:gd name="T7" fmla="*/ 144 h 432"/>
              <a:gd name="T8" fmla="*/ 8 w 536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" h="432">
                <a:moveTo>
                  <a:pt x="536" y="432"/>
                </a:moveTo>
                <a:cubicBezTo>
                  <a:pt x="432" y="420"/>
                  <a:pt x="328" y="408"/>
                  <a:pt x="248" y="384"/>
                </a:cubicBezTo>
                <a:cubicBezTo>
                  <a:pt x="168" y="360"/>
                  <a:pt x="96" y="328"/>
                  <a:pt x="56" y="288"/>
                </a:cubicBezTo>
                <a:cubicBezTo>
                  <a:pt x="16" y="248"/>
                  <a:pt x="16" y="192"/>
                  <a:pt x="8" y="144"/>
                </a:cubicBezTo>
                <a:cubicBezTo>
                  <a:pt x="0" y="96"/>
                  <a:pt x="4" y="48"/>
                  <a:pt x="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CO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4953000" y="1909763"/>
            <a:ext cx="165576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800" i="1">
                <a:latin typeface="Arial Narrow" pitchFamily="1" charset="0"/>
              </a:rPr>
              <a:t>Liberación</a:t>
            </a:r>
            <a:endParaRPr kumimoji="0" lang="es-MX" sz="2400">
              <a:latin typeface="Arial Narrow" pitchFamily="1" charset="0"/>
            </a:endParaRP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6918325" y="3871913"/>
            <a:ext cx="130175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800" i="1">
                <a:latin typeface="Arial Narrow" pitchFamily="1" charset="0"/>
              </a:rPr>
              <a:t>Visión y</a:t>
            </a:r>
          </a:p>
          <a:p>
            <a:pPr algn="l"/>
            <a:r>
              <a:rPr kumimoji="0" lang="es-MX" sz="2800" i="1">
                <a:latin typeface="Arial Narrow" pitchFamily="1" charset="0"/>
              </a:rPr>
              <a:t>Alcance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1127125" y="3186113"/>
            <a:ext cx="152717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800" i="1">
                <a:latin typeface="Arial Narrow" pitchFamily="1" charset="0"/>
              </a:rPr>
              <a:t>Código</a:t>
            </a:r>
          </a:p>
          <a:p>
            <a:pPr algn="l"/>
            <a:r>
              <a:rPr kumimoji="0" lang="es-MX" sz="2800" i="1">
                <a:latin typeface="Arial Narrow" pitchFamily="1" charset="0"/>
              </a:rPr>
              <a:t>Completo</a:t>
            </a:r>
            <a:endParaRPr kumimoji="0" lang="es-MX" sz="2400" b="0">
              <a:latin typeface="Arial Narrow" pitchFamily="1" charset="0"/>
            </a:endParaRPr>
          </a:p>
        </p:txBody>
      </p:sp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3429000" y="5643563"/>
            <a:ext cx="2547938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s-MX" sz="2800" i="1">
                <a:latin typeface="Arial Narrow" pitchFamily="1" charset="0"/>
              </a:rPr>
              <a:t>Especificaciones</a:t>
            </a:r>
          </a:p>
          <a:p>
            <a:pPr algn="l"/>
            <a:r>
              <a:rPr kumimoji="0" lang="es-MX" sz="2800" i="1">
                <a:latin typeface="Arial Narrow" pitchFamily="1" charset="0"/>
              </a:rPr>
              <a:t>Aprobadas</a:t>
            </a:r>
            <a:endParaRPr kumimoji="0" lang="es-MX" sz="2400" b="0">
              <a:latin typeface="Arial Narrow" pitchFamily="1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A Favor...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Etapas claramente definidas con metas, entregables y responsables.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Se establecen roles asociados al modelo que promueven la participación de todos.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Involucra muy de cerca al usuario.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En Contra...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Dado que la mayoría de las decisiones son en consenso por el equipo en su conjunto, en ocasiones toman más tiempo de lo debido.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Para proyectos pequeños puede resultar poco practico.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El considerar versiones hace que se dejen de lado algunas decisiones.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Desarrollo Incremental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Permite construir el proyecto en etapas incrementales en donde cada etapa agrega funcionalidad.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Cada etapa consiste de requerimientos, diseño, codificación, pruebas, y entrega.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Permite entregar al cliente un producto más rápido en comparación del modelo de cascada.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Desarrollo Incremental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1" charset="2"/>
              <a:buNone/>
            </a:pPr>
            <a:r>
              <a:rPr lang="es-MX" sz="2800" smtClean="0"/>
              <a:t>Reduce los riesgos ya que:  </a:t>
            </a:r>
          </a:p>
          <a:p>
            <a:pPr lvl="1">
              <a:lnSpc>
                <a:spcPct val="110000"/>
              </a:lnSpc>
              <a:buClr>
                <a:srgbClr val="00FF00"/>
              </a:buClr>
            </a:pPr>
            <a:r>
              <a:rPr lang="es-MX" smtClean="0"/>
              <a:t>Provee visibilidad sobre el progreso a través de sus nuevas versiones.</a:t>
            </a:r>
          </a:p>
          <a:p>
            <a:pPr lvl="1">
              <a:lnSpc>
                <a:spcPct val="110000"/>
              </a:lnSpc>
              <a:buClr>
                <a:srgbClr val="00FF00"/>
              </a:buClr>
            </a:pPr>
            <a:r>
              <a:rPr lang="es-MX" smtClean="0"/>
              <a:t>Provee retroalimentación a través de la funcionalidad mostrada.</a:t>
            </a:r>
          </a:p>
          <a:p>
            <a:pPr lvl="1">
              <a:lnSpc>
                <a:spcPct val="110000"/>
              </a:lnSpc>
              <a:buClr>
                <a:srgbClr val="00FF00"/>
              </a:buClr>
            </a:pPr>
            <a:r>
              <a:rPr lang="es-MX" smtClean="0"/>
              <a:t>Permite atacar los mayores riesgos desde el inicio.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Desarrollo Incremental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z="2800" smtClean="0"/>
              <a:t>Se pueden hacer implementaciones parciales si se cuenta con la suficiente funcionalidad.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z="2800" smtClean="0"/>
              <a:t>Las pruebas y la integración es constante.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z="2800" smtClean="0"/>
              <a:t>El progreso se puede medir en periodos cortos de tiempo.</a:t>
            </a:r>
          </a:p>
          <a:p>
            <a:pPr>
              <a:lnSpc>
                <a:spcPct val="11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z="2800" smtClean="0"/>
              <a:t>Resulta más sencillo acomodar cambios al acotar el tamaño de los incrementos.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Temas de la materia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Sistemas</a:t>
            </a:r>
          </a:p>
          <a:p>
            <a:r>
              <a:rPr lang="es-AR" dirty="0" smtClean="0"/>
              <a:t>Ingeniería </a:t>
            </a:r>
            <a:r>
              <a:rPr lang="es-AR" dirty="0" smtClean="0"/>
              <a:t>de requerimientos</a:t>
            </a:r>
          </a:p>
          <a:p>
            <a:r>
              <a:rPr lang="es-AR" dirty="0" smtClean="0"/>
              <a:t>Requerimientos funcionales/no funcionales</a:t>
            </a:r>
          </a:p>
          <a:p>
            <a:r>
              <a:rPr lang="es-AR" dirty="0" smtClean="0"/>
              <a:t>Especificación de Requerimientos</a:t>
            </a:r>
          </a:p>
          <a:p>
            <a:r>
              <a:rPr lang="es-AR" dirty="0" err="1" smtClean="0"/>
              <a:t>Elicitación</a:t>
            </a:r>
            <a:r>
              <a:rPr lang="es-AR" dirty="0" smtClean="0"/>
              <a:t> de Requerimientos</a:t>
            </a:r>
          </a:p>
          <a:p>
            <a:r>
              <a:rPr lang="es-AR" dirty="0" smtClean="0"/>
              <a:t>Introducción al análisis y especificación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Desarrollo Incremental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Se puede planear en base a la funcionalidad que se quiere entregar primero.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Por su versatilidad requiere de una planeación cuidadosa tanto a nivel administrativo como técnico.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A Favor 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La solución se va mejorando en forma progresiva a través de las múltiples iteraciones.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Incrementa el entendimiento del problema y de la solución por medio de los refinamientos sucesivos.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/>
              <a:t>En Contra …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Requiere de mucha planeación, tanto administrativa como técnica.</a:t>
            </a:r>
          </a:p>
          <a:p>
            <a:pPr>
              <a:buClr>
                <a:srgbClr val="00FF00"/>
              </a:buClr>
              <a:buFont typeface="Wingdings" pitchFamily="1" charset="2"/>
              <a:buChar char="ü"/>
            </a:pPr>
            <a:r>
              <a:rPr lang="es-MX" smtClean="0"/>
              <a:t>Requiere de metas claras para conocer el estado del proyecto.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Selección de </a:t>
            </a:r>
            <a:r>
              <a:rPr lang="es-AR" dirty="0" err="1" smtClean="0"/>
              <a:t>tp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Vamos a formar equipos de no más de 3 personas</a:t>
            </a:r>
          </a:p>
          <a:p>
            <a:r>
              <a:rPr lang="es-AR" dirty="0" smtClean="0"/>
              <a:t>Busquemos por equipos que proyectos asignaríamos a cada uno de los tipos de proceso vistos y porque?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Dinámica de las clases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En las clases se explicarán conceptos básicos para que cada alumno investigue, la idea es que las mismas sean practicas para poder mediante el trabajo sobre los </a:t>
            </a:r>
            <a:r>
              <a:rPr lang="es-AR" dirty="0" err="1" smtClean="0"/>
              <a:t>TPs</a:t>
            </a:r>
            <a:r>
              <a:rPr lang="es-AR" dirty="0" smtClean="0"/>
              <a:t> aprender a identificar las necesidades del usuario y poder modelar la información.</a:t>
            </a:r>
          </a:p>
          <a:p>
            <a:r>
              <a:rPr lang="es-AR" dirty="0" smtClean="0"/>
              <a:t>Se busca que cada alumno investigue y proponga los temas, así como se invitará en cada clase a presentar conceptos, material y temas investigados.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Downloads\QuestionBlackboar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29880" y="0"/>
            <a:ext cx="10381077" cy="68580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1571612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s-AR" sz="3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Como le </a:t>
            </a:r>
            <a:r>
              <a:rPr lang="es-AR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éxplicarías</a:t>
            </a:r>
            <a:r>
              <a:rPr lang="es-AR" sz="3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alguien que es ser analista de sistemas ?</a:t>
            </a:r>
            <a:endParaRPr lang="es-AR" sz="3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sistema?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"Un </a:t>
            </a:r>
            <a:r>
              <a:rPr lang="es-AR" b="1" i="1" dirty="0" smtClean="0"/>
              <a:t>Sistema es una colección de componentes relacionados entre si </a:t>
            </a:r>
            <a:r>
              <a:rPr lang="es-AR" dirty="0" smtClean="0"/>
              <a:t>que trabajan conjuntamente para cumplir con un objetivo“</a:t>
            </a:r>
          </a:p>
          <a:p>
            <a:r>
              <a:rPr lang="es-AR" b="1" i="1" dirty="0" smtClean="0"/>
              <a:t>Sub-sistema es lo que en la definición anterior se especifica como componente de ese </a:t>
            </a:r>
            <a:r>
              <a:rPr lang="es-AR" dirty="0" smtClean="0"/>
              <a:t>sistema.</a:t>
            </a:r>
          </a:p>
          <a:p>
            <a:r>
              <a:rPr lang="es-AR" dirty="0" smtClean="0"/>
              <a:t>¿Qué sistemas conoces?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informacion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i="1" dirty="0" smtClean="0"/>
              <a:t>La </a:t>
            </a:r>
            <a:r>
              <a:rPr lang="es-ES" b="1" i="1" dirty="0" smtClean="0"/>
              <a:t>información</a:t>
            </a:r>
            <a:r>
              <a:rPr lang="es-ES" i="1" dirty="0" smtClean="0"/>
              <a:t> es un dato o un conjunto de datos que, en un contexto determinado tienen un significado para alguien, y transmiten un mensaje útil en un lugar determinado. La información es un recurso primordial que incluso puede determinar el éxito o el fracaso de un negocio.</a:t>
            </a:r>
            <a:endParaRPr lang="es-MX" i="1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</a:t>
            </a:r>
            <a:r>
              <a:rPr lang="es-AR" dirty="0" err="1" smtClean="0"/>
              <a:t>informacion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AR" b="1" dirty="0" smtClean="0"/>
              <a:t>Sistema de Información:</a:t>
            </a:r>
          </a:p>
          <a:p>
            <a:pPr>
              <a:buNone/>
            </a:pPr>
            <a:endParaRPr lang="es-AR" b="1" dirty="0" smtClean="0"/>
          </a:p>
          <a:p>
            <a:r>
              <a:rPr lang="es-AR" dirty="0" smtClean="0"/>
              <a:t>Conjunto de subsistemas para recolectar, almacenar, procesar y distribuir información para la planificación, decisión y señalamiento de un Sistema Objeto (organización) del cual forma parte.</a:t>
            </a:r>
          </a:p>
          <a:p>
            <a:endParaRPr lang="es-AR" dirty="0" smtClean="0"/>
          </a:p>
          <a:p>
            <a:pPr>
              <a:buNone/>
            </a:pPr>
            <a:r>
              <a:rPr lang="es-AR" b="1" dirty="0" smtClean="0"/>
              <a:t>Análisis de Sistemas:</a:t>
            </a:r>
          </a:p>
          <a:p>
            <a:pPr>
              <a:buNone/>
            </a:pPr>
            <a:endParaRPr lang="es-AR" b="1" dirty="0" smtClean="0"/>
          </a:p>
          <a:p>
            <a:r>
              <a:rPr lang="es-AR" dirty="0" smtClean="0"/>
              <a:t>Es el proceso que sirve para recopilar e interpretar los hechos, diagnosticar problemas y utilizar dichos hechos a fin de mejorar el sistema. El análisis especifica qué es lo que el sistema debe hacer y cómo alcanzar los objetivos.</a:t>
            </a:r>
          </a:p>
          <a:p>
            <a:r>
              <a:rPr lang="es-AR" dirty="0" smtClean="0"/>
              <a:t>Su responsabilidad radica en conducir el estudio del sistema para conocer los hechos importantes en relación con la actividad del negocio. No incluye el diseño de sistemas.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275</TotalTime>
  <Words>1505</Words>
  <Application>Microsoft Office PowerPoint</Application>
  <PresentationFormat>Presentación en pantalla (4:3)</PresentationFormat>
  <Paragraphs>233</Paragraphs>
  <Slides>43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Viajes</vt:lpstr>
      <vt:lpstr>Taller iii</vt:lpstr>
      <vt:lpstr>Quien soy?</vt:lpstr>
      <vt:lpstr>Ahora, quien sos vos?</vt:lpstr>
      <vt:lpstr>Temas de la materia </vt:lpstr>
      <vt:lpstr>Dinámica de las clases</vt:lpstr>
      <vt:lpstr>Como le éxplicarías a alguien que es ser analista de sistemas ?</vt:lpstr>
      <vt:lpstr>¿Qué es un sistema?</vt:lpstr>
      <vt:lpstr>informacion</vt:lpstr>
      <vt:lpstr>Sistemas de informacion</vt:lpstr>
      <vt:lpstr>Proceso de desarrollo de Software</vt:lpstr>
      <vt:lpstr>Proceso de desarrollo de Software</vt:lpstr>
      <vt:lpstr>Proceso de desarrollo de Software</vt:lpstr>
      <vt:lpstr>Proceso de desarrollo de Software</vt:lpstr>
      <vt:lpstr>Modelo de ciclo de vida</vt:lpstr>
      <vt:lpstr>El Modelo de Cascada</vt:lpstr>
      <vt:lpstr>El Modelo de Cascada</vt:lpstr>
      <vt:lpstr>El Modelo de Cascada</vt:lpstr>
      <vt:lpstr>A Favor...</vt:lpstr>
      <vt:lpstr>En Contra...</vt:lpstr>
      <vt:lpstr>En Contra...</vt:lpstr>
      <vt:lpstr>El Modelo en V</vt:lpstr>
      <vt:lpstr>El Modelo en V</vt:lpstr>
      <vt:lpstr>Prototipos</vt:lpstr>
      <vt:lpstr>Construcción de Prototipos</vt:lpstr>
      <vt:lpstr>Prototipos...</vt:lpstr>
      <vt:lpstr>A Favor...</vt:lpstr>
      <vt:lpstr>En Contra...</vt:lpstr>
      <vt:lpstr>El Modelo de Espiral</vt:lpstr>
      <vt:lpstr>El Modelo de Espiral</vt:lpstr>
      <vt:lpstr>A Favor...</vt:lpstr>
      <vt:lpstr>En Contra...</vt:lpstr>
      <vt:lpstr>El Modelo de Procesos</vt:lpstr>
      <vt:lpstr>El Modelo de Procesos</vt:lpstr>
      <vt:lpstr>Las Metas</vt:lpstr>
      <vt:lpstr>A Favor...</vt:lpstr>
      <vt:lpstr>En Contra...</vt:lpstr>
      <vt:lpstr>Desarrollo Incremental</vt:lpstr>
      <vt:lpstr>Desarrollo Incremental</vt:lpstr>
      <vt:lpstr>Desarrollo Incremental</vt:lpstr>
      <vt:lpstr>Desarrollo Incremental</vt:lpstr>
      <vt:lpstr>A Favor …</vt:lpstr>
      <vt:lpstr>En Contra …</vt:lpstr>
      <vt:lpstr>Selección de 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metodología de sistemas</dc:title>
  <dc:creator>pc</dc:creator>
  <cp:lastModifiedBy>pc</cp:lastModifiedBy>
  <cp:revision>30</cp:revision>
  <dcterms:created xsi:type="dcterms:W3CDTF">2016-08-16T16:27:30Z</dcterms:created>
  <dcterms:modified xsi:type="dcterms:W3CDTF">2016-08-18T18:28:46Z</dcterms:modified>
</cp:coreProperties>
</file>