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307" r:id="rId3"/>
    <p:sldId id="261" r:id="rId4"/>
    <p:sldId id="273" r:id="rId5"/>
    <p:sldId id="274" r:id="rId6"/>
    <p:sldId id="275" r:id="rId7"/>
    <p:sldId id="276" r:id="rId8"/>
    <p:sldId id="27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7" r:id="rId20"/>
    <p:sldId id="267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7536" autoAdjust="0"/>
  </p:normalViewPr>
  <p:slideViewPr>
    <p:cSldViewPr>
      <p:cViewPr varScale="1">
        <p:scale>
          <a:sx n="60" d="100"/>
          <a:sy n="60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4283-5193-444B-BA7C-77245C06394F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3447-BDB7-44F2-83C8-E3E01E073CF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59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09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021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9212-53CA-4E3A-A554-DF8F341CA6E2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7309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lo tanto los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Requisitos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condiciones o capacidades que debe tener un sistema (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Requerimientos del Sistema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para satisfacer 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usuario (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Requerimientos del Usuario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necesidades o requerimientos del usuario se basan en los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Requerimientos del negocio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representan objetivos de alto nivel de la organización o cliente que desea el sistema. Provienen generalmente de los sponsor, gerentes. Describen porqué la organización está implementando el sistema y qué objetivos espera alcanzar.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3447-BDB7-44F2-83C8-E3E01E073CF1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3447-BDB7-44F2-83C8-E3E01E073CF1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B8CB30-33DE-4F32-9C28-712D3C99EAA5}" type="datetimeFigureOut">
              <a:rPr lang="es-AR" smtClean="0"/>
              <a:pPr/>
              <a:t>25/08/2016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Taller </a:t>
            </a:r>
            <a:r>
              <a:rPr lang="es-AR" dirty="0" err="1" smtClean="0"/>
              <a:t>iii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Carrera: Analista de Sistemas</a:t>
            </a:r>
            <a:endParaRPr lang="es-AR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357430"/>
            <a:ext cx="2127193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un requerimiento?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/>
            <a:r>
              <a:rPr lang="es-ES" dirty="0" smtClean="0"/>
              <a:t>Es </a:t>
            </a:r>
            <a:r>
              <a:rPr lang="es-ES" dirty="0" smtClean="0"/>
              <a:t>una necesidad o solicitud cuyo objetivo es resolver un problema.</a:t>
            </a:r>
            <a:endParaRPr lang="es-AR" dirty="0" smtClean="0"/>
          </a:p>
          <a:p>
            <a:pPr lvl="1" eaLnBrk="0"/>
            <a:r>
              <a:rPr lang="es-ES" i="1" dirty="0" smtClean="0"/>
              <a:t>Ejemplo: requiero un nuevo integrante en mi equipo.</a:t>
            </a:r>
            <a:endParaRPr lang="es-AR" dirty="0" smtClean="0"/>
          </a:p>
          <a:p>
            <a:pPr eaLnBrk="0"/>
            <a:r>
              <a:rPr lang="es-ES" dirty="0" smtClean="0"/>
              <a:t> También se puede encontrar el término Requisito como sinónimo de Requerimiento.  Un </a:t>
            </a:r>
            <a:r>
              <a:rPr lang="es-ES" b="1" dirty="0" smtClean="0"/>
              <a:t>Requisito</a:t>
            </a:r>
            <a:r>
              <a:rPr lang="es-ES" dirty="0" smtClean="0"/>
              <a:t> es una </a:t>
            </a:r>
            <a:r>
              <a:rPr lang="es-ES" b="1" dirty="0" smtClean="0"/>
              <a:t>condición</a:t>
            </a:r>
            <a:r>
              <a:rPr lang="es-ES" dirty="0" smtClean="0"/>
              <a:t> o </a:t>
            </a:r>
            <a:r>
              <a:rPr lang="es-ES" b="1" dirty="0" smtClean="0"/>
              <a:t>característica</a:t>
            </a:r>
            <a:r>
              <a:rPr lang="es-ES" dirty="0" smtClean="0"/>
              <a:t> necesaria para algo.</a:t>
            </a:r>
            <a:endParaRPr lang="es-AR" dirty="0" smtClean="0"/>
          </a:p>
          <a:p>
            <a:pPr lvl="1" eaLnBrk="0"/>
            <a:r>
              <a:rPr lang="es-ES" i="1" dirty="0" smtClean="0"/>
              <a:t>Ejemplo: para entrar al equipo debe ser estudiante de sistemas, con experiencia en Java, entre 20 y 25 años.</a:t>
            </a:r>
            <a:endParaRPr lang="es-AR" dirty="0" smtClean="0"/>
          </a:p>
          <a:p>
            <a:pPr eaLnBrk="0"/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Requerimientos en la metodología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eaLnBrk="0"/>
            <a:r>
              <a:rPr lang="es-ES" dirty="0" smtClean="0"/>
              <a:t>En la etapa de RELEVAMIENTO se relevan, capturan, escuchan, observan, detectan y documentan las necesidades del usuario (requerimientos del usuario). </a:t>
            </a:r>
            <a:endParaRPr lang="es-AR" dirty="0" smtClean="0"/>
          </a:p>
          <a:p>
            <a:pPr lvl="0" eaLnBrk="0"/>
            <a:r>
              <a:rPr lang="es-ES" dirty="0" smtClean="0"/>
              <a:t>En la etapa de ANALISIS DE REQUISITOS se definirán </a:t>
            </a:r>
            <a:r>
              <a:rPr lang="es-ES" dirty="0" smtClean="0"/>
              <a:t>los</a:t>
            </a:r>
            <a:r>
              <a:rPr lang="es-AR" dirty="0" smtClean="0"/>
              <a:t> </a:t>
            </a:r>
            <a:r>
              <a:rPr lang="es-ES" dirty="0" smtClean="0"/>
              <a:t>Requerimientos </a:t>
            </a:r>
            <a:r>
              <a:rPr lang="es-ES" dirty="0" smtClean="0"/>
              <a:t>(requerimientos del sistema) que deberá tener el sistema para cumplir con todas esas necesidades (requerimientos del usuario).</a:t>
            </a:r>
            <a:endParaRPr lang="es-AR" dirty="0" smtClean="0"/>
          </a:p>
          <a:p>
            <a:pPr lvl="0" eaLnBrk="0"/>
            <a:r>
              <a:rPr lang="es-ES" dirty="0" smtClean="0"/>
              <a:t>En la etapa de GESTION DEL PROYECTO se administrarán los requerimientos, incorporando los cambios de manera controlada para poder seguir cumpliendo con los tiempos planificados.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Caracteristicas</a:t>
            </a:r>
            <a:r>
              <a:rPr lang="es-AR" dirty="0" smtClean="0"/>
              <a:t> de los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eaLnBrk="0"/>
            <a:r>
              <a:rPr lang="es-ES" u="sng" dirty="0" smtClean="0"/>
              <a:t>Completo</a:t>
            </a:r>
            <a:r>
              <a:rPr lang="es-ES" dirty="0" smtClean="0"/>
              <a:t>: contiene toda la información necesaria y no necesita ser expandido en otro ni dividido. </a:t>
            </a:r>
            <a:r>
              <a:rPr lang="es-ES" i="1" dirty="0" err="1" smtClean="0"/>
              <a:t>Ej</a:t>
            </a:r>
            <a:r>
              <a:rPr lang="es-ES" i="1" dirty="0" smtClean="0"/>
              <a:t>: Cuando definen cambiar algo en una pantalla deben definir los 3 idiomas.</a:t>
            </a:r>
            <a:endParaRPr lang="es-AR" dirty="0" smtClean="0"/>
          </a:p>
          <a:p>
            <a:pPr lvl="0" eaLnBrk="0"/>
            <a:r>
              <a:rPr lang="es-ES" u="sng" dirty="0" smtClean="0"/>
              <a:t>No ambiguo</a:t>
            </a:r>
            <a:r>
              <a:rPr lang="es-ES" dirty="0" smtClean="0"/>
              <a:t>: debe tener una y solo una interpretación. </a:t>
            </a:r>
            <a:r>
              <a:rPr lang="es-ES" i="1" dirty="0" err="1" smtClean="0"/>
              <a:t>Ej</a:t>
            </a:r>
            <a:r>
              <a:rPr lang="es-ES" i="1" dirty="0" smtClean="0"/>
              <a:t>: Alta disponibilidad.</a:t>
            </a:r>
            <a:endParaRPr lang="es-AR" dirty="0" smtClean="0"/>
          </a:p>
          <a:p>
            <a:pPr lvl="0" eaLnBrk="0"/>
            <a:r>
              <a:rPr lang="es-ES" u="sng" dirty="0" smtClean="0"/>
              <a:t>Verificable</a:t>
            </a:r>
            <a:r>
              <a:rPr lang="es-ES" dirty="0" smtClean="0"/>
              <a:t>: debe ser demostrado o probado su cumplimiento. </a:t>
            </a:r>
            <a:r>
              <a:rPr lang="es-ES" i="1" dirty="0" err="1" smtClean="0"/>
              <a:t>Ej</a:t>
            </a:r>
            <a:r>
              <a:rPr lang="es-ES" i="1" dirty="0" smtClean="0"/>
              <a:t>:</a:t>
            </a:r>
            <a:r>
              <a:rPr lang="es-ES" dirty="0" smtClean="0"/>
              <a:t> </a:t>
            </a:r>
            <a:r>
              <a:rPr lang="es-ES" i="1" dirty="0" smtClean="0"/>
              <a:t>Tiempo de transferencia desde el sistema a Internet.</a:t>
            </a:r>
            <a:endParaRPr lang="es-AR" dirty="0" smtClean="0"/>
          </a:p>
          <a:p>
            <a:pPr lvl="0" eaLnBrk="0"/>
            <a:r>
              <a:rPr lang="es-ES" u="sng" dirty="0" smtClean="0"/>
              <a:t>Consistente</a:t>
            </a:r>
            <a:r>
              <a:rPr lang="es-ES" dirty="0" smtClean="0"/>
              <a:t>: no deberá contradecir otros requerimientos. </a:t>
            </a:r>
            <a:r>
              <a:rPr lang="es-ES" i="1" dirty="0" err="1" smtClean="0"/>
              <a:t>Ej</a:t>
            </a:r>
            <a:r>
              <a:rPr lang="es-ES" i="1" dirty="0" smtClean="0"/>
              <a:t>: dos requerimientos que se llamen diferente y digan lo mismo.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Ventajas de requerimientos correctos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/>
            <a:r>
              <a:rPr lang="es-ES" u="sng" dirty="0" smtClean="0"/>
              <a:t>Identificación de riesgos</a:t>
            </a:r>
            <a:r>
              <a:rPr lang="es-ES" dirty="0" smtClean="0"/>
              <a:t> de manera temprana.</a:t>
            </a:r>
            <a:endParaRPr lang="es-AR" dirty="0" smtClean="0"/>
          </a:p>
          <a:p>
            <a:pPr lvl="0" eaLnBrk="0"/>
            <a:r>
              <a:rPr lang="es-ES" u="sng" dirty="0" smtClean="0"/>
              <a:t>Análisis y Desarrollo</a:t>
            </a:r>
            <a:r>
              <a:rPr lang="es-ES" dirty="0" smtClean="0"/>
              <a:t> más claro y rápido (menos malos entendidos, reducción del </a:t>
            </a:r>
            <a:r>
              <a:rPr lang="es-ES" dirty="0" err="1" smtClean="0"/>
              <a:t>Retrabajo</a:t>
            </a:r>
            <a:r>
              <a:rPr lang="es-ES" dirty="0" smtClean="0"/>
              <a:t>).</a:t>
            </a:r>
            <a:endParaRPr lang="es-AR" dirty="0" smtClean="0"/>
          </a:p>
          <a:p>
            <a:pPr lvl="0" eaLnBrk="0"/>
            <a:r>
              <a:rPr lang="es-ES" u="sng" dirty="0" smtClean="0"/>
              <a:t>Bases para un buen diseño.</a:t>
            </a:r>
            <a:endParaRPr lang="es-AR" dirty="0" smtClean="0"/>
          </a:p>
          <a:p>
            <a:pPr lvl="0" eaLnBrk="0"/>
            <a:r>
              <a:rPr lang="es-ES" u="sng" dirty="0" smtClean="0"/>
              <a:t>Definición clara de casos de prueba</a:t>
            </a:r>
            <a:r>
              <a:rPr lang="es-ES" dirty="0" smtClean="0"/>
              <a:t> para realizar un </a:t>
            </a:r>
            <a:r>
              <a:rPr lang="es-ES" dirty="0" err="1" smtClean="0"/>
              <a:t>Testing</a:t>
            </a:r>
            <a:r>
              <a:rPr lang="es-ES" dirty="0" smtClean="0"/>
              <a:t> claro, completo y rápido.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Funcionales</a:t>
            </a:r>
          </a:p>
          <a:p>
            <a:r>
              <a:rPr lang="es-AR" dirty="0" smtClean="0"/>
              <a:t>No funcionales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Req</a:t>
            </a:r>
            <a:r>
              <a:rPr lang="es-AR" dirty="0" smtClean="0"/>
              <a:t>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/>
            <a:r>
              <a:rPr lang="es-ES" dirty="0" smtClean="0"/>
              <a:t>Describen </a:t>
            </a:r>
            <a:r>
              <a:rPr lang="es-ES" dirty="0" smtClean="0"/>
              <a:t>las funcionalidades del sistema, es decir lo que el sistema debe hacer, su comportamiento específico. </a:t>
            </a:r>
            <a:endParaRPr lang="es-AR" dirty="0" smtClean="0"/>
          </a:p>
          <a:p>
            <a:pPr eaLnBrk="0"/>
            <a:r>
              <a:rPr lang="es-ES" dirty="0" smtClean="0"/>
              <a:t>Describen las transformaciones que el sistema realiza sobre las entradas para producir salidas.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Req</a:t>
            </a:r>
            <a:r>
              <a:rPr lang="es-AR" dirty="0" smtClean="0"/>
              <a:t> no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/>
            <a:r>
              <a:rPr lang="es-ES" dirty="0" smtClean="0"/>
              <a:t>Son </a:t>
            </a:r>
            <a:r>
              <a:rPr lang="es-ES" dirty="0" smtClean="0"/>
              <a:t>los atributos o características que definen el cómo el sistema realizará el trabajo.</a:t>
            </a:r>
            <a:endParaRPr lang="es-AR" dirty="0" smtClean="0"/>
          </a:p>
          <a:p>
            <a:pPr eaLnBrk="0"/>
            <a:r>
              <a:rPr lang="es-ES" dirty="0" smtClean="0"/>
              <a:t>Pueden considerarse como las restricciones planteadas al sistema respecto a cómo los requerimientos funcionales son implementados.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Req</a:t>
            </a:r>
            <a:r>
              <a:rPr lang="es-AR" dirty="0" smtClean="0"/>
              <a:t> no funcionales - </a:t>
            </a:r>
            <a:r>
              <a:rPr lang="es-AR" dirty="0" err="1" smtClean="0"/>
              <a:t>clasificacion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eaLnBrk="0"/>
            <a:r>
              <a:rPr lang="es-ES" b="1" u="sng" dirty="0" smtClean="0"/>
              <a:t>De Calidad</a:t>
            </a:r>
            <a:r>
              <a:rPr lang="es-ES" dirty="0" smtClean="0"/>
              <a:t>: </a:t>
            </a:r>
            <a:endParaRPr lang="es-AR" sz="1800" dirty="0" smtClean="0"/>
          </a:p>
          <a:p>
            <a:pPr lvl="2" eaLnBrk="0"/>
            <a:r>
              <a:rPr lang="es-ES" u="sng" dirty="0" err="1" smtClean="0"/>
              <a:t>Mantenibilidad</a:t>
            </a:r>
            <a:r>
              <a:rPr lang="es-ES" dirty="0" smtClean="0"/>
              <a:t>: significa que puede cambiar sin generar un gran impacto.</a:t>
            </a:r>
            <a:endParaRPr lang="es-AR" sz="1600" dirty="0" smtClean="0"/>
          </a:p>
          <a:p>
            <a:pPr lvl="2" eaLnBrk="0"/>
            <a:r>
              <a:rPr lang="es-ES" u="sng" dirty="0" smtClean="0"/>
              <a:t>Usabilidad</a:t>
            </a:r>
            <a:r>
              <a:rPr lang="es-ES" dirty="0" smtClean="0"/>
              <a:t>: Amigable para el usuario, respecto a la navegabilidad de las pantallas.</a:t>
            </a:r>
            <a:endParaRPr lang="es-AR" sz="1600" dirty="0" smtClean="0"/>
          </a:p>
          <a:p>
            <a:pPr lvl="2" eaLnBrk="0"/>
            <a:r>
              <a:rPr lang="es-ES" u="sng" dirty="0" smtClean="0"/>
              <a:t>Performance</a:t>
            </a:r>
            <a:r>
              <a:rPr lang="es-ES" dirty="0" smtClean="0"/>
              <a:t>: eficiencia esperada, es decir </a:t>
            </a:r>
            <a:r>
              <a:rPr lang="es-AR" dirty="0" smtClean="0"/>
              <a:t>buen desempeño del frente a la demanda esperada.</a:t>
            </a:r>
            <a:endParaRPr lang="es-AR" sz="1600" dirty="0" smtClean="0"/>
          </a:p>
          <a:p>
            <a:pPr lvl="2" eaLnBrk="0"/>
            <a:r>
              <a:rPr lang="es-ES" u="sng" dirty="0" smtClean="0"/>
              <a:t>Disponibilidad</a:t>
            </a:r>
            <a:r>
              <a:rPr lang="es-ES" dirty="0" smtClean="0"/>
              <a:t>: </a:t>
            </a:r>
            <a:r>
              <a:rPr lang="es-AR" dirty="0" smtClean="0"/>
              <a:t>La disponibilidad del sistema debe ser continua con un nivel de servicio para los usuarios de 7 días X 24 horas.</a:t>
            </a:r>
            <a:endParaRPr lang="es-AR" sz="1600" dirty="0" smtClean="0"/>
          </a:p>
          <a:p>
            <a:pPr lvl="2" eaLnBrk="0"/>
            <a:r>
              <a:rPr lang="es-AR" u="sng" dirty="0" smtClean="0"/>
              <a:t>Seguridad</a:t>
            </a:r>
            <a:r>
              <a:rPr lang="es-AR" dirty="0" smtClean="0"/>
              <a:t>: La solución debe reflejar patrones de seguridad teniendo en cuenta la alta sensibilidad de la información que maneja de acuerdo a las especificaciones funcionales dadas y a las políticas, normas y estándares de seguridad requeridas</a:t>
            </a:r>
            <a:endParaRPr lang="es-AR" sz="1600" dirty="0" smtClean="0"/>
          </a:p>
          <a:p>
            <a:pPr eaLnBrk="0"/>
            <a:r>
              <a:rPr lang="es-ES" dirty="0" smtClean="0"/>
              <a:t> </a:t>
            </a:r>
            <a:endParaRPr lang="es-AR" dirty="0" smtClean="0"/>
          </a:p>
          <a:p>
            <a:pPr lvl="1" eaLnBrk="0"/>
            <a:r>
              <a:rPr lang="es-ES" b="1" u="sng" dirty="0" smtClean="0"/>
              <a:t>Técnicos</a:t>
            </a:r>
            <a:r>
              <a:rPr lang="es-ES" dirty="0" smtClean="0"/>
              <a:t>: </a:t>
            </a:r>
            <a:endParaRPr lang="es-AR" sz="1800" dirty="0" smtClean="0"/>
          </a:p>
          <a:p>
            <a:pPr lvl="2" eaLnBrk="0"/>
            <a:r>
              <a:rPr lang="es-ES" dirty="0" smtClean="0"/>
              <a:t>Restricciones de diseño, construcción e implementación.</a:t>
            </a:r>
            <a:endParaRPr lang="es-AR" sz="1600" dirty="0" smtClean="0"/>
          </a:p>
          <a:p>
            <a:pPr lvl="2" eaLnBrk="0"/>
            <a:r>
              <a:rPr lang="es-ES" dirty="0" smtClean="0"/>
              <a:t>Restricciones de interfaces con otros sistemas.</a:t>
            </a:r>
            <a:endParaRPr lang="es-AR" sz="1600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C:\Users\pc\Downloads\sistema-de-gestion-de-notas-5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C:\Users\pc\Downloads\sistema-de-gestion-de-notas-6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wnloads\previous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0164" y="0"/>
            <a:ext cx="12192000" cy="6858000"/>
          </a:xfrm>
          <a:prstGeom prst="rect">
            <a:avLst/>
          </a:prstGeom>
          <a:noFill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Taller iii</a:t>
            </a:r>
            <a:endParaRPr kumimoji="0" lang="es-AR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Selección de </a:t>
            </a:r>
            <a:r>
              <a:rPr lang="es-AR" dirty="0" err="1" smtClean="0"/>
              <a:t>tp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Vamos a formar equipos de no más de 3 personas</a:t>
            </a:r>
          </a:p>
          <a:p>
            <a:r>
              <a:rPr lang="es-AR" dirty="0" smtClean="0"/>
              <a:t>Resolver los </a:t>
            </a:r>
            <a:r>
              <a:rPr lang="es-AR" dirty="0" err="1" smtClean="0"/>
              <a:t>TPs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sistema?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303598"/>
          </a:xfrm>
        </p:spPr>
        <p:txBody>
          <a:bodyPr/>
          <a:lstStyle/>
          <a:p>
            <a:r>
              <a:rPr lang="es-AR" dirty="0" smtClean="0"/>
              <a:t>"Un </a:t>
            </a:r>
            <a:r>
              <a:rPr lang="es-AR" b="1" i="1" dirty="0" smtClean="0"/>
              <a:t>Sistema es una colección de componentes relacionados entre si </a:t>
            </a:r>
            <a:r>
              <a:rPr lang="es-AR" dirty="0" smtClean="0"/>
              <a:t>que trabajan conjuntamente para cumplir con un objetivo“</a:t>
            </a:r>
          </a:p>
          <a:p>
            <a:r>
              <a:rPr lang="es-AR" b="1" i="1" dirty="0" smtClean="0"/>
              <a:t>Sub-sistema es lo que en la definición anterior se especifica como componente de ese </a:t>
            </a:r>
            <a:r>
              <a:rPr lang="es-AR" dirty="0" smtClean="0"/>
              <a:t>sistema.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Planificación</a:t>
            </a:r>
          </a:p>
          <a:p>
            <a:pPr marL="914400" lvl="2" indent="0">
              <a:buNone/>
            </a:pPr>
            <a:r>
              <a:rPr lang="es-AR" dirty="0" smtClean="0"/>
              <a:t>El objetivo es proporcionar un marco de trabajo que permita al gestor hacer estimaciones razonables de recursos, costos y planificación temporal.</a:t>
            </a:r>
          </a:p>
          <a:p>
            <a:pPr lvl="3"/>
            <a:r>
              <a:rPr lang="es-AR" dirty="0" smtClean="0"/>
              <a:t>Recopilación de requerimientos</a:t>
            </a:r>
          </a:p>
          <a:p>
            <a:pPr lvl="3"/>
            <a:r>
              <a:rPr lang="es-AR" dirty="0" smtClean="0"/>
              <a:t>Estimación</a:t>
            </a:r>
          </a:p>
          <a:p>
            <a:pPr lvl="3"/>
            <a:r>
              <a:rPr lang="es-AR" dirty="0" smtClean="0"/>
              <a:t>Seguimiento</a:t>
            </a:r>
          </a:p>
          <a:p>
            <a:pPr marL="914400" lvl="2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38581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s-AR" dirty="0" smtClean="0"/>
              <a:t>Implementación</a:t>
            </a:r>
            <a:endParaRPr lang="es-AR" dirty="0"/>
          </a:p>
          <a:p>
            <a:pPr lvl="2"/>
            <a:r>
              <a:rPr lang="es-AR" dirty="0"/>
              <a:t>La implementación es parte del proceso en el que los ingenieros de software programan el código para el proyecto</a:t>
            </a:r>
            <a:r>
              <a:rPr lang="es-AR" dirty="0" smtClean="0"/>
              <a:t>.</a:t>
            </a:r>
          </a:p>
          <a:p>
            <a:pPr lvl="3"/>
            <a:r>
              <a:rPr lang="es-AR" dirty="0" smtClean="0"/>
              <a:t>Modelado</a:t>
            </a:r>
          </a:p>
          <a:p>
            <a:pPr lvl="3"/>
            <a:r>
              <a:rPr lang="es-AR" dirty="0" smtClean="0"/>
              <a:t>Diseño</a:t>
            </a:r>
          </a:p>
          <a:p>
            <a:pPr lvl="3"/>
            <a:r>
              <a:rPr lang="es-AR" dirty="0" smtClean="0"/>
              <a:t>Código</a:t>
            </a:r>
            <a:endParaRPr lang="es-AR" dirty="0"/>
          </a:p>
          <a:p>
            <a:pPr marL="914400" lvl="2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18774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s-AR" dirty="0" smtClean="0"/>
              <a:t>Pruebas </a:t>
            </a:r>
          </a:p>
          <a:p>
            <a:pPr lvl="2"/>
            <a:r>
              <a:rPr lang="es-AR" dirty="0" smtClean="0"/>
              <a:t>Las</a:t>
            </a:r>
            <a:r>
              <a:rPr lang="es-AR" dirty="0"/>
              <a:t> pruebas de software son parte esencial del proceso de desarrollo del software. Esta parte del proceso tiene la función de detectar los errores de software lo antes posible</a:t>
            </a:r>
            <a:r>
              <a:rPr lang="es-AR" dirty="0" smtClean="0"/>
              <a:t>.</a:t>
            </a:r>
          </a:p>
          <a:p>
            <a:pPr lvl="2"/>
            <a:endParaRPr lang="es-AR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s-AR" dirty="0" smtClean="0"/>
              <a:t>Documentación</a:t>
            </a:r>
          </a:p>
          <a:p>
            <a:pPr lvl="2"/>
            <a:r>
              <a:rPr lang="es-AR" dirty="0" smtClean="0"/>
              <a:t>La</a:t>
            </a:r>
            <a:r>
              <a:rPr lang="es-AR" dirty="0"/>
              <a:t> documentación del diseño interno del software con el objetivo de facilitar su mejora y su mantenimiento se realiza a lo largo del proyecto. 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2700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desarrollo de Software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Actividades del desarrollo de Software: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s-AR" dirty="0" smtClean="0"/>
              <a:t>Despliegue </a:t>
            </a:r>
          </a:p>
          <a:p>
            <a:pPr lvl="2"/>
            <a:r>
              <a:rPr lang="es-AR" dirty="0"/>
              <a:t>El despliegue comienza cuando el código ha sido suficientemente probado, ha sido aprobado para su liberación y ha sido distribuido en el entorno de producción</a:t>
            </a:r>
            <a:r>
              <a:rPr lang="es-AR" dirty="0" smtClean="0"/>
              <a:t>.</a:t>
            </a:r>
            <a:endParaRPr lang="es-AR" dirty="0"/>
          </a:p>
          <a:p>
            <a:pPr marL="914400" lvl="1" indent="-457200">
              <a:buFont typeface="+mj-lt"/>
              <a:buAutoNum type="arabicPeriod" startAt="5"/>
            </a:pPr>
            <a:endParaRPr lang="es-AR" dirty="0" smtClean="0"/>
          </a:p>
          <a:p>
            <a:pPr marL="914400" lvl="1" indent="-457200">
              <a:buFont typeface="+mj-lt"/>
              <a:buAutoNum type="arabicPeriod" startAt="5"/>
            </a:pPr>
            <a:r>
              <a:rPr lang="es-AR" dirty="0" smtClean="0"/>
              <a:t>Mantenimiento</a:t>
            </a:r>
          </a:p>
          <a:p>
            <a:pPr lvl="2"/>
            <a:r>
              <a:rPr lang="es-AR" dirty="0" smtClean="0"/>
              <a:t>El mantenimiento es </a:t>
            </a:r>
            <a:r>
              <a:rPr lang="es-AR" dirty="0"/>
              <a:t>la modificación de un producto de software después de la entrega, para corregir errores, mejorar el rendimiento, u otros atributos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530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ciclo de vida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El Modelo de Cascada.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El Modelo en V.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En Flor.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Prototipos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El Modelo de Espiral.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El Modelo de Procesos.</a:t>
            </a:r>
          </a:p>
          <a:p>
            <a:pPr lvl="3">
              <a:lnSpc>
                <a:spcPct val="110000"/>
              </a:lnSpc>
              <a:buClr>
                <a:srgbClr val="8000FF"/>
              </a:buClr>
            </a:pPr>
            <a:r>
              <a:rPr lang="es-MX" sz="3200" dirty="0" smtClean="0"/>
              <a:t> Desarrollo Incremental.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Temas del día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Requerimientos</a:t>
            </a:r>
          </a:p>
          <a:p>
            <a:pPr lvl="1"/>
            <a:r>
              <a:rPr lang="es-AR" dirty="0" smtClean="0"/>
              <a:t>Funcionales </a:t>
            </a:r>
          </a:p>
          <a:p>
            <a:pPr lvl="1"/>
            <a:r>
              <a:rPr lang="es-AR" dirty="0" smtClean="0"/>
              <a:t>No Funcionales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494</TotalTime>
  <Words>726</Words>
  <Application>Microsoft Office PowerPoint</Application>
  <PresentationFormat>Presentación en pantalla (4:3)</PresentationFormat>
  <Paragraphs>96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Viajes</vt:lpstr>
      <vt:lpstr>Taller iii</vt:lpstr>
      <vt:lpstr>Diapositiva 2</vt:lpstr>
      <vt:lpstr>¿Qué es un sistema?</vt:lpstr>
      <vt:lpstr>Proceso de desarrollo de Software</vt:lpstr>
      <vt:lpstr>Proceso de desarrollo de Software</vt:lpstr>
      <vt:lpstr>Proceso de desarrollo de Software</vt:lpstr>
      <vt:lpstr>Proceso de desarrollo de Software</vt:lpstr>
      <vt:lpstr>Modelo de ciclo de vida</vt:lpstr>
      <vt:lpstr>Temas del día</vt:lpstr>
      <vt:lpstr>Que es un requerimiento?</vt:lpstr>
      <vt:lpstr>Requerimientos en la metodología</vt:lpstr>
      <vt:lpstr>Caracteristicas de los requerimientos</vt:lpstr>
      <vt:lpstr>Ventajas de requerimientos correctos</vt:lpstr>
      <vt:lpstr>Tipos de requerimientos</vt:lpstr>
      <vt:lpstr>Req funcionales</vt:lpstr>
      <vt:lpstr>Req no funcionales</vt:lpstr>
      <vt:lpstr>Req no funcionales - clasificacion</vt:lpstr>
      <vt:lpstr>Diapositiva 18</vt:lpstr>
      <vt:lpstr>Diapositiva 19</vt:lpstr>
      <vt:lpstr>Selección de 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metodología de sistemas</dc:title>
  <dc:creator>pc</dc:creator>
  <cp:lastModifiedBy>pc</cp:lastModifiedBy>
  <cp:revision>45</cp:revision>
  <dcterms:created xsi:type="dcterms:W3CDTF">2016-08-16T16:27:30Z</dcterms:created>
  <dcterms:modified xsi:type="dcterms:W3CDTF">2016-08-25T19:22:11Z</dcterms:modified>
</cp:coreProperties>
</file>