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8AFC6C-B541-46EF-AE22-DD4A0EBA6E1E}">
  <a:tblStyle styleId="{B48AFC6C-B541-46EF-AE22-DD4A0EBA6E1E}" styleName="Table_0">
    <a:wholeTbl>
      <a:tcTxStyle>
        <a:font>
          <a:latin typeface="Arial"/>
          <a:ea typeface="Arial"/>
          <a:cs typeface="Arial"/>
        </a:font>
        <a:srgbClr val="2A399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43" name="Google Shape;43;p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PHP as rest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dark side of the server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900" y="1852600"/>
            <a:ext cx="285750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Obtener los parámetros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http://miserver.com/api/productos?</a:t>
            </a:r>
            <a:r>
              <a:rPr b="1" i="0" lang="en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max=10&amp;page=2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obtener los parámetros de la URL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getParameter($parameter_name)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$url = "http://$_SERVER[HTTP_HOST]$_SERVER[REQUEST_URI]";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$parts = parse_url($url);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if(isset($parts['query']))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parse_str($parts['query'], $query);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if(isset($query[$parameter_name]))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return $query[$parameter_name];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return null;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return null;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Obtener el cuerpo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0" y="1151100"/>
            <a:ext cx="45894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50800" marR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file_get_contents('</a:t>
            </a:r>
            <a:r>
              <a:rPr b="1" i="0" lang="en" sz="1800" u="none" cap="none" strike="noStrike">
                <a:solidFill>
                  <a:srgbClr val="660000"/>
                </a:solidFill>
                <a:latin typeface="Consolas"/>
                <a:ea typeface="Consolas"/>
                <a:cs typeface="Consolas"/>
                <a:sym typeface="Consolas"/>
              </a:rPr>
              <a:t>php://input</a:t>
            </a:r>
            <a:r>
              <a:rPr b="1" i="0" lang="en" sz="1800" u="none" cap="none" strike="noStrike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Devuelve contenido del body.</a:t>
            </a:r>
            <a:endParaRPr/>
          </a:p>
        </p:txBody>
      </p:sp>
      <p:sp>
        <p:nvSpPr>
          <p:cNvPr id="162" name="Google Shape;162;p25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$obj = </a:t>
            </a:r>
            <a:r>
              <a:rPr b="1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json_decode</a:t>
            </a:r>
            <a:r>
              <a:rPr b="0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(file_get_contents('php://input'),true);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Saber el método de HTTP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1151100"/>
            <a:ext cx="45894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50800" marR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" sz="2000" u="none" cap="none" strike="noStrike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$_SERVER[</a:t>
            </a:r>
            <a:r>
              <a:rPr b="1" i="0" lang="en" sz="2000" u="none" cap="none" strike="noStrike">
                <a:solidFill>
                  <a:srgbClr val="7D2727"/>
                </a:solidFill>
                <a:latin typeface="Consolas"/>
                <a:ea typeface="Consolas"/>
                <a:cs typeface="Consolas"/>
                <a:sym typeface="Consolas"/>
              </a:rPr>
              <a:t>'REQUEST_METHOD'</a:t>
            </a:r>
            <a:r>
              <a:rPr b="1" i="0" lang="en" sz="2000" u="none" cap="none" strike="noStrike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Devuelve el tipo de método invocado a la página</a:t>
            </a:r>
            <a:endParaRPr/>
          </a:p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 ($_SERVER['REQUEST_METHOD'] === 'POST')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else if ($_SERVER['REQUEST_METHOD'] === 'GET')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else if ($_SERVER['REQUEST_METHOD'] === 'DELETE')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316025" y="445025"/>
            <a:ext cx="75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Uno de los estándares de servicios web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61900" y="1017725"/>
            <a:ext cx="52752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Orientado a la URL y los Métodos de HTTP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Uso de JSON como estándar de información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61900" y="2327550"/>
            <a:ext cx="8520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METODOS HTTP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61900" y="2990525"/>
            <a:ext cx="52752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3" y="445025"/>
            <a:ext cx="8590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6"/>
          <p:cNvGraphicFramePr/>
          <p:nvPr/>
        </p:nvGraphicFramePr>
        <p:xfrm>
          <a:off x="267100" y="11860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{B48AFC6C-B541-46EF-AE22-DD4A0EBA6E1E}</a:tableStyleId>
              </a:tblPr>
              <a:tblGrid>
                <a:gridCol w="2196325"/>
                <a:gridCol w="2196325"/>
                <a:gridCol w="1765225"/>
                <a:gridCol w="2627425"/>
              </a:tblGrid>
              <a:tr h="40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Metodo HTTP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URL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Envia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Recibe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04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GET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/libro/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[{ id:22, titulo: ”Harry Potter”},</a:t>
                      </a:r>
                      <a:b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</a:b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 { id:23, titulo: ”La Biblia”}]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GET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/libro/22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{ id:22, titulo: ”Harry Potter”}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38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POST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/libro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{ titulo: “La duna” }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{ id:24, titulo: “La duna”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4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PUT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/libro/22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{ título: “Harry Potter: el caliz de fuego” }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DELETE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/libro/22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7" name="Google Shape;107;p16"/>
          <p:cNvSpPr txBox="1"/>
          <p:nvPr>
            <p:ph type="title"/>
          </p:nvPr>
        </p:nvSpPr>
        <p:spPr>
          <a:xfrm>
            <a:off x="1316025" y="445025"/>
            <a:ext cx="75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3" y="445025"/>
            <a:ext cx="8590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 DESDE PHP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Controlar la ruta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.htaccess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Archivo de configuración de acceso y contexto de directorio de Apache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archivo configura el acceso a los recursos del servidor.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Está a la misma altura que la carpeta base del proyecto.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 de .htaccess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RewriteEngine 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#Redirije todas las rutas que empiezan con api/ al archivo restApi.php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RewriteRule ^api/ restApi.php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0" y="1151100"/>
            <a:ext cx="45894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50800" marR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$_SERVER[</a:t>
            </a:r>
            <a:r>
              <a:rPr b="1" i="0" lang="en" sz="1800" u="none" cap="none" strike="noStrike">
                <a:solidFill>
                  <a:srgbClr val="7D2727"/>
                </a:solidFill>
                <a:latin typeface="Consolas"/>
                <a:ea typeface="Consolas"/>
                <a:cs typeface="Consolas"/>
                <a:sym typeface="Consolas"/>
              </a:rPr>
              <a:t>'REQUEST_URI'</a:t>
            </a:r>
            <a:r>
              <a:rPr b="1" i="0" lang="en" sz="1800" u="none" cap="none" strike="noStrike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Devuelve la ruta de invocación original.</a:t>
            </a:r>
            <a:endParaRPr/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$uri = $_SERVER['REQUEST_URI'];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if($uri === 'api/producto'){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