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6" r:id="rId2"/>
    <p:sldId id="307" r:id="rId3"/>
    <p:sldId id="319" r:id="rId4"/>
    <p:sldId id="325" r:id="rId5"/>
    <p:sldId id="331" r:id="rId6"/>
    <p:sldId id="330" r:id="rId7"/>
    <p:sldId id="332" r:id="rId8"/>
    <p:sldId id="334" r:id="rId9"/>
    <p:sldId id="336" r:id="rId10"/>
    <p:sldId id="335" r:id="rId11"/>
    <p:sldId id="333" r:id="rId12"/>
    <p:sldId id="338" r:id="rId13"/>
    <p:sldId id="337" r:id="rId14"/>
    <p:sldId id="340" r:id="rId15"/>
    <p:sldId id="341" r:id="rId16"/>
    <p:sldId id="343" r:id="rId17"/>
    <p:sldId id="345" r:id="rId18"/>
    <p:sldId id="356" r:id="rId19"/>
    <p:sldId id="357" r:id="rId20"/>
    <p:sldId id="358" r:id="rId21"/>
    <p:sldId id="359" r:id="rId22"/>
    <p:sldId id="360" r:id="rId23"/>
    <p:sldId id="361" r:id="rId24"/>
    <p:sldId id="362" r:id="rId25"/>
    <p:sldId id="363" r:id="rId26"/>
    <p:sldId id="364" r:id="rId27"/>
    <p:sldId id="368" r:id="rId28"/>
    <p:sldId id="370" r:id="rId29"/>
    <p:sldId id="371" r:id="rId30"/>
    <p:sldId id="372" r:id="rId31"/>
    <p:sldId id="373" r:id="rId32"/>
    <p:sldId id="365" r:id="rId33"/>
    <p:sldId id="366" r:id="rId34"/>
    <p:sldId id="367" r:id="rId35"/>
    <p:sldId id="342" r:id="rId3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217" autoAdjust="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44283-5193-444B-BA7C-77245C06394F}" type="datetimeFigureOut">
              <a:rPr lang="es-AR" smtClean="0"/>
              <a:pPr/>
              <a:t>22/09/2016</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8C3447-BDB7-44F2-83C8-E3E01E073CF1}"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2" name="1 Marcador de pie de página"/>
          <p:cNvSpPr>
            <a:spLocks noGrp="1"/>
          </p:cNvSpPr>
          <p:nvPr>
            <p:ph type="ftr" sz="quarter" idx="11"/>
          </p:nvPr>
        </p:nvSpPr>
        <p:spPr/>
        <p:txBody>
          <a:bodyPr/>
          <a:lstStyle/>
          <a:p>
            <a:endParaRPr lang="es-AR"/>
          </a:p>
        </p:txBody>
      </p:sp>
      <p:sp>
        <p:nvSpPr>
          <p:cNvPr id="15" name="14 Marcador de número de diapositiva"/>
          <p:cNvSpPr>
            <a:spLocks noGrp="1"/>
          </p:cNvSpPr>
          <p:nvPr>
            <p:ph type="sldNum" sz="quarter" idx="12"/>
          </p:nvPr>
        </p:nvSpPr>
        <p:spPr>
          <a:xfrm>
            <a:off x="8229600" y="6473952"/>
            <a:ext cx="758952" cy="246888"/>
          </a:xfrm>
        </p:spPr>
        <p:txBody>
          <a:bodyPr/>
          <a:lstStyle/>
          <a:p>
            <a:fld id="{422C285A-E311-4DA3-A520-D9EB066B91B7}"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19" name="18 Marcador de pie de página"/>
          <p:cNvSpPr>
            <a:spLocks noGrp="1"/>
          </p:cNvSpPr>
          <p:nvPr>
            <p:ph type="ftr" sz="quarter" idx="11"/>
          </p:nvPr>
        </p:nvSpPr>
        <p:spPr>
          <a:xfrm>
            <a:off x="3581400" y="76200"/>
            <a:ext cx="2895600" cy="288925"/>
          </a:xfrm>
        </p:spPr>
        <p:txBody>
          <a:bodyPr/>
          <a:lstStyle/>
          <a:p>
            <a:endParaRPr lang="es-AR"/>
          </a:p>
        </p:txBody>
      </p:sp>
      <p:sp>
        <p:nvSpPr>
          <p:cNvPr id="16" name="15 Marcador de número de diapositiva"/>
          <p:cNvSpPr>
            <a:spLocks noGrp="1"/>
          </p:cNvSpPr>
          <p:nvPr>
            <p:ph type="sldNum" sz="quarter" idx="12"/>
          </p:nvPr>
        </p:nvSpPr>
        <p:spPr>
          <a:xfrm>
            <a:off x="8229600" y="6473952"/>
            <a:ext cx="758952" cy="246888"/>
          </a:xfrm>
        </p:spPr>
        <p:txBody>
          <a:bodyPr/>
          <a:lstStyle/>
          <a:p>
            <a:fld id="{422C285A-E311-4DA3-A520-D9EB066B91B7}"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11" name="10 Marcador de pie de página"/>
          <p:cNvSpPr>
            <a:spLocks noGrp="1"/>
          </p:cNvSpPr>
          <p:nvPr>
            <p:ph type="ftr" sz="quarter" idx="11"/>
          </p:nvPr>
        </p:nvSpPr>
        <p:spPr/>
        <p:txBody>
          <a:bodyPr/>
          <a:lstStyle/>
          <a:p>
            <a:endParaRPr lang="es-AR"/>
          </a:p>
        </p:txBody>
      </p:sp>
      <p:sp>
        <p:nvSpPr>
          <p:cNvPr id="16" name="15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10" name="9 Marcador de pie de página"/>
          <p:cNvSpPr>
            <a:spLocks noGrp="1"/>
          </p:cNvSpPr>
          <p:nvPr>
            <p:ph type="ftr" sz="quarter" idx="11"/>
          </p:nvPr>
        </p:nvSpPr>
        <p:spPr/>
        <p:txBody>
          <a:bodyPr/>
          <a:lstStyle/>
          <a:p>
            <a:endParaRPr lang="es-AR"/>
          </a:p>
        </p:txBody>
      </p:sp>
      <p:sp>
        <p:nvSpPr>
          <p:cNvPr id="31" name="30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229600" y="6477000"/>
            <a:ext cx="762000" cy="246888"/>
          </a:xfrm>
        </p:spPr>
        <p:txBody>
          <a:bodyPr/>
          <a:lstStyle/>
          <a:p>
            <a:fld id="{422C285A-E311-4DA3-A520-D9EB066B91B7}" type="slidenum">
              <a:rPr lang="es-AR" smtClean="0"/>
              <a:pPr/>
              <a:t>‹Nº›</a:t>
            </a:fld>
            <a:endParaRPr lang="es-AR"/>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21" name="20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24" name="23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29" name="28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CAB8CB30-33DE-4F32-9C28-712D3C99EAA5}" type="datetimeFigureOut">
              <a:rPr lang="es-AR" smtClean="0"/>
              <a:pPr/>
              <a:t>22/09/2016</a:t>
            </a:fld>
            <a:endParaRPr lang="es-AR"/>
          </a:p>
        </p:txBody>
      </p:sp>
      <p:sp>
        <p:nvSpPr>
          <p:cNvPr id="5" name="4 Marcador de pie de página"/>
          <p:cNvSpPr>
            <a:spLocks noGrp="1"/>
          </p:cNvSpPr>
          <p:nvPr>
            <p:ph type="ftr" sz="quarter" idx="11"/>
          </p:nvPr>
        </p:nvSpPr>
        <p:spPr/>
        <p:txBody>
          <a:bodyPr/>
          <a:lstStyle/>
          <a:p>
            <a:endParaRPr lang="es-AR"/>
          </a:p>
        </p:txBody>
      </p:sp>
      <p:sp>
        <p:nvSpPr>
          <p:cNvPr id="31" name="30 Marcador de número de diapositiva"/>
          <p:cNvSpPr>
            <a:spLocks noGrp="1"/>
          </p:cNvSpPr>
          <p:nvPr>
            <p:ph type="sldNum" sz="quarter" idx="12"/>
          </p:nvPr>
        </p:nvSpPr>
        <p:spPr/>
        <p:txBody>
          <a:bodyPr/>
          <a:lstStyle/>
          <a:p>
            <a:fld id="{422C285A-E311-4DA3-A520-D9EB066B91B7}" type="slidenum">
              <a:rPr lang="es-AR" smtClean="0"/>
              <a:pPr/>
              <a:t>‹Nº›</a:t>
            </a:fld>
            <a:endParaRPr lang="es-AR"/>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AB8CB30-33DE-4F32-9C28-712D3C99EAA5}" type="datetimeFigureOut">
              <a:rPr lang="es-AR" smtClean="0"/>
              <a:pPr/>
              <a:t>22/09/2016</a:t>
            </a:fld>
            <a:endParaRPr lang="es-AR"/>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AR"/>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22C285A-E311-4DA3-A520-D9EB066B91B7}" type="slidenum">
              <a:rPr lang="es-AR" smtClean="0"/>
              <a:pPr/>
              <a:t>‹Nº›</a:t>
            </a:fld>
            <a:endParaRPr lang="es-AR"/>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Taller </a:t>
            </a:r>
            <a:r>
              <a:rPr lang="es-AR" dirty="0" err="1" smtClean="0"/>
              <a:t>iii</a:t>
            </a:r>
            <a:endParaRPr lang="es-AR" dirty="0"/>
          </a:p>
        </p:txBody>
      </p:sp>
      <p:sp>
        <p:nvSpPr>
          <p:cNvPr id="3" name="2 Subtítulo"/>
          <p:cNvSpPr>
            <a:spLocks noGrp="1"/>
          </p:cNvSpPr>
          <p:nvPr>
            <p:ph type="subTitle" idx="1"/>
          </p:nvPr>
        </p:nvSpPr>
        <p:spPr/>
        <p:txBody>
          <a:bodyPr/>
          <a:lstStyle/>
          <a:p>
            <a:r>
              <a:rPr lang="es-AR" dirty="0" smtClean="0"/>
              <a:t>Carrera: Analista de Sistemas</a:t>
            </a:r>
            <a:endParaRPr lang="es-AR" dirty="0"/>
          </a:p>
        </p:txBody>
      </p:sp>
      <p:pic>
        <p:nvPicPr>
          <p:cNvPr id="7170" name="Picture 2" descr="Logo"/>
          <p:cNvPicPr>
            <a:picLocks noChangeAspect="1" noChangeArrowheads="1"/>
          </p:cNvPicPr>
          <p:nvPr/>
        </p:nvPicPr>
        <p:blipFill>
          <a:blip r:embed="rId2"/>
          <a:srcRect/>
          <a:stretch>
            <a:fillRect/>
          </a:stretch>
        </p:blipFill>
        <p:spPr bwMode="auto">
          <a:xfrm>
            <a:off x="3571868" y="2357430"/>
            <a:ext cx="2127193" cy="7143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29698" name="Picture 2"/>
          <p:cNvPicPr>
            <a:picLocks noChangeAspect="1" noChangeArrowheads="1"/>
          </p:cNvPicPr>
          <p:nvPr/>
        </p:nvPicPr>
        <p:blipFill>
          <a:blip r:embed="rId2"/>
          <a:srcRect/>
          <a:stretch>
            <a:fillRect/>
          </a:stretch>
        </p:blipFill>
        <p:spPr bwMode="auto">
          <a:xfrm>
            <a:off x="857224" y="1643050"/>
            <a:ext cx="6053133" cy="50284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30722" name="Picture 2"/>
          <p:cNvPicPr>
            <a:picLocks noChangeAspect="1" noChangeArrowheads="1"/>
          </p:cNvPicPr>
          <p:nvPr/>
        </p:nvPicPr>
        <p:blipFill>
          <a:blip r:embed="rId2"/>
          <a:srcRect/>
          <a:stretch>
            <a:fillRect/>
          </a:stretch>
        </p:blipFill>
        <p:spPr bwMode="auto">
          <a:xfrm>
            <a:off x="857224" y="1643050"/>
            <a:ext cx="5572164" cy="4853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31746" name="Picture 2"/>
          <p:cNvPicPr>
            <a:picLocks noChangeAspect="1" noChangeArrowheads="1"/>
          </p:cNvPicPr>
          <p:nvPr/>
        </p:nvPicPr>
        <p:blipFill>
          <a:blip r:embed="rId2"/>
          <a:srcRect/>
          <a:stretch>
            <a:fillRect/>
          </a:stretch>
        </p:blipFill>
        <p:spPr bwMode="auto">
          <a:xfrm>
            <a:off x="928662" y="1643050"/>
            <a:ext cx="5945924"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Ingeniería de requerimientos</a:t>
            </a:r>
            <a:endParaRPr lang="es-AR" dirty="0"/>
          </a:p>
        </p:txBody>
      </p:sp>
      <p:pic>
        <p:nvPicPr>
          <p:cNvPr id="32770" name="Picture 2"/>
          <p:cNvPicPr>
            <a:picLocks noChangeAspect="1" noChangeArrowheads="1"/>
          </p:cNvPicPr>
          <p:nvPr/>
        </p:nvPicPr>
        <p:blipFill>
          <a:blip r:embed="rId2"/>
          <a:srcRect/>
          <a:stretch>
            <a:fillRect/>
          </a:stretch>
        </p:blipFill>
        <p:spPr bwMode="auto">
          <a:xfrm>
            <a:off x="917084" y="1582362"/>
            <a:ext cx="5869494" cy="47755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Ingeniería de requerimientos</a:t>
            </a:r>
            <a:endParaRPr lang="es-AR" dirty="0"/>
          </a:p>
        </p:txBody>
      </p:sp>
      <p:pic>
        <p:nvPicPr>
          <p:cNvPr id="33794" name="Picture 2"/>
          <p:cNvPicPr>
            <a:picLocks noChangeAspect="1" noChangeArrowheads="1"/>
          </p:cNvPicPr>
          <p:nvPr/>
        </p:nvPicPr>
        <p:blipFill>
          <a:blip r:embed="rId2"/>
          <a:srcRect/>
          <a:stretch>
            <a:fillRect/>
          </a:stretch>
        </p:blipFill>
        <p:spPr bwMode="auto">
          <a:xfrm>
            <a:off x="928662" y="1571612"/>
            <a:ext cx="6275177" cy="5072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Ingeniería de requerimientos</a:t>
            </a:r>
            <a:endParaRPr lang="es-AR" dirty="0"/>
          </a:p>
        </p:txBody>
      </p:sp>
      <p:pic>
        <p:nvPicPr>
          <p:cNvPr id="34818" name="Picture 2"/>
          <p:cNvPicPr>
            <a:picLocks noChangeAspect="1" noChangeArrowheads="1"/>
          </p:cNvPicPr>
          <p:nvPr/>
        </p:nvPicPr>
        <p:blipFill>
          <a:blip r:embed="rId2"/>
          <a:srcRect/>
          <a:stretch>
            <a:fillRect/>
          </a:stretch>
        </p:blipFill>
        <p:spPr bwMode="auto">
          <a:xfrm>
            <a:off x="785786" y="1500174"/>
            <a:ext cx="4643470" cy="48220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relevamiento</a:t>
            </a:r>
            <a:endParaRPr lang="es-AR" dirty="0"/>
          </a:p>
        </p:txBody>
      </p:sp>
      <p:sp>
        <p:nvSpPr>
          <p:cNvPr id="3" name="2 Marcador de contenido"/>
          <p:cNvSpPr>
            <a:spLocks noGrp="1"/>
          </p:cNvSpPr>
          <p:nvPr>
            <p:ph idx="1"/>
          </p:nvPr>
        </p:nvSpPr>
        <p:spPr/>
        <p:txBody>
          <a:bodyPr/>
          <a:lstStyle/>
          <a:p>
            <a:r>
              <a:rPr lang="es-AR" dirty="0" smtClean="0"/>
              <a:t>Es una recolección de datos.( recordemos la definición de datos, básicamente son hechos).</a:t>
            </a:r>
          </a:p>
          <a:p>
            <a:r>
              <a:rPr lang="es-AR" dirty="0" smtClean="0"/>
              <a:t>Se podría considerar al relevamiento como el comienzo propiamente del proyecto.</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Tecnicas</a:t>
            </a:r>
            <a:r>
              <a:rPr lang="es-AR" dirty="0" smtClean="0"/>
              <a:t> de relevamiento</a:t>
            </a:r>
            <a:endParaRPr lang="es-AR" dirty="0"/>
          </a:p>
        </p:txBody>
      </p:sp>
      <p:sp>
        <p:nvSpPr>
          <p:cNvPr id="3" name="2 Marcador de contenido"/>
          <p:cNvSpPr>
            <a:spLocks noGrp="1"/>
          </p:cNvSpPr>
          <p:nvPr>
            <p:ph idx="1"/>
          </p:nvPr>
        </p:nvSpPr>
        <p:spPr/>
        <p:txBody>
          <a:bodyPr/>
          <a:lstStyle/>
          <a:p>
            <a:r>
              <a:rPr lang="es-AR" dirty="0" smtClean="0"/>
              <a:t>Cuestionario</a:t>
            </a:r>
          </a:p>
          <a:p>
            <a:r>
              <a:rPr lang="es-AR" dirty="0" smtClean="0"/>
              <a:t>Entrevistas</a:t>
            </a:r>
          </a:p>
          <a:p>
            <a:r>
              <a:rPr lang="es-AR" dirty="0" smtClean="0"/>
              <a:t>Observación personal</a:t>
            </a:r>
          </a:p>
          <a:p>
            <a:r>
              <a:rPr lang="es-AR" dirty="0" smtClean="0"/>
              <a:t>Medición de tiempos</a:t>
            </a:r>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Tipos de preguntas</a:t>
            </a:r>
            <a:endParaRPr lang="es-AR" dirty="0"/>
          </a:p>
        </p:txBody>
      </p:sp>
      <p:pic>
        <p:nvPicPr>
          <p:cNvPr id="1026" name="Picture 2" descr="C:\Users\pc\Downloads\Esquema-2-Letra-negra-Fondo-Blanco-2.jpg"/>
          <p:cNvPicPr>
            <a:picLocks noChangeAspect="1" noChangeArrowheads="1"/>
          </p:cNvPicPr>
          <p:nvPr/>
        </p:nvPicPr>
        <p:blipFill>
          <a:blip r:embed="rId2"/>
          <a:srcRect/>
          <a:stretch>
            <a:fillRect/>
          </a:stretch>
        </p:blipFill>
        <p:spPr bwMode="auto">
          <a:xfrm>
            <a:off x="785786" y="1142984"/>
            <a:ext cx="7286676" cy="5465007"/>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a:bodyPr>
          <a:lstStyle/>
          <a:p>
            <a:r>
              <a:rPr lang="es-AR" dirty="0" smtClean="0"/>
              <a:t>Los requerimientos/requisitos de un sistema describen los servicios que ha de ofrecer el sistema y las restricciones asociadas a su funcionamiento.</a:t>
            </a:r>
          </a:p>
          <a:p>
            <a:endParaRPr lang="es-AR" dirty="0" smtClean="0"/>
          </a:p>
          <a:p>
            <a:r>
              <a:rPr lang="es-AR" b="1" dirty="0" smtClean="0"/>
              <a:t>Requerimientos:</a:t>
            </a:r>
          </a:p>
          <a:p>
            <a:pPr lvl="1"/>
            <a:r>
              <a:rPr lang="es-AR" dirty="0" smtClean="0"/>
              <a:t>Propiedades o restricciones determinadas de forma precisa que deben satisfacerse.</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ownloads\previously.jpg"/>
          <p:cNvPicPr>
            <a:picLocks noChangeAspect="1" noChangeArrowheads="1"/>
          </p:cNvPicPr>
          <p:nvPr/>
        </p:nvPicPr>
        <p:blipFill>
          <a:blip r:embed="rId2"/>
          <a:srcRect/>
          <a:stretch>
            <a:fillRect/>
          </a:stretch>
        </p:blipFill>
        <p:spPr bwMode="auto">
          <a:xfrm>
            <a:off x="-1000164" y="0"/>
            <a:ext cx="12192000" cy="6858000"/>
          </a:xfrm>
          <a:prstGeom prst="rect">
            <a:avLst/>
          </a:prstGeom>
          <a:noFill/>
        </p:spPr>
      </p:pic>
      <p:sp>
        <p:nvSpPr>
          <p:cNvPr id="5" name="1 Título"/>
          <p:cNvSpPr txBox="1">
            <a:spLocks/>
          </p:cNvSpPr>
          <p:nvPr/>
        </p:nvSpPr>
        <p:spPr>
          <a:xfrm>
            <a:off x="381000" y="4853411"/>
            <a:ext cx="8458200" cy="122237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AR" sz="3600" b="0"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mj-lt"/>
                <a:ea typeface="+mj-ea"/>
                <a:cs typeface="+mj-cs"/>
              </a:rPr>
              <a:t>Taller iii</a:t>
            </a:r>
            <a:endParaRPr kumimoji="0" lang="es-AR"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lstStyle/>
          <a:p>
            <a:r>
              <a:rPr lang="es-AR" dirty="0" smtClean="0"/>
              <a:t>Requerimientos funcionales</a:t>
            </a:r>
          </a:p>
          <a:p>
            <a:pPr lvl="1"/>
            <a:r>
              <a:rPr lang="es-AR" dirty="0" smtClean="0"/>
              <a:t>Los requisitos funcionales definen qué debe hacer un sistema.</a:t>
            </a:r>
          </a:p>
          <a:p>
            <a:r>
              <a:rPr lang="es-AR" dirty="0" smtClean="0"/>
              <a:t>Requerimientos no funcionales</a:t>
            </a:r>
          </a:p>
          <a:p>
            <a:pPr lvl="1"/>
            <a:r>
              <a:rPr lang="es-AR" dirty="0" smtClean="0"/>
              <a:t>Los requisitos no funcionales definen cómo debe ser el sistema.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a:bodyPr>
          <a:lstStyle/>
          <a:p>
            <a:r>
              <a:rPr lang="es-AR" b="1" dirty="0" smtClean="0"/>
              <a:t>Los requerimientos…</a:t>
            </a:r>
          </a:p>
          <a:p>
            <a:pPr lvl="1"/>
            <a:r>
              <a:rPr lang="es-AR" dirty="0" smtClean="0"/>
              <a:t>se suelen especificar en lenguaje natural,</a:t>
            </a:r>
          </a:p>
          <a:p>
            <a:pPr lvl="1"/>
            <a:r>
              <a:rPr lang="es-AR" sz="2000" dirty="0" smtClean="0"/>
              <a:t> </a:t>
            </a:r>
            <a:r>
              <a:rPr lang="es-AR" dirty="0" smtClean="0"/>
              <a:t>se expresan de forma individual (p.ej. esquemáticamente),</a:t>
            </a:r>
          </a:p>
          <a:p>
            <a:pPr lvl="1"/>
            <a:r>
              <a:rPr lang="es-AR" dirty="0" smtClean="0"/>
              <a:t>se organizan de forma jerárquica (a distintos niveles de detalle),</a:t>
            </a:r>
          </a:p>
          <a:p>
            <a:pPr lvl="1"/>
            <a:r>
              <a:rPr lang="es-AR" dirty="0" smtClean="0"/>
              <a:t>a menudo, se numeran	(para facilitar su gestión),</a:t>
            </a:r>
            <a:endParaRPr lang="es-A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lnSpcReduction="10000"/>
          </a:bodyPr>
          <a:lstStyle/>
          <a:p>
            <a:r>
              <a:rPr lang="es-AR" b="1" dirty="0" smtClean="0"/>
              <a:t>Los requerimientos han de ser</a:t>
            </a:r>
            <a:r>
              <a:rPr lang="es-AR" b="1" dirty="0" smtClean="0"/>
              <a:t>…</a:t>
            </a:r>
          </a:p>
          <a:p>
            <a:pPr>
              <a:buNone/>
            </a:pPr>
            <a:endParaRPr lang="es-AR" b="1" dirty="0" smtClean="0"/>
          </a:p>
          <a:p>
            <a:pPr lvl="1"/>
            <a:r>
              <a:rPr lang="es-AR" b="1" dirty="0" smtClean="0"/>
              <a:t>claros y concretos </a:t>
            </a:r>
            <a:r>
              <a:rPr lang="es-AR" dirty="0" smtClean="0"/>
              <a:t>(evitando imprecisiones y ambigüedades) </a:t>
            </a:r>
          </a:p>
          <a:p>
            <a:pPr lvl="1">
              <a:buNone/>
            </a:pPr>
            <a:endParaRPr lang="es-AR" dirty="0" smtClean="0"/>
          </a:p>
          <a:p>
            <a:pPr lvl="1">
              <a:buNone/>
            </a:pPr>
            <a:r>
              <a:rPr lang="es-AR" dirty="0" smtClean="0"/>
              <a:t>p.ej</a:t>
            </a:r>
            <a:r>
              <a:rPr lang="es-AR" dirty="0" smtClean="0"/>
              <a:t>. Uso de puntos suspensivos, etcétera</a:t>
            </a:r>
            <a:r>
              <a:rPr lang="es-AR" dirty="0" smtClean="0"/>
              <a:t>…</a:t>
            </a:r>
          </a:p>
          <a:p>
            <a:pPr lvl="1">
              <a:buNone/>
            </a:pPr>
            <a:endParaRPr lang="es-AR" dirty="0" smtClean="0"/>
          </a:p>
          <a:p>
            <a:pPr lvl="1"/>
            <a:r>
              <a:rPr lang="es-AR" b="1" dirty="0" smtClean="0"/>
              <a:t>concisos </a:t>
            </a:r>
            <a:r>
              <a:rPr lang="es-AR" dirty="0" smtClean="0"/>
              <a:t>(sin rodeos ni figuras retóricas),</a:t>
            </a:r>
          </a:p>
          <a:p>
            <a:pPr lvl="1"/>
            <a:r>
              <a:rPr lang="es-AR" b="1" dirty="0" smtClean="0"/>
              <a:t>completos y consistentes,</a:t>
            </a:r>
            <a:endParaRPr lang="es-A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lstStyle/>
          <a:p>
            <a:r>
              <a:rPr lang="es-AR" b="1" dirty="0" smtClean="0"/>
              <a:t>Los requerimientos han de indicar</a:t>
            </a:r>
            <a:r>
              <a:rPr lang="es-AR" b="1" dirty="0" smtClean="0"/>
              <a:t>…</a:t>
            </a:r>
          </a:p>
          <a:p>
            <a:pPr>
              <a:buNone/>
            </a:pPr>
            <a:endParaRPr lang="es-AR" b="1" dirty="0" smtClean="0"/>
          </a:p>
          <a:p>
            <a:pPr lvl="1"/>
            <a:r>
              <a:rPr lang="es-AR" dirty="0" smtClean="0"/>
              <a:t>lo que se espera que haga el sistema (¿qué?),</a:t>
            </a:r>
          </a:p>
          <a:p>
            <a:pPr lvl="1"/>
            <a:r>
              <a:rPr lang="es-AR" dirty="0" smtClean="0"/>
              <a:t>su </a:t>
            </a:r>
            <a:r>
              <a:rPr lang="es-AR" b="1" dirty="0" smtClean="0"/>
              <a:t>justificación </a:t>
            </a:r>
            <a:r>
              <a:rPr lang="es-AR" dirty="0" smtClean="0"/>
              <a:t>(¿por qué ha de ser así? ¿quién lo propuso?) y,</a:t>
            </a:r>
          </a:p>
          <a:p>
            <a:pPr lvl="1"/>
            <a:r>
              <a:rPr lang="es-AR" dirty="0" smtClean="0"/>
              <a:t>en su caso, los </a:t>
            </a:r>
            <a:r>
              <a:rPr lang="es-AR" b="1" dirty="0" smtClean="0"/>
              <a:t>criterios de aceptación que sean </a:t>
            </a:r>
            <a:r>
              <a:rPr lang="es-AR" dirty="0" smtClean="0"/>
              <a:t>aplicables (¿cómo se verifica su cumplimiento?).</a:t>
            </a:r>
            <a:endParaRPr lang="es-A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fontScale="92500"/>
          </a:bodyPr>
          <a:lstStyle/>
          <a:p>
            <a:r>
              <a:rPr lang="es-AR" b="1" dirty="0" smtClean="0"/>
              <a:t>Los requerimientos funcionales… </a:t>
            </a:r>
            <a:endParaRPr lang="es-AR" b="1" dirty="0" smtClean="0"/>
          </a:p>
          <a:p>
            <a:pPr>
              <a:buNone/>
            </a:pPr>
            <a:r>
              <a:rPr lang="es-AR" dirty="0" smtClean="0"/>
              <a:t> </a:t>
            </a:r>
          </a:p>
          <a:p>
            <a:pPr lvl="1"/>
            <a:r>
              <a:rPr lang="es-AR" dirty="0" smtClean="0"/>
              <a:t>deben </a:t>
            </a:r>
            <a:r>
              <a:rPr lang="es-AR" dirty="0" smtClean="0"/>
              <a:t>estar redactados de tal forma que sean comprensibles para usuarios sin conocimientos técnicos </a:t>
            </a:r>
            <a:r>
              <a:rPr lang="es-AR" dirty="0" smtClean="0"/>
              <a:t>avanzados,</a:t>
            </a:r>
          </a:p>
          <a:p>
            <a:pPr lvl="1"/>
            <a:r>
              <a:rPr lang="es-AR" dirty="0" smtClean="0"/>
              <a:t>deben </a:t>
            </a:r>
            <a:r>
              <a:rPr lang="es-AR" dirty="0" smtClean="0"/>
              <a:t>especificar el comportamiento externo del sistema y evitar, en la medida de lo posible, establecer características de su </a:t>
            </a:r>
            <a:r>
              <a:rPr lang="es-AR" dirty="0" smtClean="0"/>
              <a:t>diseño,</a:t>
            </a:r>
          </a:p>
          <a:p>
            <a:pPr lvl="1"/>
            <a:r>
              <a:rPr lang="es-AR" dirty="0" smtClean="0"/>
              <a:t>deben </a:t>
            </a:r>
            <a:r>
              <a:rPr lang="es-AR" dirty="0" smtClean="0"/>
              <a:t>priorizarse (al menos, se ha de distinguir entre requisitos obligatorios y requisitos deseables). </a:t>
            </a:r>
            <a:endParaRPr lang="es-A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lstStyle/>
          <a:p>
            <a:r>
              <a:rPr lang="es-AR" b="1" dirty="0" smtClean="0"/>
              <a:t>Los requerimientos no </a:t>
            </a:r>
            <a:r>
              <a:rPr lang="es-AR" b="1" dirty="0" smtClean="0"/>
              <a:t>funcionales…</a:t>
            </a:r>
          </a:p>
          <a:p>
            <a:pPr>
              <a:buNone/>
            </a:pPr>
            <a:endParaRPr lang="es-AR" dirty="0" smtClean="0"/>
          </a:p>
          <a:p>
            <a:pPr lvl="1"/>
            <a:r>
              <a:rPr lang="es-AR" dirty="0" smtClean="0"/>
              <a:t>han </a:t>
            </a:r>
            <a:r>
              <a:rPr lang="es-AR" dirty="0" smtClean="0"/>
              <a:t>de especificarse cuantitativamente, siempre que sea posible (para que se pueda verificar su cumplimiento).</a:t>
            </a:r>
            <a:endParaRPr lang="es-A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fontScale="92500" lnSpcReduction="10000"/>
          </a:bodyPr>
          <a:lstStyle/>
          <a:p>
            <a:pPr>
              <a:buNone/>
            </a:pPr>
            <a:r>
              <a:rPr lang="es-AR" dirty="0" smtClean="0">
                <a:solidFill>
                  <a:schemeClr val="tx1"/>
                </a:solidFill>
              </a:rPr>
              <a:t>Algunos Ejemplos </a:t>
            </a:r>
          </a:p>
          <a:p>
            <a:r>
              <a:rPr lang="es-AR" dirty="0" smtClean="0">
                <a:solidFill>
                  <a:schemeClr val="tx1"/>
                </a:solidFill>
              </a:rPr>
              <a:t>Es correcto o incorrecto el siguiente </a:t>
            </a:r>
            <a:r>
              <a:rPr lang="es-AR" dirty="0" err="1" smtClean="0">
                <a:solidFill>
                  <a:schemeClr val="tx1"/>
                </a:solidFill>
              </a:rPr>
              <a:t>req</a:t>
            </a:r>
            <a:r>
              <a:rPr lang="es-AR" dirty="0" smtClean="0">
                <a:solidFill>
                  <a:schemeClr val="tx1"/>
                </a:solidFill>
              </a:rPr>
              <a:t>.?</a:t>
            </a:r>
          </a:p>
          <a:p>
            <a:pPr lvl="1">
              <a:buNone/>
            </a:pPr>
            <a:r>
              <a:rPr lang="es-AR" dirty="0" smtClean="0">
                <a:solidFill>
                  <a:schemeClr val="tx1"/>
                </a:solidFill>
              </a:rPr>
              <a:t>	</a:t>
            </a:r>
            <a:r>
              <a:rPr lang="es-AR" dirty="0" smtClean="0">
                <a:solidFill>
                  <a:schemeClr val="tx1"/>
                </a:solidFill>
              </a:rPr>
              <a:t>Para </a:t>
            </a:r>
            <a:r>
              <a:rPr lang="es-AR" dirty="0" smtClean="0">
                <a:solidFill>
                  <a:schemeClr val="tx1"/>
                </a:solidFill>
              </a:rPr>
              <a:t>facilitar el uso del editor gráfico, se podrá activar y desactivar una rejilla que permitirá alinear las figuras del diagrama. Cuando se ajuste la figura al tamaño de la pantalla, se reducirá el número de líneas de la rejilla para que no se dificulte la visualización del diagrama. </a:t>
            </a:r>
          </a:p>
          <a:p>
            <a:endParaRPr lang="es-AR" dirty="0" smtClean="0">
              <a:solidFill>
                <a:schemeClr val="bg1"/>
              </a:solidFill>
            </a:endParaRPr>
          </a:p>
          <a:p>
            <a:pPr>
              <a:buNone/>
            </a:pPr>
            <a:r>
              <a:rPr lang="es-AR" dirty="0" smtClean="0">
                <a:solidFill>
                  <a:schemeClr val="bg1"/>
                </a:solidFill>
              </a:rPr>
              <a:t>¿Por qué? </a:t>
            </a:r>
          </a:p>
          <a:p>
            <a:pPr lvl="1">
              <a:buNone/>
            </a:pPr>
            <a:r>
              <a:rPr lang="es-AR" dirty="0" smtClean="0">
                <a:solidFill>
                  <a:schemeClr val="bg1"/>
                </a:solidFill>
              </a:rPr>
              <a:t>	Junta varios requisitos.</a:t>
            </a:r>
            <a:endParaRPr lang="es-AR"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fontScale="92500" lnSpcReduction="10000"/>
          </a:bodyPr>
          <a:lstStyle/>
          <a:p>
            <a:pPr>
              <a:buNone/>
            </a:pPr>
            <a:r>
              <a:rPr lang="es-AR" dirty="0" smtClean="0">
                <a:solidFill>
                  <a:schemeClr val="tx1"/>
                </a:solidFill>
              </a:rPr>
              <a:t>Algunos Ejemplos </a:t>
            </a:r>
          </a:p>
          <a:p>
            <a:r>
              <a:rPr lang="es-AR" dirty="0" smtClean="0">
                <a:solidFill>
                  <a:srgbClr val="FF0000"/>
                </a:solidFill>
              </a:rPr>
              <a:t>Incorrecto</a:t>
            </a:r>
          </a:p>
          <a:p>
            <a:pPr lvl="1">
              <a:buNone/>
            </a:pPr>
            <a:r>
              <a:rPr lang="es-AR" dirty="0" smtClean="0">
                <a:solidFill>
                  <a:srgbClr val="FF0000"/>
                </a:solidFill>
              </a:rPr>
              <a:t>	</a:t>
            </a:r>
            <a:r>
              <a:rPr lang="es-AR" dirty="0" smtClean="0">
                <a:solidFill>
                  <a:srgbClr val="FF0000"/>
                </a:solidFill>
              </a:rPr>
              <a:t>Para </a:t>
            </a:r>
            <a:r>
              <a:rPr lang="es-AR" dirty="0" smtClean="0">
                <a:solidFill>
                  <a:srgbClr val="FF0000"/>
                </a:solidFill>
              </a:rPr>
              <a:t>facilitar el uso del editor gráfico, se podrá activar y desactivar una rejilla que permitirá alinear las figuras del diagrama. Cuando se ajuste la figura al tamaño de la pantalla, se reducirá el número de líneas de la rejilla para que no se dificulte la visualización del diagrama. </a:t>
            </a:r>
            <a:endParaRPr lang="es-AR" dirty="0" smtClean="0">
              <a:solidFill>
                <a:srgbClr val="FF0000"/>
              </a:solidFill>
            </a:endParaRPr>
          </a:p>
          <a:p>
            <a:endParaRPr lang="es-AR" dirty="0" smtClean="0"/>
          </a:p>
          <a:p>
            <a:r>
              <a:rPr lang="es-AR" dirty="0" smtClean="0"/>
              <a:t>¿</a:t>
            </a:r>
            <a:r>
              <a:rPr lang="es-AR" dirty="0" smtClean="0"/>
              <a:t>Por qué? </a:t>
            </a:r>
            <a:endParaRPr lang="es-AR" dirty="0" smtClean="0"/>
          </a:p>
          <a:p>
            <a:pPr lvl="1">
              <a:buNone/>
            </a:pPr>
            <a:r>
              <a:rPr lang="es-AR" dirty="0" smtClean="0"/>
              <a:t>	Junta </a:t>
            </a:r>
            <a:r>
              <a:rPr lang="es-AR" dirty="0" smtClean="0"/>
              <a:t>varios requisitos.</a:t>
            </a:r>
            <a:endParaRPr lang="es-A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fontScale="85000" lnSpcReduction="20000"/>
          </a:bodyPr>
          <a:lstStyle/>
          <a:p>
            <a:pPr>
              <a:buNone/>
            </a:pPr>
            <a:r>
              <a:rPr lang="es-AR" dirty="0" smtClean="0">
                <a:solidFill>
                  <a:schemeClr val="tx1"/>
                </a:solidFill>
              </a:rPr>
              <a:t>Algunos Ejemplos </a:t>
            </a:r>
          </a:p>
          <a:p>
            <a:r>
              <a:rPr lang="es-AR" dirty="0" smtClean="0">
                <a:solidFill>
                  <a:schemeClr val="tx1"/>
                </a:solidFill>
              </a:rPr>
              <a:t>Es correcto o incorrecto el siguiente </a:t>
            </a:r>
            <a:r>
              <a:rPr lang="es-AR" dirty="0" err="1" smtClean="0">
                <a:solidFill>
                  <a:schemeClr val="tx1"/>
                </a:solidFill>
              </a:rPr>
              <a:t>req</a:t>
            </a:r>
            <a:r>
              <a:rPr lang="es-AR" dirty="0" smtClean="0">
                <a:solidFill>
                  <a:schemeClr val="tx1"/>
                </a:solidFill>
              </a:rPr>
              <a:t>.?</a:t>
            </a:r>
            <a:r>
              <a:rPr lang="es-AR" dirty="0" smtClean="0"/>
              <a:t> </a:t>
            </a:r>
          </a:p>
          <a:p>
            <a:pPr>
              <a:buNone/>
            </a:pPr>
            <a:endParaRPr lang="es-AR" dirty="0" smtClean="0"/>
          </a:p>
          <a:p>
            <a:pPr lvl="1"/>
            <a:r>
              <a:rPr lang="es-AR" dirty="0" smtClean="0"/>
              <a:t>El </a:t>
            </a:r>
            <a:r>
              <a:rPr lang="es-AR" dirty="0" smtClean="0"/>
              <a:t>editor permitirá el uso de una rejilla de líneas horizontales y verticales que aparecerán dibujadas tras el diagrama. </a:t>
            </a:r>
            <a:endParaRPr lang="es-AR" dirty="0" smtClean="0"/>
          </a:p>
          <a:p>
            <a:pPr lvl="1"/>
            <a:r>
              <a:rPr lang="es-AR" dirty="0" smtClean="0"/>
              <a:t>Justificación</a:t>
            </a:r>
            <a:r>
              <a:rPr lang="es-AR" dirty="0" smtClean="0"/>
              <a:t>: La rejilla facilita la creación de diagramas cuidados en los que las figuras se puedan alinear con facilidad (Manual Práctico de Usabilidad, sección 15.3). </a:t>
            </a:r>
            <a:endParaRPr lang="es-AR" dirty="0" smtClean="0"/>
          </a:p>
          <a:p>
            <a:pPr lvl="1"/>
            <a:endParaRPr lang="es-AR" dirty="0" smtClean="0"/>
          </a:p>
          <a:p>
            <a:pPr>
              <a:buNone/>
            </a:pPr>
            <a:r>
              <a:rPr lang="es-AR" dirty="0" smtClean="0">
                <a:solidFill>
                  <a:schemeClr val="bg1"/>
                </a:solidFill>
              </a:rPr>
              <a:t>¿Por qué? </a:t>
            </a:r>
          </a:p>
          <a:p>
            <a:pPr>
              <a:buNone/>
            </a:pPr>
            <a:r>
              <a:rPr lang="es-AR" dirty="0" smtClean="0">
                <a:solidFill>
                  <a:schemeClr val="bg1"/>
                </a:solidFill>
              </a:rPr>
              <a:t>		Preciso, conciso y justificado correctamente.</a:t>
            </a:r>
            <a:endParaRPr lang="es-AR"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fontScale="85000" lnSpcReduction="20000"/>
          </a:bodyPr>
          <a:lstStyle/>
          <a:p>
            <a:pPr>
              <a:buNone/>
            </a:pPr>
            <a:r>
              <a:rPr lang="es-AR" dirty="0" smtClean="0">
                <a:solidFill>
                  <a:schemeClr val="tx1"/>
                </a:solidFill>
              </a:rPr>
              <a:t>Algunos Ejemplos </a:t>
            </a:r>
          </a:p>
          <a:p>
            <a:r>
              <a:rPr lang="es-AR" dirty="0" smtClean="0">
                <a:solidFill>
                  <a:srgbClr val="0070C0"/>
                </a:solidFill>
              </a:rPr>
              <a:t>Correcto</a:t>
            </a:r>
          </a:p>
          <a:p>
            <a:pPr>
              <a:buNone/>
            </a:pPr>
            <a:endParaRPr lang="es-AR" dirty="0" smtClean="0">
              <a:solidFill>
                <a:srgbClr val="0070C0"/>
              </a:solidFill>
            </a:endParaRPr>
          </a:p>
          <a:p>
            <a:pPr lvl="1"/>
            <a:r>
              <a:rPr lang="es-AR" dirty="0" smtClean="0">
                <a:solidFill>
                  <a:srgbClr val="0070C0"/>
                </a:solidFill>
              </a:rPr>
              <a:t>El </a:t>
            </a:r>
            <a:r>
              <a:rPr lang="es-AR" dirty="0" smtClean="0">
                <a:solidFill>
                  <a:srgbClr val="0070C0"/>
                </a:solidFill>
              </a:rPr>
              <a:t>editor permitirá el uso de una rejilla de líneas horizontales y verticales que aparecerán dibujadas tras el diagrama. </a:t>
            </a:r>
            <a:endParaRPr lang="es-AR" dirty="0" smtClean="0">
              <a:solidFill>
                <a:srgbClr val="0070C0"/>
              </a:solidFill>
            </a:endParaRPr>
          </a:p>
          <a:p>
            <a:pPr lvl="1"/>
            <a:r>
              <a:rPr lang="es-AR" dirty="0" smtClean="0">
                <a:solidFill>
                  <a:srgbClr val="0070C0"/>
                </a:solidFill>
              </a:rPr>
              <a:t>Justificación</a:t>
            </a:r>
            <a:r>
              <a:rPr lang="es-AR" dirty="0" smtClean="0">
                <a:solidFill>
                  <a:srgbClr val="0070C0"/>
                </a:solidFill>
              </a:rPr>
              <a:t>: La rejilla facilita la creación de diagramas cuidados en los que las figuras se puedan alinear con facilidad (Manual Práctico de Usabilidad, sección 15.3). </a:t>
            </a:r>
            <a:endParaRPr lang="es-AR" dirty="0" smtClean="0">
              <a:solidFill>
                <a:srgbClr val="0070C0"/>
              </a:solidFill>
            </a:endParaRPr>
          </a:p>
          <a:p>
            <a:pPr lvl="1"/>
            <a:endParaRPr lang="es-AR" dirty="0" smtClean="0"/>
          </a:p>
          <a:p>
            <a:r>
              <a:rPr lang="es-AR" dirty="0" smtClean="0"/>
              <a:t>¿</a:t>
            </a:r>
            <a:r>
              <a:rPr lang="es-AR" dirty="0" smtClean="0"/>
              <a:t>Por qué? </a:t>
            </a:r>
            <a:endParaRPr lang="es-AR" dirty="0" smtClean="0"/>
          </a:p>
          <a:p>
            <a:pPr>
              <a:buNone/>
            </a:pPr>
            <a:r>
              <a:rPr lang="es-AR" dirty="0" smtClean="0"/>
              <a:t>	</a:t>
            </a:r>
            <a:r>
              <a:rPr lang="es-AR" dirty="0" smtClean="0"/>
              <a:t>	Preciso</a:t>
            </a:r>
            <a:r>
              <a:rPr lang="es-AR" dirty="0" smtClean="0"/>
              <a:t>, conciso y justificado correctamente.</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Temas de la clase</a:t>
            </a:r>
            <a:endParaRPr lang="es-AR" dirty="0"/>
          </a:p>
        </p:txBody>
      </p:sp>
      <p:sp>
        <p:nvSpPr>
          <p:cNvPr id="3" name="2 Marcador de contenido"/>
          <p:cNvSpPr>
            <a:spLocks noGrp="1"/>
          </p:cNvSpPr>
          <p:nvPr>
            <p:ph idx="1"/>
          </p:nvPr>
        </p:nvSpPr>
        <p:spPr/>
        <p:txBody>
          <a:bodyPr/>
          <a:lstStyle/>
          <a:p>
            <a:r>
              <a:rPr lang="es-AR" dirty="0" smtClean="0"/>
              <a:t>Objetivo</a:t>
            </a:r>
          </a:p>
          <a:p>
            <a:r>
              <a:rPr lang="es-AR" dirty="0" smtClean="0"/>
              <a:t>Limite </a:t>
            </a:r>
          </a:p>
          <a:p>
            <a:r>
              <a:rPr lang="es-AR" dirty="0" smtClean="0"/>
              <a:t>Alcance</a:t>
            </a:r>
            <a:endParaRPr lang="es-A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fontScale="92500" lnSpcReduction="10000"/>
          </a:bodyPr>
          <a:lstStyle/>
          <a:p>
            <a:pPr>
              <a:buNone/>
            </a:pPr>
            <a:r>
              <a:rPr lang="es-AR" dirty="0" smtClean="0">
                <a:solidFill>
                  <a:schemeClr val="tx1"/>
                </a:solidFill>
              </a:rPr>
              <a:t>Algunos Ejemplos </a:t>
            </a:r>
          </a:p>
          <a:p>
            <a:r>
              <a:rPr lang="es-AR" dirty="0" smtClean="0">
                <a:solidFill>
                  <a:schemeClr val="tx1"/>
                </a:solidFill>
              </a:rPr>
              <a:t>Es correcto o incorrecto el siguiente </a:t>
            </a:r>
            <a:r>
              <a:rPr lang="es-AR" dirty="0" err="1" smtClean="0">
                <a:solidFill>
                  <a:schemeClr val="tx1"/>
                </a:solidFill>
              </a:rPr>
              <a:t>req</a:t>
            </a:r>
            <a:r>
              <a:rPr lang="es-AR" dirty="0" smtClean="0">
                <a:solidFill>
                  <a:schemeClr val="tx1"/>
                </a:solidFill>
              </a:rPr>
              <a:t>.?</a:t>
            </a:r>
            <a:r>
              <a:rPr lang="es-AR" dirty="0" smtClean="0"/>
              <a:t> </a:t>
            </a:r>
          </a:p>
          <a:p>
            <a:pPr>
              <a:buNone/>
            </a:pPr>
            <a:endParaRPr lang="es-AR" dirty="0" smtClean="0"/>
          </a:p>
          <a:p>
            <a:pPr lvl="2"/>
            <a:r>
              <a:rPr lang="es-AR" dirty="0" smtClean="0"/>
              <a:t>El </a:t>
            </a:r>
            <a:r>
              <a:rPr lang="es-AR" dirty="0" smtClean="0"/>
              <a:t>sistema será lo más fácil de utilizar posible. </a:t>
            </a:r>
            <a:endParaRPr lang="es-AR" dirty="0" smtClean="0"/>
          </a:p>
          <a:p>
            <a:pPr lvl="2"/>
            <a:r>
              <a:rPr lang="es-AR" dirty="0" smtClean="0"/>
              <a:t>El </a:t>
            </a:r>
            <a:r>
              <a:rPr lang="es-AR" dirty="0" smtClean="0"/>
              <a:t>sistema proporcionará una respuesta rápida al usuario. </a:t>
            </a:r>
            <a:endParaRPr lang="es-AR" dirty="0" smtClean="0"/>
          </a:p>
          <a:p>
            <a:pPr lvl="2"/>
            <a:r>
              <a:rPr lang="es-AR" dirty="0" smtClean="0"/>
              <a:t>El </a:t>
            </a:r>
            <a:r>
              <a:rPr lang="es-AR" dirty="0" smtClean="0"/>
              <a:t>sistema se recuperará automáticamente tras producirse un fallo. </a:t>
            </a:r>
            <a:endParaRPr lang="es-AR" dirty="0" smtClean="0"/>
          </a:p>
          <a:p>
            <a:pPr lvl="2"/>
            <a:endParaRPr lang="es-AR" dirty="0" smtClean="0"/>
          </a:p>
          <a:p>
            <a:pPr lvl="1">
              <a:buNone/>
            </a:pPr>
            <a:r>
              <a:rPr lang="es-AR" dirty="0" smtClean="0">
                <a:solidFill>
                  <a:schemeClr val="bg1"/>
                </a:solidFill>
              </a:rPr>
              <a:t>¿</a:t>
            </a:r>
            <a:r>
              <a:rPr lang="es-AR" dirty="0" smtClean="0">
                <a:solidFill>
                  <a:schemeClr val="bg1"/>
                </a:solidFill>
              </a:rPr>
              <a:t>Por qué? </a:t>
            </a:r>
            <a:endParaRPr lang="es-AR" dirty="0" smtClean="0">
              <a:solidFill>
                <a:schemeClr val="bg1"/>
              </a:solidFill>
            </a:endParaRPr>
          </a:p>
          <a:p>
            <a:pPr lvl="1">
              <a:buNone/>
            </a:pPr>
            <a:r>
              <a:rPr lang="es-AR" dirty="0" smtClean="0">
                <a:solidFill>
                  <a:schemeClr val="bg1"/>
                </a:solidFill>
              </a:rPr>
              <a:t>	</a:t>
            </a:r>
            <a:r>
              <a:rPr lang="es-AR" dirty="0" smtClean="0">
                <a:solidFill>
                  <a:schemeClr val="bg1"/>
                </a:solidFill>
              </a:rPr>
              <a:t>Objetivos </a:t>
            </a:r>
            <a:r>
              <a:rPr lang="es-AR" dirty="0" smtClean="0">
                <a:solidFill>
                  <a:schemeClr val="bg1"/>
                </a:solidFill>
              </a:rPr>
              <a:t>generales, vagos y abiertos a distintas interpretaciones. 16</a:t>
            </a:r>
            <a:endParaRPr lang="es-AR"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fontScale="92500" lnSpcReduction="10000"/>
          </a:bodyPr>
          <a:lstStyle/>
          <a:p>
            <a:pPr>
              <a:buNone/>
            </a:pPr>
            <a:r>
              <a:rPr lang="es-AR" dirty="0" smtClean="0">
                <a:solidFill>
                  <a:schemeClr val="tx1"/>
                </a:solidFill>
              </a:rPr>
              <a:t>Algunos Ejemplos </a:t>
            </a:r>
          </a:p>
          <a:p>
            <a:r>
              <a:rPr lang="es-AR" dirty="0" smtClean="0">
                <a:solidFill>
                  <a:srgbClr val="FF0000"/>
                </a:solidFill>
              </a:rPr>
              <a:t>Incorrecto</a:t>
            </a:r>
          </a:p>
          <a:p>
            <a:pPr>
              <a:buNone/>
            </a:pPr>
            <a:endParaRPr lang="es-AR" dirty="0" smtClean="0">
              <a:solidFill>
                <a:srgbClr val="FF0000"/>
              </a:solidFill>
            </a:endParaRPr>
          </a:p>
          <a:p>
            <a:pPr lvl="2"/>
            <a:r>
              <a:rPr lang="es-AR" dirty="0" smtClean="0">
                <a:solidFill>
                  <a:srgbClr val="FF0000"/>
                </a:solidFill>
              </a:rPr>
              <a:t>El </a:t>
            </a:r>
            <a:r>
              <a:rPr lang="es-AR" dirty="0" smtClean="0">
                <a:solidFill>
                  <a:srgbClr val="FF0000"/>
                </a:solidFill>
              </a:rPr>
              <a:t>sistema será lo más fácil de utilizar posible. </a:t>
            </a:r>
            <a:endParaRPr lang="es-AR" dirty="0" smtClean="0">
              <a:solidFill>
                <a:srgbClr val="FF0000"/>
              </a:solidFill>
            </a:endParaRPr>
          </a:p>
          <a:p>
            <a:pPr lvl="2"/>
            <a:r>
              <a:rPr lang="es-AR" dirty="0" smtClean="0">
                <a:solidFill>
                  <a:srgbClr val="FF0000"/>
                </a:solidFill>
              </a:rPr>
              <a:t>El </a:t>
            </a:r>
            <a:r>
              <a:rPr lang="es-AR" dirty="0" smtClean="0">
                <a:solidFill>
                  <a:srgbClr val="FF0000"/>
                </a:solidFill>
              </a:rPr>
              <a:t>sistema proporcionará una respuesta rápida al usuario. </a:t>
            </a:r>
            <a:endParaRPr lang="es-AR" dirty="0" smtClean="0">
              <a:solidFill>
                <a:srgbClr val="FF0000"/>
              </a:solidFill>
            </a:endParaRPr>
          </a:p>
          <a:p>
            <a:pPr lvl="2"/>
            <a:r>
              <a:rPr lang="es-AR" dirty="0" smtClean="0">
                <a:solidFill>
                  <a:srgbClr val="FF0000"/>
                </a:solidFill>
              </a:rPr>
              <a:t>El </a:t>
            </a:r>
            <a:r>
              <a:rPr lang="es-AR" dirty="0" smtClean="0">
                <a:solidFill>
                  <a:srgbClr val="FF0000"/>
                </a:solidFill>
              </a:rPr>
              <a:t>sistema se recuperará automáticamente tras producirse un fallo. </a:t>
            </a:r>
            <a:endParaRPr lang="es-AR" dirty="0" smtClean="0">
              <a:solidFill>
                <a:srgbClr val="FF0000"/>
              </a:solidFill>
            </a:endParaRPr>
          </a:p>
          <a:p>
            <a:pPr lvl="2"/>
            <a:endParaRPr lang="es-AR" dirty="0" smtClean="0"/>
          </a:p>
          <a:p>
            <a:pPr lvl="1"/>
            <a:r>
              <a:rPr lang="es-AR" dirty="0" smtClean="0"/>
              <a:t>¿</a:t>
            </a:r>
            <a:r>
              <a:rPr lang="es-AR" dirty="0" smtClean="0"/>
              <a:t>Por qué? </a:t>
            </a:r>
            <a:endParaRPr lang="es-AR" dirty="0" smtClean="0"/>
          </a:p>
          <a:p>
            <a:pPr lvl="1">
              <a:buNone/>
            </a:pPr>
            <a:r>
              <a:rPr lang="es-AR" dirty="0" smtClean="0"/>
              <a:t>	</a:t>
            </a:r>
            <a:r>
              <a:rPr lang="es-AR" dirty="0" smtClean="0"/>
              <a:t>Objetivos </a:t>
            </a:r>
            <a:r>
              <a:rPr lang="es-AR" dirty="0" smtClean="0"/>
              <a:t>generales, vagos y abiertos a distintas interpretaciones. 16</a:t>
            </a:r>
            <a:endParaRPr lang="es-AR"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a:bodyPr>
          <a:lstStyle/>
          <a:p>
            <a:r>
              <a:rPr lang="es-AR" dirty="0" smtClean="0"/>
              <a:t>PROBLEMAS HABITUALES: </a:t>
            </a:r>
            <a:r>
              <a:rPr lang="es-AR" dirty="0" smtClean="0"/>
              <a:t/>
            </a:r>
          </a:p>
          <a:p>
            <a:pPr>
              <a:buNone/>
            </a:pPr>
            <a:r>
              <a:rPr lang="es-AR" dirty="0" smtClean="0"/>
              <a:t> </a:t>
            </a:r>
          </a:p>
          <a:p>
            <a:pPr lvl="1"/>
            <a:r>
              <a:rPr lang="es-AR" dirty="0" smtClean="0"/>
              <a:t>La </a:t>
            </a:r>
            <a:r>
              <a:rPr lang="es-AR" dirty="0" smtClean="0"/>
              <a:t>existencia de un requerimiento ha de estar debidamente justificada (debemos saber por qué es un requisito del sistema).  </a:t>
            </a:r>
            <a:endParaRPr lang="es-AR" dirty="0" smtClean="0"/>
          </a:p>
          <a:p>
            <a:pPr lvl="1"/>
            <a:r>
              <a:rPr lang="es-AR" dirty="0" smtClean="0"/>
              <a:t>Un </a:t>
            </a:r>
            <a:r>
              <a:rPr lang="es-AR" dirty="0" smtClean="0"/>
              <a:t>requerimiento es, a veces, difícil de verificar (especialmente, si es un requisito no funcional). Además, si somos incapaces de especificarlo, ¿cómo sabemos que realmente es un requisito?</a:t>
            </a:r>
            <a:endParaRPr lang="es-A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EJEMPLO: REQUERIMIENTOS </a:t>
            </a:r>
            <a:r>
              <a:rPr lang="es-AR" dirty="0" smtClean="0"/>
              <a:t>FUNCIONALES </a:t>
            </a:r>
          </a:p>
          <a:p>
            <a:pPr lvl="1"/>
            <a:r>
              <a:rPr lang="es-AR" dirty="0" smtClean="0"/>
              <a:t>Matriculación </a:t>
            </a:r>
            <a:r>
              <a:rPr lang="es-AR" dirty="0" smtClean="0"/>
              <a:t> </a:t>
            </a:r>
            <a:endParaRPr lang="es-AR" dirty="0" smtClean="0"/>
          </a:p>
          <a:p>
            <a:pPr lvl="2"/>
            <a:r>
              <a:rPr lang="es-AR" dirty="0" smtClean="0"/>
              <a:t>La </a:t>
            </a:r>
            <a:r>
              <a:rPr lang="es-AR" dirty="0" smtClean="0"/>
              <a:t>matrícula será realizada de forma interactiva. Se le preguntará al alumno cuál es el plan de estudios en que desea matricularse (pueden ser varios).  </a:t>
            </a:r>
            <a:endParaRPr lang="es-AR" dirty="0" smtClean="0"/>
          </a:p>
          <a:p>
            <a:pPr lvl="2"/>
            <a:r>
              <a:rPr lang="es-AR" dirty="0" smtClean="0"/>
              <a:t>Se </a:t>
            </a:r>
            <a:r>
              <a:rPr lang="es-AR" dirty="0" smtClean="0"/>
              <a:t>podrá generar una copia impresa de la matrícula (sin valor oficial) en el ordenador desde donde se realice el proceso de matriculación.  </a:t>
            </a:r>
            <a:endParaRPr lang="es-AR" dirty="0" smtClean="0"/>
          </a:p>
          <a:p>
            <a:pPr lvl="2"/>
            <a:r>
              <a:rPr lang="es-AR" dirty="0" smtClean="0"/>
              <a:t>Se </a:t>
            </a:r>
            <a:r>
              <a:rPr lang="es-AR" dirty="0" smtClean="0"/>
              <a:t>podrá generar el impreso de pago debidamente </a:t>
            </a:r>
            <a:r>
              <a:rPr lang="es-AR" dirty="0" smtClean="0"/>
              <a:t>cumplimentado.</a:t>
            </a:r>
          </a:p>
          <a:p>
            <a:pPr lvl="2"/>
            <a:r>
              <a:rPr lang="es-AR" dirty="0" smtClean="0"/>
              <a:t>Para </a:t>
            </a:r>
            <a:r>
              <a:rPr lang="es-AR" dirty="0" smtClean="0"/>
              <a:t>la matriculación se consultarán los datos del expediente y se realizarán las validaciones necesarias, descritas a continuación… </a:t>
            </a:r>
          </a:p>
          <a:p>
            <a:pPr lvl="2"/>
            <a:r>
              <a:rPr lang="es-AR" dirty="0" smtClean="0"/>
              <a:t>Pago </a:t>
            </a:r>
            <a:r>
              <a:rPr lang="es-AR" dirty="0" smtClean="0"/>
              <a:t>de matrícula:  </a:t>
            </a:r>
            <a:endParaRPr lang="es-AR" dirty="0" smtClean="0"/>
          </a:p>
          <a:p>
            <a:pPr lvl="3"/>
            <a:r>
              <a:rPr lang="es-AR" dirty="0" smtClean="0"/>
              <a:t>La </a:t>
            </a:r>
            <a:r>
              <a:rPr lang="es-AR" dirty="0" smtClean="0"/>
              <a:t>aplicación generará un impreso para que el alumno realice el pago correspondiente a la matrícula en 1 ó 2 plazos (según las fechas establecidas</a:t>
            </a:r>
            <a:r>
              <a:rPr lang="es-AR" dirty="0" smtClean="0"/>
              <a:t>).</a:t>
            </a:r>
          </a:p>
          <a:p>
            <a:pPr lvl="3"/>
            <a:r>
              <a:rPr lang="es-AR" dirty="0" smtClean="0"/>
              <a:t>Si </a:t>
            </a:r>
            <a:r>
              <a:rPr lang="es-AR" dirty="0" smtClean="0"/>
              <a:t>el alumno tiene matrículas de honor de cursos anteriores o disfruta de algún tipo de beca, la aplicación deberá calcular automáticamente los descuentos correspondientes… </a:t>
            </a:r>
            <a:endParaRPr lang="es-AR" dirty="0" smtClean="0"/>
          </a:p>
          <a:p>
            <a:pPr lvl="2"/>
            <a:r>
              <a:rPr lang="es-AR" dirty="0" smtClean="0"/>
              <a:t>Organizados </a:t>
            </a:r>
            <a:r>
              <a:rPr lang="es-AR" dirty="0" smtClean="0"/>
              <a:t>jerárquicamente y desglosados en requisitos individuales</a:t>
            </a:r>
            <a:endParaRPr lang="es-A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requerimientos</a:t>
            </a:r>
            <a:endParaRPr lang="es-AR" dirty="0"/>
          </a:p>
        </p:txBody>
      </p:sp>
      <p:sp>
        <p:nvSpPr>
          <p:cNvPr id="3" name="2 Marcador de contenido"/>
          <p:cNvSpPr>
            <a:spLocks noGrp="1"/>
          </p:cNvSpPr>
          <p:nvPr>
            <p:ph idx="1"/>
          </p:nvPr>
        </p:nvSpPr>
        <p:spPr/>
        <p:txBody>
          <a:bodyPr>
            <a:normAutofit/>
          </a:bodyPr>
          <a:lstStyle/>
          <a:p>
            <a:r>
              <a:rPr lang="es-AR" dirty="0" smtClean="0"/>
              <a:t>EJEMPLO: </a:t>
            </a:r>
            <a:endParaRPr lang="es-AR" dirty="0" smtClean="0"/>
          </a:p>
          <a:p>
            <a:pPr lvl="1"/>
            <a:r>
              <a:rPr lang="es-AR" dirty="0" smtClean="0"/>
              <a:t>REQUERIMIENTOS FUNCIONALES </a:t>
            </a:r>
          </a:p>
          <a:p>
            <a:pPr lvl="2"/>
            <a:r>
              <a:rPr lang="es-AR" dirty="0" smtClean="0"/>
              <a:t>Interfaces </a:t>
            </a:r>
            <a:r>
              <a:rPr lang="es-AR" dirty="0" smtClean="0"/>
              <a:t> </a:t>
            </a:r>
            <a:endParaRPr lang="es-AR" dirty="0" smtClean="0"/>
          </a:p>
          <a:p>
            <a:pPr lvl="3"/>
            <a:r>
              <a:rPr lang="es-AR" dirty="0" smtClean="0"/>
              <a:t>Hardware</a:t>
            </a:r>
            <a:r>
              <a:rPr lang="es-AR" dirty="0" smtClean="0"/>
              <a:t>: El sistema se debe implementar sobre la infraestructura existente en las aulas de prácticas de la E.T.S. Ingeniería Informática.  </a:t>
            </a:r>
            <a:endParaRPr lang="es-AR" dirty="0" smtClean="0"/>
          </a:p>
          <a:p>
            <a:pPr lvl="3"/>
            <a:r>
              <a:rPr lang="es-AR" dirty="0" smtClean="0"/>
              <a:t>Software</a:t>
            </a:r>
            <a:r>
              <a:rPr lang="es-AR" dirty="0" smtClean="0"/>
              <a:t>:  </a:t>
            </a:r>
            <a:endParaRPr lang="es-AR" dirty="0" smtClean="0"/>
          </a:p>
          <a:p>
            <a:pPr lvl="4"/>
            <a:r>
              <a:rPr lang="es-AR" dirty="0" smtClean="0"/>
              <a:t>No </a:t>
            </a:r>
            <a:r>
              <a:rPr lang="es-AR" dirty="0" smtClean="0"/>
              <a:t>existe posibilidad de adquirir licencias de software.  </a:t>
            </a:r>
            <a:endParaRPr lang="es-AR" dirty="0" smtClean="0"/>
          </a:p>
          <a:p>
            <a:pPr lvl="4"/>
            <a:r>
              <a:rPr lang="es-AR" dirty="0" smtClean="0"/>
              <a:t>La </a:t>
            </a:r>
            <a:r>
              <a:rPr lang="es-AR" dirty="0" smtClean="0"/>
              <a:t>aplicación deberá funcionar sobre Oracle.</a:t>
            </a:r>
            <a:endParaRPr lang="es-A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Tp</a:t>
            </a:r>
            <a:endParaRPr lang="es-AR" dirty="0"/>
          </a:p>
        </p:txBody>
      </p:sp>
      <p:sp>
        <p:nvSpPr>
          <p:cNvPr id="3" name="2 Marcador de contenido"/>
          <p:cNvSpPr>
            <a:spLocks noGrp="1"/>
          </p:cNvSpPr>
          <p:nvPr>
            <p:ph idx="1"/>
          </p:nvPr>
        </p:nvSpPr>
        <p:spPr/>
        <p:txBody>
          <a:bodyPr>
            <a:normAutofit/>
          </a:bodyPr>
          <a:lstStyle/>
          <a:p>
            <a:r>
              <a:rPr lang="es-MX" sz="2400" dirty="0" smtClean="0"/>
              <a:t>Sobre el TP que venimos trabajando </a:t>
            </a:r>
            <a:r>
              <a:rPr lang="es-MX" sz="2400" dirty="0" smtClean="0"/>
              <a:t>completar los requerimientos relevados siguiendo las características vistas en clase</a:t>
            </a:r>
            <a:endParaRPr lang="es-MX" sz="1500" dirty="0" smtClean="0"/>
          </a:p>
          <a:p>
            <a:pPr lvl="1" algn="just"/>
            <a:endParaRPr lang="es-MX" sz="2000" dirty="0" smtClean="0"/>
          </a:p>
          <a:p>
            <a:endParaRPr lang="es-MX" dirty="0" smtClean="0"/>
          </a:p>
          <a:p>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sp>
        <p:nvSpPr>
          <p:cNvPr id="3" name="2 Marcador de contenido"/>
          <p:cNvSpPr>
            <a:spLocks noGrp="1"/>
          </p:cNvSpPr>
          <p:nvPr>
            <p:ph idx="1"/>
          </p:nvPr>
        </p:nvSpPr>
        <p:spPr/>
        <p:txBody>
          <a:bodyPr/>
          <a:lstStyle/>
          <a:p>
            <a:r>
              <a:rPr lang="es-AR" dirty="0" smtClean="0"/>
              <a:t>Se ocupa de construir un producto de software de alta calidad bajo restricciones de tiempo y presupuesto.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sp>
        <p:nvSpPr>
          <p:cNvPr id="3" name="2 Marcador de contenido"/>
          <p:cNvSpPr>
            <a:spLocks noGrp="1"/>
          </p:cNvSpPr>
          <p:nvPr>
            <p:ph idx="1"/>
          </p:nvPr>
        </p:nvSpPr>
        <p:spPr/>
        <p:txBody>
          <a:bodyPr/>
          <a:lstStyle/>
          <a:p>
            <a:r>
              <a:rPr lang="es-AR" dirty="0" smtClean="0"/>
              <a:t>¿Cómo?</a:t>
            </a:r>
          </a:p>
          <a:p>
            <a:r>
              <a:rPr lang="es-AR" dirty="0" smtClean="0"/>
              <a:t>¿Cuándo?</a:t>
            </a:r>
          </a:p>
          <a:p>
            <a:r>
              <a:rPr lang="es-AR" dirty="0" smtClean="0"/>
              <a:t>¿Quien?</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Separación problema - solución</a:t>
            </a:r>
            <a:endParaRPr lang="es-AR" dirty="0"/>
          </a:p>
        </p:txBody>
      </p:sp>
      <p:pic>
        <p:nvPicPr>
          <p:cNvPr id="25602" name="Picture 2"/>
          <p:cNvPicPr>
            <a:picLocks noChangeAspect="1" noChangeArrowheads="1"/>
          </p:cNvPicPr>
          <p:nvPr/>
        </p:nvPicPr>
        <p:blipFill>
          <a:blip r:embed="rId2"/>
          <a:srcRect/>
          <a:stretch>
            <a:fillRect/>
          </a:stretch>
        </p:blipFill>
        <p:spPr bwMode="auto">
          <a:xfrm>
            <a:off x="571472" y="1381125"/>
            <a:ext cx="7943850" cy="5476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26626" name="Picture 2"/>
          <p:cNvPicPr>
            <a:picLocks noChangeAspect="1" noChangeArrowheads="1"/>
          </p:cNvPicPr>
          <p:nvPr/>
        </p:nvPicPr>
        <p:blipFill>
          <a:blip r:embed="rId2"/>
          <a:srcRect/>
          <a:stretch>
            <a:fillRect/>
          </a:stretch>
        </p:blipFill>
        <p:spPr bwMode="auto">
          <a:xfrm>
            <a:off x="736017" y="1571612"/>
            <a:ext cx="2550099" cy="4976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27650" name="Picture 2"/>
          <p:cNvPicPr>
            <a:picLocks noChangeAspect="1" noChangeArrowheads="1"/>
          </p:cNvPicPr>
          <p:nvPr/>
        </p:nvPicPr>
        <p:blipFill>
          <a:blip r:embed="rId2"/>
          <a:srcRect r="1048"/>
          <a:stretch>
            <a:fillRect/>
          </a:stretch>
        </p:blipFill>
        <p:spPr bwMode="auto">
          <a:xfrm>
            <a:off x="857224" y="1571612"/>
            <a:ext cx="6000792" cy="5038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Ingenieria</a:t>
            </a:r>
            <a:r>
              <a:rPr lang="es-AR" dirty="0" smtClean="0"/>
              <a:t> de requerimientos</a:t>
            </a:r>
            <a:endParaRPr lang="es-AR" dirty="0"/>
          </a:p>
        </p:txBody>
      </p:sp>
      <p:pic>
        <p:nvPicPr>
          <p:cNvPr id="28674" name="Picture 2"/>
          <p:cNvPicPr>
            <a:picLocks noChangeAspect="1" noChangeArrowheads="1"/>
          </p:cNvPicPr>
          <p:nvPr/>
        </p:nvPicPr>
        <p:blipFill>
          <a:blip r:embed="rId2"/>
          <a:srcRect r="2017"/>
          <a:stretch>
            <a:fillRect/>
          </a:stretch>
        </p:blipFill>
        <p:spPr bwMode="auto">
          <a:xfrm>
            <a:off x="857224" y="1643050"/>
            <a:ext cx="6072230"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1046</TotalTime>
  <Words>941</Words>
  <Application>Microsoft Office PowerPoint</Application>
  <PresentationFormat>Presentación en pantalla (4:3)</PresentationFormat>
  <Paragraphs>152</Paragraphs>
  <Slides>35</Slides>
  <Notes>0</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Viajes</vt:lpstr>
      <vt:lpstr>Taller iii</vt:lpstr>
      <vt:lpstr>Diapositiva 2</vt:lpstr>
      <vt:lpstr>Temas de la clase</vt:lpstr>
      <vt:lpstr>Ingenieria de requerimientos</vt:lpstr>
      <vt:lpstr>Ingenieria de requerimientos</vt:lpstr>
      <vt:lpstr>Separación problema - solución</vt:lpstr>
      <vt:lpstr>Ingenieria de requerimientos</vt:lpstr>
      <vt:lpstr>Ingenieria de requerimientos</vt:lpstr>
      <vt:lpstr>Ingenieria de requerimientos</vt:lpstr>
      <vt:lpstr>Ingenieria de requerimientos</vt:lpstr>
      <vt:lpstr>Ingenieria de requerimientos</vt:lpstr>
      <vt:lpstr>Ingenieria de requerimientos</vt:lpstr>
      <vt:lpstr>Ingeniería de requerimientos</vt:lpstr>
      <vt:lpstr>Ingeniería de requerimientos</vt:lpstr>
      <vt:lpstr>Ingeniería de requerimientos</vt:lpstr>
      <vt:lpstr>relevamiento</vt:lpstr>
      <vt:lpstr>Tecnicas de relevamiento</vt:lpstr>
      <vt:lpstr>Tipos de preguntas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Especificación de requerimientos</vt:lpstr>
      <vt:lpstr>Tp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metodología de sistemas</dc:title>
  <dc:creator>pc</dc:creator>
  <cp:lastModifiedBy>pc</cp:lastModifiedBy>
  <cp:revision>76</cp:revision>
  <dcterms:created xsi:type="dcterms:W3CDTF">2016-08-16T16:27:30Z</dcterms:created>
  <dcterms:modified xsi:type="dcterms:W3CDTF">2016-09-22T16:51:54Z</dcterms:modified>
</cp:coreProperties>
</file>