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299" autoAdjust="0"/>
  </p:normalViewPr>
  <p:slideViewPr>
    <p:cSldViewPr snapToGrid="0">
      <p:cViewPr>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9CC94-709D-4644-BEC8-9C8CC3E9F589}"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2892D-7718-43A1-91DE-B05B9194FC81}" type="slidenum">
              <a:rPr lang="en-US" smtClean="0"/>
              <a:t>‹#›</a:t>
            </a:fld>
            <a:endParaRPr lang="en-US"/>
          </a:p>
        </p:txBody>
      </p:sp>
    </p:spTree>
    <p:extLst>
      <p:ext uri="{BB962C8B-B14F-4D97-AF65-F5344CB8AC3E}">
        <p14:creationId xmlns:p14="http://schemas.microsoft.com/office/powerpoint/2010/main" val="169718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bluetooth.com/bluetooth-proximity-solutions?utm_campaign=location-services&amp;utm_source=internal&amp;utm_medium=blog&amp;utm_content=AoA-AoD-direction-find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computer-science/picon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angle of arrival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method, the device to which direction is being determined, such as a tag in an RTLS solution, transmits a special direction finding signal using a single antenna. The receiving device, such as a locator in that same RTLS solution, has multiple antennae arranged in an array. As the transmitted signal crosses the array, the receiving device sees a signal phase difference due to the difference in distance from each of the antenna in its array to the transmitting antenna. The receiving device takes IQ samples of the signal while switching between the active antenna in the array. Based on the IQ sample data, the receiving device can calculate the relative signal direction. The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method of direction finding is intended for use with RTLS as well as </a:t>
            </a:r>
            <a:r>
              <a:rPr lang="en-US" sz="1200" b="0" i="0" u="none" strike="noStrike" kern="1200" baseline="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proximity solutions</a:t>
            </a:r>
            <a:r>
              <a:rPr lang="en-US" sz="1200" b="0" i="0" u="none" strike="noStrike" kern="1200" baseline="0" dirty="0">
                <a:solidFill>
                  <a:schemeClr val="tx1"/>
                </a:solidFill>
                <a:latin typeface="+mn-lt"/>
                <a:ea typeface="+mn-ea"/>
                <a:cs typeface="+mn-cs"/>
              </a:rPr>
              <a:t>, such as item finding and point of interest (</a:t>
            </a:r>
            <a:r>
              <a:rPr lang="en-US" sz="1200" b="0" i="0" u="none" strike="noStrike" kern="1200" baseline="0" dirty="0" err="1">
                <a:solidFill>
                  <a:schemeClr val="tx1"/>
                </a:solidFill>
                <a:latin typeface="+mn-lt"/>
                <a:ea typeface="+mn-ea"/>
                <a:cs typeface="+mn-cs"/>
              </a:rPr>
              <a:t>PoI</a:t>
            </a:r>
            <a:r>
              <a:rPr lang="en-US" sz="1200" b="0" i="0" u="none" strike="noStrike" kern="1200" baseline="0" dirty="0">
                <a:solidFill>
                  <a:schemeClr val="tx1"/>
                </a:solidFill>
                <a:latin typeface="+mn-lt"/>
                <a:ea typeface="+mn-ea"/>
                <a:cs typeface="+mn-cs"/>
              </a:rPr>
              <a:t>) information 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Angle of Arrival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Angle of Arrival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based approaches use antennae arrays [22] (at the receiver side) to estimate the angle at which the transmitted signal impinges on the receiver by exploiting and calculating the time difference of arrival at individual elements of the antennae array. The main advantage of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is that the device/user location can be estimated with as low as two monitors in a 2D environment, or three monitors in a 3D environment respectively.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requires more complex hardware and careful calibration compared to RSS techniques, while its accuracy deteriorates with increase in the transmitter-receiver distance where a slight error in the angle of arrival calculation is translated into a huge error in the actual location estimation [21]. Moreover, due to multipath effects in indoor environments the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in terms of line of sight (LOS) is often hard to obtain. Figure 2 shows how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can be used to estimate the user location (as the angles at which the signals are received by the antenna array can help locate the user device.).</a:t>
            </a:r>
            <a:endParaRPr lang="en-US" dirty="0"/>
          </a:p>
        </p:txBody>
      </p:sp>
      <p:sp>
        <p:nvSpPr>
          <p:cNvPr id="4" name="Slide Number Placeholder 3"/>
          <p:cNvSpPr>
            <a:spLocks noGrp="1"/>
          </p:cNvSpPr>
          <p:nvPr>
            <p:ph type="sldNum" sz="quarter" idx="5"/>
          </p:nvPr>
        </p:nvSpPr>
        <p:spPr/>
        <p:txBody>
          <a:bodyPr/>
          <a:lstStyle/>
          <a:p>
            <a:fld id="{C672892D-7718-43A1-91DE-B05B9194FC81}" type="slidenum">
              <a:rPr lang="en-US" smtClean="0"/>
              <a:t>3</a:t>
            </a:fld>
            <a:endParaRPr lang="en-US"/>
          </a:p>
        </p:txBody>
      </p:sp>
    </p:spTree>
    <p:extLst>
      <p:ext uri="{BB962C8B-B14F-4D97-AF65-F5344CB8AC3E}">
        <p14:creationId xmlns:p14="http://schemas.microsoft.com/office/powerpoint/2010/main" val="281870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Most of the current smart phones, laptops and other portable user devices are </a:t>
            </a:r>
            <a:r>
              <a:rPr lang="en-US" sz="1200" b="0" i="0" u="none" strike="noStrike" kern="1200" baseline="0" dirty="0" err="1">
                <a:solidFill>
                  <a:schemeClr val="tx1"/>
                </a:solidFill>
                <a:latin typeface="+mn-lt"/>
                <a:ea typeface="+mn-ea"/>
                <a:cs typeface="+mn-cs"/>
              </a:rPr>
              <a:t>WiFi</a:t>
            </a:r>
            <a:r>
              <a:rPr lang="en-US" sz="1200" b="0" i="0" u="none" strike="noStrike" kern="1200" baseline="0" dirty="0">
                <a:solidFill>
                  <a:schemeClr val="tx1"/>
                </a:solidFill>
                <a:latin typeface="+mn-lt"/>
                <a:ea typeface="+mn-ea"/>
                <a:cs typeface="+mn-cs"/>
              </a:rPr>
              <a:t> enabled, which makes </a:t>
            </a:r>
            <a:r>
              <a:rPr lang="en-US" sz="1200" b="0" i="0" u="none" strike="noStrike" kern="1200" baseline="0" dirty="0" err="1">
                <a:solidFill>
                  <a:schemeClr val="tx1"/>
                </a:solidFill>
                <a:latin typeface="+mn-lt"/>
                <a:ea typeface="+mn-ea"/>
                <a:cs typeface="+mn-cs"/>
              </a:rPr>
              <a:t>WiFi</a:t>
            </a:r>
            <a:r>
              <a:rPr lang="en-US" sz="1200" b="0" i="0" u="none" strike="noStrike" kern="1200" baseline="0" dirty="0">
                <a:solidFill>
                  <a:schemeClr val="tx1"/>
                </a:solidFill>
                <a:latin typeface="+mn-lt"/>
                <a:ea typeface="+mn-ea"/>
                <a:cs typeface="+mn-cs"/>
              </a:rPr>
              <a:t> an ideal candidate for indoor localization and one of the most widely studied localization technologies in the literature. Since existing </a:t>
            </a:r>
            <a:r>
              <a:rPr lang="en-US" sz="1200" b="0" i="0" u="none" strike="noStrike" kern="1200" baseline="0" dirty="0" err="1">
                <a:solidFill>
                  <a:schemeClr val="tx1"/>
                </a:solidFill>
                <a:latin typeface="+mn-lt"/>
                <a:ea typeface="+mn-ea"/>
                <a:cs typeface="+mn-cs"/>
              </a:rPr>
              <a:t>WiFi</a:t>
            </a:r>
            <a:r>
              <a:rPr lang="en-US" sz="1200" b="0" i="0" u="none" strike="noStrike" kern="1200" baseline="0" dirty="0">
                <a:solidFill>
                  <a:schemeClr val="tx1"/>
                </a:solidFill>
                <a:latin typeface="+mn-lt"/>
                <a:ea typeface="+mn-ea"/>
                <a:cs typeface="+mn-cs"/>
              </a:rPr>
              <a:t> access points can be also used as reference points for signal collection [21], basic localization systems (that can achieve reasonable localization accuracy) can be built without the need for additional infrastructure.</a:t>
            </a:r>
          </a:p>
          <a:p>
            <a:r>
              <a:rPr lang="en-US" sz="1200" b="0" i="0" u="none" strike="noStrike" kern="1200" baseline="0" dirty="0" err="1">
                <a:solidFill>
                  <a:schemeClr val="tx1"/>
                </a:solidFill>
                <a:latin typeface="+mn-lt"/>
                <a:ea typeface="+mn-ea"/>
                <a:cs typeface="+mn-cs"/>
              </a:rPr>
              <a:t>ToF</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techniques can be used to provide </a:t>
            </a:r>
            <a:r>
              <a:rPr lang="en-US" sz="1200" b="0" i="0" u="none" strike="noStrike" kern="1200" baseline="0" dirty="0" err="1">
                <a:solidFill>
                  <a:schemeClr val="tx1"/>
                </a:solidFill>
                <a:latin typeface="+mn-lt"/>
                <a:ea typeface="+mn-ea"/>
                <a:cs typeface="+mn-cs"/>
              </a:rPr>
              <a:t>WiFi</a:t>
            </a:r>
            <a:r>
              <a:rPr lang="en-US" sz="1200" b="0" i="0" u="none" strike="noStrike" kern="1200" baseline="0" dirty="0">
                <a:solidFill>
                  <a:schemeClr val="tx1"/>
                </a:solidFill>
                <a:latin typeface="+mn-lt"/>
                <a:ea typeface="+mn-ea"/>
                <a:cs typeface="+mn-cs"/>
              </a:rPr>
              <a:t> based localization services.</a:t>
            </a:r>
          </a:p>
          <a:p>
            <a:r>
              <a:rPr lang="en-US" sz="1200" b="0" i="0" u="none" strike="noStrike" kern="1200" baseline="0" dirty="0">
                <a:solidFill>
                  <a:schemeClr val="tx1"/>
                </a:solidFill>
                <a:latin typeface="+mn-lt"/>
                <a:ea typeface="+mn-ea"/>
                <a:cs typeface="+mn-cs"/>
              </a:rPr>
              <a:t>For detailed information about </a:t>
            </a:r>
            <a:r>
              <a:rPr lang="en-US" sz="1200" b="0" i="0" u="none" strike="noStrike" kern="1200" baseline="0" dirty="0" err="1">
                <a:solidFill>
                  <a:schemeClr val="tx1"/>
                </a:solidFill>
                <a:latin typeface="+mn-lt"/>
                <a:ea typeface="+mn-ea"/>
                <a:cs typeface="+mn-cs"/>
              </a:rPr>
              <a:t>WiFi</a:t>
            </a:r>
            <a:r>
              <a:rPr lang="en-US" sz="1200" b="0" i="0" u="none" strike="noStrike" kern="1200" baseline="0" dirty="0">
                <a:solidFill>
                  <a:schemeClr val="tx1"/>
                </a:solidFill>
                <a:latin typeface="+mn-lt"/>
                <a:ea typeface="+mn-ea"/>
                <a:cs typeface="+mn-cs"/>
              </a:rPr>
              <a:t>, readers are referred to [58]</a:t>
            </a:r>
          </a:p>
          <a:p>
            <a:r>
              <a:rPr lang="en-US" sz="1200" b="0" i="0" u="none" strike="noStrike" kern="1200" baseline="0" dirty="0">
                <a:solidFill>
                  <a:schemeClr val="tx1"/>
                </a:solidFill>
                <a:latin typeface="+mn-lt"/>
                <a:ea typeface="+mn-ea"/>
                <a:cs typeface="+mn-cs"/>
              </a:rPr>
              <a:t>Bluetooth Low Energy (BLE), also known as Bluetooth Smart, can provide an improved data rate of 24Mbps and coverage range of 70-100 meters with higher energy efficiency, as compared to older versions [9]. While BLE can be used with different localization techniques such as RSSI, </a:t>
            </a:r>
            <a:r>
              <a:rPr lang="en-US" sz="1200" b="0" i="0" u="none" strike="noStrike" kern="1200" baseline="0" dirty="0" err="1">
                <a:solidFill>
                  <a:schemeClr val="tx1"/>
                </a:solidFill>
                <a:latin typeface="+mn-lt"/>
                <a:ea typeface="+mn-ea"/>
                <a:cs typeface="+mn-cs"/>
              </a:rPr>
              <a:t>AoA</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ToF</a:t>
            </a:r>
            <a:r>
              <a:rPr lang="en-US" sz="1200" b="0" i="0" u="none" strike="noStrike" kern="1200" baseline="0" dirty="0">
                <a:solidFill>
                  <a:schemeClr val="tx1"/>
                </a:solidFill>
                <a:latin typeface="+mn-lt"/>
                <a:ea typeface="+mn-ea"/>
                <a:cs typeface="+mn-cs"/>
              </a:rPr>
              <a:t>, most of the existing BLE based localization solutions rely on RSS based inputs as RSS based </a:t>
            </a:r>
            <a:r>
              <a:rPr lang="en-US" sz="1200" b="0" i="0" u="none" strike="noStrike" kern="1200" baseline="0" dirty="0" err="1">
                <a:solidFill>
                  <a:schemeClr val="tx1"/>
                </a:solidFill>
                <a:latin typeface="+mn-lt"/>
                <a:ea typeface="+mn-ea"/>
                <a:cs typeface="+mn-cs"/>
              </a:rPr>
              <a:t>sytems</a:t>
            </a:r>
            <a:r>
              <a:rPr lang="en-US" sz="1200" b="0" i="0" u="none" strike="noStrike" kern="1200" baseline="0" dirty="0">
                <a:solidFill>
                  <a:schemeClr val="tx1"/>
                </a:solidFill>
                <a:latin typeface="+mn-lt"/>
                <a:ea typeface="+mn-ea"/>
                <a:cs typeface="+mn-cs"/>
              </a:rPr>
              <a:t> are less complex.</a:t>
            </a:r>
          </a:p>
          <a:p>
            <a:r>
              <a:rPr lang="en-US" sz="1200" b="0" i="0" u="none" strike="noStrike" kern="1200" baseline="0" dirty="0">
                <a:solidFill>
                  <a:schemeClr val="tx1"/>
                </a:solidFill>
                <a:latin typeface="+mn-lt"/>
                <a:ea typeface="+mn-ea"/>
                <a:cs typeface="+mn-cs"/>
              </a:rPr>
              <a:t>two BLE based protocols, i.e., </a:t>
            </a:r>
            <a:r>
              <a:rPr lang="en-US" sz="1200" b="0" i="0" u="none" strike="noStrike" kern="1200" baseline="0" dirty="0" err="1">
                <a:solidFill>
                  <a:schemeClr val="tx1"/>
                </a:solidFill>
                <a:latin typeface="+mn-lt"/>
                <a:ea typeface="+mn-ea"/>
                <a:cs typeface="+mn-cs"/>
              </a:rPr>
              <a:t>iBeacons</a:t>
            </a:r>
            <a:r>
              <a:rPr lang="en-US" sz="1200" b="0" i="0" u="none" strike="noStrike" kern="1200" baseline="0" dirty="0">
                <a:solidFill>
                  <a:schemeClr val="tx1"/>
                </a:solidFill>
                <a:latin typeface="+mn-lt"/>
                <a:ea typeface="+mn-ea"/>
                <a:cs typeface="+mn-cs"/>
              </a:rPr>
              <a:t> (by Apple Inc.) and </a:t>
            </a:r>
            <a:r>
              <a:rPr lang="en-US" sz="1200" b="0" i="0" u="none" strike="noStrike" kern="1200" baseline="0" dirty="0" err="1">
                <a:solidFill>
                  <a:schemeClr val="tx1"/>
                </a:solidFill>
                <a:latin typeface="+mn-lt"/>
                <a:ea typeface="+mn-ea"/>
                <a:cs typeface="+mn-cs"/>
              </a:rPr>
              <a:t>Eddystone</a:t>
            </a:r>
            <a:r>
              <a:rPr lang="en-US" sz="1200" b="0" i="0" u="none" strike="noStrike" kern="1200" baseline="0" dirty="0">
                <a:solidFill>
                  <a:schemeClr val="tx1"/>
                </a:solidFill>
                <a:latin typeface="+mn-lt"/>
                <a:ea typeface="+mn-ea"/>
                <a:cs typeface="+mn-cs"/>
              </a:rPr>
              <a:t> (by Google Inc.), have been recently proposed, primarily for context aware proximity based services.</a:t>
            </a:r>
          </a:p>
          <a:p>
            <a:r>
              <a:rPr lang="en-US" sz="1200" b="0" i="0" u="none" strike="noStrike" kern="1200" baseline="0" dirty="0">
                <a:solidFill>
                  <a:schemeClr val="tx1"/>
                </a:solidFill>
                <a:latin typeface="+mn-lt"/>
                <a:ea typeface="+mn-ea"/>
                <a:cs typeface="+mn-cs"/>
              </a:rPr>
              <a:t>The protocol allows a BLE enabled device (also known as iBeacon or beacon) to transmit beacons or signals at periodic interval. The beacon message consists of a mandatory 16 byte Universally Unique Identifier (UUID)4 and optional 2 byte major5 and minor values6.</a:t>
            </a:r>
          </a:p>
          <a:p>
            <a:r>
              <a:rPr lang="en-US" sz="1200" b="0" i="0" u="none" strike="noStrike" kern="1200" baseline="0" dirty="0">
                <a:solidFill>
                  <a:schemeClr val="tx1"/>
                </a:solidFill>
                <a:latin typeface="+mn-lt"/>
                <a:ea typeface="+mn-ea"/>
                <a:cs typeface="+mn-cs"/>
              </a:rPr>
              <a:t>Based on the strength of the RSSI, the user is classified in immediate (&lt;1m), near (1- 3m), far (&gt;3m) and unknown regions.</a:t>
            </a:r>
          </a:p>
          <a:p>
            <a:r>
              <a:rPr lang="en-US" sz="1200" b="0" i="0" u="none" strike="noStrike" kern="1200" baseline="0" dirty="0">
                <a:solidFill>
                  <a:schemeClr val="tx1"/>
                </a:solidFill>
                <a:latin typeface="+mn-lt"/>
                <a:ea typeface="+mn-ea"/>
                <a:cs typeface="+mn-cs"/>
              </a:rPr>
              <a:t>A fundamental constraint of </a:t>
            </a:r>
            <a:r>
              <a:rPr lang="en-US" sz="1200" b="0" i="0" u="none" strike="noStrike" kern="1200" baseline="0" dirty="0" err="1">
                <a:solidFill>
                  <a:schemeClr val="tx1"/>
                </a:solidFill>
                <a:latin typeface="+mn-lt"/>
                <a:ea typeface="+mn-ea"/>
                <a:cs typeface="+mn-cs"/>
              </a:rPr>
              <a:t>iBeacons</a:t>
            </a:r>
            <a:r>
              <a:rPr lang="en-US" sz="1200" b="0" i="0" u="none" strike="noStrike" kern="1200" baseline="0" dirty="0">
                <a:solidFill>
                  <a:schemeClr val="tx1"/>
                </a:solidFill>
                <a:latin typeface="+mn-lt"/>
                <a:ea typeface="+mn-ea"/>
                <a:cs typeface="+mn-cs"/>
              </a:rPr>
              <a:t> (imposed by Apple) is that only the average RSSI value is reported to the user device every one second, even though the beacons are transmitted at 50 </a:t>
            </a:r>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intervals.</a:t>
            </a:r>
          </a:p>
        </p:txBody>
      </p:sp>
      <p:sp>
        <p:nvSpPr>
          <p:cNvPr id="4" name="Slide Number Placeholder 3"/>
          <p:cNvSpPr>
            <a:spLocks noGrp="1"/>
          </p:cNvSpPr>
          <p:nvPr>
            <p:ph type="sldNum" sz="quarter" idx="5"/>
          </p:nvPr>
        </p:nvSpPr>
        <p:spPr/>
        <p:txBody>
          <a:bodyPr/>
          <a:lstStyle/>
          <a:p>
            <a:fld id="{C672892D-7718-43A1-91DE-B05B9194FC81}" type="slidenum">
              <a:rPr lang="en-US" smtClean="0"/>
              <a:t>4</a:t>
            </a:fld>
            <a:endParaRPr lang="en-US"/>
          </a:p>
        </p:txBody>
      </p:sp>
    </p:spTree>
    <p:extLst>
      <p:ext uri="{BB962C8B-B14F-4D97-AF65-F5344CB8AC3E}">
        <p14:creationId xmlns:p14="http://schemas.microsoft.com/office/powerpoint/2010/main" val="362182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BT vs BLE</a:t>
            </a:r>
          </a:p>
          <a:p>
            <a:endParaRPr lang="en-US" dirty="0"/>
          </a:p>
          <a:p>
            <a:r>
              <a:rPr lang="en-US" dirty="0">
                <a:hlinkClick r:id="rId3"/>
              </a:rPr>
              <a:t>https://www.sciencedirect.com/topics/computer-science/piconets</a:t>
            </a:r>
            <a:endParaRPr lang="en-US" dirty="0"/>
          </a:p>
        </p:txBody>
      </p:sp>
      <p:sp>
        <p:nvSpPr>
          <p:cNvPr id="4" name="Slide Number Placeholder 3"/>
          <p:cNvSpPr>
            <a:spLocks noGrp="1"/>
          </p:cNvSpPr>
          <p:nvPr>
            <p:ph type="sldNum" sz="quarter" idx="5"/>
          </p:nvPr>
        </p:nvSpPr>
        <p:spPr/>
        <p:txBody>
          <a:bodyPr/>
          <a:lstStyle/>
          <a:p>
            <a:fld id="{C672892D-7718-43A1-91DE-B05B9194FC81}" type="slidenum">
              <a:rPr lang="en-US" smtClean="0"/>
              <a:t>5</a:t>
            </a:fld>
            <a:endParaRPr lang="en-US"/>
          </a:p>
        </p:txBody>
      </p:sp>
    </p:spTree>
    <p:extLst>
      <p:ext uri="{BB962C8B-B14F-4D97-AF65-F5344CB8AC3E}">
        <p14:creationId xmlns:p14="http://schemas.microsoft.com/office/powerpoint/2010/main" val="127063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7B1E-BCEF-415D-85D4-EE8E0A58E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2A70-1C61-4351-915A-9DE148C98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166CC-4702-4CF6-8F4A-4AB11B4645D7}"/>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B3C012F1-BD7C-4FAC-8407-10D1C42EF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BD2B1-371C-4931-96AF-F5BC362E78FD}"/>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30759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36AA-0029-4D3E-AFC5-5C23300EA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C6EDD1-B52A-4924-9245-62F95FB04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CA1B8-734A-4D00-AFC2-D8192ECE279B}"/>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9DC23BC7-0248-4980-91C2-813257AD7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1F0BC-AFD4-470C-BC1D-00EAF6CB5D22}"/>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77151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EA039-6E13-4F6F-B2C6-F2EDE00992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CCC3C-1F0C-4A70-B516-EF249AA574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10A40-D90A-4445-8109-B8A6B93DFFCE}"/>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B836E719-3BEF-4C3F-B06D-F8A6E9FC0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0E530-7C94-4320-8EE8-9C3AEB522B52}"/>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187846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BB61-6629-461D-8B3B-441B713E6A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9EC10-FF02-41A6-B3DB-A30B52E9E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03E62-902A-4953-ACAE-60ED17F246BB}"/>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7A6599F8-5DE4-4C6A-891C-A182F7528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BEB00-F956-44B4-B53B-935021BEA175}"/>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13311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8B8F-F66B-434D-942E-2AF733FB2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D95FB-D8B0-415C-8343-B225CAEC1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80D3E-4272-443B-A64D-061B92A5EDA5}"/>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E75D5E17-4FA3-443E-811D-DEC55AC4C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17A6-568E-4881-A751-E8E7E41EA2B6}"/>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66103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4140-D931-4693-AA60-F38F2AA5D3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4ABA9-C273-45A8-8B42-121C795D9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A4E24-3314-4CBD-97CE-2C064862C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41028E-F0D9-40C2-A7B0-BA3DDB6E5FB3}"/>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6" name="Footer Placeholder 5">
            <a:extLst>
              <a:ext uri="{FF2B5EF4-FFF2-40B4-BE49-F238E27FC236}">
                <a16:creationId xmlns:a16="http://schemas.microsoft.com/office/drawing/2014/main" id="{7E0F5867-060E-4288-B8CA-BC6FC8E27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35596-F63D-4C4F-A216-096DCA22CA21}"/>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21414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CA13-EC28-46AD-8EC4-E6DECEAE3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E5F9F5-A276-4653-80D8-8730D461D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47A3BE-58E6-4FA4-9F95-FDCBA96C1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E1B9E3-10A1-4F2F-9B61-C0C7BE245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D19E90-1208-4A78-9294-23C9B8886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9EDA6-60CE-42B3-9008-A4488224ABC6}"/>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8" name="Footer Placeholder 7">
            <a:extLst>
              <a:ext uri="{FF2B5EF4-FFF2-40B4-BE49-F238E27FC236}">
                <a16:creationId xmlns:a16="http://schemas.microsoft.com/office/drawing/2014/main" id="{A95BC788-B6B5-4774-8B4D-0B69FDDD1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5D5EF-9DB3-440A-8A81-EB45C2A09598}"/>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62676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F76B-B085-44B5-8E01-1956D32352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E0216F-1E5B-4FC4-921B-6EE4BF7A9717}"/>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4" name="Footer Placeholder 3">
            <a:extLst>
              <a:ext uri="{FF2B5EF4-FFF2-40B4-BE49-F238E27FC236}">
                <a16:creationId xmlns:a16="http://schemas.microsoft.com/office/drawing/2014/main" id="{39950B5E-9F11-45F7-BC46-A63FE25B8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C5220-7AA1-4C96-A7FD-E38129D0A264}"/>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23584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2D948-7472-47B5-8FBE-F8DB5568D452}"/>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3" name="Footer Placeholder 2">
            <a:extLst>
              <a:ext uri="{FF2B5EF4-FFF2-40B4-BE49-F238E27FC236}">
                <a16:creationId xmlns:a16="http://schemas.microsoft.com/office/drawing/2014/main" id="{58DEB126-A447-4B36-9EC9-51E849779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03328-4C4E-4A0D-AD26-D8FDFD7E575A}"/>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89107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2DA7-2DC1-4EE5-955E-E0584AF70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935BB-5D5C-4616-8308-E7565D2A6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51418-4154-4D73-B8D5-F1AB14C36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5A872-737C-4F3B-8737-1AE41303F86D}"/>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6" name="Footer Placeholder 5">
            <a:extLst>
              <a:ext uri="{FF2B5EF4-FFF2-40B4-BE49-F238E27FC236}">
                <a16:creationId xmlns:a16="http://schemas.microsoft.com/office/drawing/2014/main" id="{BB6FD6B4-8EA9-47BE-A2CF-71A8F69CE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6946B-7261-4FE8-B939-AC3323A90C31}"/>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14124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48FB-6A18-4F0A-93AA-B7B12CA5E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D3956A-7A2B-42E4-81C2-04219527E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3535C3-5BD3-4A8D-A024-07570CEAA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7F66-1DF9-479C-BDE7-FD71815CB98F}"/>
              </a:ext>
            </a:extLst>
          </p:cNvPr>
          <p:cNvSpPr>
            <a:spLocks noGrp="1"/>
          </p:cNvSpPr>
          <p:nvPr>
            <p:ph type="dt" sz="half" idx="10"/>
          </p:nvPr>
        </p:nvSpPr>
        <p:spPr/>
        <p:txBody>
          <a:bodyPr/>
          <a:lstStyle/>
          <a:p>
            <a:fld id="{604DDDA7-1A22-4A61-9713-6542FFEE6AA1}" type="datetimeFigureOut">
              <a:rPr lang="en-US" smtClean="0"/>
              <a:t>11/7/2019</a:t>
            </a:fld>
            <a:endParaRPr lang="en-US"/>
          </a:p>
        </p:txBody>
      </p:sp>
      <p:sp>
        <p:nvSpPr>
          <p:cNvPr id="6" name="Footer Placeholder 5">
            <a:extLst>
              <a:ext uri="{FF2B5EF4-FFF2-40B4-BE49-F238E27FC236}">
                <a16:creationId xmlns:a16="http://schemas.microsoft.com/office/drawing/2014/main" id="{AD17D176-80AA-4A74-9F62-8A3E96858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4373E-E0C7-4685-9486-6254FE8DF1F2}"/>
              </a:ext>
            </a:extLst>
          </p:cNvPr>
          <p:cNvSpPr>
            <a:spLocks noGrp="1"/>
          </p:cNvSpPr>
          <p:nvPr>
            <p:ph type="sldNum" sz="quarter" idx="12"/>
          </p:nvPr>
        </p:nvSpPr>
        <p:spPr/>
        <p:txBody>
          <a:bodyPr/>
          <a:lstStyle/>
          <a:p>
            <a:fld id="{E256FDD9-E1BA-4204-94A3-3040C37A0DD9}" type="slidenum">
              <a:rPr lang="en-US" smtClean="0"/>
              <a:t>‹#›</a:t>
            </a:fld>
            <a:endParaRPr lang="en-US"/>
          </a:p>
        </p:txBody>
      </p:sp>
    </p:spTree>
    <p:extLst>
      <p:ext uri="{BB962C8B-B14F-4D97-AF65-F5344CB8AC3E}">
        <p14:creationId xmlns:p14="http://schemas.microsoft.com/office/powerpoint/2010/main" val="396431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CA695-5D7A-4BAD-B906-04890F8AE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0EBF7-AD7E-4B86-98CC-3C5BFA7D9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67EC9-790F-491E-83D5-B40A5DD20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DDDA7-1A22-4A61-9713-6542FFEE6AA1}" type="datetimeFigureOut">
              <a:rPr lang="en-US" smtClean="0"/>
              <a:t>11/7/2019</a:t>
            </a:fld>
            <a:endParaRPr lang="en-US"/>
          </a:p>
        </p:txBody>
      </p:sp>
      <p:sp>
        <p:nvSpPr>
          <p:cNvPr id="5" name="Footer Placeholder 4">
            <a:extLst>
              <a:ext uri="{FF2B5EF4-FFF2-40B4-BE49-F238E27FC236}">
                <a16:creationId xmlns:a16="http://schemas.microsoft.com/office/drawing/2014/main" id="{E269B968-8425-43DF-AAA2-B263CE377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27F126-3E7F-4CEA-B377-DD695F7E6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6FDD9-E1BA-4204-94A3-3040C37A0DD9}" type="slidenum">
              <a:rPr lang="en-US" smtClean="0"/>
              <a:t>‹#›</a:t>
            </a:fld>
            <a:endParaRPr lang="en-US"/>
          </a:p>
        </p:txBody>
      </p:sp>
    </p:spTree>
    <p:extLst>
      <p:ext uri="{BB962C8B-B14F-4D97-AF65-F5344CB8AC3E}">
        <p14:creationId xmlns:p14="http://schemas.microsoft.com/office/powerpoint/2010/main" val="2808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A1C4-6CE3-469D-AB17-0D8673DED75E}"/>
              </a:ext>
            </a:extLst>
          </p:cNvPr>
          <p:cNvSpPr>
            <a:spLocks noGrp="1"/>
          </p:cNvSpPr>
          <p:nvPr>
            <p:ph type="ctrTitle"/>
          </p:nvPr>
        </p:nvSpPr>
        <p:spPr/>
        <p:txBody>
          <a:bodyPr/>
          <a:lstStyle/>
          <a:p>
            <a:r>
              <a:rPr lang="en-US" dirty="0"/>
              <a:t>“</a:t>
            </a:r>
            <a:r>
              <a:rPr lang="en-US" dirty="0" err="1"/>
              <a:t>Projet</a:t>
            </a:r>
            <a:r>
              <a:rPr lang="en-US" dirty="0"/>
              <a:t> S5”</a:t>
            </a:r>
          </a:p>
        </p:txBody>
      </p:sp>
      <p:sp>
        <p:nvSpPr>
          <p:cNvPr id="3" name="Subtitle 2">
            <a:extLst>
              <a:ext uri="{FF2B5EF4-FFF2-40B4-BE49-F238E27FC236}">
                <a16:creationId xmlns:a16="http://schemas.microsoft.com/office/drawing/2014/main" id="{F664A5CA-1D81-4A6F-B909-83FADB7184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697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9F86-2743-42B2-B18A-59E6B4FAEA60}"/>
              </a:ext>
            </a:extLst>
          </p:cNvPr>
          <p:cNvSpPr>
            <a:spLocks noGrp="1"/>
          </p:cNvSpPr>
          <p:nvPr>
            <p:ph type="title"/>
          </p:nvPr>
        </p:nvSpPr>
        <p:spPr/>
        <p:txBody>
          <a:bodyPr/>
          <a:lstStyle/>
          <a:p>
            <a:r>
              <a:rPr lang="fr-FR" dirty="0"/>
              <a:t>Sommaire</a:t>
            </a:r>
          </a:p>
        </p:txBody>
      </p:sp>
      <p:sp>
        <p:nvSpPr>
          <p:cNvPr id="3" name="Content Placeholder 2">
            <a:extLst>
              <a:ext uri="{FF2B5EF4-FFF2-40B4-BE49-F238E27FC236}">
                <a16:creationId xmlns:a16="http://schemas.microsoft.com/office/drawing/2014/main" id="{21BEA095-EA7E-4A5C-A58D-F1092A2F0649}"/>
              </a:ext>
            </a:extLst>
          </p:cNvPr>
          <p:cNvSpPr>
            <a:spLocks noGrp="1"/>
          </p:cNvSpPr>
          <p:nvPr>
            <p:ph idx="1"/>
          </p:nvPr>
        </p:nvSpPr>
        <p:spPr/>
        <p:txBody>
          <a:bodyPr>
            <a:normAutofit fontScale="70000" lnSpcReduction="20000"/>
          </a:bodyPr>
          <a:lstStyle/>
          <a:p>
            <a:r>
              <a:rPr lang="fr-FR" dirty="0"/>
              <a:t>État de l’art</a:t>
            </a:r>
          </a:p>
          <a:p>
            <a:pPr lvl="1"/>
            <a:r>
              <a:rPr lang="fr-FR" dirty="0"/>
              <a:t>Angle d’arrivée</a:t>
            </a:r>
          </a:p>
          <a:p>
            <a:pPr lvl="1"/>
            <a:r>
              <a:rPr lang="fr-FR" dirty="0"/>
              <a:t>Wifi vs LoRa vs BT</a:t>
            </a:r>
          </a:p>
          <a:p>
            <a:pPr lvl="1"/>
            <a:r>
              <a:rPr lang="fr-FR" dirty="0"/>
              <a:t>BT vs BLE</a:t>
            </a:r>
          </a:p>
          <a:p>
            <a:pPr lvl="1"/>
            <a:r>
              <a:rPr lang="fr-FR" dirty="0"/>
              <a:t>Avantages de BLE</a:t>
            </a:r>
          </a:p>
          <a:p>
            <a:r>
              <a:rPr lang="fr-FR" dirty="0"/>
              <a:t>Problématique</a:t>
            </a:r>
          </a:p>
          <a:p>
            <a:pPr lvl="1"/>
            <a:r>
              <a:rPr lang="fr-FR" dirty="0"/>
              <a:t>Chantier 3.0</a:t>
            </a:r>
          </a:p>
          <a:p>
            <a:pPr lvl="1"/>
            <a:r>
              <a:rPr lang="fr-FR" dirty="0"/>
              <a:t>Titre du « Projet S5 »</a:t>
            </a:r>
          </a:p>
          <a:p>
            <a:r>
              <a:rPr lang="fr-FR" dirty="0"/>
              <a:t>Solution</a:t>
            </a:r>
          </a:p>
          <a:p>
            <a:pPr lvl="1"/>
            <a:r>
              <a:rPr lang="fr-FR" dirty="0"/>
              <a:t>«  BLE </a:t>
            </a:r>
            <a:r>
              <a:rPr lang="fr-FR" dirty="0" err="1"/>
              <a:t>Advertisement</a:t>
            </a:r>
            <a:r>
              <a:rPr lang="fr-FR" dirty="0"/>
              <a:t> Mode »</a:t>
            </a:r>
          </a:p>
          <a:p>
            <a:pPr lvl="1"/>
            <a:r>
              <a:rPr lang="fr-FR" dirty="0"/>
              <a:t>Beacon</a:t>
            </a:r>
          </a:p>
          <a:p>
            <a:pPr lvl="2"/>
            <a:r>
              <a:rPr lang="fr-FR" dirty="0"/>
              <a:t>Fonctionnement</a:t>
            </a:r>
          </a:p>
          <a:p>
            <a:pPr lvl="2"/>
            <a:r>
              <a:rPr lang="fr-FR" dirty="0"/>
              <a:t>Format</a:t>
            </a:r>
          </a:p>
          <a:p>
            <a:pPr lvl="2"/>
            <a:r>
              <a:rPr lang="fr-FR" dirty="0"/>
              <a:t>…</a:t>
            </a:r>
          </a:p>
          <a:p>
            <a:pPr lvl="1"/>
            <a:r>
              <a:rPr lang="fr-FR" dirty="0"/>
              <a:t>Caractérisations de la carte</a:t>
            </a:r>
          </a:p>
          <a:p>
            <a:pPr lvl="1"/>
            <a:r>
              <a:rPr lang="fr-FR" dirty="0"/>
              <a:t>Calendrier</a:t>
            </a:r>
          </a:p>
        </p:txBody>
      </p:sp>
    </p:spTree>
    <p:extLst>
      <p:ext uri="{BB962C8B-B14F-4D97-AF65-F5344CB8AC3E}">
        <p14:creationId xmlns:p14="http://schemas.microsoft.com/office/powerpoint/2010/main" val="24536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BEE0-EEE1-4B95-8FF0-7EE4E82B6B66}"/>
              </a:ext>
            </a:extLst>
          </p:cNvPr>
          <p:cNvSpPr>
            <a:spLocks noGrp="1"/>
          </p:cNvSpPr>
          <p:nvPr>
            <p:ph type="title"/>
          </p:nvPr>
        </p:nvSpPr>
        <p:spPr/>
        <p:txBody>
          <a:bodyPr/>
          <a:lstStyle/>
          <a:p>
            <a:r>
              <a:rPr lang="fr-FR" dirty="0"/>
              <a:t>Angle d’arrivée</a:t>
            </a:r>
          </a:p>
        </p:txBody>
      </p:sp>
      <p:sp>
        <p:nvSpPr>
          <p:cNvPr id="3" name="Content Placeholder 2">
            <a:extLst>
              <a:ext uri="{FF2B5EF4-FFF2-40B4-BE49-F238E27FC236}">
                <a16:creationId xmlns:a16="http://schemas.microsoft.com/office/drawing/2014/main" id="{A34CA906-42FA-462A-B6ED-A94F015CFF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401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B30-7823-4B6A-A588-62F1E2231B51}"/>
              </a:ext>
            </a:extLst>
          </p:cNvPr>
          <p:cNvSpPr>
            <a:spLocks noGrp="1"/>
          </p:cNvSpPr>
          <p:nvPr>
            <p:ph type="title"/>
          </p:nvPr>
        </p:nvSpPr>
        <p:spPr/>
        <p:txBody>
          <a:bodyPr/>
          <a:lstStyle/>
          <a:p>
            <a:r>
              <a:rPr lang="fr-FR" dirty="0"/>
              <a:t>Wifi vs LoRa vs BT</a:t>
            </a:r>
            <a:endParaRPr lang="en-US" dirty="0"/>
          </a:p>
        </p:txBody>
      </p:sp>
      <p:sp>
        <p:nvSpPr>
          <p:cNvPr id="3" name="Content Placeholder 2">
            <a:extLst>
              <a:ext uri="{FF2B5EF4-FFF2-40B4-BE49-F238E27FC236}">
                <a16:creationId xmlns:a16="http://schemas.microsoft.com/office/drawing/2014/main" id="{51FBED68-714A-4F44-A902-565D0C486FC1}"/>
              </a:ext>
            </a:extLst>
          </p:cNvPr>
          <p:cNvSpPr>
            <a:spLocks noGrp="1"/>
          </p:cNvSpPr>
          <p:nvPr>
            <p:ph idx="1"/>
          </p:nvPr>
        </p:nvSpPr>
        <p:spPr/>
        <p:txBody>
          <a:bodyPr/>
          <a:lstStyle/>
          <a:p>
            <a:r>
              <a:rPr lang="en-US" dirty="0"/>
              <a:t>Tableau page 10 (</a:t>
            </a:r>
            <a:r>
              <a:rPr lang="en-US" dirty="0" err="1"/>
              <a:t>Wifi</a:t>
            </a:r>
            <a:r>
              <a:rPr lang="en-US" dirty="0"/>
              <a:t>, </a:t>
            </a:r>
            <a:r>
              <a:rPr lang="en-US" dirty="0" err="1"/>
              <a:t>LoRa</a:t>
            </a:r>
            <a:r>
              <a:rPr lang="en-US" dirty="0"/>
              <a:t> et BT)</a:t>
            </a:r>
          </a:p>
          <a:p>
            <a:r>
              <a:rPr lang="en-US" dirty="0"/>
              <a:t>+ info des doc pour nous</a:t>
            </a:r>
          </a:p>
        </p:txBody>
      </p:sp>
    </p:spTree>
    <p:extLst>
      <p:ext uri="{BB962C8B-B14F-4D97-AF65-F5344CB8AC3E}">
        <p14:creationId xmlns:p14="http://schemas.microsoft.com/office/powerpoint/2010/main" val="8569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764B-0CCB-4AB7-AF49-102C6CEE054B}"/>
              </a:ext>
            </a:extLst>
          </p:cNvPr>
          <p:cNvSpPr>
            <a:spLocks noGrp="1"/>
          </p:cNvSpPr>
          <p:nvPr>
            <p:ph type="title"/>
          </p:nvPr>
        </p:nvSpPr>
        <p:spPr/>
        <p:txBody>
          <a:bodyPr/>
          <a:lstStyle/>
          <a:p>
            <a:r>
              <a:rPr lang="en-US" dirty="0"/>
              <a:t>BT vs BLE</a:t>
            </a:r>
          </a:p>
        </p:txBody>
      </p:sp>
      <p:sp>
        <p:nvSpPr>
          <p:cNvPr id="3" name="Content Placeholder 2">
            <a:extLst>
              <a:ext uri="{FF2B5EF4-FFF2-40B4-BE49-F238E27FC236}">
                <a16:creationId xmlns:a16="http://schemas.microsoft.com/office/drawing/2014/main" id="{5ACEE657-6949-4940-ABD1-E03CD6E121AA}"/>
              </a:ext>
            </a:extLst>
          </p:cNvPr>
          <p:cNvSpPr>
            <a:spLocks noGrp="1"/>
          </p:cNvSpPr>
          <p:nvPr>
            <p:ph idx="1"/>
          </p:nvPr>
        </p:nvSpPr>
        <p:spPr/>
        <p:txBody>
          <a:bodyPr/>
          <a:lstStyle/>
          <a:p>
            <a:r>
              <a:rPr lang="en-US" dirty="0"/>
              <a:t>Intro to BT doc page 15 tableau</a:t>
            </a:r>
          </a:p>
        </p:txBody>
      </p:sp>
    </p:spTree>
    <p:extLst>
      <p:ext uri="{BB962C8B-B14F-4D97-AF65-F5344CB8AC3E}">
        <p14:creationId xmlns:p14="http://schemas.microsoft.com/office/powerpoint/2010/main" val="103186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C84E-4A71-4A09-AE13-B02D108F76AC}"/>
              </a:ext>
            </a:extLst>
          </p:cNvPr>
          <p:cNvSpPr>
            <a:spLocks noGrp="1"/>
          </p:cNvSpPr>
          <p:nvPr>
            <p:ph type="title"/>
          </p:nvPr>
        </p:nvSpPr>
        <p:spPr/>
        <p:txBody>
          <a:bodyPr/>
          <a:lstStyle/>
          <a:p>
            <a:r>
              <a:rPr lang="fr-FR" dirty="0"/>
              <a:t>Avantages de BT</a:t>
            </a:r>
          </a:p>
        </p:txBody>
      </p:sp>
      <p:sp>
        <p:nvSpPr>
          <p:cNvPr id="3" name="Content Placeholder 2">
            <a:extLst>
              <a:ext uri="{FF2B5EF4-FFF2-40B4-BE49-F238E27FC236}">
                <a16:creationId xmlns:a16="http://schemas.microsoft.com/office/drawing/2014/main" id="{44B72855-D457-42E2-A02C-993B15647BCC}"/>
              </a:ext>
            </a:extLst>
          </p:cNvPr>
          <p:cNvSpPr>
            <a:spLocks noGrp="1"/>
          </p:cNvSpPr>
          <p:nvPr>
            <p:ph idx="1"/>
          </p:nvPr>
        </p:nvSpPr>
        <p:spPr/>
        <p:txBody>
          <a:bodyPr/>
          <a:lstStyle/>
          <a:p>
            <a:r>
              <a:rPr lang="en-US" dirty="0"/>
              <a:t>Intro to BT doc page 17</a:t>
            </a:r>
          </a:p>
        </p:txBody>
      </p:sp>
    </p:spTree>
    <p:extLst>
      <p:ext uri="{BB962C8B-B14F-4D97-AF65-F5344CB8AC3E}">
        <p14:creationId xmlns:p14="http://schemas.microsoft.com/office/powerpoint/2010/main" val="111123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803</Words>
  <Application>Microsoft Office PowerPoint</Application>
  <PresentationFormat>Widescreen</PresentationFormat>
  <Paragraphs>46</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“Projet S5”</vt:lpstr>
      <vt:lpstr>Sommaire</vt:lpstr>
      <vt:lpstr>Angle d’arrivée</vt:lpstr>
      <vt:lpstr>Wifi vs LoRa vs BT</vt:lpstr>
      <vt:lpstr>BT vs BLE</vt:lpstr>
      <vt:lpstr>Avantages de BT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dc:creator>
  <cp:lastModifiedBy> </cp:lastModifiedBy>
  <cp:revision>7</cp:revision>
  <dcterms:created xsi:type="dcterms:W3CDTF">2019-11-07T13:13:34Z</dcterms:created>
  <dcterms:modified xsi:type="dcterms:W3CDTF">2019-11-07T14:13:38Z</dcterms:modified>
</cp:coreProperties>
</file>