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65"/>
  </p:normalViewPr>
  <p:slideViewPr>
    <p:cSldViewPr snapToGrid="0" snapToObjects="1">
      <p:cViewPr varScale="1">
        <p:scale>
          <a:sx n="89" d="100"/>
          <a:sy n="89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F8DD3-C90B-B44E-832D-255B57AFE823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6AB5A-C477-FD4E-ABAF-7E206139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doghq.com/docker-adoption/" TargetMode="External"/><Relationship Id="rId4" Type="http://schemas.openxmlformats.org/officeDocument/2006/relationships/hyperlink" Target="https://cloudplatform.googleblog.com/2016/09/bringing-Pokemon-GO-to-life-on-Google-Cloud.html" TargetMode="External"/><Relationship Id="rId5" Type="http://schemas.openxmlformats.org/officeDocument/2006/relationships/hyperlink" Target="https://docs.docker.com/engine/reference/commandlin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to.docker.com/docker-for-the-virtualization-admi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30630"/>
            <a:ext cx="8825658" cy="1837411"/>
          </a:xfrm>
        </p:spPr>
        <p:txBody>
          <a:bodyPr/>
          <a:lstStyle/>
          <a:p>
            <a:r>
              <a:rPr lang="en-US" sz="6600" dirty="0" smtClean="0"/>
              <a:t>Docker from Scratch</a:t>
            </a:r>
            <a:endParaRPr lang="en-US" sz="6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732" y="4450291"/>
            <a:ext cx="2901268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0225" y="3441795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sz="2400" dirty="0" smtClean="0"/>
              <a:t>pablovilla83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54955" y="3346351"/>
            <a:ext cx="785024" cy="6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0332"/>
          </a:xfrm>
        </p:spPr>
        <p:txBody>
          <a:bodyPr/>
          <a:lstStyle/>
          <a:p>
            <a:r>
              <a:rPr lang="en-US" dirty="0" smtClean="0"/>
              <a:t>Advantages of Containers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3050"/>
            <a:ext cx="8946541" cy="4705349"/>
          </a:xfrm>
        </p:spPr>
        <p:txBody>
          <a:bodyPr/>
          <a:lstStyle/>
          <a:p>
            <a:r>
              <a:rPr lang="en-US" dirty="0" smtClean="0"/>
              <a:t>A container stops when the main process finishes</a:t>
            </a:r>
            <a:r>
              <a:rPr lang="en-US" dirty="0" smtClean="0"/>
              <a:t>. Shorter lifetime. </a:t>
            </a:r>
          </a:p>
          <a:p>
            <a:endParaRPr lang="en-US" dirty="0"/>
          </a:p>
          <a:p>
            <a:r>
              <a:rPr lang="en-US" dirty="0" smtClean="0"/>
              <a:t>This means that Applications can be deconstructed into much smaller </a:t>
            </a:r>
            <a:r>
              <a:rPr lang="en-US" dirty="0" smtClean="0"/>
              <a:t>components (</a:t>
            </a:r>
            <a:r>
              <a:rPr lang="en-US" dirty="0" smtClean="0"/>
              <a:t>i.e. micro-service architecture</a:t>
            </a:r>
            <a:r>
              <a:rPr lang="en-US" dirty="0" smtClean="0"/>
              <a:t>) – Docker changes the way in which we build software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Makes the </a:t>
            </a:r>
            <a:r>
              <a:rPr lang="en-US" dirty="0" smtClean="0"/>
              <a:t>management in production easier</a:t>
            </a:r>
          </a:p>
          <a:p>
            <a:endParaRPr lang="en-US" dirty="0"/>
          </a:p>
          <a:p>
            <a:r>
              <a:rPr lang="en-US" dirty="0" smtClean="0"/>
              <a:t>Much better horizontal scaling and less overhead. Deploying a new container takes a few seconds at 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3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the Wild: Pokémon 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477897"/>
            <a:ext cx="8730032" cy="4910644"/>
          </a:xfrm>
        </p:spPr>
      </p:pic>
    </p:spTree>
    <p:extLst>
      <p:ext uri="{BB962C8B-B14F-4D97-AF65-F5344CB8AC3E}">
        <p14:creationId xmlns:p14="http://schemas.microsoft.com/office/powerpoint/2010/main" val="182472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00666"/>
            <a:ext cx="8946541" cy="5147733"/>
          </a:xfrm>
        </p:spPr>
        <p:txBody>
          <a:bodyPr/>
          <a:lstStyle/>
          <a:p>
            <a:r>
              <a:rPr lang="en-US" dirty="0"/>
              <a:t>The application logic for the game runs on </a:t>
            </a:r>
            <a:r>
              <a:rPr lang="en-US" dirty="0" smtClean="0"/>
              <a:t>a Container Engine </a:t>
            </a:r>
            <a:r>
              <a:rPr lang="en-US" dirty="0"/>
              <a:t>(GKE) powered by the open source Kubernetes project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Containers can be scaled at planetary scale</a:t>
            </a:r>
          </a:p>
          <a:p>
            <a:endParaRPr lang="en-US" dirty="0"/>
          </a:p>
          <a:p>
            <a:r>
              <a:rPr lang="en-US" dirty="0" smtClean="0"/>
              <a:t>The developers were free to develop live changes for their players</a:t>
            </a:r>
          </a:p>
          <a:p>
            <a:endParaRPr lang="en-US" dirty="0"/>
          </a:p>
          <a:p>
            <a:r>
              <a:rPr lang="en-US" dirty="0"/>
              <a:t>Pokémon GO was the largest Kubernetes deployment on </a:t>
            </a:r>
            <a:r>
              <a:rPr lang="en-US" dirty="0" smtClean="0"/>
              <a:t>GCP </a:t>
            </a:r>
            <a:r>
              <a:rPr lang="en-US" dirty="0"/>
              <a:t>ever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support Pokémon GO’s massive player base, </a:t>
            </a:r>
            <a:r>
              <a:rPr lang="en-US" dirty="0" smtClean="0"/>
              <a:t>many </a:t>
            </a:r>
            <a:r>
              <a:rPr lang="en-US" dirty="0"/>
              <a:t>tens of thousands of </a:t>
            </a:r>
            <a:r>
              <a:rPr lang="en-US" dirty="0" smtClean="0"/>
              <a:t>cores were provisioned </a:t>
            </a:r>
            <a:r>
              <a:rPr lang="en-US" dirty="0"/>
              <a:t>for Niantic’s Container Engine cluster.</a:t>
            </a:r>
          </a:p>
        </p:txBody>
      </p:sp>
    </p:spTree>
    <p:extLst>
      <p:ext uri="{BB962C8B-B14F-4D97-AF65-F5344CB8AC3E}">
        <p14:creationId xmlns:p14="http://schemas.microsoft.com/office/powerpoint/2010/main" val="33065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148" y="2795868"/>
            <a:ext cx="2797177" cy="904595"/>
          </a:xfrm>
        </p:spPr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732" y="4450291"/>
            <a:ext cx="2901268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5198" y="3700463"/>
            <a:ext cx="851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/pablovilla83/do-</a:t>
            </a:r>
            <a:r>
              <a:rPr lang="en-US" sz="2800" dirty="0" err="1"/>
              <a:t>cdmx</a:t>
            </a:r>
            <a:r>
              <a:rPr lang="en-US" sz="2800" dirty="0"/>
              <a:t>-</a:t>
            </a:r>
            <a:r>
              <a:rPr lang="en-US" sz="2800" dirty="0" err="1"/>
              <a:t>nginx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093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813" y="2795868"/>
            <a:ext cx="3200399" cy="90459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732" y="4450291"/>
            <a:ext cx="290126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3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813" y="2795868"/>
            <a:ext cx="3200399" cy="90459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43478" y="3588563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sz="2400" dirty="0" smtClean="0"/>
              <a:t>pablovilla83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732" y="4450291"/>
            <a:ext cx="2901268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36642" y="3493119"/>
            <a:ext cx="785024" cy="6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8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and Extra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Docker for the virtualization admin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goto.docker.com/docker-for-the-virtualization-admin.html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8 surprising facts about Docker adoption</a:t>
            </a:r>
          </a:p>
          <a:p>
            <a:r>
              <a:rPr lang="en-US" dirty="0">
                <a:hlinkClick r:id="rId3"/>
              </a:rPr>
              <a:t>https://www.datadoghq.com/docker-adoption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Bringing Pokémon Go to life in GCP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cloudplatform.googleblog.com/2016/09/bringing-Pokemon-GO-to-life-on-Google-Cloud.html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commands</a:t>
            </a:r>
          </a:p>
          <a:p>
            <a:r>
              <a:rPr lang="en-US" dirty="0">
                <a:hlinkClick r:id="rId5"/>
              </a:rPr>
              <a:t>https://docs.docker.com/engine/reference/commandline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1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923"/>
          </a:xfrm>
        </p:spPr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8764"/>
            <a:ext cx="8946541" cy="47196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 </a:t>
            </a:r>
            <a:r>
              <a:rPr lang="en-US" dirty="0" smtClean="0"/>
              <a:t>project – 38+k stars, 11+k forks, 180 pull requests, 1,945 issues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 designed to make it easier to create, deploy, and run applications</a:t>
            </a:r>
          </a:p>
          <a:p>
            <a:endParaRPr lang="en-US" dirty="0" smtClean="0"/>
          </a:p>
          <a:p>
            <a:r>
              <a:rPr lang="en-US" dirty="0" smtClean="0"/>
              <a:t>Envelope for software delivery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Pushing code to the server shouldn’t be too hard</a:t>
            </a:r>
            <a:r>
              <a:rPr lang="en-US" dirty="0" smtClean="0"/>
              <a:t>. Docker helps to fix the problem of “will it run in Production?”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application stack has increased in complexity (Apache server vs Node JS project with tons of dependencies). Making sure code behaves the same way across all devices is nearly impossible.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445"/>
          </a:xfrm>
        </p:spPr>
        <p:txBody>
          <a:bodyPr/>
          <a:lstStyle/>
          <a:p>
            <a:r>
              <a:rPr lang="en-US" dirty="0"/>
              <a:t>What is Docker</a:t>
            </a:r>
            <a:r>
              <a:rPr lang="en-US" dirty="0" smtClean="0"/>
              <a:t>? Contd.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2" y="3857624"/>
            <a:ext cx="8946541" cy="2390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The transportation industry has solved this problem</a:t>
            </a:r>
          </a:p>
          <a:p>
            <a:endParaRPr lang="en-US" dirty="0"/>
          </a:p>
          <a:p>
            <a:r>
              <a:rPr lang="en-US" dirty="0" smtClean="0"/>
              <a:t>Achieved separation of concerns. I focus on my load and I </a:t>
            </a:r>
            <a:r>
              <a:rPr lang="en-US" dirty="0"/>
              <a:t>can handle </a:t>
            </a:r>
            <a:r>
              <a:rPr lang="en-US" dirty="0" smtClean="0"/>
              <a:t>it to </a:t>
            </a:r>
            <a:r>
              <a:rPr lang="en-US" dirty="0"/>
              <a:t>a wide variety of infrastructure providers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Developer worries about the inside of the box. DevOps worries about the outside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211" y="1798648"/>
            <a:ext cx="1882642" cy="1882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66" y="1622313"/>
            <a:ext cx="1913161" cy="191316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63" y="1853350"/>
            <a:ext cx="1773237" cy="1773237"/>
          </a:xfrm>
        </p:spPr>
      </p:pic>
    </p:spTree>
    <p:extLst>
      <p:ext uri="{BB962C8B-B14F-4D97-AF65-F5344CB8AC3E}">
        <p14:creationId xmlns:p14="http://schemas.microsoft.com/office/powerpoint/2010/main" val="144953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1" y="279400"/>
            <a:ext cx="11207643" cy="657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-1300908" y="3251478"/>
            <a:ext cx="33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of </a:t>
            </a:r>
            <a:r>
              <a:rPr lang="en-US" dirty="0" err="1" smtClean="0"/>
              <a:t>datadog</a:t>
            </a:r>
            <a:r>
              <a:rPr lang="en-US" dirty="0" smtClean="0"/>
              <a:t>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2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6" y="495300"/>
            <a:ext cx="9532635" cy="5917567"/>
          </a:xfrm>
        </p:spPr>
      </p:pic>
    </p:spTree>
    <p:extLst>
      <p:ext uri="{BB962C8B-B14F-4D97-AF65-F5344CB8AC3E}">
        <p14:creationId xmlns:p14="http://schemas.microsoft.com/office/powerpoint/2010/main" val="17769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4298" b="2333"/>
          <a:stretch/>
        </p:blipFill>
        <p:spPr>
          <a:xfrm>
            <a:off x="1032933" y="1273438"/>
            <a:ext cx="10126134" cy="5161229"/>
          </a:xfrm>
        </p:spPr>
      </p:pic>
    </p:spTree>
    <p:extLst>
      <p:ext uri="{BB962C8B-B14F-4D97-AF65-F5344CB8AC3E}">
        <p14:creationId xmlns:p14="http://schemas.microsoft.com/office/powerpoint/2010/main" val="152328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/>
          <a:stretch/>
        </p:blipFill>
        <p:spPr>
          <a:xfrm>
            <a:off x="795867" y="1253065"/>
            <a:ext cx="9889395" cy="5191655"/>
          </a:xfrm>
        </p:spPr>
      </p:pic>
    </p:spTree>
    <p:extLst>
      <p:ext uri="{BB962C8B-B14F-4D97-AF65-F5344CB8AC3E}">
        <p14:creationId xmlns:p14="http://schemas.microsoft.com/office/powerpoint/2010/main" val="174530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t="4191" r="59917" b="13193"/>
          <a:stretch/>
        </p:blipFill>
        <p:spPr>
          <a:xfrm>
            <a:off x="1828800" y="2329656"/>
            <a:ext cx="3000376" cy="3285332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37" t="33753" r="4139" b="13432"/>
          <a:stretch/>
        </p:blipFill>
        <p:spPr>
          <a:xfrm>
            <a:off x="6743698" y="3514726"/>
            <a:ext cx="2986089" cy="2100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0275" y="5972176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8474" y="597217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445"/>
          </a:xfrm>
        </p:spPr>
        <p:txBody>
          <a:bodyPr/>
          <a:lstStyle/>
          <a:p>
            <a:r>
              <a:rPr lang="en-US" dirty="0" smtClean="0"/>
              <a:t>Differences between VM’s and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7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en-US" smtClean="0"/>
              <a:t>Advantages of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7326"/>
            <a:ext cx="8946541" cy="4791074"/>
          </a:xfrm>
        </p:spPr>
        <p:txBody>
          <a:bodyPr/>
          <a:lstStyle/>
          <a:p>
            <a:r>
              <a:rPr lang="en-US" dirty="0" smtClean="0"/>
              <a:t>Containers include the minimal application requirements to run, making them lightweight. I avoid dealing with stuff I don</a:t>
            </a:r>
            <a:r>
              <a:rPr lang="uk-UA" dirty="0" smtClean="0"/>
              <a:t>’</a:t>
            </a:r>
            <a:r>
              <a:rPr lang="en-US" dirty="0" smtClean="0"/>
              <a:t>t need.</a:t>
            </a:r>
          </a:p>
          <a:p>
            <a:endParaRPr lang="en-US" dirty="0"/>
          </a:p>
          <a:p>
            <a:r>
              <a:rPr lang="en-US" dirty="0" smtClean="0"/>
              <a:t>Portability across machines of an entire environment. As long as the Host OS runs Docker, I’m all set!</a:t>
            </a:r>
          </a:p>
          <a:p>
            <a:endParaRPr lang="en-US" dirty="0"/>
          </a:p>
          <a:p>
            <a:r>
              <a:rPr lang="en-US" dirty="0" smtClean="0"/>
              <a:t>Version control for an application’s runtime - </a:t>
            </a:r>
            <a:r>
              <a:rPr lang="en-US" dirty="0" err="1" smtClean="0"/>
              <a:t>DockerHub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Increased control of server’s resources. I don’t assign static resources to a VM, rather give the container exactly what it needs.</a:t>
            </a:r>
          </a:p>
          <a:p>
            <a:endParaRPr lang="en-US" dirty="0"/>
          </a:p>
          <a:p>
            <a:r>
              <a:rPr lang="en-US" dirty="0" smtClean="0"/>
              <a:t>Boot speed.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3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33463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684</TotalTime>
  <Words>442</Words>
  <Application>Microsoft Macintosh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Wingdings 3</vt:lpstr>
      <vt:lpstr>Arial</vt:lpstr>
      <vt:lpstr>Ion</vt:lpstr>
      <vt:lpstr>Docker from Scratch</vt:lpstr>
      <vt:lpstr>What is Docker?</vt:lpstr>
      <vt:lpstr>What is Docker? Contd.</vt:lpstr>
      <vt:lpstr>PowerPoint Presentation</vt:lpstr>
      <vt:lpstr>PowerPoint Presentation</vt:lpstr>
      <vt:lpstr>PowerPoint Presentation</vt:lpstr>
      <vt:lpstr>PowerPoint Presentation</vt:lpstr>
      <vt:lpstr>Differences between VM’s and Containers</vt:lpstr>
      <vt:lpstr>Advantages of Containers</vt:lpstr>
      <vt:lpstr>Advantages of Containers Cont’d</vt:lpstr>
      <vt:lpstr>Example in the Wild: Pokémon GO</vt:lpstr>
      <vt:lpstr>PowerPoint Presentation</vt:lpstr>
      <vt:lpstr>Hands on</vt:lpstr>
      <vt:lpstr>Questions?</vt:lpstr>
      <vt:lpstr>Thank you!</vt:lpstr>
      <vt:lpstr>Sources and Extra Material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from Scratch</dc:title>
  <dc:creator>Pablo Perez</dc:creator>
  <cp:lastModifiedBy>Pablo Perez</cp:lastModifiedBy>
  <cp:revision>29</cp:revision>
  <dcterms:created xsi:type="dcterms:W3CDTF">2017-01-12T00:05:52Z</dcterms:created>
  <dcterms:modified xsi:type="dcterms:W3CDTF">2017-01-12T20:38:24Z</dcterms:modified>
</cp:coreProperties>
</file>