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Open Sans Extra Bold" charset="1" panose="020B0906030804020204"/>
      <p:regular r:id="rId21"/>
    </p:embeddedFont>
    <p:embeddedFont>
      <p:font typeface="Poppins Bold" charset="1" panose="00000800000000000000"/>
      <p:regular r:id="rId22"/>
    </p:embeddedFont>
    <p:embeddedFont>
      <p:font typeface="Poppins" charset="1" panose="000005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notesSlides/notesSlide2.xml" Type="http://schemas.openxmlformats.org/officeDocument/2006/relationships/notesSlide"/><Relationship Id="rId25" Target="notesSlides/notesSlide3.xml" Type="http://schemas.openxmlformats.org/officeDocument/2006/relationships/notesSlide"/><Relationship Id="rId26" Target="notesSlides/notesSlide4.xml" Type="http://schemas.openxmlformats.org/officeDocument/2006/relationships/notesSlide"/><Relationship Id="rId27" Target="notesSlides/notesSlide5.xml" Type="http://schemas.openxmlformats.org/officeDocument/2006/relationships/notesSlide"/><Relationship Id="rId28" Target="notesSlides/notesSlide6.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Slide 1 – Background</a:t>
            </a:r>
          </a:p>
          <a:p>
            <a:r>
              <a:rPr lang="en-US"/>
              <a:t/>
            </a:r>
          </a:p>
          <a:p>
            <a:r>
              <a:rPr lang="en-US"/>
              <a:t>“Good day everyone, I’m Savindi Paboda, and today I will be presenting my project Drugio.</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Drugio is a mobile application designed to provide comprehensive drug information and to facilitate communication between users and pharmacies.</a:t>
            </a:r>
          </a:p>
          <a:p>
            <a:r>
              <a:rPr lang="en-US"/>
              <a:t/>
            </a:r>
          </a:p>
          <a:p>
            <a:r>
              <a:rPr lang="en-US"/>
              <a:t>The idea came from a common problem many users in Sri Lanka face — difficulties in finding accurate medication details or checking drug availability quickly. Traditional methods, such as physically visiting pharmacies or relying on posts we see on social media, are time-consuming and unreliable.</a:t>
            </a:r>
          </a:p>
          <a:p>
            <a:r>
              <a:rPr lang="en-US"/>
              <a:t/>
            </a:r>
          </a:p>
          <a:p>
            <a:r>
              <a:rPr lang="en-US"/>
              <a:t>Drugio solves this problem by offering a digital solution that improves accessibility and convenience. Through the app, users can search for medicines, view detailed information, upload prescriptions to get pharmacist responses, and even send WhatsApp inquiries to pharmacies directly.”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Slide 2 – Problem in Brief</a:t>
            </a:r>
          </a:p>
          <a:p>
            <a:r>
              <a:rPr lang="en-US"/>
              <a:t/>
            </a:r>
          </a:p>
          <a:p>
            <a:r>
              <a:rPr lang="en-US"/>
              <a:t>“The problem can be summarized into a few key points:</a:t>
            </a:r>
          </a:p>
          <a:p>
            <a:r>
              <a:rPr lang="en-US"/>
              <a:t/>
            </a:r>
          </a:p>
          <a:p>
            <a:r>
              <a:rPr lang="en-US"/>
              <a:t>First, both healthcare professionals and the public often rely on outdated or scattered resources to access drug information.</a:t>
            </a:r>
          </a:p>
          <a:p>
            <a:r>
              <a:rPr lang="en-US"/>
              <a:t/>
            </a:r>
          </a:p>
          <a:p>
            <a:r>
              <a:rPr lang="en-US"/>
              <a:t>Second, there is difficulty in quickly searching for drug names, dosages, and brand–generic relationships.</a:t>
            </a:r>
          </a:p>
          <a:p>
            <a:r>
              <a:rPr lang="en-US"/>
              <a:t/>
            </a:r>
          </a:p>
          <a:p>
            <a:r>
              <a:rPr lang="en-US"/>
              <a:t>Third, there is no centralized, user-friendly platform to connect with nearby pharmacies.</a:t>
            </a:r>
          </a:p>
          <a:p>
            <a:r>
              <a:rPr lang="en-US"/>
              <a:t/>
            </a:r>
          </a:p>
          <a:p>
            <a:r>
              <a:rPr lang="en-US"/>
              <a:t>As a result, people waste time physically visiting or calling pharmacies just to check availability.</a:t>
            </a:r>
          </a:p>
          <a:p>
            <a:r>
              <a:rPr lang="en-US"/>
              <a:t/>
            </a:r>
          </a:p>
          <a:p>
            <a:r>
              <a:rPr lang="en-US"/>
              <a:t>And finally, there is no proper digital platform for handling prescription reviews and pharmacist feedback.</a:t>
            </a:r>
          </a:p>
          <a:p>
            <a:r>
              <a:rPr lang="en-US"/>
              <a:t/>
            </a:r>
          </a:p>
          <a:p>
            <a:r>
              <a:rPr lang="en-US"/>
              <a:t>Altogether, these issues lead to delays, inefficiencies, and potential health risks in critical situations.”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Slide 3 – Aim &amp; Objectives</a:t>
            </a:r>
          </a:p>
          <a:p>
            <a:r>
              <a:rPr lang="en-US"/>
              <a:t/>
            </a:r>
          </a:p>
          <a:p>
            <a:r>
              <a:rPr lang="en-US"/>
              <a:t>“The aim of my project is to develop a mobile application for general users and pharmacists, along with a web application for administrators.</a:t>
            </a:r>
          </a:p>
          <a:p>
            <a:r>
              <a:rPr lang="en-US"/>
              <a:t/>
            </a:r>
          </a:p>
          <a:p>
            <a:r>
              <a:rPr lang="en-US"/>
              <a:t>This system provides real-time drug information, simplifies pharmacy communication, and enables prescription handling in a digital and efficient way.</a:t>
            </a:r>
          </a:p>
          <a:p>
            <a:r>
              <a:rPr lang="en-US"/>
              <a:t/>
            </a:r>
          </a:p>
          <a:p>
            <a:r>
              <a:rPr lang="en-US"/>
              <a:t>The main objectives are:</a:t>
            </a:r>
          </a:p>
          <a:p>
            <a:r>
              <a:rPr lang="en-US"/>
              <a:t/>
            </a:r>
          </a:p>
          <a:p>
            <a:r>
              <a:rPr lang="en-US"/>
              <a:t>To provide accurate and up-to-date drug information.</a:t>
            </a:r>
          </a:p>
          <a:p>
            <a:r>
              <a:rPr lang="en-US"/>
              <a:t/>
            </a:r>
          </a:p>
          <a:p>
            <a:r>
              <a:rPr lang="en-US"/>
              <a:t>To reduce errors and delays in identifying and managing medications.</a:t>
            </a:r>
          </a:p>
          <a:p>
            <a:r>
              <a:rPr lang="en-US"/>
              <a:t/>
            </a:r>
          </a:p>
          <a:p>
            <a:r>
              <a:rPr lang="en-US"/>
              <a:t>To allow users to upload prescriptions and receive pharmacist responses digitally.</a:t>
            </a:r>
          </a:p>
          <a:p>
            <a:r>
              <a:rPr lang="en-US"/>
              <a:t/>
            </a:r>
          </a:p>
          <a:p>
            <a:r>
              <a:rPr lang="en-US"/>
              <a:t>To enable real-time communication between users and pharmacies, ensuring timely access to medicines.</a:t>
            </a:r>
          </a:p>
          <a:p>
            <a:r>
              <a:rPr lang="en-US"/>
              <a:t/>
            </a:r>
          </a:p>
          <a:p>
            <a:r>
              <a:rPr lang="en-US"/>
              <a:t>And finally, to provide insights and analytics on drug usage trends, supporting better decision-making for healthcare professionals and pharmaceutical businesses.”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proposed solution consists of two main parts: the mobile application and the web application.</a:t>
            </a:r>
          </a:p>
          <a:p>
            <a:r>
              <a:rPr lang="en-US"/>
              <a:t/>
            </a:r>
          </a:p>
          <a:p>
            <a:r>
              <a:rPr lang="en-US"/>
              <a:t>On the mobile side, users can search for medicines either by brand name or by generic name. If a brand is selected, the app shows all the related details. If a generic is selected, the app lists all brand names available under it.</a:t>
            </a:r>
          </a:p>
          <a:p>
            <a:r>
              <a:rPr lang="en-US"/>
              <a:t/>
            </a:r>
          </a:p>
          <a:p>
            <a:r>
              <a:rPr lang="en-US"/>
              <a:t>Users can also find nearby pharmacies using their device location and contact them directly through phone, SMS, or WhatsApp.</a:t>
            </a:r>
          </a:p>
          <a:p>
            <a:r>
              <a:rPr lang="en-US"/>
              <a:t/>
            </a:r>
          </a:p>
          <a:p>
            <a:r>
              <a:rPr lang="en-US"/>
              <a:t>In addition, users can upload prescriptions with comments. Pharmacists receive notifications, review the prescription, and respond with medicine suggestions, which are then displayed to the user in the app.</a:t>
            </a:r>
          </a:p>
          <a:p>
            <a:r>
              <a:rPr lang="en-US"/>
              <a:t/>
            </a:r>
          </a:p>
          <a:p>
            <a:r>
              <a:rPr lang="en-US"/>
              <a:t>On the web side, administrators can log in to manage medicines and pharmacy records, monitor prescription uploads, and view insights through a dashboard.</a:t>
            </a:r>
          </a:p>
          <a:p>
            <a:r>
              <a:rPr lang="en-US"/>
              <a:t/>
            </a:r>
          </a:p>
          <a:p>
            <a:r>
              <a:rPr lang="en-US"/>
              <a:t>So overall, Drugio creates a complete ecosystem that connects users, pharmacists, and administrators on one digital platform.”</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let's move on to the system demonstration.</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https://www.figma.com/design/ReZqnCVscVbF5k8P6hEw2K/Drugio---Individual-Project?node-id=0-1&amp;t=YfoXJXUEkkf3Jdr6-1"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1468301" y="4376661"/>
            <a:ext cx="14099416" cy="1409941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615978" y="1315070"/>
            <a:ext cx="13821742" cy="1567651"/>
          </a:xfrm>
          <a:prstGeom prst="rect">
            <a:avLst/>
          </a:prstGeom>
        </p:spPr>
        <p:txBody>
          <a:bodyPr anchor="t" rtlCol="false" tIns="0" lIns="0" bIns="0" rIns="0">
            <a:spAutoFit/>
          </a:bodyPr>
          <a:lstStyle/>
          <a:p>
            <a:pPr algn="ctr">
              <a:lnSpc>
                <a:spcPts val="12819"/>
              </a:lnSpc>
              <a:spcBef>
                <a:spcPct val="0"/>
              </a:spcBef>
            </a:pPr>
            <a:r>
              <a:rPr lang="en-US" sz="9156">
                <a:solidFill>
                  <a:srgbClr val="051D40"/>
                </a:solidFill>
                <a:latin typeface="Open Sans Extra Bold"/>
                <a:ea typeface="Open Sans Extra Bold"/>
                <a:cs typeface="Open Sans Extra Bold"/>
                <a:sym typeface="Open Sans Extra Bold"/>
              </a:rPr>
              <a:t>Drugio</a:t>
            </a:r>
          </a:p>
        </p:txBody>
      </p:sp>
      <p:grpSp>
        <p:nvGrpSpPr>
          <p:cNvPr name="Group 6" id="6"/>
          <p:cNvGrpSpPr/>
          <p:nvPr/>
        </p:nvGrpSpPr>
        <p:grpSpPr>
          <a:xfrm rot="0">
            <a:off x="16420234" y="-1717598"/>
            <a:ext cx="3735531" cy="373553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747857" y="-643475"/>
            <a:ext cx="1286950" cy="128695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672020" y="8389571"/>
            <a:ext cx="3735531" cy="373553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11986236" y="8495026"/>
            <a:ext cx="9792879" cy="1733977"/>
          </a:xfrm>
          <a:custGeom>
            <a:avLst/>
            <a:gdLst/>
            <a:ahLst/>
            <a:cxnLst/>
            <a:rect r="r" b="b" t="t" l="l"/>
            <a:pathLst>
              <a:path h="1733977" w="9792879">
                <a:moveTo>
                  <a:pt x="0" y="0"/>
                </a:moveTo>
                <a:lnTo>
                  <a:pt x="9792879" y="0"/>
                </a:lnTo>
                <a:lnTo>
                  <a:pt x="9792879" y="1733977"/>
                </a:lnTo>
                <a:lnTo>
                  <a:pt x="0" y="1733977"/>
                </a:lnTo>
                <a:lnTo>
                  <a:pt x="0" y="0"/>
                </a:lnTo>
                <a:close/>
              </a:path>
            </a:pathLst>
          </a:custGeom>
          <a:blipFill>
            <a:blip r:embed="rId3"/>
            <a:stretch>
              <a:fillRect l="0" t="-5770" r="0" b="-5770"/>
            </a:stretch>
          </a:blipFill>
        </p:spPr>
      </p:sp>
      <p:sp>
        <p:nvSpPr>
          <p:cNvPr name="TextBox 16" id="16"/>
          <p:cNvSpPr txBox="true"/>
          <p:nvPr/>
        </p:nvSpPr>
        <p:spPr>
          <a:xfrm rot="0">
            <a:off x="1391331" y="2985376"/>
            <a:ext cx="15200421" cy="962660"/>
          </a:xfrm>
          <a:prstGeom prst="rect">
            <a:avLst/>
          </a:prstGeom>
        </p:spPr>
        <p:txBody>
          <a:bodyPr anchor="t" rtlCol="false" tIns="0" lIns="0" bIns="0" rIns="0">
            <a:spAutoFit/>
          </a:bodyPr>
          <a:lstStyle/>
          <a:p>
            <a:pPr algn="ctr">
              <a:lnSpc>
                <a:spcPts val="7840"/>
              </a:lnSpc>
              <a:spcBef>
                <a:spcPct val="0"/>
              </a:spcBef>
            </a:pPr>
            <a:r>
              <a:rPr lang="en-US" sz="5600">
                <a:solidFill>
                  <a:srgbClr val="051D40"/>
                </a:solidFill>
                <a:latin typeface="Open Sans Extra Bold"/>
                <a:ea typeface="Open Sans Extra Bold"/>
                <a:cs typeface="Open Sans Extra Bold"/>
                <a:sym typeface="Open Sans Extra Bold"/>
              </a:rPr>
              <a:t>A Pharmaceutical Information System</a:t>
            </a:r>
          </a:p>
        </p:txBody>
      </p:sp>
      <p:grpSp>
        <p:nvGrpSpPr>
          <p:cNvPr name="Group 17" id="17"/>
          <p:cNvGrpSpPr/>
          <p:nvPr/>
        </p:nvGrpSpPr>
        <p:grpSpPr>
          <a:xfrm rot="0">
            <a:off x="6401631" y="6407450"/>
            <a:ext cx="4098036" cy="1069787"/>
            <a:chOff x="0" y="0"/>
            <a:chExt cx="5464048" cy="1426383"/>
          </a:xfrm>
        </p:grpSpPr>
        <p:sp>
          <p:nvSpPr>
            <p:cNvPr name="TextBox 18" id="18"/>
            <p:cNvSpPr txBox="true"/>
            <p:nvPr/>
          </p:nvSpPr>
          <p:spPr>
            <a:xfrm rot="0">
              <a:off x="0" y="-85725"/>
              <a:ext cx="5464048" cy="640167"/>
            </a:xfrm>
            <a:prstGeom prst="rect">
              <a:avLst/>
            </a:prstGeom>
          </p:spPr>
          <p:txBody>
            <a:bodyPr anchor="t" rtlCol="false" tIns="0" lIns="0" bIns="0" rIns="0">
              <a:spAutoFit/>
            </a:bodyPr>
            <a:lstStyle/>
            <a:p>
              <a:pPr algn="ctr">
                <a:lnSpc>
                  <a:spcPts val="3855"/>
                </a:lnSpc>
                <a:spcBef>
                  <a:spcPct val="0"/>
                </a:spcBef>
              </a:pPr>
              <a:r>
                <a:rPr lang="en-US" b="true" sz="2753" spc="-55">
                  <a:solidFill>
                    <a:srgbClr val="051D40"/>
                  </a:solidFill>
                  <a:latin typeface="Poppins Bold"/>
                  <a:ea typeface="Poppins Bold"/>
                  <a:cs typeface="Poppins Bold"/>
                  <a:sym typeface="Poppins Bold"/>
                </a:rPr>
                <a:t>Paboda J. M. S</a:t>
              </a:r>
            </a:p>
          </p:txBody>
        </p:sp>
        <p:sp>
          <p:nvSpPr>
            <p:cNvPr name="TextBox 19" id="19"/>
            <p:cNvSpPr txBox="true"/>
            <p:nvPr/>
          </p:nvSpPr>
          <p:spPr>
            <a:xfrm rot="0">
              <a:off x="0" y="786217"/>
              <a:ext cx="5464048" cy="640167"/>
            </a:xfrm>
            <a:prstGeom prst="rect">
              <a:avLst/>
            </a:prstGeom>
          </p:spPr>
          <p:txBody>
            <a:bodyPr anchor="t" rtlCol="false" tIns="0" lIns="0" bIns="0" rIns="0">
              <a:spAutoFit/>
            </a:bodyPr>
            <a:lstStyle/>
            <a:p>
              <a:pPr algn="ctr">
                <a:lnSpc>
                  <a:spcPts val="3855"/>
                </a:lnSpc>
                <a:spcBef>
                  <a:spcPct val="0"/>
                </a:spcBef>
              </a:pPr>
              <a:r>
                <a:rPr lang="en-US" b="true" sz="2753" spc="-55">
                  <a:solidFill>
                    <a:srgbClr val="051D40"/>
                  </a:solidFill>
                  <a:latin typeface="Poppins Bold"/>
                  <a:ea typeface="Poppins Bold"/>
                  <a:cs typeface="Poppins Bold"/>
                  <a:sym typeface="Poppins Bold"/>
                </a:rPr>
                <a:t>215085N</a:t>
              </a:r>
            </a:p>
          </p:txBody>
        </p:sp>
      </p:grpSp>
      <p:sp>
        <p:nvSpPr>
          <p:cNvPr name="TextBox 20" id="20"/>
          <p:cNvSpPr txBox="true"/>
          <p:nvPr/>
        </p:nvSpPr>
        <p:spPr>
          <a:xfrm rot="0">
            <a:off x="6795866" y="8114980"/>
            <a:ext cx="3309566" cy="501556"/>
          </a:xfrm>
          <a:prstGeom prst="rect">
            <a:avLst/>
          </a:prstGeom>
        </p:spPr>
        <p:txBody>
          <a:bodyPr anchor="t" rtlCol="false" tIns="0" lIns="0" bIns="0" rIns="0">
            <a:spAutoFit/>
          </a:bodyPr>
          <a:lstStyle/>
          <a:p>
            <a:pPr algn="ctr">
              <a:lnSpc>
                <a:spcPts val="3855"/>
              </a:lnSpc>
              <a:spcBef>
                <a:spcPct val="0"/>
              </a:spcBef>
            </a:pPr>
            <a:r>
              <a:rPr lang="en-US" sz="2753" spc="-55">
                <a:solidFill>
                  <a:srgbClr val="051D40"/>
                </a:solidFill>
                <a:latin typeface="Poppins"/>
                <a:ea typeface="Poppins"/>
                <a:cs typeface="Poppins"/>
                <a:sym typeface="Poppins"/>
              </a:rPr>
              <a:t>Supervisors</a:t>
            </a:r>
          </a:p>
        </p:txBody>
      </p:sp>
      <p:sp>
        <p:nvSpPr>
          <p:cNvPr name="TextBox 21" id="21"/>
          <p:cNvSpPr txBox="true"/>
          <p:nvPr/>
        </p:nvSpPr>
        <p:spPr>
          <a:xfrm rot="0">
            <a:off x="6401631" y="9200090"/>
            <a:ext cx="4582192" cy="501556"/>
          </a:xfrm>
          <a:prstGeom prst="rect">
            <a:avLst/>
          </a:prstGeom>
        </p:spPr>
        <p:txBody>
          <a:bodyPr anchor="t" rtlCol="false" tIns="0" lIns="0" bIns="0" rIns="0">
            <a:spAutoFit/>
          </a:bodyPr>
          <a:lstStyle/>
          <a:p>
            <a:pPr algn="ctr">
              <a:lnSpc>
                <a:spcPts val="3855"/>
              </a:lnSpc>
              <a:spcBef>
                <a:spcPct val="0"/>
              </a:spcBef>
            </a:pPr>
            <a:r>
              <a:rPr lang="en-US" sz="2753" spc="-55">
                <a:solidFill>
                  <a:srgbClr val="051D40"/>
                </a:solidFill>
                <a:latin typeface="Poppins"/>
                <a:ea typeface="Poppins"/>
                <a:cs typeface="Poppins"/>
                <a:sym typeface="Poppins"/>
              </a:rPr>
              <a:t>Mr. Deshan Chathuranga</a:t>
            </a:r>
          </a:p>
        </p:txBody>
      </p:sp>
      <p:sp>
        <p:nvSpPr>
          <p:cNvPr name="TextBox 22" id="22"/>
          <p:cNvSpPr txBox="true"/>
          <p:nvPr/>
        </p:nvSpPr>
        <p:spPr>
          <a:xfrm rot="0">
            <a:off x="6243720" y="8679653"/>
            <a:ext cx="4898015" cy="501556"/>
          </a:xfrm>
          <a:prstGeom prst="rect">
            <a:avLst/>
          </a:prstGeom>
        </p:spPr>
        <p:txBody>
          <a:bodyPr anchor="t" rtlCol="false" tIns="0" lIns="0" bIns="0" rIns="0">
            <a:spAutoFit/>
          </a:bodyPr>
          <a:lstStyle/>
          <a:p>
            <a:pPr algn="ctr">
              <a:lnSpc>
                <a:spcPts val="3855"/>
              </a:lnSpc>
              <a:spcBef>
                <a:spcPct val="0"/>
              </a:spcBef>
            </a:pPr>
            <a:r>
              <a:rPr lang="en-US" sz="2753" spc="-55">
                <a:solidFill>
                  <a:srgbClr val="051D40"/>
                </a:solidFill>
                <a:latin typeface="Poppins"/>
                <a:ea typeface="Poppins"/>
                <a:cs typeface="Poppins"/>
                <a:sym typeface="Poppins"/>
              </a:rPr>
              <a:t>Dr. R.L.C. Shyama </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88217" y="9258300"/>
            <a:ext cx="18476217" cy="1028700"/>
            <a:chOff x="0" y="0"/>
            <a:chExt cx="4866164" cy="270933"/>
          </a:xfrm>
        </p:grpSpPr>
        <p:sp>
          <p:nvSpPr>
            <p:cNvPr name="Freeform 3" id="3"/>
            <p:cNvSpPr/>
            <p:nvPr/>
          </p:nvSpPr>
          <p:spPr>
            <a:xfrm flipH="false" flipV="false" rot="0">
              <a:off x="0" y="0"/>
              <a:ext cx="4866164" cy="270933"/>
            </a:xfrm>
            <a:custGeom>
              <a:avLst/>
              <a:gdLst/>
              <a:ahLst/>
              <a:cxnLst/>
              <a:rect r="r" b="b" t="t" l="l"/>
              <a:pathLst>
                <a:path h="270933" w="4866164">
                  <a:moveTo>
                    <a:pt x="0" y="0"/>
                  </a:moveTo>
                  <a:lnTo>
                    <a:pt x="4866164" y="0"/>
                  </a:lnTo>
                  <a:lnTo>
                    <a:pt x="4866164" y="270933"/>
                  </a:lnTo>
                  <a:lnTo>
                    <a:pt x="0" y="270933"/>
                  </a:lnTo>
                  <a:close/>
                </a:path>
              </a:pathLst>
            </a:custGeom>
            <a:solidFill>
              <a:srgbClr val="5B98BA"/>
            </a:solidFill>
            <a:ln cap="sq">
              <a:noFill/>
              <a:prstDash val="solid"/>
              <a:miter/>
            </a:ln>
          </p:spPr>
        </p:sp>
        <p:sp>
          <p:nvSpPr>
            <p:cNvPr name="TextBox 4" id="4"/>
            <p:cNvSpPr txBox="true"/>
            <p:nvPr/>
          </p:nvSpPr>
          <p:spPr>
            <a:xfrm>
              <a:off x="0" y="-38100"/>
              <a:ext cx="4866164" cy="30903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2123887" y="-2346523"/>
            <a:ext cx="4693046" cy="469304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7756152" y="9473832"/>
            <a:ext cx="233009" cy="527026"/>
          </a:xfrm>
          <a:prstGeom prst="rect">
            <a:avLst/>
          </a:prstGeom>
        </p:spPr>
        <p:txBody>
          <a:bodyPr anchor="t" rtlCol="false" tIns="0" lIns="0" bIns="0" rIns="0">
            <a:spAutoFit/>
          </a:bodyPr>
          <a:lstStyle/>
          <a:p>
            <a:pPr algn="ctr">
              <a:lnSpc>
                <a:spcPts val="4383"/>
              </a:lnSpc>
              <a:spcBef>
                <a:spcPct val="0"/>
              </a:spcBef>
            </a:pPr>
            <a:r>
              <a:rPr lang="en-US" sz="3131">
                <a:solidFill>
                  <a:srgbClr val="051D40"/>
                </a:solidFill>
                <a:latin typeface="Open Sans Extra Bold"/>
                <a:ea typeface="Open Sans Extra Bold"/>
                <a:cs typeface="Open Sans Extra Bold"/>
                <a:sym typeface="Open Sans Extra Bold"/>
              </a:rPr>
              <a:t>9</a:t>
            </a:r>
          </a:p>
        </p:txBody>
      </p:sp>
      <p:sp>
        <p:nvSpPr>
          <p:cNvPr name="TextBox 9" id="9"/>
          <p:cNvSpPr txBox="true"/>
          <p:nvPr/>
        </p:nvSpPr>
        <p:spPr>
          <a:xfrm rot="0">
            <a:off x="3367578" y="890270"/>
            <a:ext cx="11259616" cy="962660"/>
          </a:xfrm>
          <a:prstGeom prst="rect">
            <a:avLst/>
          </a:prstGeom>
        </p:spPr>
        <p:txBody>
          <a:bodyPr anchor="t" rtlCol="false" tIns="0" lIns="0" bIns="0" rIns="0">
            <a:spAutoFit/>
          </a:bodyPr>
          <a:lstStyle/>
          <a:p>
            <a:pPr algn="l">
              <a:lnSpc>
                <a:spcPts val="7840"/>
              </a:lnSpc>
              <a:spcBef>
                <a:spcPct val="0"/>
              </a:spcBef>
            </a:pPr>
            <a:r>
              <a:rPr lang="en-US" sz="5600">
                <a:solidFill>
                  <a:srgbClr val="051D40"/>
                </a:solidFill>
                <a:latin typeface="Open Sans Extra Bold"/>
                <a:ea typeface="Open Sans Extra Bold"/>
                <a:cs typeface="Open Sans Extra Bold"/>
                <a:sym typeface="Open Sans Extra Bold"/>
              </a:rPr>
              <a:t>Work Breakdown Structure</a:t>
            </a:r>
          </a:p>
        </p:txBody>
      </p:sp>
      <p:grpSp>
        <p:nvGrpSpPr>
          <p:cNvPr name="Group 10" id="10"/>
          <p:cNvGrpSpPr/>
          <p:nvPr/>
        </p:nvGrpSpPr>
        <p:grpSpPr>
          <a:xfrm rot="0">
            <a:off x="595409" y="3969890"/>
            <a:ext cx="2772169" cy="685553"/>
            <a:chOff x="0" y="0"/>
            <a:chExt cx="1013291" cy="250585"/>
          </a:xfrm>
        </p:grpSpPr>
        <p:sp>
          <p:nvSpPr>
            <p:cNvPr name="Freeform 11" id="11"/>
            <p:cNvSpPr/>
            <p:nvPr/>
          </p:nvSpPr>
          <p:spPr>
            <a:xfrm flipH="false" flipV="false" rot="0">
              <a:off x="0" y="0"/>
              <a:ext cx="1013291" cy="250585"/>
            </a:xfrm>
            <a:custGeom>
              <a:avLst/>
              <a:gdLst/>
              <a:ahLst/>
              <a:cxnLst/>
              <a:rect r="r" b="b" t="t" l="l"/>
              <a:pathLst>
                <a:path h="250585" w="1013291">
                  <a:moveTo>
                    <a:pt x="125293" y="0"/>
                  </a:moveTo>
                  <a:lnTo>
                    <a:pt x="887999" y="0"/>
                  </a:lnTo>
                  <a:cubicBezTo>
                    <a:pt x="921228" y="0"/>
                    <a:pt x="953097" y="13200"/>
                    <a:pt x="976594" y="36697"/>
                  </a:cubicBezTo>
                  <a:cubicBezTo>
                    <a:pt x="1000091" y="60194"/>
                    <a:pt x="1013291" y="92063"/>
                    <a:pt x="1013291" y="125293"/>
                  </a:cubicBezTo>
                  <a:lnTo>
                    <a:pt x="1013291" y="125293"/>
                  </a:lnTo>
                  <a:cubicBezTo>
                    <a:pt x="1013291" y="158522"/>
                    <a:pt x="1000091" y="190391"/>
                    <a:pt x="976594" y="213888"/>
                  </a:cubicBezTo>
                  <a:cubicBezTo>
                    <a:pt x="953097" y="237385"/>
                    <a:pt x="921228" y="250585"/>
                    <a:pt x="887999" y="250585"/>
                  </a:cubicBezTo>
                  <a:lnTo>
                    <a:pt x="125293" y="250585"/>
                  </a:lnTo>
                  <a:cubicBezTo>
                    <a:pt x="92063" y="250585"/>
                    <a:pt x="60194" y="237385"/>
                    <a:pt x="36697" y="213888"/>
                  </a:cubicBezTo>
                  <a:cubicBezTo>
                    <a:pt x="13200" y="190391"/>
                    <a:pt x="0" y="158522"/>
                    <a:pt x="0" y="125293"/>
                  </a:cubicBezTo>
                  <a:lnTo>
                    <a:pt x="0" y="125293"/>
                  </a:lnTo>
                  <a:cubicBezTo>
                    <a:pt x="0" y="92063"/>
                    <a:pt x="13200" y="60194"/>
                    <a:pt x="36697" y="36697"/>
                  </a:cubicBezTo>
                  <a:cubicBezTo>
                    <a:pt x="60194" y="13200"/>
                    <a:pt x="92063" y="0"/>
                    <a:pt x="125293" y="0"/>
                  </a:cubicBezTo>
                  <a:close/>
                </a:path>
              </a:pathLst>
            </a:custGeom>
            <a:gradFill rotWithShape="true">
              <a:gsLst>
                <a:gs pos="0">
                  <a:srgbClr val="00569E">
                    <a:alpha val="100000"/>
                  </a:srgbClr>
                </a:gs>
                <a:gs pos="100000">
                  <a:srgbClr val="014074">
                    <a:alpha val="100000"/>
                  </a:srgbClr>
                </a:gs>
              </a:gsLst>
              <a:path path="circle">
                <a:fillToRect l="0" r="100000" t="0" b="100000"/>
              </a:path>
              <a:tileRect r="0" l="-100000" b="0" t="-100000"/>
            </a:gradFill>
            <a:ln cap="rnd">
              <a:noFill/>
              <a:prstDash val="solid"/>
              <a:round/>
            </a:ln>
          </p:spPr>
        </p:sp>
        <p:sp>
          <p:nvSpPr>
            <p:cNvPr name="TextBox 12" id="12"/>
            <p:cNvSpPr txBox="true"/>
            <p:nvPr/>
          </p:nvSpPr>
          <p:spPr>
            <a:xfrm>
              <a:off x="0" y="-66675"/>
              <a:ext cx="1013291" cy="317260"/>
            </a:xfrm>
            <a:prstGeom prst="rect">
              <a:avLst/>
            </a:prstGeom>
          </p:spPr>
          <p:txBody>
            <a:bodyPr anchor="ctr" rtlCol="false" tIns="0" lIns="0" bIns="0" rIns="0"/>
            <a:lstStyle/>
            <a:p>
              <a:pPr algn="ctr" marL="0" indent="0" lvl="0">
                <a:lnSpc>
                  <a:spcPts val="3480"/>
                </a:lnSpc>
                <a:spcBef>
                  <a:spcPct val="0"/>
                </a:spcBef>
              </a:pPr>
              <a:r>
                <a:rPr lang="en-US" b="true" sz="2486">
                  <a:solidFill>
                    <a:srgbClr val="FFFFFF"/>
                  </a:solidFill>
                  <a:latin typeface="Poppins Bold"/>
                  <a:ea typeface="Poppins Bold"/>
                  <a:cs typeface="Poppins Bold"/>
                  <a:sym typeface="Poppins Bold"/>
                </a:rPr>
                <a:t>Phase 01</a:t>
              </a:r>
            </a:p>
          </p:txBody>
        </p:sp>
      </p:grpSp>
      <p:sp>
        <p:nvSpPr>
          <p:cNvPr name="TextBox 13" id="13"/>
          <p:cNvSpPr txBox="true"/>
          <p:nvPr/>
        </p:nvSpPr>
        <p:spPr>
          <a:xfrm rot="0">
            <a:off x="222636" y="4913630"/>
            <a:ext cx="3898329" cy="497841"/>
          </a:xfrm>
          <a:prstGeom prst="rect">
            <a:avLst/>
          </a:prstGeom>
        </p:spPr>
        <p:txBody>
          <a:bodyPr anchor="t" rtlCol="false" tIns="0" lIns="0" bIns="0" rIns="0">
            <a:spAutoFit/>
          </a:bodyPr>
          <a:lstStyle/>
          <a:p>
            <a:pPr algn="ctr">
              <a:lnSpc>
                <a:spcPts val="4059"/>
              </a:lnSpc>
              <a:spcBef>
                <a:spcPct val="0"/>
              </a:spcBef>
            </a:pPr>
            <a:r>
              <a:rPr lang="en-US" sz="2899">
                <a:solidFill>
                  <a:srgbClr val="051D40"/>
                </a:solidFill>
                <a:latin typeface="Open Sans Extra Bold"/>
                <a:ea typeface="Open Sans Extra Bold"/>
                <a:cs typeface="Open Sans Extra Bold"/>
                <a:sym typeface="Open Sans Extra Bold"/>
              </a:rPr>
              <a:t>Research &amp; Planning</a:t>
            </a:r>
          </a:p>
        </p:txBody>
      </p:sp>
      <p:sp>
        <p:nvSpPr>
          <p:cNvPr name="AutoShape 14" id="14"/>
          <p:cNvSpPr/>
          <p:nvPr/>
        </p:nvSpPr>
        <p:spPr>
          <a:xfrm>
            <a:off x="4120966" y="4626992"/>
            <a:ext cx="1296522" cy="0"/>
          </a:xfrm>
          <a:prstGeom prst="line">
            <a:avLst/>
          </a:prstGeom>
          <a:ln cap="flat" w="219075">
            <a:solidFill>
              <a:srgbClr val="000000"/>
            </a:solidFill>
            <a:prstDash val="solid"/>
            <a:headEnd type="none" len="sm" w="sm"/>
            <a:tailEnd type="arrow" len="sm" w="med"/>
          </a:ln>
        </p:spPr>
      </p:sp>
      <p:grpSp>
        <p:nvGrpSpPr>
          <p:cNvPr name="Group 15" id="15"/>
          <p:cNvGrpSpPr/>
          <p:nvPr/>
        </p:nvGrpSpPr>
        <p:grpSpPr>
          <a:xfrm rot="0">
            <a:off x="5885134" y="3969890"/>
            <a:ext cx="2772169" cy="685553"/>
            <a:chOff x="0" y="0"/>
            <a:chExt cx="1013291" cy="250585"/>
          </a:xfrm>
        </p:grpSpPr>
        <p:sp>
          <p:nvSpPr>
            <p:cNvPr name="Freeform 16" id="16"/>
            <p:cNvSpPr/>
            <p:nvPr/>
          </p:nvSpPr>
          <p:spPr>
            <a:xfrm flipH="false" flipV="false" rot="0">
              <a:off x="0" y="0"/>
              <a:ext cx="1013291" cy="250585"/>
            </a:xfrm>
            <a:custGeom>
              <a:avLst/>
              <a:gdLst/>
              <a:ahLst/>
              <a:cxnLst/>
              <a:rect r="r" b="b" t="t" l="l"/>
              <a:pathLst>
                <a:path h="250585" w="1013291">
                  <a:moveTo>
                    <a:pt x="125293" y="0"/>
                  </a:moveTo>
                  <a:lnTo>
                    <a:pt x="887999" y="0"/>
                  </a:lnTo>
                  <a:cubicBezTo>
                    <a:pt x="921228" y="0"/>
                    <a:pt x="953097" y="13200"/>
                    <a:pt x="976594" y="36697"/>
                  </a:cubicBezTo>
                  <a:cubicBezTo>
                    <a:pt x="1000091" y="60194"/>
                    <a:pt x="1013291" y="92063"/>
                    <a:pt x="1013291" y="125293"/>
                  </a:cubicBezTo>
                  <a:lnTo>
                    <a:pt x="1013291" y="125293"/>
                  </a:lnTo>
                  <a:cubicBezTo>
                    <a:pt x="1013291" y="158522"/>
                    <a:pt x="1000091" y="190391"/>
                    <a:pt x="976594" y="213888"/>
                  </a:cubicBezTo>
                  <a:cubicBezTo>
                    <a:pt x="953097" y="237385"/>
                    <a:pt x="921228" y="250585"/>
                    <a:pt x="887999" y="250585"/>
                  </a:cubicBezTo>
                  <a:lnTo>
                    <a:pt x="125293" y="250585"/>
                  </a:lnTo>
                  <a:cubicBezTo>
                    <a:pt x="92063" y="250585"/>
                    <a:pt x="60194" y="237385"/>
                    <a:pt x="36697" y="213888"/>
                  </a:cubicBezTo>
                  <a:cubicBezTo>
                    <a:pt x="13200" y="190391"/>
                    <a:pt x="0" y="158522"/>
                    <a:pt x="0" y="125293"/>
                  </a:cubicBezTo>
                  <a:lnTo>
                    <a:pt x="0" y="125293"/>
                  </a:lnTo>
                  <a:cubicBezTo>
                    <a:pt x="0" y="92063"/>
                    <a:pt x="13200" y="60194"/>
                    <a:pt x="36697" y="36697"/>
                  </a:cubicBezTo>
                  <a:cubicBezTo>
                    <a:pt x="60194" y="13200"/>
                    <a:pt x="92063" y="0"/>
                    <a:pt x="125293" y="0"/>
                  </a:cubicBezTo>
                  <a:close/>
                </a:path>
              </a:pathLst>
            </a:custGeom>
            <a:gradFill rotWithShape="true">
              <a:gsLst>
                <a:gs pos="0">
                  <a:srgbClr val="00569E">
                    <a:alpha val="100000"/>
                  </a:srgbClr>
                </a:gs>
                <a:gs pos="100000">
                  <a:srgbClr val="014074">
                    <a:alpha val="100000"/>
                  </a:srgbClr>
                </a:gs>
              </a:gsLst>
              <a:path path="circle">
                <a:fillToRect l="0" r="100000" t="0" b="100000"/>
              </a:path>
              <a:tileRect r="0" l="-100000" b="0" t="-100000"/>
            </a:gradFill>
            <a:ln cap="rnd">
              <a:noFill/>
              <a:prstDash val="solid"/>
              <a:round/>
            </a:ln>
          </p:spPr>
        </p:sp>
        <p:sp>
          <p:nvSpPr>
            <p:cNvPr name="TextBox 17" id="17"/>
            <p:cNvSpPr txBox="true"/>
            <p:nvPr/>
          </p:nvSpPr>
          <p:spPr>
            <a:xfrm>
              <a:off x="0" y="-66675"/>
              <a:ext cx="1013291" cy="317260"/>
            </a:xfrm>
            <a:prstGeom prst="rect">
              <a:avLst/>
            </a:prstGeom>
          </p:spPr>
          <p:txBody>
            <a:bodyPr anchor="ctr" rtlCol="false" tIns="0" lIns="0" bIns="0" rIns="0"/>
            <a:lstStyle/>
            <a:p>
              <a:pPr algn="ctr" marL="0" indent="0" lvl="0">
                <a:lnSpc>
                  <a:spcPts val="3480"/>
                </a:lnSpc>
                <a:spcBef>
                  <a:spcPct val="0"/>
                </a:spcBef>
              </a:pPr>
              <a:r>
                <a:rPr lang="en-US" b="true" sz="2486">
                  <a:solidFill>
                    <a:srgbClr val="FFFFFF"/>
                  </a:solidFill>
                  <a:latin typeface="Poppins Bold"/>
                  <a:ea typeface="Poppins Bold"/>
                  <a:cs typeface="Poppins Bold"/>
                  <a:sym typeface="Poppins Bold"/>
                </a:rPr>
                <a:t>Phase 02</a:t>
              </a:r>
            </a:p>
          </p:txBody>
        </p:sp>
      </p:grpSp>
      <p:sp>
        <p:nvSpPr>
          <p:cNvPr name="TextBox 18" id="18"/>
          <p:cNvSpPr txBox="true"/>
          <p:nvPr/>
        </p:nvSpPr>
        <p:spPr>
          <a:xfrm rot="0">
            <a:off x="5885134" y="4913630"/>
            <a:ext cx="2778547" cy="497841"/>
          </a:xfrm>
          <a:prstGeom prst="rect">
            <a:avLst/>
          </a:prstGeom>
        </p:spPr>
        <p:txBody>
          <a:bodyPr anchor="t" rtlCol="false" tIns="0" lIns="0" bIns="0" rIns="0">
            <a:spAutoFit/>
          </a:bodyPr>
          <a:lstStyle/>
          <a:p>
            <a:pPr algn="ctr">
              <a:lnSpc>
                <a:spcPts val="4059"/>
              </a:lnSpc>
              <a:spcBef>
                <a:spcPct val="0"/>
              </a:spcBef>
            </a:pPr>
            <a:r>
              <a:rPr lang="en-US" sz="2899">
                <a:solidFill>
                  <a:srgbClr val="051D40"/>
                </a:solidFill>
                <a:latin typeface="Open Sans Extra Bold"/>
                <a:ea typeface="Open Sans Extra Bold"/>
                <a:cs typeface="Open Sans Extra Bold"/>
                <a:sym typeface="Open Sans Extra Bold"/>
              </a:rPr>
              <a:t>System Design</a:t>
            </a:r>
          </a:p>
        </p:txBody>
      </p:sp>
      <p:grpSp>
        <p:nvGrpSpPr>
          <p:cNvPr name="Group 19" id="19"/>
          <p:cNvGrpSpPr/>
          <p:nvPr/>
        </p:nvGrpSpPr>
        <p:grpSpPr>
          <a:xfrm rot="0">
            <a:off x="10606351" y="3969890"/>
            <a:ext cx="2772169" cy="685553"/>
            <a:chOff x="0" y="0"/>
            <a:chExt cx="1013291" cy="250585"/>
          </a:xfrm>
        </p:grpSpPr>
        <p:sp>
          <p:nvSpPr>
            <p:cNvPr name="Freeform 20" id="20"/>
            <p:cNvSpPr/>
            <p:nvPr/>
          </p:nvSpPr>
          <p:spPr>
            <a:xfrm flipH="false" flipV="false" rot="0">
              <a:off x="0" y="0"/>
              <a:ext cx="1013291" cy="250585"/>
            </a:xfrm>
            <a:custGeom>
              <a:avLst/>
              <a:gdLst/>
              <a:ahLst/>
              <a:cxnLst/>
              <a:rect r="r" b="b" t="t" l="l"/>
              <a:pathLst>
                <a:path h="250585" w="1013291">
                  <a:moveTo>
                    <a:pt x="125293" y="0"/>
                  </a:moveTo>
                  <a:lnTo>
                    <a:pt x="887999" y="0"/>
                  </a:lnTo>
                  <a:cubicBezTo>
                    <a:pt x="921228" y="0"/>
                    <a:pt x="953097" y="13200"/>
                    <a:pt x="976594" y="36697"/>
                  </a:cubicBezTo>
                  <a:cubicBezTo>
                    <a:pt x="1000091" y="60194"/>
                    <a:pt x="1013291" y="92063"/>
                    <a:pt x="1013291" y="125293"/>
                  </a:cubicBezTo>
                  <a:lnTo>
                    <a:pt x="1013291" y="125293"/>
                  </a:lnTo>
                  <a:cubicBezTo>
                    <a:pt x="1013291" y="158522"/>
                    <a:pt x="1000091" y="190391"/>
                    <a:pt x="976594" y="213888"/>
                  </a:cubicBezTo>
                  <a:cubicBezTo>
                    <a:pt x="953097" y="237385"/>
                    <a:pt x="921228" y="250585"/>
                    <a:pt x="887999" y="250585"/>
                  </a:cubicBezTo>
                  <a:lnTo>
                    <a:pt x="125293" y="250585"/>
                  </a:lnTo>
                  <a:cubicBezTo>
                    <a:pt x="92063" y="250585"/>
                    <a:pt x="60194" y="237385"/>
                    <a:pt x="36697" y="213888"/>
                  </a:cubicBezTo>
                  <a:cubicBezTo>
                    <a:pt x="13200" y="190391"/>
                    <a:pt x="0" y="158522"/>
                    <a:pt x="0" y="125293"/>
                  </a:cubicBezTo>
                  <a:lnTo>
                    <a:pt x="0" y="125293"/>
                  </a:lnTo>
                  <a:cubicBezTo>
                    <a:pt x="0" y="92063"/>
                    <a:pt x="13200" y="60194"/>
                    <a:pt x="36697" y="36697"/>
                  </a:cubicBezTo>
                  <a:cubicBezTo>
                    <a:pt x="60194" y="13200"/>
                    <a:pt x="92063" y="0"/>
                    <a:pt x="125293" y="0"/>
                  </a:cubicBezTo>
                  <a:close/>
                </a:path>
              </a:pathLst>
            </a:custGeom>
            <a:gradFill rotWithShape="true">
              <a:gsLst>
                <a:gs pos="0">
                  <a:srgbClr val="00569E">
                    <a:alpha val="100000"/>
                  </a:srgbClr>
                </a:gs>
                <a:gs pos="100000">
                  <a:srgbClr val="014074">
                    <a:alpha val="100000"/>
                  </a:srgbClr>
                </a:gs>
              </a:gsLst>
              <a:path path="circle">
                <a:fillToRect l="0" r="100000" t="0" b="100000"/>
              </a:path>
              <a:tileRect r="0" l="-100000" b="0" t="-100000"/>
            </a:gradFill>
            <a:ln cap="rnd">
              <a:noFill/>
              <a:prstDash val="solid"/>
              <a:round/>
            </a:ln>
          </p:spPr>
        </p:sp>
        <p:sp>
          <p:nvSpPr>
            <p:cNvPr name="TextBox 21" id="21"/>
            <p:cNvSpPr txBox="true"/>
            <p:nvPr/>
          </p:nvSpPr>
          <p:spPr>
            <a:xfrm>
              <a:off x="0" y="-66675"/>
              <a:ext cx="1013291" cy="317260"/>
            </a:xfrm>
            <a:prstGeom prst="rect">
              <a:avLst/>
            </a:prstGeom>
          </p:spPr>
          <p:txBody>
            <a:bodyPr anchor="ctr" rtlCol="false" tIns="0" lIns="0" bIns="0" rIns="0"/>
            <a:lstStyle/>
            <a:p>
              <a:pPr algn="ctr" marL="0" indent="0" lvl="0">
                <a:lnSpc>
                  <a:spcPts val="3480"/>
                </a:lnSpc>
                <a:spcBef>
                  <a:spcPct val="0"/>
                </a:spcBef>
              </a:pPr>
              <a:r>
                <a:rPr lang="en-US" b="true" sz="2486">
                  <a:solidFill>
                    <a:srgbClr val="FFFFFF"/>
                  </a:solidFill>
                  <a:latin typeface="Poppins Bold"/>
                  <a:ea typeface="Poppins Bold"/>
                  <a:cs typeface="Poppins Bold"/>
                  <a:sym typeface="Poppins Bold"/>
                </a:rPr>
                <a:t>Phase 03</a:t>
              </a:r>
            </a:p>
          </p:txBody>
        </p:sp>
      </p:grpSp>
      <p:sp>
        <p:nvSpPr>
          <p:cNvPr name="TextBox 22" id="22"/>
          <p:cNvSpPr txBox="true"/>
          <p:nvPr/>
        </p:nvSpPr>
        <p:spPr>
          <a:xfrm rot="0">
            <a:off x="10825300" y="4913630"/>
            <a:ext cx="2553221" cy="497841"/>
          </a:xfrm>
          <a:prstGeom prst="rect">
            <a:avLst/>
          </a:prstGeom>
        </p:spPr>
        <p:txBody>
          <a:bodyPr anchor="t" rtlCol="false" tIns="0" lIns="0" bIns="0" rIns="0">
            <a:spAutoFit/>
          </a:bodyPr>
          <a:lstStyle/>
          <a:p>
            <a:pPr algn="ctr">
              <a:lnSpc>
                <a:spcPts val="4059"/>
              </a:lnSpc>
              <a:spcBef>
                <a:spcPct val="0"/>
              </a:spcBef>
            </a:pPr>
            <a:r>
              <a:rPr lang="en-US" sz="2899">
                <a:solidFill>
                  <a:srgbClr val="051D40"/>
                </a:solidFill>
                <a:latin typeface="Open Sans Extra Bold"/>
                <a:ea typeface="Open Sans Extra Bold"/>
                <a:cs typeface="Open Sans Extra Bold"/>
                <a:sym typeface="Open Sans Extra Bold"/>
              </a:rPr>
              <a:t>Development</a:t>
            </a:r>
          </a:p>
        </p:txBody>
      </p:sp>
      <p:grpSp>
        <p:nvGrpSpPr>
          <p:cNvPr name="Group 23" id="23"/>
          <p:cNvGrpSpPr/>
          <p:nvPr/>
        </p:nvGrpSpPr>
        <p:grpSpPr>
          <a:xfrm rot="0">
            <a:off x="15209961" y="3941439"/>
            <a:ext cx="2772169" cy="685553"/>
            <a:chOff x="0" y="0"/>
            <a:chExt cx="1013291" cy="250585"/>
          </a:xfrm>
        </p:grpSpPr>
        <p:sp>
          <p:nvSpPr>
            <p:cNvPr name="Freeform 24" id="24"/>
            <p:cNvSpPr/>
            <p:nvPr/>
          </p:nvSpPr>
          <p:spPr>
            <a:xfrm flipH="false" flipV="false" rot="0">
              <a:off x="0" y="0"/>
              <a:ext cx="1013291" cy="250585"/>
            </a:xfrm>
            <a:custGeom>
              <a:avLst/>
              <a:gdLst/>
              <a:ahLst/>
              <a:cxnLst/>
              <a:rect r="r" b="b" t="t" l="l"/>
              <a:pathLst>
                <a:path h="250585" w="1013291">
                  <a:moveTo>
                    <a:pt x="125293" y="0"/>
                  </a:moveTo>
                  <a:lnTo>
                    <a:pt x="887999" y="0"/>
                  </a:lnTo>
                  <a:cubicBezTo>
                    <a:pt x="921228" y="0"/>
                    <a:pt x="953097" y="13200"/>
                    <a:pt x="976594" y="36697"/>
                  </a:cubicBezTo>
                  <a:cubicBezTo>
                    <a:pt x="1000091" y="60194"/>
                    <a:pt x="1013291" y="92063"/>
                    <a:pt x="1013291" y="125293"/>
                  </a:cubicBezTo>
                  <a:lnTo>
                    <a:pt x="1013291" y="125293"/>
                  </a:lnTo>
                  <a:cubicBezTo>
                    <a:pt x="1013291" y="158522"/>
                    <a:pt x="1000091" y="190391"/>
                    <a:pt x="976594" y="213888"/>
                  </a:cubicBezTo>
                  <a:cubicBezTo>
                    <a:pt x="953097" y="237385"/>
                    <a:pt x="921228" y="250585"/>
                    <a:pt x="887999" y="250585"/>
                  </a:cubicBezTo>
                  <a:lnTo>
                    <a:pt x="125293" y="250585"/>
                  </a:lnTo>
                  <a:cubicBezTo>
                    <a:pt x="92063" y="250585"/>
                    <a:pt x="60194" y="237385"/>
                    <a:pt x="36697" y="213888"/>
                  </a:cubicBezTo>
                  <a:cubicBezTo>
                    <a:pt x="13200" y="190391"/>
                    <a:pt x="0" y="158522"/>
                    <a:pt x="0" y="125293"/>
                  </a:cubicBezTo>
                  <a:lnTo>
                    <a:pt x="0" y="125293"/>
                  </a:lnTo>
                  <a:cubicBezTo>
                    <a:pt x="0" y="92063"/>
                    <a:pt x="13200" y="60194"/>
                    <a:pt x="36697" y="36697"/>
                  </a:cubicBezTo>
                  <a:cubicBezTo>
                    <a:pt x="60194" y="13200"/>
                    <a:pt x="92063" y="0"/>
                    <a:pt x="125293" y="0"/>
                  </a:cubicBezTo>
                  <a:close/>
                </a:path>
              </a:pathLst>
            </a:custGeom>
            <a:gradFill rotWithShape="true">
              <a:gsLst>
                <a:gs pos="0">
                  <a:srgbClr val="00569E">
                    <a:alpha val="100000"/>
                  </a:srgbClr>
                </a:gs>
                <a:gs pos="100000">
                  <a:srgbClr val="014074">
                    <a:alpha val="100000"/>
                  </a:srgbClr>
                </a:gs>
              </a:gsLst>
              <a:path path="circle">
                <a:fillToRect l="0" r="100000" t="0" b="100000"/>
              </a:path>
              <a:tileRect r="0" l="-100000" b="0" t="-100000"/>
            </a:gradFill>
            <a:ln cap="rnd">
              <a:noFill/>
              <a:prstDash val="solid"/>
              <a:round/>
            </a:ln>
          </p:spPr>
        </p:sp>
        <p:sp>
          <p:nvSpPr>
            <p:cNvPr name="TextBox 25" id="25"/>
            <p:cNvSpPr txBox="true"/>
            <p:nvPr/>
          </p:nvSpPr>
          <p:spPr>
            <a:xfrm>
              <a:off x="0" y="-66675"/>
              <a:ext cx="1013291" cy="317260"/>
            </a:xfrm>
            <a:prstGeom prst="rect">
              <a:avLst/>
            </a:prstGeom>
          </p:spPr>
          <p:txBody>
            <a:bodyPr anchor="ctr" rtlCol="false" tIns="0" lIns="0" bIns="0" rIns="0"/>
            <a:lstStyle/>
            <a:p>
              <a:pPr algn="ctr" marL="0" indent="0" lvl="0">
                <a:lnSpc>
                  <a:spcPts val="3480"/>
                </a:lnSpc>
                <a:spcBef>
                  <a:spcPct val="0"/>
                </a:spcBef>
              </a:pPr>
              <a:r>
                <a:rPr lang="en-US" b="true" sz="2486">
                  <a:solidFill>
                    <a:srgbClr val="FFFFFF"/>
                  </a:solidFill>
                  <a:latin typeface="Poppins Bold"/>
                  <a:ea typeface="Poppins Bold"/>
                  <a:cs typeface="Poppins Bold"/>
                  <a:sym typeface="Poppins Bold"/>
                </a:rPr>
                <a:t>Phase 04</a:t>
              </a:r>
            </a:p>
          </p:txBody>
        </p:sp>
      </p:grpSp>
      <p:sp>
        <p:nvSpPr>
          <p:cNvPr name="AutoShape 26" id="26"/>
          <p:cNvSpPr/>
          <p:nvPr/>
        </p:nvSpPr>
        <p:spPr>
          <a:xfrm>
            <a:off x="9018301" y="4764981"/>
            <a:ext cx="1296522" cy="0"/>
          </a:xfrm>
          <a:prstGeom prst="line">
            <a:avLst/>
          </a:prstGeom>
          <a:ln cap="flat" w="219075">
            <a:solidFill>
              <a:srgbClr val="000000"/>
            </a:solidFill>
            <a:prstDash val="solid"/>
            <a:headEnd type="none" len="sm" w="sm"/>
            <a:tailEnd type="arrow" len="sm" w="med"/>
          </a:ln>
        </p:spPr>
      </p:sp>
      <p:sp>
        <p:nvSpPr>
          <p:cNvPr name="TextBox 27" id="27"/>
          <p:cNvSpPr txBox="true"/>
          <p:nvPr/>
        </p:nvSpPr>
        <p:spPr>
          <a:xfrm rot="0">
            <a:off x="14904092" y="4713605"/>
            <a:ext cx="3383908" cy="1012191"/>
          </a:xfrm>
          <a:prstGeom prst="rect">
            <a:avLst/>
          </a:prstGeom>
        </p:spPr>
        <p:txBody>
          <a:bodyPr anchor="t" rtlCol="false" tIns="0" lIns="0" bIns="0" rIns="0">
            <a:spAutoFit/>
          </a:bodyPr>
          <a:lstStyle/>
          <a:p>
            <a:pPr algn="ctr">
              <a:lnSpc>
                <a:spcPts val="4059"/>
              </a:lnSpc>
              <a:spcBef>
                <a:spcPct val="0"/>
              </a:spcBef>
            </a:pPr>
            <a:r>
              <a:rPr lang="en-US" sz="2899">
                <a:solidFill>
                  <a:srgbClr val="051D40"/>
                </a:solidFill>
                <a:latin typeface="Open Sans Extra Bold"/>
                <a:ea typeface="Open Sans Extra Bold"/>
                <a:cs typeface="Open Sans Extra Bold"/>
                <a:sym typeface="Open Sans Extra Bold"/>
              </a:rPr>
              <a:t>Testing and Deployment</a:t>
            </a:r>
          </a:p>
        </p:txBody>
      </p:sp>
      <p:sp>
        <p:nvSpPr>
          <p:cNvPr name="AutoShape 28" id="28"/>
          <p:cNvSpPr/>
          <p:nvPr/>
        </p:nvSpPr>
        <p:spPr>
          <a:xfrm>
            <a:off x="13607570" y="4770755"/>
            <a:ext cx="1296522" cy="0"/>
          </a:xfrm>
          <a:prstGeom prst="line">
            <a:avLst/>
          </a:prstGeom>
          <a:ln cap="flat" w="219075">
            <a:solidFill>
              <a:srgbClr val="000000"/>
            </a:solidFill>
            <a:prstDash val="solid"/>
            <a:headEnd type="none" len="sm" w="sm"/>
            <a:tailEnd type="arrow" len="sm" w="med"/>
          </a:ln>
        </p:spPr>
      </p:sp>
      <p:sp>
        <p:nvSpPr>
          <p:cNvPr name="TextBox 29" id="29"/>
          <p:cNvSpPr txBox="true"/>
          <p:nvPr/>
        </p:nvSpPr>
        <p:spPr>
          <a:xfrm rot="0">
            <a:off x="222636" y="5755347"/>
            <a:ext cx="3323704" cy="1323340"/>
          </a:xfrm>
          <a:prstGeom prst="rect">
            <a:avLst/>
          </a:prstGeom>
        </p:spPr>
        <p:txBody>
          <a:bodyPr anchor="t" rtlCol="false" tIns="0" lIns="0" bIns="0" rIns="0">
            <a:spAutoFit/>
          </a:bodyPr>
          <a:lstStyle/>
          <a:p>
            <a:pPr algn="l" marL="410209" indent="-205105" lvl="1">
              <a:lnSpc>
                <a:spcPts val="2659"/>
              </a:lnSpc>
              <a:spcBef>
                <a:spcPct val="0"/>
              </a:spcBef>
              <a:buFont typeface="Arial"/>
              <a:buChar char="•"/>
            </a:pPr>
            <a:r>
              <a:rPr lang="en-US" sz="1899">
                <a:solidFill>
                  <a:srgbClr val="051D40"/>
                </a:solidFill>
                <a:latin typeface="Open Sans Extra Bold"/>
                <a:ea typeface="Open Sans Extra Bold"/>
                <a:cs typeface="Open Sans Extra Bold"/>
                <a:sym typeface="Open Sans Extra Bold"/>
              </a:rPr>
              <a:t>Req</a:t>
            </a:r>
            <a:r>
              <a:rPr lang="en-US" b="true" sz="1899">
                <a:solidFill>
                  <a:srgbClr val="051D40"/>
                </a:solidFill>
                <a:latin typeface="Open Sans Extra Bold"/>
                <a:ea typeface="Open Sans Extra Bold"/>
                <a:cs typeface="Open Sans Extra Bold"/>
                <a:sym typeface="Open Sans Extra Bold"/>
              </a:rPr>
              <a:t>uirement gathering</a:t>
            </a:r>
          </a:p>
          <a:p>
            <a:pPr algn="l" marL="410209" indent="-205105" lvl="1">
              <a:lnSpc>
                <a:spcPts val="2659"/>
              </a:lnSpc>
              <a:spcBef>
                <a:spcPct val="0"/>
              </a:spcBef>
              <a:buFont typeface="Arial"/>
              <a:buChar char="•"/>
            </a:pPr>
            <a:r>
              <a:rPr lang="en-US" b="true" sz="1899">
                <a:solidFill>
                  <a:srgbClr val="051D40"/>
                </a:solidFill>
                <a:latin typeface="Open Sans Extra Bold"/>
                <a:ea typeface="Open Sans Extra Bold"/>
                <a:cs typeface="Open Sans Extra Bold"/>
                <a:sym typeface="Open Sans Extra Bold"/>
              </a:rPr>
              <a:t>Literature review</a:t>
            </a:r>
          </a:p>
          <a:p>
            <a:pPr algn="l" marL="410209" indent="-205105" lvl="1">
              <a:lnSpc>
                <a:spcPts val="2659"/>
              </a:lnSpc>
              <a:spcBef>
                <a:spcPct val="0"/>
              </a:spcBef>
              <a:buFont typeface="Arial"/>
              <a:buChar char="•"/>
            </a:pPr>
            <a:r>
              <a:rPr lang="en-US" b="true" sz="1899">
                <a:solidFill>
                  <a:srgbClr val="051D40"/>
                </a:solidFill>
                <a:latin typeface="Open Sans Extra Bold"/>
                <a:ea typeface="Open Sans Extra Bold"/>
                <a:cs typeface="Open Sans Extra Bold"/>
                <a:sym typeface="Open Sans Extra Bold"/>
              </a:rPr>
              <a:t>Feasibility analysis</a:t>
            </a:r>
          </a:p>
          <a:p>
            <a:pPr algn="l">
              <a:lnSpc>
                <a:spcPts val="2659"/>
              </a:lnSpc>
              <a:spcBef>
                <a:spcPct val="0"/>
              </a:spcBef>
            </a:pPr>
          </a:p>
        </p:txBody>
      </p:sp>
      <p:sp>
        <p:nvSpPr>
          <p:cNvPr name="TextBox 30" id="30"/>
          <p:cNvSpPr txBox="true"/>
          <p:nvPr/>
        </p:nvSpPr>
        <p:spPr>
          <a:xfrm rot="0">
            <a:off x="5530514" y="5687695"/>
            <a:ext cx="3487787" cy="656590"/>
          </a:xfrm>
          <a:prstGeom prst="rect">
            <a:avLst/>
          </a:prstGeom>
        </p:spPr>
        <p:txBody>
          <a:bodyPr anchor="t" rtlCol="false" tIns="0" lIns="0" bIns="0" rIns="0">
            <a:spAutoFit/>
          </a:bodyPr>
          <a:lstStyle/>
          <a:p>
            <a:pPr algn="l" marL="410209" indent="-205105" lvl="1">
              <a:lnSpc>
                <a:spcPts val="2659"/>
              </a:lnSpc>
              <a:buFont typeface="Arial"/>
              <a:buChar char="•"/>
            </a:pPr>
            <a:r>
              <a:rPr lang="en-US" sz="1899">
                <a:solidFill>
                  <a:srgbClr val="051D40"/>
                </a:solidFill>
                <a:latin typeface="Open Sans Extra Bold"/>
                <a:ea typeface="Open Sans Extra Bold"/>
                <a:cs typeface="Open Sans Extra Bold"/>
                <a:sym typeface="Open Sans Extra Bold"/>
              </a:rPr>
              <a:t>UI/UX design</a:t>
            </a:r>
          </a:p>
          <a:p>
            <a:pPr algn="l" marL="410209" indent="-205105" lvl="1">
              <a:lnSpc>
                <a:spcPts val="2659"/>
              </a:lnSpc>
              <a:spcBef>
                <a:spcPct val="0"/>
              </a:spcBef>
              <a:buFont typeface="Arial"/>
              <a:buChar char="•"/>
            </a:pPr>
            <a:r>
              <a:rPr lang="en-US" sz="1899">
                <a:solidFill>
                  <a:srgbClr val="051D40"/>
                </a:solidFill>
                <a:latin typeface="Open Sans Extra Bold"/>
                <a:ea typeface="Open Sans Extra Bold"/>
                <a:cs typeface="Open Sans Extra Bold"/>
                <a:sym typeface="Open Sans Extra Bold"/>
              </a:rPr>
              <a:t>Database schema design</a:t>
            </a:r>
          </a:p>
        </p:txBody>
      </p:sp>
      <p:sp>
        <p:nvSpPr>
          <p:cNvPr name="TextBox 31" id="31"/>
          <p:cNvSpPr txBox="true"/>
          <p:nvPr/>
        </p:nvSpPr>
        <p:spPr>
          <a:xfrm rot="0">
            <a:off x="10248542" y="5687695"/>
            <a:ext cx="3494633" cy="989965"/>
          </a:xfrm>
          <a:prstGeom prst="rect">
            <a:avLst/>
          </a:prstGeom>
        </p:spPr>
        <p:txBody>
          <a:bodyPr anchor="t" rtlCol="false" tIns="0" lIns="0" bIns="0" rIns="0">
            <a:spAutoFit/>
          </a:bodyPr>
          <a:lstStyle/>
          <a:p>
            <a:pPr algn="l" marL="410209" indent="-205105" lvl="1">
              <a:lnSpc>
                <a:spcPts val="2659"/>
              </a:lnSpc>
              <a:buFont typeface="Arial"/>
              <a:buChar char="•"/>
            </a:pPr>
            <a:r>
              <a:rPr lang="en-US" sz="1899">
                <a:solidFill>
                  <a:srgbClr val="051D40"/>
                </a:solidFill>
                <a:latin typeface="Open Sans Extra Bold"/>
                <a:ea typeface="Open Sans Extra Bold"/>
                <a:cs typeface="Open Sans Extra Bold"/>
                <a:sym typeface="Open Sans Extra Bold"/>
              </a:rPr>
              <a:t>Backend development</a:t>
            </a:r>
          </a:p>
          <a:p>
            <a:pPr algn="l" marL="410209" indent="-205105" lvl="1">
              <a:lnSpc>
                <a:spcPts val="2659"/>
              </a:lnSpc>
              <a:buFont typeface="Arial"/>
              <a:buChar char="•"/>
            </a:pPr>
            <a:r>
              <a:rPr lang="en-US" sz="1899">
                <a:solidFill>
                  <a:srgbClr val="051D40"/>
                </a:solidFill>
                <a:latin typeface="Open Sans Extra Bold"/>
                <a:ea typeface="Open Sans Extra Bold"/>
                <a:cs typeface="Open Sans Extra Bold"/>
                <a:sym typeface="Open Sans Extra Bold"/>
              </a:rPr>
              <a:t>Web app development</a:t>
            </a:r>
          </a:p>
          <a:p>
            <a:pPr algn="l" marL="410209" indent="-205105" lvl="1">
              <a:lnSpc>
                <a:spcPts val="2659"/>
              </a:lnSpc>
              <a:spcBef>
                <a:spcPct val="0"/>
              </a:spcBef>
              <a:buFont typeface="Arial"/>
              <a:buChar char="•"/>
            </a:pPr>
            <a:r>
              <a:rPr lang="en-US" sz="1899">
                <a:solidFill>
                  <a:srgbClr val="051D40"/>
                </a:solidFill>
                <a:latin typeface="Open Sans Extra Bold"/>
                <a:ea typeface="Open Sans Extra Bold"/>
                <a:cs typeface="Open Sans Extra Bold"/>
                <a:sym typeface="Open Sans Extra Bold"/>
              </a:rPr>
              <a:t>Mobile app development</a:t>
            </a:r>
          </a:p>
        </p:txBody>
      </p:sp>
      <p:sp>
        <p:nvSpPr>
          <p:cNvPr name="TextBox 32" id="32"/>
          <p:cNvSpPr txBox="true"/>
          <p:nvPr/>
        </p:nvSpPr>
        <p:spPr>
          <a:xfrm rot="0">
            <a:off x="15209961" y="5878195"/>
            <a:ext cx="2779216" cy="989965"/>
          </a:xfrm>
          <a:prstGeom prst="rect">
            <a:avLst/>
          </a:prstGeom>
        </p:spPr>
        <p:txBody>
          <a:bodyPr anchor="t" rtlCol="false" tIns="0" lIns="0" bIns="0" rIns="0">
            <a:spAutoFit/>
          </a:bodyPr>
          <a:lstStyle/>
          <a:p>
            <a:pPr algn="l" marL="410209" indent="-205105" lvl="1">
              <a:lnSpc>
                <a:spcPts val="2659"/>
              </a:lnSpc>
              <a:buFont typeface="Arial"/>
              <a:buChar char="•"/>
            </a:pPr>
            <a:r>
              <a:rPr lang="en-US" sz="1899">
                <a:solidFill>
                  <a:srgbClr val="051D40"/>
                </a:solidFill>
                <a:latin typeface="Open Sans Extra Bold"/>
                <a:ea typeface="Open Sans Extra Bold"/>
                <a:cs typeface="Open Sans Extra Bold"/>
                <a:sym typeface="Open Sans Extra Bold"/>
              </a:rPr>
              <a:t>Unit testing</a:t>
            </a:r>
          </a:p>
          <a:p>
            <a:pPr algn="l" marL="410209" indent="-205105" lvl="1">
              <a:lnSpc>
                <a:spcPts val="2659"/>
              </a:lnSpc>
              <a:buFont typeface="Arial"/>
              <a:buChar char="•"/>
            </a:pPr>
            <a:r>
              <a:rPr lang="en-US" sz="1899">
                <a:solidFill>
                  <a:srgbClr val="051D40"/>
                </a:solidFill>
                <a:latin typeface="Open Sans Extra Bold"/>
                <a:ea typeface="Open Sans Extra Bold"/>
                <a:cs typeface="Open Sans Extra Bold"/>
                <a:sym typeface="Open Sans Extra Bold"/>
              </a:rPr>
              <a:t>Integration testing</a:t>
            </a:r>
          </a:p>
          <a:p>
            <a:pPr algn="l" marL="410209" indent="-205105" lvl="1">
              <a:lnSpc>
                <a:spcPts val="2659"/>
              </a:lnSpc>
              <a:spcBef>
                <a:spcPct val="0"/>
              </a:spcBef>
              <a:buFont typeface="Arial"/>
              <a:buChar char="•"/>
            </a:pPr>
            <a:r>
              <a:rPr lang="en-US" sz="1899">
                <a:solidFill>
                  <a:srgbClr val="051D40"/>
                </a:solidFill>
                <a:latin typeface="Open Sans Extra Bold"/>
                <a:ea typeface="Open Sans Extra Bold"/>
                <a:cs typeface="Open Sans Extra Bold"/>
                <a:sym typeface="Open Sans Extra Bold"/>
              </a:rPr>
              <a:t>Final deployment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88217" y="9258300"/>
            <a:ext cx="18476217" cy="1028700"/>
            <a:chOff x="0" y="0"/>
            <a:chExt cx="4866164" cy="270933"/>
          </a:xfrm>
        </p:grpSpPr>
        <p:sp>
          <p:nvSpPr>
            <p:cNvPr name="Freeform 3" id="3"/>
            <p:cNvSpPr/>
            <p:nvPr/>
          </p:nvSpPr>
          <p:spPr>
            <a:xfrm flipH="false" flipV="false" rot="0">
              <a:off x="0" y="0"/>
              <a:ext cx="4866164" cy="270933"/>
            </a:xfrm>
            <a:custGeom>
              <a:avLst/>
              <a:gdLst/>
              <a:ahLst/>
              <a:cxnLst/>
              <a:rect r="r" b="b" t="t" l="l"/>
              <a:pathLst>
                <a:path h="270933" w="4866164">
                  <a:moveTo>
                    <a:pt x="0" y="0"/>
                  </a:moveTo>
                  <a:lnTo>
                    <a:pt x="4866164" y="0"/>
                  </a:lnTo>
                  <a:lnTo>
                    <a:pt x="4866164" y="270933"/>
                  </a:lnTo>
                  <a:lnTo>
                    <a:pt x="0" y="270933"/>
                  </a:lnTo>
                  <a:close/>
                </a:path>
              </a:pathLst>
            </a:custGeom>
            <a:solidFill>
              <a:srgbClr val="5B98BA"/>
            </a:solidFill>
            <a:ln cap="sq">
              <a:noFill/>
              <a:prstDash val="solid"/>
              <a:miter/>
            </a:ln>
          </p:spPr>
        </p:sp>
        <p:sp>
          <p:nvSpPr>
            <p:cNvPr name="TextBox 4" id="4"/>
            <p:cNvSpPr txBox="true"/>
            <p:nvPr/>
          </p:nvSpPr>
          <p:spPr>
            <a:xfrm>
              <a:off x="0" y="-38100"/>
              <a:ext cx="4866164" cy="30903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2123887" y="-2346523"/>
            <a:ext cx="4693046" cy="469304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5663766" y="1999186"/>
            <a:ext cx="6310942" cy="7010114"/>
          </a:xfrm>
          <a:custGeom>
            <a:avLst/>
            <a:gdLst/>
            <a:ahLst/>
            <a:cxnLst/>
            <a:rect r="r" b="b" t="t" l="l"/>
            <a:pathLst>
              <a:path h="7010114" w="6310942">
                <a:moveTo>
                  <a:pt x="0" y="0"/>
                </a:moveTo>
                <a:lnTo>
                  <a:pt x="6310942" y="0"/>
                </a:lnTo>
                <a:lnTo>
                  <a:pt x="6310942" y="7010113"/>
                </a:lnTo>
                <a:lnTo>
                  <a:pt x="0" y="7010113"/>
                </a:lnTo>
                <a:lnTo>
                  <a:pt x="0" y="0"/>
                </a:lnTo>
                <a:close/>
              </a:path>
            </a:pathLst>
          </a:custGeom>
          <a:blipFill>
            <a:blip r:embed="rId2"/>
            <a:stretch>
              <a:fillRect l="0" t="0" r="0" b="0"/>
            </a:stretch>
          </a:blipFill>
        </p:spPr>
      </p:sp>
      <p:sp>
        <p:nvSpPr>
          <p:cNvPr name="TextBox 9" id="9"/>
          <p:cNvSpPr txBox="true"/>
          <p:nvPr/>
        </p:nvSpPr>
        <p:spPr>
          <a:xfrm rot="0">
            <a:off x="17639648" y="9473832"/>
            <a:ext cx="466017" cy="527026"/>
          </a:xfrm>
          <a:prstGeom prst="rect">
            <a:avLst/>
          </a:prstGeom>
        </p:spPr>
        <p:txBody>
          <a:bodyPr anchor="t" rtlCol="false" tIns="0" lIns="0" bIns="0" rIns="0">
            <a:spAutoFit/>
          </a:bodyPr>
          <a:lstStyle/>
          <a:p>
            <a:pPr algn="ctr">
              <a:lnSpc>
                <a:spcPts val="4383"/>
              </a:lnSpc>
              <a:spcBef>
                <a:spcPct val="0"/>
              </a:spcBef>
            </a:pPr>
            <a:r>
              <a:rPr lang="en-US" sz="3131">
                <a:solidFill>
                  <a:srgbClr val="051D40"/>
                </a:solidFill>
                <a:latin typeface="Open Sans Extra Bold"/>
                <a:ea typeface="Open Sans Extra Bold"/>
                <a:cs typeface="Open Sans Extra Bold"/>
                <a:sym typeface="Open Sans Extra Bold"/>
              </a:rPr>
              <a:t>10</a:t>
            </a:r>
          </a:p>
        </p:txBody>
      </p:sp>
      <p:sp>
        <p:nvSpPr>
          <p:cNvPr name="TextBox 10" id="10"/>
          <p:cNvSpPr txBox="true"/>
          <p:nvPr/>
        </p:nvSpPr>
        <p:spPr>
          <a:xfrm rot="0">
            <a:off x="3367578" y="823595"/>
            <a:ext cx="3659022" cy="962660"/>
          </a:xfrm>
          <a:prstGeom prst="rect">
            <a:avLst/>
          </a:prstGeom>
        </p:spPr>
        <p:txBody>
          <a:bodyPr anchor="t" rtlCol="false" tIns="0" lIns="0" bIns="0" rIns="0">
            <a:spAutoFit/>
          </a:bodyPr>
          <a:lstStyle/>
          <a:p>
            <a:pPr algn="l">
              <a:lnSpc>
                <a:spcPts val="7840"/>
              </a:lnSpc>
              <a:spcBef>
                <a:spcPct val="0"/>
              </a:spcBef>
            </a:pPr>
            <a:r>
              <a:rPr lang="en-US" sz="5600">
                <a:solidFill>
                  <a:srgbClr val="051D40"/>
                </a:solidFill>
                <a:latin typeface="Open Sans Extra Bold"/>
                <a:ea typeface="Open Sans Extra Bold"/>
                <a:cs typeface="Open Sans Extra Bold"/>
                <a:sym typeface="Open Sans Extra Bold"/>
              </a:rPr>
              <a:t>Timeline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0">
            <a:off x="5310593" y="3990939"/>
            <a:ext cx="8819592" cy="1771491"/>
          </a:xfrm>
          <a:prstGeom prst="rect">
            <a:avLst/>
          </a:prstGeom>
        </p:spPr>
        <p:txBody>
          <a:bodyPr anchor="t" rtlCol="false" tIns="0" lIns="0" bIns="0" rIns="0">
            <a:spAutoFit/>
          </a:bodyPr>
          <a:lstStyle/>
          <a:p>
            <a:pPr algn="l" marL="0" indent="0" lvl="0">
              <a:lnSpc>
                <a:spcPts val="14510"/>
              </a:lnSpc>
              <a:spcBef>
                <a:spcPct val="0"/>
              </a:spcBef>
            </a:pPr>
            <a:r>
              <a:rPr lang="en-US" sz="10364">
                <a:solidFill>
                  <a:srgbClr val="051D40"/>
                </a:solidFill>
                <a:latin typeface="Open Sans Extra Bold"/>
                <a:ea typeface="Open Sans Extra Bold"/>
                <a:cs typeface="Open Sans Extra Bold"/>
                <a:sym typeface="Open Sans Extra Bold"/>
              </a:rPr>
              <a:t>THANK YOU!</a:t>
            </a:r>
          </a:p>
        </p:txBody>
      </p:sp>
      <p:grpSp>
        <p:nvGrpSpPr>
          <p:cNvPr name="Group 3" id="3"/>
          <p:cNvGrpSpPr/>
          <p:nvPr/>
        </p:nvGrpSpPr>
        <p:grpSpPr>
          <a:xfrm rot="0">
            <a:off x="12398912" y="0"/>
            <a:ext cx="5889088" cy="756959"/>
            <a:chOff x="0" y="0"/>
            <a:chExt cx="1551036" cy="199364"/>
          </a:xfrm>
        </p:grpSpPr>
        <p:sp>
          <p:nvSpPr>
            <p:cNvPr name="Freeform 4" id="4"/>
            <p:cNvSpPr/>
            <p:nvPr/>
          </p:nvSpPr>
          <p:spPr>
            <a:xfrm flipH="false" flipV="false" rot="0">
              <a:off x="0" y="0"/>
              <a:ext cx="1551036" cy="199364"/>
            </a:xfrm>
            <a:custGeom>
              <a:avLst/>
              <a:gdLst/>
              <a:ahLst/>
              <a:cxnLst/>
              <a:rect r="r" b="b" t="t" l="l"/>
              <a:pathLst>
                <a:path h="199364" w="1551036">
                  <a:moveTo>
                    <a:pt x="0" y="0"/>
                  </a:moveTo>
                  <a:lnTo>
                    <a:pt x="1551036" y="0"/>
                  </a:lnTo>
                  <a:lnTo>
                    <a:pt x="1551036" y="199364"/>
                  </a:lnTo>
                  <a:lnTo>
                    <a:pt x="0" y="199364"/>
                  </a:lnTo>
                  <a:close/>
                </a:path>
              </a:pathLst>
            </a:custGeom>
            <a:solidFill>
              <a:srgbClr val="5B98BA"/>
            </a:solidFill>
            <a:ln cap="sq">
              <a:noFill/>
              <a:prstDash val="solid"/>
              <a:miter/>
            </a:ln>
          </p:spPr>
        </p:sp>
        <p:sp>
          <p:nvSpPr>
            <p:cNvPr name="TextBox 5" id="5"/>
            <p:cNvSpPr txBox="true"/>
            <p:nvPr/>
          </p:nvSpPr>
          <p:spPr>
            <a:xfrm>
              <a:off x="0" y="-38100"/>
              <a:ext cx="1551036" cy="237464"/>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398912" y="9530041"/>
            <a:ext cx="5889088" cy="756959"/>
            <a:chOff x="0" y="0"/>
            <a:chExt cx="1551036" cy="199364"/>
          </a:xfrm>
        </p:grpSpPr>
        <p:sp>
          <p:nvSpPr>
            <p:cNvPr name="Freeform 7" id="7"/>
            <p:cNvSpPr/>
            <p:nvPr/>
          </p:nvSpPr>
          <p:spPr>
            <a:xfrm flipH="false" flipV="false" rot="0">
              <a:off x="0" y="0"/>
              <a:ext cx="1551036" cy="199364"/>
            </a:xfrm>
            <a:custGeom>
              <a:avLst/>
              <a:gdLst/>
              <a:ahLst/>
              <a:cxnLst/>
              <a:rect r="r" b="b" t="t" l="l"/>
              <a:pathLst>
                <a:path h="199364" w="1551036">
                  <a:moveTo>
                    <a:pt x="0" y="0"/>
                  </a:moveTo>
                  <a:lnTo>
                    <a:pt x="1551036" y="0"/>
                  </a:lnTo>
                  <a:lnTo>
                    <a:pt x="1551036" y="199364"/>
                  </a:lnTo>
                  <a:lnTo>
                    <a:pt x="0" y="199364"/>
                  </a:lnTo>
                  <a:close/>
                </a:path>
              </a:pathLst>
            </a:custGeom>
            <a:solidFill>
              <a:srgbClr val="5B98BA"/>
            </a:solidFill>
            <a:ln cap="sq">
              <a:noFill/>
              <a:prstDash val="solid"/>
              <a:miter/>
            </a:ln>
          </p:spPr>
        </p:sp>
        <p:sp>
          <p:nvSpPr>
            <p:cNvPr name="TextBox 8" id="8"/>
            <p:cNvSpPr txBox="true"/>
            <p:nvPr/>
          </p:nvSpPr>
          <p:spPr>
            <a:xfrm>
              <a:off x="0" y="-38100"/>
              <a:ext cx="1551036" cy="237464"/>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4925441" y="3609788"/>
            <a:ext cx="9392643" cy="9529477"/>
          </a:xfrm>
          <a:custGeom>
            <a:avLst/>
            <a:gdLst/>
            <a:ahLst/>
            <a:cxnLst/>
            <a:rect r="r" b="b" t="t" l="l"/>
            <a:pathLst>
              <a:path h="9529477" w="9392643">
                <a:moveTo>
                  <a:pt x="0" y="0"/>
                </a:moveTo>
                <a:lnTo>
                  <a:pt x="9392643" y="0"/>
                </a:lnTo>
                <a:lnTo>
                  <a:pt x="9392643" y="9529476"/>
                </a:lnTo>
                <a:lnTo>
                  <a:pt x="0" y="9529476"/>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88217" y="9258300"/>
            <a:ext cx="18476217" cy="1028700"/>
            <a:chOff x="0" y="0"/>
            <a:chExt cx="4866164" cy="270933"/>
          </a:xfrm>
        </p:grpSpPr>
        <p:sp>
          <p:nvSpPr>
            <p:cNvPr name="Freeform 3" id="3"/>
            <p:cNvSpPr/>
            <p:nvPr/>
          </p:nvSpPr>
          <p:spPr>
            <a:xfrm flipH="false" flipV="false" rot="0">
              <a:off x="0" y="0"/>
              <a:ext cx="4866164" cy="270933"/>
            </a:xfrm>
            <a:custGeom>
              <a:avLst/>
              <a:gdLst/>
              <a:ahLst/>
              <a:cxnLst/>
              <a:rect r="r" b="b" t="t" l="l"/>
              <a:pathLst>
                <a:path h="270933" w="4866164">
                  <a:moveTo>
                    <a:pt x="0" y="0"/>
                  </a:moveTo>
                  <a:lnTo>
                    <a:pt x="4866164" y="0"/>
                  </a:lnTo>
                  <a:lnTo>
                    <a:pt x="4866164" y="270933"/>
                  </a:lnTo>
                  <a:lnTo>
                    <a:pt x="0" y="270933"/>
                  </a:lnTo>
                  <a:close/>
                </a:path>
              </a:pathLst>
            </a:custGeom>
            <a:solidFill>
              <a:srgbClr val="5B98BA"/>
            </a:solidFill>
            <a:ln cap="sq">
              <a:noFill/>
              <a:prstDash val="solid"/>
              <a:miter/>
            </a:ln>
          </p:spPr>
        </p:sp>
        <p:sp>
          <p:nvSpPr>
            <p:cNvPr name="TextBox 4" id="4"/>
            <p:cNvSpPr txBox="true"/>
            <p:nvPr/>
          </p:nvSpPr>
          <p:spPr>
            <a:xfrm>
              <a:off x="0" y="-38100"/>
              <a:ext cx="4866164" cy="30903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2569160" y="1259822"/>
            <a:ext cx="12955661" cy="7686490"/>
            <a:chOff x="0" y="0"/>
            <a:chExt cx="3412190" cy="2024425"/>
          </a:xfrm>
        </p:grpSpPr>
        <p:sp>
          <p:nvSpPr>
            <p:cNvPr name="Freeform 6" id="6"/>
            <p:cNvSpPr/>
            <p:nvPr/>
          </p:nvSpPr>
          <p:spPr>
            <a:xfrm flipH="false" flipV="false" rot="0">
              <a:off x="0" y="0"/>
              <a:ext cx="3412191" cy="2024425"/>
            </a:xfrm>
            <a:custGeom>
              <a:avLst/>
              <a:gdLst/>
              <a:ahLst/>
              <a:cxnLst/>
              <a:rect r="r" b="b" t="t" l="l"/>
              <a:pathLst>
                <a:path h="2024425" w="3412191">
                  <a:moveTo>
                    <a:pt x="0" y="0"/>
                  </a:moveTo>
                  <a:lnTo>
                    <a:pt x="3412191" y="0"/>
                  </a:lnTo>
                  <a:lnTo>
                    <a:pt x="3412191" y="2024425"/>
                  </a:lnTo>
                  <a:lnTo>
                    <a:pt x="0" y="2024425"/>
                  </a:lnTo>
                  <a:close/>
                </a:path>
              </a:pathLst>
            </a:custGeom>
            <a:solidFill>
              <a:srgbClr val="145DA0"/>
            </a:solidFill>
            <a:ln cap="sq">
              <a:noFill/>
              <a:prstDash val="solid"/>
              <a:miter/>
            </a:ln>
          </p:spPr>
        </p:sp>
        <p:sp>
          <p:nvSpPr>
            <p:cNvPr name="TextBox 7" id="7"/>
            <p:cNvSpPr txBox="true"/>
            <p:nvPr/>
          </p:nvSpPr>
          <p:spPr>
            <a:xfrm>
              <a:off x="0" y="-38100"/>
              <a:ext cx="3412190" cy="206252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8" id="8"/>
          <p:cNvSpPr txBox="true"/>
          <p:nvPr/>
        </p:nvSpPr>
        <p:spPr>
          <a:xfrm rot="0">
            <a:off x="6269838" y="1779066"/>
            <a:ext cx="5748323" cy="992039"/>
          </a:xfrm>
          <a:prstGeom prst="rect">
            <a:avLst/>
          </a:prstGeom>
        </p:spPr>
        <p:txBody>
          <a:bodyPr anchor="t" rtlCol="false" tIns="0" lIns="0" bIns="0" rIns="0">
            <a:spAutoFit/>
          </a:bodyPr>
          <a:lstStyle/>
          <a:p>
            <a:pPr algn="ctr" marL="0" indent="0" lvl="0">
              <a:lnSpc>
                <a:spcPts val="8195"/>
              </a:lnSpc>
              <a:spcBef>
                <a:spcPct val="0"/>
              </a:spcBef>
            </a:pPr>
            <a:r>
              <a:rPr lang="en-US" sz="5854">
                <a:solidFill>
                  <a:srgbClr val="FDFDFD"/>
                </a:solidFill>
                <a:latin typeface="Open Sans Extra Bold"/>
                <a:ea typeface="Open Sans Extra Bold"/>
                <a:cs typeface="Open Sans Extra Bold"/>
                <a:sym typeface="Open Sans Extra Bold"/>
              </a:rPr>
              <a:t>Background</a:t>
            </a:r>
          </a:p>
        </p:txBody>
      </p:sp>
      <p:sp>
        <p:nvSpPr>
          <p:cNvPr name="TextBox 9" id="9"/>
          <p:cNvSpPr txBox="true"/>
          <p:nvPr/>
        </p:nvSpPr>
        <p:spPr>
          <a:xfrm rot="0">
            <a:off x="2983088" y="3347182"/>
            <a:ext cx="12133607" cy="4706977"/>
          </a:xfrm>
          <a:prstGeom prst="rect">
            <a:avLst/>
          </a:prstGeom>
        </p:spPr>
        <p:txBody>
          <a:bodyPr anchor="t" rtlCol="false" tIns="0" lIns="0" bIns="0" rIns="0">
            <a:spAutoFit/>
          </a:bodyPr>
          <a:lstStyle/>
          <a:p>
            <a:pPr algn="ctr">
              <a:lnSpc>
                <a:spcPts val="4671"/>
              </a:lnSpc>
            </a:pPr>
            <a:r>
              <a:rPr lang="en-US" sz="2715" spc="-54">
                <a:solidFill>
                  <a:srgbClr val="FDFDFD"/>
                </a:solidFill>
                <a:latin typeface="Poppins"/>
                <a:ea typeface="Poppins"/>
                <a:cs typeface="Poppins"/>
                <a:sym typeface="Poppins"/>
              </a:rPr>
              <a:t>Drugio is a mobile application designed to provide comprehensive drug information and facilitate communication between users and pharmacies. Many users face difficulties in finding accurate medication details and checking drug availability efficiently. Traditional methods like physical visits are time-consuming, so Drugio offers a digital solution that enhances accessibility and convenience. The app enables users to search for drugs, retrieve detailed information, upload prescriptions to get pharmacist responses and send WhatsApp inquiries to pharmacies.</a:t>
            </a:r>
          </a:p>
        </p:txBody>
      </p:sp>
      <p:grpSp>
        <p:nvGrpSpPr>
          <p:cNvPr name="Group 10" id="10"/>
          <p:cNvGrpSpPr/>
          <p:nvPr/>
        </p:nvGrpSpPr>
        <p:grpSpPr>
          <a:xfrm rot="0">
            <a:off x="-2123887" y="-2346523"/>
            <a:ext cx="4693046" cy="469304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15720542" y="-389904"/>
            <a:ext cx="4693046" cy="469304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17756152" y="9473832"/>
            <a:ext cx="233009" cy="527026"/>
          </a:xfrm>
          <a:prstGeom prst="rect">
            <a:avLst/>
          </a:prstGeom>
        </p:spPr>
        <p:txBody>
          <a:bodyPr anchor="t" rtlCol="false" tIns="0" lIns="0" bIns="0" rIns="0">
            <a:spAutoFit/>
          </a:bodyPr>
          <a:lstStyle/>
          <a:p>
            <a:pPr algn="ctr">
              <a:lnSpc>
                <a:spcPts val="4383"/>
              </a:lnSpc>
              <a:spcBef>
                <a:spcPct val="0"/>
              </a:spcBef>
            </a:pPr>
            <a:r>
              <a:rPr lang="en-US" sz="3131">
                <a:solidFill>
                  <a:srgbClr val="051D40"/>
                </a:solidFill>
                <a:latin typeface="Open Sans Extra Bold"/>
                <a:ea typeface="Open Sans Extra Bold"/>
                <a:cs typeface="Open Sans Extra Bold"/>
                <a:sym typeface="Open Sans Extra Bold"/>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2123887" y="-2346523"/>
            <a:ext cx="4693046" cy="469304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39603" y="1122782"/>
            <a:ext cx="7019697" cy="10556306"/>
            <a:chOff x="0" y="0"/>
            <a:chExt cx="660400" cy="993118"/>
          </a:xfrm>
        </p:grpSpPr>
        <p:sp>
          <p:nvSpPr>
            <p:cNvPr name="Freeform 6" id="6"/>
            <p:cNvSpPr/>
            <p:nvPr/>
          </p:nvSpPr>
          <p:spPr>
            <a:xfrm flipH="false" flipV="false" rot="0">
              <a:off x="0" y="0"/>
              <a:ext cx="660400" cy="993118"/>
            </a:xfrm>
            <a:custGeom>
              <a:avLst/>
              <a:gdLst/>
              <a:ahLst/>
              <a:cxnLst/>
              <a:rect r="r" b="b" t="t" l="l"/>
              <a:pathLst>
                <a:path h="993118"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32507"/>
                  </a:cubicBezTo>
                  <a:lnTo>
                    <a:pt x="660400" y="993118"/>
                  </a:lnTo>
                  <a:lnTo>
                    <a:pt x="0" y="993118"/>
                  </a:lnTo>
                  <a:lnTo>
                    <a:pt x="0" y="332998"/>
                  </a:lnTo>
                  <a:cubicBezTo>
                    <a:pt x="1782" y="185660"/>
                    <a:pt x="93019" y="64045"/>
                    <a:pt x="220252" y="19070"/>
                  </a:cubicBezTo>
                  <a:close/>
                </a:path>
              </a:pathLst>
            </a:custGeom>
            <a:solidFill>
              <a:srgbClr val="145DA0"/>
            </a:solidFill>
          </p:spPr>
        </p:sp>
        <p:sp>
          <p:nvSpPr>
            <p:cNvPr name="TextBox 7" id="7"/>
            <p:cNvSpPr txBox="true"/>
            <p:nvPr/>
          </p:nvSpPr>
          <p:spPr>
            <a:xfrm>
              <a:off x="0" y="88900"/>
              <a:ext cx="660400" cy="90421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a:grpSpLocks noChangeAspect="true"/>
          </p:cNvGrpSpPr>
          <p:nvPr/>
        </p:nvGrpSpPr>
        <p:grpSpPr>
          <a:xfrm rot="0">
            <a:off x="10614313" y="1459818"/>
            <a:ext cx="6270276" cy="6270276"/>
            <a:chOff x="0" y="0"/>
            <a:chExt cx="8916670" cy="8916670"/>
          </a:xfrm>
        </p:grpSpPr>
        <p:sp>
          <p:nvSpPr>
            <p:cNvPr name="Freeform 9" id="9"/>
            <p:cNvSpPr/>
            <p:nvPr/>
          </p:nvSpPr>
          <p:spPr>
            <a:xfrm flipH="false" flipV="false" rot="0">
              <a:off x="6350" y="6350"/>
              <a:ext cx="8903970" cy="8903970"/>
            </a:xfrm>
            <a:custGeom>
              <a:avLst/>
              <a:gdLst/>
              <a:ahLst/>
              <a:cxnLst/>
              <a:rect r="r" b="b" t="t" l="l"/>
              <a:pathLst>
                <a:path h="8903970" w="8903970">
                  <a:moveTo>
                    <a:pt x="4451350" y="8903970"/>
                  </a:moveTo>
                  <a:cubicBezTo>
                    <a:pt x="1997710" y="8903970"/>
                    <a:pt x="0" y="6906260"/>
                    <a:pt x="0" y="4451350"/>
                  </a:cubicBezTo>
                  <a:cubicBezTo>
                    <a:pt x="0" y="1996440"/>
                    <a:pt x="1997710" y="0"/>
                    <a:pt x="4451350" y="0"/>
                  </a:cubicBezTo>
                  <a:cubicBezTo>
                    <a:pt x="6904990" y="0"/>
                    <a:pt x="8903970" y="1997710"/>
                    <a:pt x="8903970" y="4451350"/>
                  </a:cubicBezTo>
                  <a:cubicBezTo>
                    <a:pt x="8903970" y="6904990"/>
                    <a:pt x="6906260" y="8903970"/>
                    <a:pt x="4451350" y="8903970"/>
                  </a:cubicBezTo>
                  <a:close/>
                  <a:moveTo>
                    <a:pt x="4451350" y="19050"/>
                  </a:moveTo>
                  <a:cubicBezTo>
                    <a:pt x="2007870" y="19050"/>
                    <a:pt x="19050" y="2007870"/>
                    <a:pt x="19050" y="4451350"/>
                  </a:cubicBezTo>
                  <a:cubicBezTo>
                    <a:pt x="19050" y="6894830"/>
                    <a:pt x="2007870" y="8883650"/>
                    <a:pt x="4451350" y="8883650"/>
                  </a:cubicBezTo>
                  <a:cubicBezTo>
                    <a:pt x="6894830" y="8883650"/>
                    <a:pt x="8883650" y="6894830"/>
                    <a:pt x="8883650" y="4451350"/>
                  </a:cubicBezTo>
                  <a:cubicBezTo>
                    <a:pt x="8883650" y="2007870"/>
                    <a:pt x="6896100" y="19050"/>
                    <a:pt x="4451350" y="19050"/>
                  </a:cubicBezTo>
                  <a:close/>
                </a:path>
              </a:pathLst>
            </a:custGeom>
            <a:solidFill>
              <a:srgbClr val="FFFFFF"/>
            </a:solidFill>
          </p:spPr>
        </p:sp>
        <p:sp>
          <p:nvSpPr>
            <p:cNvPr name="Freeform 10" id="10"/>
            <p:cNvSpPr/>
            <p:nvPr/>
          </p:nvSpPr>
          <p:spPr>
            <a:xfrm flipH="false" flipV="false" rot="0">
              <a:off x="154940" y="154940"/>
              <a:ext cx="8605520" cy="8605520"/>
            </a:xfrm>
            <a:custGeom>
              <a:avLst/>
              <a:gdLst/>
              <a:ahLst/>
              <a:cxnLst/>
              <a:rect r="r" b="b" t="t" l="l"/>
              <a:pathLst>
                <a:path h="8605520" w="8605520">
                  <a:moveTo>
                    <a:pt x="8605520" y="4302760"/>
                  </a:moveTo>
                  <a:cubicBezTo>
                    <a:pt x="8605520" y="6678930"/>
                    <a:pt x="6678930" y="8605520"/>
                    <a:pt x="4302760" y="8605520"/>
                  </a:cubicBezTo>
                  <a:cubicBezTo>
                    <a:pt x="1926590" y="8605520"/>
                    <a:pt x="0" y="6680200"/>
                    <a:pt x="0" y="4302760"/>
                  </a:cubicBezTo>
                  <a:cubicBezTo>
                    <a:pt x="0" y="1925320"/>
                    <a:pt x="1926590" y="0"/>
                    <a:pt x="4302760" y="0"/>
                  </a:cubicBezTo>
                  <a:cubicBezTo>
                    <a:pt x="6678930" y="0"/>
                    <a:pt x="8605520" y="1926590"/>
                    <a:pt x="8605520" y="4302760"/>
                  </a:cubicBezTo>
                  <a:close/>
                </a:path>
              </a:pathLst>
            </a:custGeom>
            <a:blipFill>
              <a:blip r:embed="rId3"/>
              <a:stretch>
                <a:fillRect l="-51476" t="0" r="-51476" b="0"/>
              </a:stretch>
            </a:blipFill>
          </p:spPr>
        </p:sp>
      </p:grpSp>
      <p:sp>
        <p:nvSpPr>
          <p:cNvPr name="TextBox 11" id="11"/>
          <p:cNvSpPr txBox="true"/>
          <p:nvPr/>
        </p:nvSpPr>
        <p:spPr>
          <a:xfrm rot="0">
            <a:off x="1329531" y="2454924"/>
            <a:ext cx="8414772" cy="7310997"/>
          </a:xfrm>
          <a:prstGeom prst="rect">
            <a:avLst/>
          </a:prstGeom>
        </p:spPr>
        <p:txBody>
          <a:bodyPr anchor="t" rtlCol="false" tIns="0" lIns="0" bIns="0" rIns="0">
            <a:spAutoFit/>
          </a:bodyPr>
          <a:lstStyle/>
          <a:p>
            <a:pPr algn="l" marL="604519" indent="-302260" lvl="1">
              <a:lnSpc>
                <a:spcPts val="3919"/>
              </a:lnSpc>
              <a:buFont typeface="Arial"/>
              <a:buChar char="•"/>
            </a:pPr>
            <a:r>
              <a:rPr lang="en-US" sz="2799" spc="-55">
                <a:solidFill>
                  <a:srgbClr val="051D40"/>
                </a:solidFill>
                <a:latin typeface="Poppins"/>
                <a:ea typeface="Poppins"/>
                <a:cs typeface="Poppins"/>
                <a:sym typeface="Poppins"/>
              </a:rPr>
              <a:t>Healthcare professionals and users often rely on outdated or scattered resources to access drug information.</a:t>
            </a:r>
          </a:p>
          <a:p>
            <a:pPr algn="l" marL="604519" indent="-302260" lvl="1">
              <a:lnSpc>
                <a:spcPts val="3919"/>
              </a:lnSpc>
              <a:buFont typeface="Arial"/>
              <a:buChar char="•"/>
            </a:pPr>
            <a:r>
              <a:rPr lang="en-US" sz="2799" spc="-55">
                <a:solidFill>
                  <a:srgbClr val="051D40"/>
                </a:solidFill>
                <a:latin typeface="Poppins"/>
                <a:ea typeface="Poppins"/>
                <a:cs typeface="Poppins"/>
                <a:sym typeface="Poppins"/>
              </a:rPr>
              <a:t>Difficulty in quickly searching drug names, dosages, and brand–generic relationships.</a:t>
            </a:r>
          </a:p>
          <a:p>
            <a:pPr algn="l" marL="604519" indent="-302260" lvl="1">
              <a:lnSpc>
                <a:spcPts val="3919"/>
              </a:lnSpc>
              <a:buFont typeface="Arial"/>
              <a:buChar char="•"/>
            </a:pPr>
            <a:r>
              <a:rPr lang="en-US" sz="2799" spc="-55">
                <a:solidFill>
                  <a:srgbClr val="051D40"/>
                </a:solidFill>
                <a:latin typeface="Poppins"/>
                <a:ea typeface="Poppins"/>
                <a:cs typeface="Poppins"/>
                <a:sym typeface="Poppins"/>
              </a:rPr>
              <a:t>No centralized, user-friendly way to connect with nearby pharmacies.</a:t>
            </a:r>
          </a:p>
          <a:p>
            <a:pPr algn="l" marL="604519" indent="-302260" lvl="1">
              <a:lnSpc>
                <a:spcPts val="3919"/>
              </a:lnSpc>
              <a:buFont typeface="Arial"/>
              <a:buChar char="•"/>
            </a:pPr>
            <a:r>
              <a:rPr lang="en-US" sz="2799" spc="-55">
                <a:solidFill>
                  <a:srgbClr val="051D40"/>
                </a:solidFill>
                <a:latin typeface="Poppins"/>
                <a:ea typeface="Poppins"/>
                <a:cs typeface="Poppins"/>
                <a:sym typeface="Poppins"/>
              </a:rPr>
              <a:t>Time-consuming process of physically visiting or calling pharmacies to check medication availability.</a:t>
            </a:r>
          </a:p>
          <a:p>
            <a:pPr algn="l" marL="604519" indent="-302260" lvl="1">
              <a:lnSpc>
                <a:spcPts val="3919"/>
              </a:lnSpc>
              <a:buFont typeface="Arial"/>
              <a:buChar char="•"/>
            </a:pPr>
            <a:r>
              <a:rPr lang="en-US" sz="2799" spc="-55">
                <a:solidFill>
                  <a:srgbClr val="051D40"/>
                </a:solidFill>
                <a:latin typeface="Poppins"/>
                <a:ea typeface="Poppins"/>
                <a:cs typeface="Poppins"/>
                <a:sym typeface="Poppins"/>
              </a:rPr>
              <a:t>No proper digital platform for prescription review and pharmacist feedback.</a:t>
            </a:r>
          </a:p>
          <a:p>
            <a:pPr algn="l" marL="604519" indent="-302260" lvl="1">
              <a:lnSpc>
                <a:spcPts val="3919"/>
              </a:lnSpc>
              <a:buFont typeface="Arial"/>
              <a:buChar char="•"/>
            </a:pPr>
            <a:r>
              <a:rPr lang="en-US" sz="2799" spc="-55">
                <a:solidFill>
                  <a:srgbClr val="051D40"/>
                </a:solidFill>
                <a:latin typeface="Poppins"/>
                <a:ea typeface="Poppins"/>
                <a:cs typeface="Poppins"/>
                <a:sym typeface="Poppins"/>
              </a:rPr>
              <a:t>These issues lead to delays, inefficiencies, and potential health risks in critical situations.</a:t>
            </a:r>
          </a:p>
          <a:p>
            <a:pPr algn="l" marL="0" indent="0" lvl="0">
              <a:lnSpc>
                <a:spcPts val="2843"/>
              </a:lnSpc>
              <a:spcBef>
                <a:spcPct val="0"/>
              </a:spcBef>
            </a:pPr>
          </a:p>
        </p:txBody>
      </p:sp>
      <p:sp>
        <p:nvSpPr>
          <p:cNvPr name="TextBox 12" id="12"/>
          <p:cNvSpPr txBox="true"/>
          <p:nvPr/>
        </p:nvSpPr>
        <p:spPr>
          <a:xfrm rot="0">
            <a:off x="2569160" y="1008482"/>
            <a:ext cx="7114663" cy="962660"/>
          </a:xfrm>
          <a:prstGeom prst="rect">
            <a:avLst/>
          </a:prstGeom>
        </p:spPr>
        <p:txBody>
          <a:bodyPr anchor="t" rtlCol="false" tIns="0" lIns="0" bIns="0" rIns="0">
            <a:spAutoFit/>
          </a:bodyPr>
          <a:lstStyle/>
          <a:p>
            <a:pPr algn="l">
              <a:lnSpc>
                <a:spcPts val="7840"/>
              </a:lnSpc>
              <a:spcBef>
                <a:spcPct val="0"/>
              </a:spcBef>
            </a:pPr>
            <a:r>
              <a:rPr lang="en-US" sz="5600">
                <a:solidFill>
                  <a:srgbClr val="051D40"/>
                </a:solidFill>
                <a:latin typeface="Open Sans Extra Bold"/>
                <a:ea typeface="Open Sans Extra Bold"/>
                <a:cs typeface="Open Sans Extra Bold"/>
                <a:sym typeface="Open Sans Extra Bold"/>
              </a:rPr>
              <a:t>Problem In Brief</a:t>
            </a:r>
          </a:p>
        </p:txBody>
      </p:sp>
      <p:sp>
        <p:nvSpPr>
          <p:cNvPr name="TextBox 13" id="13"/>
          <p:cNvSpPr txBox="true"/>
          <p:nvPr/>
        </p:nvSpPr>
        <p:spPr>
          <a:xfrm rot="0">
            <a:off x="17756152" y="9473832"/>
            <a:ext cx="233009" cy="527026"/>
          </a:xfrm>
          <a:prstGeom prst="rect">
            <a:avLst/>
          </a:prstGeom>
        </p:spPr>
        <p:txBody>
          <a:bodyPr anchor="t" rtlCol="false" tIns="0" lIns="0" bIns="0" rIns="0">
            <a:spAutoFit/>
          </a:bodyPr>
          <a:lstStyle/>
          <a:p>
            <a:pPr algn="ctr">
              <a:lnSpc>
                <a:spcPts val="4383"/>
              </a:lnSpc>
              <a:spcBef>
                <a:spcPct val="0"/>
              </a:spcBef>
            </a:pPr>
            <a:r>
              <a:rPr lang="en-US" sz="3131">
                <a:solidFill>
                  <a:srgbClr val="051D40"/>
                </a:solidFill>
                <a:latin typeface="Open Sans Extra Bold"/>
                <a:ea typeface="Open Sans Extra Bold"/>
                <a:cs typeface="Open Sans Extra Bold"/>
                <a:sym typeface="Open Sans Extra Bold"/>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3266830" y="0"/>
            <a:ext cx="5021170" cy="10287000"/>
            <a:chOff x="0" y="0"/>
            <a:chExt cx="1322448" cy="2709333"/>
          </a:xfrm>
        </p:grpSpPr>
        <p:sp>
          <p:nvSpPr>
            <p:cNvPr name="Freeform 3" id="3"/>
            <p:cNvSpPr/>
            <p:nvPr/>
          </p:nvSpPr>
          <p:spPr>
            <a:xfrm flipH="false" flipV="false" rot="0">
              <a:off x="0" y="0"/>
              <a:ext cx="1322448" cy="2709333"/>
            </a:xfrm>
            <a:custGeom>
              <a:avLst/>
              <a:gdLst/>
              <a:ahLst/>
              <a:cxnLst/>
              <a:rect r="r" b="b" t="t" l="l"/>
              <a:pathLst>
                <a:path h="2709333" w="1322448">
                  <a:moveTo>
                    <a:pt x="0" y="0"/>
                  </a:moveTo>
                  <a:lnTo>
                    <a:pt x="1322448" y="0"/>
                  </a:lnTo>
                  <a:lnTo>
                    <a:pt x="1322448" y="2709333"/>
                  </a:lnTo>
                  <a:lnTo>
                    <a:pt x="0" y="2709333"/>
                  </a:lnTo>
                  <a:close/>
                </a:path>
              </a:pathLst>
            </a:custGeom>
            <a:solidFill>
              <a:srgbClr val="051D40"/>
            </a:solidFill>
          </p:spPr>
        </p:sp>
        <p:sp>
          <p:nvSpPr>
            <p:cNvPr name="TextBox 4" id="4"/>
            <p:cNvSpPr txBox="true"/>
            <p:nvPr/>
          </p:nvSpPr>
          <p:spPr>
            <a:xfrm>
              <a:off x="0" y="-38100"/>
              <a:ext cx="1322448"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951155" y="914400"/>
            <a:ext cx="7922504" cy="962660"/>
          </a:xfrm>
          <a:prstGeom prst="rect">
            <a:avLst/>
          </a:prstGeom>
        </p:spPr>
        <p:txBody>
          <a:bodyPr anchor="t" rtlCol="false" tIns="0" lIns="0" bIns="0" rIns="0">
            <a:spAutoFit/>
          </a:bodyPr>
          <a:lstStyle/>
          <a:p>
            <a:pPr algn="l" marL="0" indent="0" lvl="0">
              <a:lnSpc>
                <a:spcPts val="7840"/>
              </a:lnSpc>
              <a:spcBef>
                <a:spcPct val="0"/>
              </a:spcBef>
            </a:pPr>
            <a:r>
              <a:rPr lang="en-US" sz="5600">
                <a:solidFill>
                  <a:srgbClr val="051D40"/>
                </a:solidFill>
                <a:latin typeface="Open Sans Extra Bold"/>
                <a:ea typeface="Open Sans Extra Bold"/>
                <a:cs typeface="Open Sans Extra Bold"/>
                <a:sym typeface="Open Sans Extra Bold"/>
              </a:rPr>
              <a:t>Aim &amp; Objectives</a:t>
            </a:r>
          </a:p>
        </p:txBody>
      </p:sp>
      <p:grpSp>
        <p:nvGrpSpPr>
          <p:cNvPr name="Group 6" id="6"/>
          <p:cNvGrpSpPr/>
          <p:nvPr/>
        </p:nvGrpSpPr>
        <p:grpSpPr>
          <a:xfrm rot="0">
            <a:off x="-1595820" y="-1782102"/>
            <a:ext cx="3564204" cy="356420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51D40">
                  <a:alpha val="15686"/>
                </a:srgbClr>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383490" y="2159880"/>
            <a:ext cx="10915366" cy="1489710"/>
          </a:xfrm>
          <a:prstGeom prst="rect">
            <a:avLst/>
          </a:prstGeom>
        </p:spPr>
        <p:txBody>
          <a:bodyPr anchor="t" rtlCol="false" tIns="0" lIns="0" bIns="0" rIns="0">
            <a:spAutoFit/>
          </a:bodyPr>
          <a:lstStyle/>
          <a:p>
            <a:pPr algn="l">
              <a:lnSpc>
                <a:spcPts val="2940"/>
              </a:lnSpc>
            </a:pPr>
            <a:r>
              <a:rPr lang="en-US" sz="2100" spc="-42">
                <a:solidFill>
                  <a:srgbClr val="051D40"/>
                </a:solidFill>
                <a:latin typeface="Poppins"/>
                <a:ea typeface="Poppins"/>
                <a:cs typeface="Poppins"/>
                <a:sym typeface="Poppins"/>
              </a:rPr>
              <a:t>The </a:t>
            </a:r>
            <a:r>
              <a:rPr lang="en-US" sz="2100" spc="-42" b="true">
                <a:solidFill>
                  <a:srgbClr val="051D40"/>
                </a:solidFill>
                <a:latin typeface="Poppins Bold"/>
                <a:ea typeface="Poppins Bold"/>
                <a:cs typeface="Poppins Bold"/>
                <a:sym typeface="Poppins Bold"/>
              </a:rPr>
              <a:t>Aim </a:t>
            </a:r>
            <a:r>
              <a:rPr lang="en-US" sz="2100" spc="-42">
                <a:solidFill>
                  <a:srgbClr val="051D40"/>
                </a:solidFill>
                <a:latin typeface="Poppins"/>
                <a:ea typeface="Poppins"/>
                <a:cs typeface="Poppins"/>
                <a:sym typeface="Poppins"/>
              </a:rPr>
              <a:t>is to develop a mobile application for general users and pharmacists, along with a web application for administrators, that provides real-time drug information, simplifies pharmacy communication, and enables prescription handling with digital efficiency.</a:t>
            </a:r>
          </a:p>
        </p:txBody>
      </p:sp>
      <p:grpSp>
        <p:nvGrpSpPr>
          <p:cNvPr name="Group 10" id="10"/>
          <p:cNvGrpSpPr/>
          <p:nvPr/>
        </p:nvGrpSpPr>
        <p:grpSpPr>
          <a:xfrm rot="0">
            <a:off x="14700679" y="7074186"/>
            <a:ext cx="5946973" cy="594697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594175" y="8410948"/>
            <a:ext cx="11402164" cy="711357"/>
          </a:xfrm>
          <a:custGeom>
            <a:avLst/>
            <a:gdLst/>
            <a:ahLst/>
            <a:cxnLst/>
            <a:rect r="r" b="b" t="t" l="l"/>
            <a:pathLst>
              <a:path h="711357" w="11402164">
                <a:moveTo>
                  <a:pt x="0" y="0"/>
                </a:moveTo>
                <a:lnTo>
                  <a:pt x="11402164" y="0"/>
                </a:lnTo>
                <a:lnTo>
                  <a:pt x="11402164" y="711358"/>
                </a:lnTo>
                <a:lnTo>
                  <a:pt x="0" y="711358"/>
                </a:lnTo>
                <a:lnTo>
                  <a:pt x="0" y="0"/>
                </a:lnTo>
                <a:close/>
              </a:path>
            </a:pathLst>
          </a:custGeom>
          <a:blipFill>
            <a:blip r:embed="rId3"/>
            <a:stretch>
              <a:fillRect l="0" t="-216567" r="0" b="0"/>
            </a:stretch>
          </a:blipFill>
        </p:spPr>
      </p:sp>
      <p:grpSp>
        <p:nvGrpSpPr>
          <p:cNvPr name="Group 14" id="14"/>
          <p:cNvGrpSpPr/>
          <p:nvPr/>
        </p:nvGrpSpPr>
        <p:grpSpPr>
          <a:xfrm rot="0">
            <a:off x="994136" y="4156241"/>
            <a:ext cx="12561006" cy="5742737"/>
            <a:chOff x="0" y="0"/>
            <a:chExt cx="3308248" cy="1512490"/>
          </a:xfrm>
        </p:grpSpPr>
        <p:sp>
          <p:nvSpPr>
            <p:cNvPr name="Freeform 15" id="15"/>
            <p:cNvSpPr/>
            <p:nvPr/>
          </p:nvSpPr>
          <p:spPr>
            <a:xfrm flipH="false" flipV="false" rot="0">
              <a:off x="0" y="0"/>
              <a:ext cx="3308248" cy="1512490"/>
            </a:xfrm>
            <a:custGeom>
              <a:avLst/>
              <a:gdLst/>
              <a:ahLst/>
              <a:cxnLst/>
              <a:rect r="r" b="b" t="t" l="l"/>
              <a:pathLst>
                <a:path h="1512490" w="3308248">
                  <a:moveTo>
                    <a:pt x="8629" y="0"/>
                  </a:moveTo>
                  <a:lnTo>
                    <a:pt x="3299620" y="0"/>
                  </a:lnTo>
                  <a:cubicBezTo>
                    <a:pt x="3301908" y="0"/>
                    <a:pt x="3304103" y="909"/>
                    <a:pt x="3305721" y="2527"/>
                  </a:cubicBezTo>
                  <a:cubicBezTo>
                    <a:pt x="3307339" y="4146"/>
                    <a:pt x="3308248" y="6340"/>
                    <a:pt x="3308248" y="8629"/>
                  </a:cubicBezTo>
                  <a:lnTo>
                    <a:pt x="3308248" y="1503862"/>
                  </a:lnTo>
                  <a:cubicBezTo>
                    <a:pt x="3308248" y="1506150"/>
                    <a:pt x="3307339" y="1508345"/>
                    <a:pt x="3305721" y="1509963"/>
                  </a:cubicBezTo>
                  <a:cubicBezTo>
                    <a:pt x="3304103" y="1511581"/>
                    <a:pt x="3301908" y="1512490"/>
                    <a:pt x="3299620" y="1512490"/>
                  </a:cubicBezTo>
                  <a:lnTo>
                    <a:pt x="8629" y="1512490"/>
                  </a:lnTo>
                  <a:cubicBezTo>
                    <a:pt x="6340" y="1512490"/>
                    <a:pt x="4146" y="1511581"/>
                    <a:pt x="2527" y="1509963"/>
                  </a:cubicBezTo>
                  <a:cubicBezTo>
                    <a:pt x="909" y="1508345"/>
                    <a:pt x="0" y="1506150"/>
                    <a:pt x="0" y="1503862"/>
                  </a:cubicBezTo>
                  <a:lnTo>
                    <a:pt x="0" y="8629"/>
                  </a:lnTo>
                  <a:cubicBezTo>
                    <a:pt x="0" y="6340"/>
                    <a:pt x="909" y="4146"/>
                    <a:pt x="2527" y="2527"/>
                  </a:cubicBezTo>
                  <a:cubicBezTo>
                    <a:pt x="4146" y="909"/>
                    <a:pt x="6340" y="0"/>
                    <a:pt x="8629" y="0"/>
                  </a:cubicBezTo>
                  <a:close/>
                </a:path>
              </a:pathLst>
            </a:custGeom>
            <a:solidFill>
              <a:srgbClr val="00569E"/>
            </a:solidFill>
          </p:spPr>
        </p:sp>
        <p:sp>
          <p:nvSpPr>
            <p:cNvPr name="TextBox 16" id="16"/>
            <p:cNvSpPr txBox="true"/>
            <p:nvPr/>
          </p:nvSpPr>
          <p:spPr>
            <a:xfrm>
              <a:off x="0" y="-38100"/>
              <a:ext cx="3308248" cy="155059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951155" y="3989559"/>
            <a:ext cx="2772169" cy="685553"/>
            <a:chOff x="0" y="0"/>
            <a:chExt cx="1013291" cy="250585"/>
          </a:xfrm>
        </p:grpSpPr>
        <p:sp>
          <p:nvSpPr>
            <p:cNvPr name="Freeform 18" id="18"/>
            <p:cNvSpPr/>
            <p:nvPr/>
          </p:nvSpPr>
          <p:spPr>
            <a:xfrm flipH="false" flipV="false" rot="0">
              <a:off x="0" y="0"/>
              <a:ext cx="1013291" cy="250585"/>
            </a:xfrm>
            <a:custGeom>
              <a:avLst/>
              <a:gdLst/>
              <a:ahLst/>
              <a:cxnLst/>
              <a:rect r="r" b="b" t="t" l="l"/>
              <a:pathLst>
                <a:path h="250585" w="1013291">
                  <a:moveTo>
                    <a:pt x="125293" y="0"/>
                  </a:moveTo>
                  <a:lnTo>
                    <a:pt x="887999" y="0"/>
                  </a:lnTo>
                  <a:cubicBezTo>
                    <a:pt x="921228" y="0"/>
                    <a:pt x="953097" y="13200"/>
                    <a:pt x="976594" y="36697"/>
                  </a:cubicBezTo>
                  <a:cubicBezTo>
                    <a:pt x="1000091" y="60194"/>
                    <a:pt x="1013291" y="92063"/>
                    <a:pt x="1013291" y="125293"/>
                  </a:cubicBezTo>
                  <a:lnTo>
                    <a:pt x="1013291" y="125293"/>
                  </a:lnTo>
                  <a:cubicBezTo>
                    <a:pt x="1013291" y="158522"/>
                    <a:pt x="1000091" y="190391"/>
                    <a:pt x="976594" y="213888"/>
                  </a:cubicBezTo>
                  <a:cubicBezTo>
                    <a:pt x="953097" y="237385"/>
                    <a:pt x="921228" y="250585"/>
                    <a:pt x="887999" y="250585"/>
                  </a:cubicBezTo>
                  <a:lnTo>
                    <a:pt x="125293" y="250585"/>
                  </a:lnTo>
                  <a:cubicBezTo>
                    <a:pt x="92063" y="250585"/>
                    <a:pt x="60194" y="237385"/>
                    <a:pt x="36697" y="213888"/>
                  </a:cubicBezTo>
                  <a:cubicBezTo>
                    <a:pt x="13200" y="190391"/>
                    <a:pt x="0" y="158522"/>
                    <a:pt x="0" y="125293"/>
                  </a:cubicBezTo>
                  <a:lnTo>
                    <a:pt x="0" y="125293"/>
                  </a:lnTo>
                  <a:cubicBezTo>
                    <a:pt x="0" y="92063"/>
                    <a:pt x="13200" y="60194"/>
                    <a:pt x="36697" y="36697"/>
                  </a:cubicBezTo>
                  <a:cubicBezTo>
                    <a:pt x="60194" y="13200"/>
                    <a:pt x="92063" y="0"/>
                    <a:pt x="125293" y="0"/>
                  </a:cubicBezTo>
                  <a:close/>
                </a:path>
              </a:pathLst>
            </a:custGeom>
            <a:gradFill rotWithShape="true">
              <a:gsLst>
                <a:gs pos="0">
                  <a:srgbClr val="00569E">
                    <a:alpha val="100000"/>
                  </a:srgbClr>
                </a:gs>
                <a:gs pos="100000">
                  <a:srgbClr val="014074">
                    <a:alpha val="100000"/>
                  </a:srgbClr>
                </a:gs>
              </a:gsLst>
              <a:path path="circle">
                <a:fillToRect l="0" r="100000" t="0" b="100000"/>
              </a:path>
              <a:tileRect r="0" l="-100000" b="0" t="-100000"/>
            </a:gradFill>
            <a:ln cap="rnd">
              <a:noFill/>
              <a:prstDash val="solid"/>
              <a:round/>
            </a:ln>
          </p:spPr>
        </p:sp>
        <p:sp>
          <p:nvSpPr>
            <p:cNvPr name="TextBox 19" id="19"/>
            <p:cNvSpPr txBox="true"/>
            <p:nvPr/>
          </p:nvSpPr>
          <p:spPr>
            <a:xfrm>
              <a:off x="0" y="-66675"/>
              <a:ext cx="1013291" cy="317260"/>
            </a:xfrm>
            <a:prstGeom prst="rect">
              <a:avLst/>
            </a:prstGeom>
          </p:spPr>
          <p:txBody>
            <a:bodyPr anchor="ctr" rtlCol="false" tIns="0" lIns="0" bIns="0" rIns="0"/>
            <a:lstStyle/>
            <a:p>
              <a:pPr algn="ctr" marL="0" indent="0" lvl="0">
                <a:lnSpc>
                  <a:spcPts val="3480"/>
                </a:lnSpc>
                <a:spcBef>
                  <a:spcPct val="0"/>
                </a:spcBef>
              </a:pPr>
              <a:r>
                <a:rPr lang="en-US" b="true" sz="2486">
                  <a:solidFill>
                    <a:srgbClr val="FFFFFF"/>
                  </a:solidFill>
                  <a:latin typeface="Poppins Bold"/>
                  <a:ea typeface="Poppins Bold"/>
                  <a:cs typeface="Poppins Bold"/>
                  <a:sym typeface="Poppins Bold"/>
                </a:rPr>
                <a:t>Objective 01</a:t>
              </a:r>
            </a:p>
          </p:txBody>
        </p:sp>
      </p:grpSp>
      <p:grpSp>
        <p:nvGrpSpPr>
          <p:cNvPr name="Group 20" id="20"/>
          <p:cNvGrpSpPr/>
          <p:nvPr/>
        </p:nvGrpSpPr>
        <p:grpSpPr>
          <a:xfrm rot="0">
            <a:off x="5888554" y="3989559"/>
            <a:ext cx="2772169" cy="685553"/>
            <a:chOff x="0" y="0"/>
            <a:chExt cx="1013291" cy="250585"/>
          </a:xfrm>
        </p:grpSpPr>
        <p:sp>
          <p:nvSpPr>
            <p:cNvPr name="Freeform 21" id="21"/>
            <p:cNvSpPr/>
            <p:nvPr/>
          </p:nvSpPr>
          <p:spPr>
            <a:xfrm flipH="false" flipV="false" rot="0">
              <a:off x="0" y="0"/>
              <a:ext cx="1013291" cy="250585"/>
            </a:xfrm>
            <a:custGeom>
              <a:avLst/>
              <a:gdLst/>
              <a:ahLst/>
              <a:cxnLst/>
              <a:rect r="r" b="b" t="t" l="l"/>
              <a:pathLst>
                <a:path h="250585" w="1013291">
                  <a:moveTo>
                    <a:pt x="125293" y="0"/>
                  </a:moveTo>
                  <a:lnTo>
                    <a:pt x="887999" y="0"/>
                  </a:lnTo>
                  <a:cubicBezTo>
                    <a:pt x="921228" y="0"/>
                    <a:pt x="953097" y="13200"/>
                    <a:pt x="976594" y="36697"/>
                  </a:cubicBezTo>
                  <a:cubicBezTo>
                    <a:pt x="1000091" y="60194"/>
                    <a:pt x="1013291" y="92063"/>
                    <a:pt x="1013291" y="125293"/>
                  </a:cubicBezTo>
                  <a:lnTo>
                    <a:pt x="1013291" y="125293"/>
                  </a:lnTo>
                  <a:cubicBezTo>
                    <a:pt x="1013291" y="158522"/>
                    <a:pt x="1000091" y="190391"/>
                    <a:pt x="976594" y="213888"/>
                  </a:cubicBezTo>
                  <a:cubicBezTo>
                    <a:pt x="953097" y="237385"/>
                    <a:pt x="921228" y="250585"/>
                    <a:pt x="887999" y="250585"/>
                  </a:cubicBezTo>
                  <a:lnTo>
                    <a:pt x="125293" y="250585"/>
                  </a:lnTo>
                  <a:cubicBezTo>
                    <a:pt x="92063" y="250585"/>
                    <a:pt x="60194" y="237385"/>
                    <a:pt x="36697" y="213888"/>
                  </a:cubicBezTo>
                  <a:cubicBezTo>
                    <a:pt x="13200" y="190391"/>
                    <a:pt x="0" y="158522"/>
                    <a:pt x="0" y="125293"/>
                  </a:cubicBezTo>
                  <a:lnTo>
                    <a:pt x="0" y="125293"/>
                  </a:lnTo>
                  <a:cubicBezTo>
                    <a:pt x="0" y="92063"/>
                    <a:pt x="13200" y="60194"/>
                    <a:pt x="36697" y="36697"/>
                  </a:cubicBezTo>
                  <a:cubicBezTo>
                    <a:pt x="60194" y="13200"/>
                    <a:pt x="92063" y="0"/>
                    <a:pt x="125293" y="0"/>
                  </a:cubicBezTo>
                  <a:close/>
                </a:path>
              </a:pathLst>
            </a:custGeom>
            <a:gradFill rotWithShape="true">
              <a:gsLst>
                <a:gs pos="0">
                  <a:srgbClr val="00569E">
                    <a:alpha val="100000"/>
                  </a:srgbClr>
                </a:gs>
                <a:gs pos="100000">
                  <a:srgbClr val="014074">
                    <a:alpha val="100000"/>
                  </a:srgbClr>
                </a:gs>
              </a:gsLst>
              <a:path path="circle">
                <a:fillToRect l="0" r="100000" t="0" b="100000"/>
              </a:path>
              <a:tileRect r="0" l="-100000" b="0" t="-100000"/>
            </a:gradFill>
            <a:ln cap="rnd">
              <a:noFill/>
              <a:prstDash val="solid"/>
              <a:round/>
            </a:ln>
          </p:spPr>
        </p:sp>
        <p:sp>
          <p:nvSpPr>
            <p:cNvPr name="TextBox 22" id="22"/>
            <p:cNvSpPr txBox="true"/>
            <p:nvPr/>
          </p:nvSpPr>
          <p:spPr>
            <a:xfrm>
              <a:off x="0" y="-66675"/>
              <a:ext cx="1013291" cy="317260"/>
            </a:xfrm>
            <a:prstGeom prst="rect">
              <a:avLst/>
            </a:prstGeom>
          </p:spPr>
          <p:txBody>
            <a:bodyPr anchor="ctr" rtlCol="false" tIns="0" lIns="0" bIns="0" rIns="0"/>
            <a:lstStyle/>
            <a:p>
              <a:pPr algn="ctr" marL="0" indent="0" lvl="0">
                <a:lnSpc>
                  <a:spcPts val="3480"/>
                </a:lnSpc>
                <a:spcBef>
                  <a:spcPct val="0"/>
                </a:spcBef>
              </a:pPr>
              <a:r>
                <a:rPr lang="en-US" b="true" sz="2486">
                  <a:solidFill>
                    <a:srgbClr val="FFFFFF"/>
                  </a:solidFill>
                  <a:latin typeface="Poppins Bold"/>
                  <a:ea typeface="Poppins Bold"/>
                  <a:cs typeface="Poppins Bold"/>
                  <a:sym typeface="Poppins Bold"/>
                </a:rPr>
                <a:t>Objective 02</a:t>
              </a:r>
            </a:p>
          </p:txBody>
        </p:sp>
      </p:grpSp>
      <p:grpSp>
        <p:nvGrpSpPr>
          <p:cNvPr name="Group 23" id="23"/>
          <p:cNvGrpSpPr/>
          <p:nvPr/>
        </p:nvGrpSpPr>
        <p:grpSpPr>
          <a:xfrm rot="0">
            <a:off x="9628697" y="3989559"/>
            <a:ext cx="2670160" cy="685553"/>
            <a:chOff x="0" y="0"/>
            <a:chExt cx="976004" cy="250585"/>
          </a:xfrm>
        </p:grpSpPr>
        <p:sp>
          <p:nvSpPr>
            <p:cNvPr name="Freeform 24" id="24"/>
            <p:cNvSpPr/>
            <p:nvPr/>
          </p:nvSpPr>
          <p:spPr>
            <a:xfrm flipH="false" flipV="false" rot="0">
              <a:off x="0" y="0"/>
              <a:ext cx="976004" cy="250585"/>
            </a:xfrm>
            <a:custGeom>
              <a:avLst/>
              <a:gdLst/>
              <a:ahLst/>
              <a:cxnLst/>
              <a:rect r="r" b="b" t="t" l="l"/>
              <a:pathLst>
                <a:path h="250585" w="976004">
                  <a:moveTo>
                    <a:pt x="125293" y="0"/>
                  </a:moveTo>
                  <a:lnTo>
                    <a:pt x="850712" y="0"/>
                  </a:lnTo>
                  <a:cubicBezTo>
                    <a:pt x="883941" y="0"/>
                    <a:pt x="915810" y="13200"/>
                    <a:pt x="939307" y="36697"/>
                  </a:cubicBezTo>
                  <a:cubicBezTo>
                    <a:pt x="962804" y="60194"/>
                    <a:pt x="976004" y="92063"/>
                    <a:pt x="976004" y="125293"/>
                  </a:cubicBezTo>
                  <a:lnTo>
                    <a:pt x="976004" y="125293"/>
                  </a:lnTo>
                  <a:cubicBezTo>
                    <a:pt x="976004" y="158522"/>
                    <a:pt x="962804" y="190391"/>
                    <a:pt x="939307" y="213888"/>
                  </a:cubicBezTo>
                  <a:cubicBezTo>
                    <a:pt x="915810" y="237385"/>
                    <a:pt x="883941" y="250585"/>
                    <a:pt x="850712" y="250585"/>
                  </a:cubicBezTo>
                  <a:lnTo>
                    <a:pt x="125293" y="250585"/>
                  </a:lnTo>
                  <a:cubicBezTo>
                    <a:pt x="92063" y="250585"/>
                    <a:pt x="60194" y="237385"/>
                    <a:pt x="36697" y="213888"/>
                  </a:cubicBezTo>
                  <a:cubicBezTo>
                    <a:pt x="13200" y="190391"/>
                    <a:pt x="0" y="158522"/>
                    <a:pt x="0" y="125293"/>
                  </a:cubicBezTo>
                  <a:lnTo>
                    <a:pt x="0" y="125293"/>
                  </a:lnTo>
                  <a:cubicBezTo>
                    <a:pt x="0" y="92063"/>
                    <a:pt x="13200" y="60194"/>
                    <a:pt x="36697" y="36697"/>
                  </a:cubicBezTo>
                  <a:cubicBezTo>
                    <a:pt x="60194" y="13200"/>
                    <a:pt x="92063" y="0"/>
                    <a:pt x="125293" y="0"/>
                  </a:cubicBezTo>
                  <a:close/>
                </a:path>
              </a:pathLst>
            </a:custGeom>
            <a:gradFill rotWithShape="true">
              <a:gsLst>
                <a:gs pos="0">
                  <a:srgbClr val="00569E">
                    <a:alpha val="100000"/>
                  </a:srgbClr>
                </a:gs>
                <a:gs pos="100000">
                  <a:srgbClr val="014074">
                    <a:alpha val="100000"/>
                  </a:srgbClr>
                </a:gs>
              </a:gsLst>
              <a:path path="circle">
                <a:fillToRect l="0" r="100000" t="0" b="100000"/>
              </a:path>
              <a:tileRect r="0" l="-100000" b="0" t="-100000"/>
            </a:gradFill>
            <a:ln cap="rnd">
              <a:noFill/>
              <a:prstDash val="solid"/>
              <a:round/>
            </a:ln>
          </p:spPr>
        </p:sp>
        <p:sp>
          <p:nvSpPr>
            <p:cNvPr name="TextBox 25" id="25"/>
            <p:cNvSpPr txBox="true"/>
            <p:nvPr/>
          </p:nvSpPr>
          <p:spPr>
            <a:xfrm>
              <a:off x="0" y="-66675"/>
              <a:ext cx="976004" cy="317260"/>
            </a:xfrm>
            <a:prstGeom prst="rect">
              <a:avLst/>
            </a:prstGeom>
          </p:spPr>
          <p:txBody>
            <a:bodyPr anchor="ctr" rtlCol="false" tIns="0" lIns="0" bIns="0" rIns="0"/>
            <a:lstStyle/>
            <a:p>
              <a:pPr algn="ctr" marL="0" indent="0" lvl="0">
                <a:lnSpc>
                  <a:spcPts val="3480"/>
                </a:lnSpc>
                <a:spcBef>
                  <a:spcPct val="0"/>
                </a:spcBef>
              </a:pPr>
              <a:r>
                <a:rPr lang="en-US" b="true" sz="2486">
                  <a:solidFill>
                    <a:srgbClr val="FFFFFF"/>
                  </a:solidFill>
                  <a:latin typeface="Poppins Bold"/>
                  <a:ea typeface="Poppins Bold"/>
                  <a:cs typeface="Poppins Bold"/>
                  <a:sym typeface="Poppins Bold"/>
                </a:rPr>
                <a:t>Objective 03</a:t>
              </a:r>
            </a:p>
          </p:txBody>
        </p:sp>
      </p:grpSp>
      <p:grpSp>
        <p:nvGrpSpPr>
          <p:cNvPr name="Group 26" id="26"/>
          <p:cNvGrpSpPr/>
          <p:nvPr/>
        </p:nvGrpSpPr>
        <p:grpSpPr>
          <a:xfrm rot="0">
            <a:off x="3547925" y="7009601"/>
            <a:ext cx="2772169" cy="685553"/>
            <a:chOff x="0" y="0"/>
            <a:chExt cx="1013291" cy="250585"/>
          </a:xfrm>
        </p:grpSpPr>
        <p:sp>
          <p:nvSpPr>
            <p:cNvPr name="Freeform 27" id="27"/>
            <p:cNvSpPr/>
            <p:nvPr/>
          </p:nvSpPr>
          <p:spPr>
            <a:xfrm flipH="false" flipV="false" rot="0">
              <a:off x="0" y="0"/>
              <a:ext cx="1013291" cy="250585"/>
            </a:xfrm>
            <a:custGeom>
              <a:avLst/>
              <a:gdLst/>
              <a:ahLst/>
              <a:cxnLst/>
              <a:rect r="r" b="b" t="t" l="l"/>
              <a:pathLst>
                <a:path h="250585" w="1013291">
                  <a:moveTo>
                    <a:pt x="125293" y="0"/>
                  </a:moveTo>
                  <a:lnTo>
                    <a:pt x="887999" y="0"/>
                  </a:lnTo>
                  <a:cubicBezTo>
                    <a:pt x="921228" y="0"/>
                    <a:pt x="953097" y="13200"/>
                    <a:pt x="976594" y="36697"/>
                  </a:cubicBezTo>
                  <a:cubicBezTo>
                    <a:pt x="1000091" y="60194"/>
                    <a:pt x="1013291" y="92063"/>
                    <a:pt x="1013291" y="125293"/>
                  </a:cubicBezTo>
                  <a:lnTo>
                    <a:pt x="1013291" y="125293"/>
                  </a:lnTo>
                  <a:cubicBezTo>
                    <a:pt x="1013291" y="158522"/>
                    <a:pt x="1000091" y="190391"/>
                    <a:pt x="976594" y="213888"/>
                  </a:cubicBezTo>
                  <a:cubicBezTo>
                    <a:pt x="953097" y="237385"/>
                    <a:pt x="921228" y="250585"/>
                    <a:pt x="887999" y="250585"/>
                  </a:cubicBezTo>
                  <a:lnTo>
                    <a:pt x="125293" y="250585"/>
                  </a:lnTo>
                  <a:cubicBezTo>
                    <a:pt x="92063" y="250585"/>
                    <a:pt x="60194" y="237385"/>
                    <a:pt x="36697" y="213888"/>
                  </a:cubicBezTo>
                  <a:cubicBezTo>
                    <a:pt x="13200" y="190391"/>
                    <a:pt x="0" y="158522"/>
                    <a:pt x="0" y="125293"/>
                  </a:cubicBezTo>
                  <a:lnTo>
                    <a:pt x="0" y="125293"/>
                  </a:lnTo>
                  <a:cubicBezTo>
                    <a:pt x="0" y="92063"/>
                    <a:pt x="13200" y="60194"/>
                    <a:pt x="36697" y="36697"/>
                  </a:cubicBezTo>
                  <a:cubicBezTo>
                    <a:pt x="60194" y="13200"/>
                    <a:pt x="92063" y="0"/>
                    <a:pt x="125293" y="0"/>
                  </a:cubicBezTo>
                  <a:close/>
                </a:path>
              </a:pathLst>
            </a:custGeom>
            <a:gradFill rotWithShape="true">
              <a:gsLst>
                <a:gs pos="0">
                  <a:srgbClr val="00569E">
                    <a:alpha val="100000"/>
                  </a:srgbClr>
                </a:gs>
                <a:gs pos="100000">
                  <a:srgbClr val="014074">
                    <a:alpha val="100000"/>
                  </a:srgbClr>
                </a:gs>
              </a:gsLst>
              <a:path path="circle">
                <a:fillToRect l="0" r="100000" t="0" b="100000"/>
              </a:path>
              <a:tileRect r="0" l="-100000" b="0" t="-100000"/>
            </a:gradFill>
            <a:ln cap="rnd">
              <a:noFill/>
              <a:prstDash val="solid"/>
              <a:round/>
            </a:ln>
          </p:spPr>
        </p:sp>
        <p:sp>
          <p:nvSpPr>
            <p:cNvPr name="TextBox 28" id="28"/>
            <p:cNvSpPr txBox="true"/>
            <p:nvPr/>
          </p:nvSpPr>
          <p:spPr>
            <a:xfrm>
              <a:off x="0" y="-66675"/>
              <a:ext cx="1013291" cy="317260"/>
            </a:xfrm>
            <a:prstGeom prst="rect">
              <a:avLst/>
            </a:prstGeom>
          </p:spPr>
          <p:txBody>
            <a:bodyPr anchor="ctr" rtlCol="false" tIns="0" lIns="0" bIns="0" rIns="0"/>
            <a:lstStyle/>
            <a:p>
              <a:pPr algn="ctr" marL="0" indent="0" lvl="0">
                <a:lnSpc>
                  <a:spcPts val="3480"/>
                </a:lnSpc>
                <a:spcBef>
                  <a:spcPct val="0"/>
                </a:spcBef>
              </a:pPr>
              <a:r>
                <a:rPr lang="en-US" b="true" sz="2486">
                  <a:solidFill>
                    <a:srgbClr val="FFFFFF"/>
                  </a:solidFill>
                  <a:latin typeface="Poppins Bold"/>
                  <a:ea typeface="Poppins Bold"/>
                  <a:cs typeface="Poppins Bold"/>
                  <a:sym typeface="Poppins Bold"/>
                </a:rPr>
                <a:t>Objective 04</a:t>
              </a:r>
            </a:p>
          </p:txBody>
        </p:sp>
      </p:grpSp>
      <p:grpSp>
        <p:nvGrpSpPr>
          <p:cNvPr name="Group 29" id="29"/>
          <p:cNvGrpSpPr/>
          <p:nvPr/>
        </p:nvGrpSpPr>
        <p:grpSpPr>
          <a:xfrm rot="0">
            <a:off x="7937276" y="7027610"/>
            <a:ext cx="2772169" cy="685553"/>
            <a:chOff x="0" y="0"/>
            <a:chExt cx="1013291" cy="250585"/>
          </a:xfrm>
        </p:grpSpPr>
        <p:sp>
          <p:nvSpPr>
            <p:cNvPr name="Freeform 30" id="30"/>
            <p:cNvSpPr/>
            <p:nvPr/>
          </p:nvSpPr>
          <p:spPr>
            <a:xfrm flipH="false" flipV="false" rot="0">
              <a:off x="0" y="0"/>
              <a:ext cx="1013291" cy="250585"/>
            </a:xfrm>
            <a:custGeom>
              <a:avLst/>
              <a:gdLst/>
              <a:ahLst/>
              <a:cxnLst/>
              <a:rect r="r" b="b" t="t" l="l"/>
              <a:pathLst>
                <a:path h="250585" w="1013291">
                  <a:moveTo>
                    <a:pt x="125293" y="0"/>
                  </a:moveTo>
                  <a:lnTo>
                    <a:pt x="887999" y="0"/>
                  </a:lnTo>
                  <a:cubicBezTo>
                    <a:pt x="921228" y="0"/>
                    <a:pt x="953097" y="13200"/>
                    <a:pt x="976594" y="36697"/>
                  </a:cubicBezTo>
                  <a:cubicBezTo>
                    <a:pt x="1000091" y="60194"/>
                    <a:pt x="1013291" y="92063"/>
                    <a:pt x="1013291" y="125293"/>
                  </a:cubicBezTo>
                  <a:lnTo>
                    <a:pt x="1013291" y="125293"/>
                  </a:lnTo>
                  <a:cubicBezTo>
                    <a:pt x="1013291" y="158522"/>
                    <a:pt x="1000091" y="190391"/>
                    <a:pt x="976594" y="213888"/>
                  </a:cubicBezTo>
                  <a:cubicBezTo>
                    <a:pt x="953097" y="237385"/>
                    <a:pt x="921228" y="250585"/>
                    <a:pt x="887999" y="250585"/>
                  </a:cubicBezTo>
                  <a:lnTo>
                    <a:pt x="125293" y="250585"/>
                  </a:lnTo>
                  <a:cubicBezTo>
                    <a:pt x="92063" y="250585"/>
                    <a:pt x="60194" y="237385"/>
                    <a:pt x="36697" y="213888"/>
                  </a:cubicBezTo>
                  <a:cubicBezTo>
                    <a:pt x="13200" y="190391"/>
                    <a:pt x="0" y="158522"/>
                    <a:pt x="0" y="125293"/>
                  </a:cubicBezTo>
                  <a:lnTo>
                    <a:pt x="0" y="125293"/>
                  </a:lnTo>
                  <a:cubicBezTo>
                    <a:pt x="0" y="92063"/>
                    <a:pt x="13200" y="60194"/>
                    <a:pt x="36697" y="36697"/>
                  </a:cubicBezTo>
                  <a:cubicBezTo>
                    <a:pt x="60194" y="13200"/>
                    <a:pt x="92063" y="0"/>
                    <a:pt x="125293" y="0"/>
                  </a:cubicBezTo>
                  <a:close/>
                </a:path>
              </a:pathLst>
            </a:custGeom>
            <a:gradFill rotWithShape="true">
              <a:gsLst>
                <a:gs pos="0">
                  <a:srgbClr val="00569E">
                    <a:alpha val="100000"/>
                  </a:srgbClr>
                </a:gs>
                <a:gs pos="100000">
                  <a:srgbClr val="014074">
                    <a:alpha val="100000"/>
                  </a:srgbClr>
                </a:gs>
              </a:gsLst>
              <a:path path="circle">
                <a:fillToRect l="0" r="100000" t="0" b="100000"/>
              </a:path>
              <a:tileRect r="0" l="-100000" b="0" t="-100000"/>
            </a:gradFill>
            <a:ln cap="rnd">
              <a:noFill/>
              <a:prstDash val="solid"/>
              <a:round/>
            </a:ln>
          </p:spPr>
        </p:sp>
        <p:sp>
          <p:nvSpPr>
            <p:cNvPr name="TextBox 31" id="31"/>
            <p:cNvSpPr txBox="true"/>
            <p:nvPr/>
          </p:nvSpPr>
          <p:spPr>
            <a:xfrm>
              <a:off x="0" y="-66675"/>
              <a:ext cx="1013291" cy="317260"/>
            </a:xfrm>
            <a:prstGeom prst="rect">
              <a:avLst/>
            </a:prstGeom>
          </p:spPr>
          <p:txBody>
            <a:bodyPr anchor="ctr" rtlCol="false" tIns="0" lIns="0" bIns="0" rIns="0"/>
            <a:lstStyle/>
            <a:p>
              <a:pPr algn="ctr" marL="0" indent="0" lvl="0">
                <a:lnSpc>
                  <a:spcPts val="3480"/>
                </a:lnSpc>
                <a:spcBef>
                  <a:spcPct val="0"/>
                </a:spcBef>
              </a:pPr>
              <a:r>
                <a:rPr lang="en-US" b="true" sz="2486">
                  <a:solidFill>
                    <a:srgbClr val="FFFFFF"/>
                  </a:solidFill>
                  <a:latin typeface="Poppins Bold"/>
                  <a:ea typeface="Poppins Bold"/>
                  <a:cs typeface="Poppins Bold"/>
                  <a:sym typeface="Poppins Bold"/>
                </a:rPr>
                <a:t>Objective 05</a:t>
              </a:r>
            </a:p>
          </p:txBody>
        </p:sp>
      </p:grpSp>
      <p:sp>
        <p:nvSpPr>
          <p:cNvPr name="TextBox 32" id="32"/>
          <p:cNvSpPr txBox="true"/>
          <p:nvPr/>
        </p:nvSpPr>
        <p:spPr>
          <a:xfrm rot="0">
            <a:off x="1594175" y="4854005"/>
            <a:ext cx="3339834" cy="1268730"/>
          </a:xfrm>
          <a:prstGeom prst="rect">
            <a:avLst/>
          </a:prstGeom>
        </p:spPr>
        <p:txBody>
          <a:bodyPr anchor="t" rtlCol="false" tIns="0" lIns="0" bIns="0" rIns="0">
            <a:spAutoFit/>
          </a:bodyPr>
          <a:lstStyle/>
          <a:p>
            <a:pPr algn="ctr" marL="0" indent="0" lvl="0">
              <a:lnSpc>
                <a:spcPts val="2520"/>
              </a:lnSpc>
              <a:spcBef>
                <a:spcPct val="0"/>
              </a:spcBef>
            </a:pPr>
            <a:r>
              <a:rPr lang="en-US" sz="1800" spc="-36">
                <a:solidFill>
                  <a:srgbClr val="FDFDFD"/>
                </a:solidFill>
                <a:latin typeface="Poppins"/>
                <a:ea typeface="Poppins"/>
                <a:cs typeface="Poppins"/>
                <a:sym typeface="Poppins"/>
              </a:rPr>
              <a:t>Provide accurate, up-to-date drug information, improving their ability to deliver quality patient care.</a:t>
            </a:r>
          </a:p>
        </p:txBody>
      </p:sp>
      <p:sp>
        <p:nvSpPr>
          <p:cNvPr name="TextBox 33" id="33"/>
          <p:cNvSpPr txBox="true"/>
          <p:nvPr/>
        </p:nvSpPr>
        <p:spPr>
          <a:xfrm rot="0">
            <a:off x="5653529" y="4874096"/>
            <a:ext cx="3242220" cy="1268730"/>
          </a:xfrm>
          <a:prstGeom prst="rect">
            <a:avLst/>
          </a:prstGeom>
        </p:spPr>
        <p:txBody>
          <a:bodyPr anchor="t" rtlCol="false" tIns="0" lIns="0" bIns="0" rIns="0">
            <a:spAutoFit/>
          </a:bodyPr>
          <a:lstStyle/>
          <a:p>
            <a:pPr algn="ctr" marL="0" indent="0" lvl="0">
              <a:lnSpc>
                <a:spcPts val="2520"/>
              </a:lnSpc>
              <a:spcBef>
                <a:spcPct val="0"/>
              </a:spcBef>
            </a:pPr>
            <a:r>
              <a:rPr lang="en-US" sz="1800" spc="-36">
                <a:solidFill>
                  <a:srgbClr val="FDFDFD"/>
                </a:solidFill>
                <a:latin typeface="Poppins"/>
                <a:ea typeface="Poppins"/>
                <a:cs typeface="Poppins"/>
                <a:sym typeface="Poppins"/>
              </a:rPr>
              <a:t>Offering a digital platform that reduces errors and delays in identifying and managing medications.</a:t>
            </a:r>
          </a:p>
        </p:txBody>
      </p:sp>
      <p:sp>
        <p:nvSpPr>
          <p:cNvPr name="TextBox 34" id="34"/>
          <p:cNvSpPr txBox="true"/>
          <p:nvPr/>
        </p:nvSpPr>
        <p:spPr>
          <a:xfrm rot="0">
            <a:off x="9637359" y="4983177"/>
            <a:ext cx="3358980" cy="1268730"/>
          </a:xfrm>
          <a:prstGeom prst="rect">
            <a:avLst/>
          </a:prstGeom>
        </p:spPr>
        <p:txBody>
          <a:bodyPr anchor="t" rtlCol="false" tIns="0" lIns="0" bIns="0" rIns="0">
            <a:spAutoFit/>
          </a:bodyPr>
          <a:lstStyle/>
          <a:p>
            <a:pPr algn="ctr">
              <a:lnSpc>
                <a:spcPts val="2520"/>
              </a:lnSpc>
              <a:spcBef>
                <a:spcPct val="0"/>
              </a:spcBef>
            </a:pPr>
            <a:r>
              <a:rPr lang="en-US" sz="1800" spc="-36">
                <a:solidFill>
                  <a:srgbClr val="FDFDFD"/>
                </a:solidFill>
                <a:latin typeface="Poppins"/>
                <a:ea typeface="Poppins"/>
                <a:cs typeface="Poppins"/>
                <a:sym typeface="Poppins"/>
              </a:rPr>
              <a:t>Allow users to upload prescriptions and enable pharmacists to respond with suggestions digitally..</a:t>
            </a:r>
          </a:p>
        </p:txBody>
      </p:sp>
      <p:sp>
        <p:nvSpPr>
          <p:cNvPr name="TextBox 35" id="35"/>
          <p:cNvSpPr txBox="true"/>
          <p:nvPr/>
        </p:nvSpPr>
        <p:spPr>
          <a:xfrm rot="0">
            <a:off x="2579912" y="7789362"/>
            <a:ext cx="4286826" cy="1268730"/>
          </a:xfrm>
          <a:prstGeom prst="rect">
            <a:avLst/>
          </a:prstGeom>
        </p:spPr>
        <p:txBody>
          <a:bodyPr anchor="t" rtlCol="false" tIns="0" lIns="0" bIns="0" rIns="0">
            <a:spAutoFit/>
          </a:bodyPr>
          <a:lstStyle/>
          <a:p>
            <a:pPr algn="ctr" marL="0" indent="0" lvl="0">
              <a:lnSpc>
                <a:spcPts val="2520"/>
              </a:lnSpc>
              <a:spcBef>
                <a:spcPct val="0"/>
              </a:spcBef>
            </a:pPr>
            <a:r>
              <a:rPr lang="en-US" sz="1800" spc="-36">
                <a:solidFill>
                  <a:srgbClr val="FDFDFD"/>
                </a:solidFill>
                <a:latin typeface="Poppins"/>
                <a:ea typeface="Poppins"/>
                <a:cs typeface="Poppins"/>
                <a:sym typeface="Poppins"/>
              </a:rPr>
              <a:t> Enabling real-time communication between users and pharmacies or distributors, ensuring timely access to medications.</a:t>
            </a:r>
          </a:p>
        </p:txBody>
      </p:sp>
      <p:sp>
        <p:nvSpPr>
          <p:cNvPr name="TextBox 36" id="36"/>
          <p:cNvSpPr txBox="true"/>
          <p:nvPr/>
        </p:nvSpPr>
        <p:spPr>
          <a:xfrm rot="0">
            <a:off x="7738329" y="7852672"/>
            <a:ext cx="3988863" cy="1897380"/>
          </a:xfrm>
          <a:prstGeom prst="rect">
            <a:avLst/>
          </a:prstGeom>
        </p:spPr>
        <p:txBody>
          <a:bodyPr anchor="t" rtlCol="false" tIns="0" lIns="0" bIns="0" rIns="0">
            <a:spAutoFit/>
          </a:bodyPr>
          <a:lstStyle/>
          <a:p>
            <a:pPr algn="ctr" marL="0" indent="0" lvl="0">
              <a:lnSpc>
                <a:spcPts val="2520"/>
              </a:lnSpc>
              <a:spcBef>
                <a:spcPct val="0"/>
              </a:spcBef>
            </a:pPr>
            <a:r>
              <a:rPr lang="en-US" sz="1800" spc="-36">
                <a:solidFill>
                  <a:srgbClr val="FDFDFD"/>
                </a:solidFill>
                <a:latin typeface="Poppins"/>
                <a:ea typeface="Poppins"/>
                <a:cs typeface="Poppins"/>
                <a:sym typeface="Poppins"/>
              </a:rPr>
              <a:t>Offer valuable insights and analytics on drug usage trends and availability, supporting informed decision-making for healthcare professionals and pharmaceutical businesses.</a:t>
            </a:r>
          </a:p>
        </p:txBody>
      </p:sp>
      <p:grpSp>
        <p:nvGrpSpPr>
          <p:cNvPr name="Group 37" id="37"/>
          <p:cNvGrpSpPr/>
          <p:nvPr/>
        </p:nvGrpSpPr>
        <p:grpSpPr>
          <a:xfrm rot="0">
            <a:off x="11727192" y="-906646"/>
            <a:ext cx="5946973" cy="5946973"/>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39" id="3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40" id="40"/>
          <p:cNvSpPr txBox="true"/>
          <p:nvPr/>
        </p:nvSpPr>
        <p:spPr>
          <a:xfrm rot="0">
            <a:off x="376269" y="9457964"/>
            <a:ext cx="233009" cy="527026"/>
          </a:xfrm>
          <a:prstGeom prst="rect">
            <a:avLst/>
          </a:prstGeom>
        </p:spPr>
        <p:txBody>
          <a:bodyPr anchor="t" rtlCol="false" tIns="0" lIns="0" bIns="0" rIns="0">
            <a:spAutoFit/>
          </a:bodyPr>
          <a:lstStyle/>
          <a:p>
            <a:pPr algn="ctr">
              <a:lnSpc>
                <a:spcPts val="4383"/>
              </a:lnSpc>
              <a:spcBef>
                <a:spcPct val="0"/>
              </a:spcBef>
            </a:pPr>
            <a:r>
              <a:rPr lang="en-US" sz="3131">
                <a:solidFill>
                  <a:srgbClr val="051D40"/>
                </a:solidFill>
                <a:latin typeface="Open Sans Extra Bold"/>
                <a:ea typeface="Open Sans Extra Bold"/>
                <a:cs typeface="Open Sans Extra Bold"/>
                <a:sym typeface="Open Sans Extra Bold"/>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0">
            <a:off x="12773104" y="0"/>
            <a:ext cx="7680019" cy="10287000"/>
          </a:xfrm>
          <a:custGeom>
            <a:avLst/>
            <a:gdLst/>
            <a:ahLst/>
            <a:cxnLst/>
            <a:rect r="r" b="b" t="t" l="l"/>
            <a:pathLst>
              <a:path h="10287000" w="7680019">
                <a:moveTo>
                  <a:pt x="0" y="0"/>
                </a:moveTo>
                <a:lnTo>
                  <a:pt x="7680019" y="0"/>
                </a:lnTo>
                <a:lnTo>
                  <a:pt x="7680019" y="10287000"/>
                </a:lnTo>
                <a:lnTo>
                  <a:pt x="0" y="10287000"/>
                </a:lnTo>
                <a:lnTo>
                  <a:pt x="0" y="0"/>
                </a:lnTo>
                <a:close/>
              </a:path>
            </a:pathLst>
          </a:custGeom>
          <a:blipFill>
            <a:blip r:embed="rId3"/>
            <a:stretch>
              <a:fillRect l="-74045" t="0" r="-29029" b="0"/>
            </a:stretch>
          </a:blipFill>
        </p:spPr>
      </p:sp>
      <p:grpSp>
        <p:nvGrpSpPr>
          <p:cNvPr name="Group 3" id="3"/>
          <p:cNvGrpSpPr/>
          <p:nvPr/>
        </p:nvGrpSpPr>
        <p:grpSpPr>
          <a:xfrm rot="0">
            <a:off x="577978" y="2898498"/>
            <a:ext cx="15593524" cy="7077386"/>
            <a:chOff x="0" y="0"/>
            <a:chExt cx="4106936" cy="1864003"/>
          </a:xfrm>
        </p:grpSpPr>
        <p:sp>
          <p:nvSpPr>
            <p:cNvPr name="Freeform 4" id="4"/>
            <p:cNvSpPr/>
            <p:nvPr/>
          </p:nvSpPr>
          <p:spPr>
            <a:xfrm flipH="false" flipV="false" rot="0">
              <a:off x="0" y="0"/>
              <a:ext cx="4106937" cy="1864003"/>
            </a:xfrm>
            <a:custGeom>
              <a:avLst/>
              <a:gdLst/>
              <a:ahLst/>
              <a:cxnLst/>
              <a:rect r="r" b="b" t="t" l="l"/>
              <a:pathLst>
                <a:path h="1864003" w="4106937">
                  <a:moveTo>
                    <a:pt x="8440" y="0"/>
                  </a:moveTo>
                  <a:lnTo>
                    <a:pt x="4098496" y="0"/>
                  </a:lnTo>
                  <a:cubicBezTo>
                    <a:pt x="4100735" y="0"/>
                    <a:pt x="4102882" y="889"/>
                    <a:pt x="4104465" y="2472"/>
                  </a:cubicBezTo>
                  <a:cubicBezTo>
                    <a:pt x="4106047" y="4055"/>
                    <a:pt x="4106937" y="6202"/>
                    <a:pt x="4106937" y="8440"/>
                  </a:cubicBezTo>
                  <a:lnTo>
                    <a:pt x="4106937" y="1855563"/>
                  </a:lnTo>
                  <a:cubicBezTo>
                    <a:pt x="4106937" y="1860224"/>
                    <a:pt x="4103158" y="1864003"/>
                    <a:pt x="4098496" y="1864003"/>
                  </a:cubicBezTo>
                  <a:lnTo>
                    <a:pt x="8440" y="1864003"/>
                  </a:lnTo>
                  <a:cubicBezTo>
                    <a:pt x="3779" y="1864003"/>
                    <a:pt x="0" y="1860224"/>
                    <a:pt x="0" y="1855563"/>
                  </a:cubicBezTo>
                  <a:lnTo>
                    <a:pt x="0" y="8440"/>
                  </a:lnTo>
                  <a:cubicBezTo>
                    <a:pt x="0" y="3779"/>
                    <a:pt x="3779" y="0"/>
                    <a:pt x="8440" y="0"/>
                  </a:cubicBezTo>
                  <a:close/>
                </a:path>
              </a:pathLst>
            </a:custGeom>
            <a:solidFill>
              <a:srgbClr val="FDFDFD"/>
            </a:solidFill>
          </p:spPr>
        </p:sp>
        <p:sp>
          <p:nvSpPr>
            <p:cNvPr name="TextBox 5" id="5"/>
            <p:cNvSpPr txBox="true"/>
            <p:nvPr/>
          </p:nvSpPr>
          <p:spPr>
            <a:xfrm>
              <a:off x="0" y="-38100"/>
              <a:ext cx="4106936" cy="1902103"/>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5573718" y="7940477"/>
            <a:ext cx="4693046" cy="469304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AutoShape 9" id="9"/>
          <p:cNvSpPr/>
          <p:nvPr/>
        </p:nvSpPr>
        <p:spPr>
          <a:xfrm>
            <a:off x="5919840" y="3226026"/>
            <a:ext cx="0" cy="4410340"/>
          </a:xfrm>
          <a:prstGeom prst="line">
            <a:avLst/>
          </a:prstGeom>
          <a:ln cap="flat" w="38100">
            <a:solidFill>
              <a:srgbClr val="145DA0"/>
            </a:solidFill>
            <a:prstDash val="solid"/>
            <a:headEnd type="none" len="sm" w="sm"/>
            <a:tailEnd type="none" len="sm" w="sm"/>
          </a:ln>
        </p:spPr>
      </p:sp>
      <p:sp>
        <p:nvSpPr>
          <p:cNvPr name="AutoShape 10" id="10"/>
          <p:cNvSpPr/>
          <p:nvPr/>
        </p:nvSpPr>
        <p:spPr>
          <a:xfrm>
            <a:off x="10861105" y="3245076"/>
            <a:ext cx="0" cy="4410340"/>
          </a:xfrm>
          <a:prstGeom prst="line">
            <a:avLst/>
          </a:prstGeom>
          <a:ln cap="flat" w="38100">
            <a:solidFill>
              <a:srgbClr val="145DA0"/>
            </a:solidFill>
            <a:prstDash val="solid"/>
            <a:headEnd type="none" len="sm" w="sm"/>
            <a:tailEnd type="none" len="sm" w="sm"/>
          </a:ln>
        </p:spPr>
      </p:sp>
      <p:sp>
        <p:nvSpPr>
          <p:cNvPr name="AutoShape 11" id="11"/>
          <p:cNvSpPr/>
          <p:nvPr/>
        </p:nvSpPr>
        <p:spPr>
          <a:xfrm flipH="true">
            <a:off x="1658976" y="8104864"/>
            <a:ext cx="13449301" cy="0"/>
          </a:xfrm>
          <a:prstGeom prst="line">
            <a:avLst/>
          </a:prstGeom>
          <a:ln cap="flat" w="38100">
            <a:solidFill>
              <a:srgbClr val="145DA0"/>
            </a:solidFill>
            <a:prstDash val="solid"/>
            <a:headEnd type="none" len="sm" w="sm"/>
            <a:tailEnd type="none" len="sm" w="sm"/>
          </a:ln>
        </p:spPr>
      </p:sp>
      <p:sp>
        <p:nvSpPr>
          <p:cNvPr name="TextBox 12" id="12"/>
          <p:cNvSpPr txBox="true"/>
          <p:nvPr/>
        </p:nvSpPr>
        <p:spPr>
          <a:xfrm rot="0">
            <a:off x="1658976" y="432658"/>
            <a:ext cx="8559828" cy="1126591"/>
          </a:xfrm>
          <a:prstGeom prst="rect">
            <a:avLst/>
          </a:prstGeom>
        </p:spPr>
        <p:txBody>
          <a:bodyPr anchor="t" rtlCol="false" tIns="0" lIns="0" bIns="0" rIns="0">
            <a:spAutoFit/>
          </a:bodyPr>
          <a:lstStyle/>
          <a:p>
            <a:pPr algn="l">
              <a:lnSpc>
                <a:spcPts val="9247"/>
              </a:lnSpc>
              <a:spcBef>
                <a:spcPct val="0"/>
              </a:spcBef>
            </a:pPr>
            <a:r>
              <a:rPr lang="en-US" sz="6605">
                <a:solidFill>
                  <a:srgbClr val="FDFDFD"/>
                </a:solidFill>
                <a:latin typeface="Open Sans Extra Bold"/>
                <a:ea typeface="Open Sans Extra Bold"/>
                <a:cs typeface="Open Sans Extra Bold"/>
                <a:sym typeface="Open Sans Extra Bold"/>
              </a:rPr>
              <a:t>Proposed Solution</a:t>
            </a:r>
          </a:p>
        </p:txBody>
      </p:sp>
      <p:sp>
        <p:nvSpPr>
          <p:cNvPr name="TextBox 13" id="13"/>
          <p:cNvSpPr txBox="true"/>
          <p:nvPr/>
        </p:nvSpPr>
        <p:spPr>
          <a:xfrm rot="0">
            <a:off x="1270420" y="1847353"/>
            <a:ext cx="11064534" cy="1198344"/>
          </a:xfrm>
          <a:prstGeom prst="rect">
            <a:avLst/>
          </a:prstGeom>
        </p:spPr>
        <p:txBody>
          <a:bodyPr anchor="t" rtlCol="false" tIns="0" lIns="0" bIns="0" rIns="0">
            <a:spAutoFit/>
          </a:bodyPr>
          <a:lstStyle/>
          <a:p>
            <a:pPr algn="l">
              <a:lnSpc>
                <a:spcPts val="3238"/>
              </a:lnSpc>
            </a:pPr>
            <a:r>
              <a:rPr lang="en-US" sz="2313" spc="-46">
                <a:solidFill>
                  <a:srgbClr val="FDFDFD"/>
                </a:solidFill>
                <a:latin typeface="Poppins"/>
                <a:ea typeface="Poppins"/>
                <a:cs typeface="Poppins"/>
                <a:sym typeface="Poppins"/>
              </a:rPr>
              <a:t>Drugio provides real-time drug information and availability, helping users search for medications and check availability in nearby pharmacies.</a:t>
            </a:r>
          </a:p>
          <a:p>
            <a:pPr algn="l">
              <a:lnSpc>
                <a:spcPts val="3238"/>
              </a:lnSpc>
            </a:pPr>
          </a:p>
        </p:txBody>
      </p:sp>
      <p:sp>
        <p:nvSpPr>
          <p:cNvPr name="TextBox 14" id="14"/>
          <p:cNvSpPr txBox="true"/>
          <p:nvPr/>
        </p:nvSpPr>
        <p:spPr>
          <a:xfrm rot="0">
            <a:off x="1028700" y="3919920"/>
            <a:ext cx="4596005" cy="3778915"/>
          </a:xfrm>
          <a:prstGeom prst="rect">
            <a:avLst/>
          </a:prstGeom>
        </p:spPr>
        <p:txBody>
          <a:bodyPr anchor="t" rtlCol="false" tIns="0" lIns="0" bIns="0" rIns="0">
            <a:spAutoFit/>
          </a:bodyPr>
          <a:lstStyle/>
          <a:p>
            <a:pPr algn="l" marL="426146" indent="-213073" lvl="1">
              <a:lnSpc>
                <a:spcPts val="2763"/>
              </a:lnSpc>
              <a:buFont typeface="Arial"/>
              <a:buChar char="•"/>
            </a:pPr>
            <a:r>
              <a:rPr lang="en-US" sz="1973" spc="-39">
                <a:solidFill>
                  <a:srgbClr val="145DA0"/>
                </a:solidFill>
                <a:latin typeface="Poppins"/>
                <a:ea typeface="Poppins"/>
                <a:cs typeface="Poppins"/>
                <a:sym typeface="Poppins"/>
              </a:rPr>
              <a:t>Enter</a:t>
            </a:r>
            <a:r>
              <a:rPr lang="en-US" sz="1973" spc="-39" strike="noStrike" u="none">
                <a:solidFill>
                  <a:srgbClr val="145DA0"/>
                </a:solidFill>
                <a:latin typeface="Poppins"/>
                <a:ea typeface="Poppins"/>
                <a:cs typeface="Poppins"/>
                <a:sym typeface="Poppins"/>
              </a:rPr>
              <a:t> either generic or brand names, retrieving related information.</a:t>
            </a:r>
          </a:p>
          <a:p>
            <a:pPr algn="l" marL="426146" indent="-213073" lvl="1">
              <a:lnSpc>
                <a:spcPts val="2763"/>
              </a:lnSpc>
              <a:buFont typeface="Arial"/>
              <a:buChar char="•"/>
            </a:pPr>
            <a:r>
              <a:rPr lang="en-US" sz="1973" spc="-39" strike="noStrike" u="none">
                <a:solidFill>
                  <a:srgbClr val="145DA0"/>
                </a:solidFill>
                <a:latin typeface="Poppins"/>
                <a:ea typeface="Poppins"/>
                <a:cs typeface="Poppins"/>
                <a:sym typeface="Poppins"/>
              </a:rPr>
              <a:t>Check drug availability by sending a message via WhatsApp to pharmacies in a specific area.</a:t>
            </a:r>
          </a:p>
          <a:p>
            <a:pPr algn="l" marL="426146" indent="-213073" lvl="1">
              <a:lnSpc>
                <a:spcPts val="2763"/>
              </a:lnSpc>
              <a:buFont typeface="Arial"/>
              <a:buChar char="•"/>
            </a:pPr>
            <a:r>
              <a:rPr lang="en-US" sz="1973" spc="-39" strike="noStrike" u="none">
                <a:solidFill>
                  <a:srgbClr val="145DA0"/>
                </a:solidFill>
                <a:latin typeface="Poppins"/>
                <a:ea typeface="Poppins"/>
                <a:cs typeface="Poppins"/>
                <a:sym typeface="Poppins"/>
              </a:rPr>
              <a:t>Upload printed or handwritten prescriptions.</a:t>
            </a:r>
          </a:p>
          <a:p>
            <a:pPr algn="l" marL="426146" indent="-213073" lvl="1">
              <a:lnSpc>
                <a:spcPts val="2763"/>
              </a:lnSpc>
              <a:buFont typeface="Arial"/>
              <a:buChar char="•"/>
            </a:pPr>
            <a:r>
              <a:rPr lang="en-US" sz="1973" spc="-39" strike="noStrike" u="none">
                <a:solidFill>
                  <a:srgbClr val="145DA0"/>
                </a:solidFill>
                <a:latin typeface="Poppins"/>
                <a:ea typeface="Poppins"/>
                <a:cs typeface="Poppins"/>
                <a:sym typeface="Poppins"/>
              </a:rPr>
              <a:t>Admins log in using a username and password for profile access.</a:t>
            </a:r>
          </a:p>
          <a:p>
            <a:pPr algn="l">
              <a:lnSpc>
                <a:spcPts val="2763"/>
              </a:lnSpc>
            </a:pPr>
          </a:p>
        </p:txBody>
      </p:sp>
      <p:sp>
        <p:nvSpPr>
          <p:cNvPr name="TextBox 15" id="15"/>
          <p:cNvSpPr txBox="true"/>
          <p:nvPr/>
        </p:nvSpPr>
        <p:spPr>
          <a:xfrm rot="0">
            <a:off x="2369568" y="3168876"/>
            <a:ext cx="2348490" cy="465294"/>
          </a:xfrm>
          <a:prstGeom prst="rect">
            <a:avLst/>
          </a:prstGeom>
        </p:spPr>
        <p:txBody>
          <a:bodyPr anchor="t" rtlCol="false" tIns="0" lIns="0" bIns="0" rIns="0">
            <a:spAutoFit/>
          </a:bodyPr>
          <a:lstStyle/>
          <a:p>
            <a:pPr algn="ctr">
              <a:lnSpc>
                <a:spcPts val="3759"/>
              </a:lnSpc>
              <a:spcBef>
                <a:spcPct val="0"/>
              </a:spcBef>
            </a:pPr>
            <a:r>
              <a:rPr lang="en-US" sz="2685">
                <a:solidFill>
                  <a:srgbClr val="145DA0"/>
                </a:solidFill>
                <a:latin typeface="Open Sans Extra Bold"/>
                <a:ea typeface="Open Sans Extra Bold"/>
                <a:cs typeface="Open Sans Extra Bold"/>
                <a:sym typeface="Open Sans Extra Bold"/>
              </a:rPr>
              <a:t>Inputs</a:t>
            </a:r>
          </a:p>
        </p:txBody>
      </p:sp>
      <p:sp>
        <p:nvSpPr>
          <p:cNvPr name="TextBox 16" id="16"/>
          <p:cNvSpPr txBox="true"/>
          <p:nvPr/>
        </p:nvSpPr>
        <p:spPr>
          <a:xfrm rot="0">
            <a:off x="6205886" y="3876501"/>
            <a:ext cx="4337708" cy="4464715"/>
          </a:xfrm>
          <a:prstGeom prst="rect">
            <a:avLst/>
          </a:prstGeom>
        </p:spPr>
        <p:txBody>
          <a:bodyPr anchor="t" rtlCol="false" tIns="0" lIns="0" bIns="0" rIns="0">
            <a:spAutoFit/>
          </a:bodyPr>
          <a:lstStyle/>
          <a:p>
            <a:pPr algn="l" marL="426146" indent="-213073" lvl="1">
              <a:lnSpc>
                <a:spcPts val="2763"/>
              </a:lnSpc>
              <a:buFont typeface="Arial"/>
              <a:buChar char="•"/>
            </a:pPr>
            <a:r>
              <a:rPr lang="en-US" sz="1973" spc="-39">
                <a:solidFill>
                  <a:srgbClr val="145DA0"/>
                </a:solidFill>
                <a:latin typeface="Poppins"/>
                <a:ea typeface="Poppins"/>
                <a:cs typeface="Poppins"/>
                <a:sym typeface="Poppins"/>
              </a:rPr>
              <a:t>User Search and Information Retrieval</a:t>
            </a:r>
          </a:p>
          <a:p>
            <a:pPr algn="l" marL="426146" indent="-213073" lvl="1">
              <a:lnSpc>
                <a:spcPts val="2763"/>
              </a:lnSpc>
              <a:buFont typeface="Arial"/>
              <a:buChar char="•"/>
            </a:pPr>
            <a:r>
              <a:rPr lang="en-US" sz="1973" spc="-39">
                <a:solidFill>
                  <a:srgbClr val="145DA0"/>
                </a:solidFill>
                <a:latin typeface="Poppins"/>
                <a:ea typeface="Poppins"/>
                <a:cs typeface="Poppins"/>
                <a:sym typeface="Poppins"/>
              </a:rPr>
              <a:t>Pharmacy Selection and Availability Check</a:t>
            </a:r>
          </a:p>
          <a:p>
            <a:pPr algn="l" marL="426146" indent="-213073" lvl="1">
              <a:lnSpc>
                <a:spcPts val="2763"/>
              </a:lnSpc>
              <a:buFont typeface="Arial"/>
              <a:buChar char="•"/>
            </a:pPr>
            <a:r>
              <a:rPr lang="en-US" sz="1973" spc="-39">
                <a:solidFill>
                  <a:srgbClr val="145DA0"/>
                </a:solidFill>
                <a:latin typeface="Poppins"/>
                <a:ea typeface="Poppins"/>
                <a:cs typeface="Poppins"/>
                <a:sym typeface="Poppins"/>
              </a:rPr>
              <a:t>Notify pharmacists of new prescription uploads; pharmacists review and submit medicine suggestions.</a:t>
            </a:r>
          </a:p>
          <a:p>
            <a:pPr algn="l" marL="426146" indent="-213073" lvl="1">
              <a:lnSpc>
                <a:spcPts val="2763"/>
              </a:lnSpc>
              <a:buFont typeface="Arial"/>
              <a:buChar char="•"/>
            </a:pPr>
            <a:r>
              <a:rPr lang="en-US" sz="1973" spc="-39">
                <a:solidFill>
                  <a:srgbClr val="145DA0"/>
                </a:solidFill>
                <a:latin typeface="Poppins"/>
                <a:ea typeface="Poppins"/>
                <a:cs typeface="Poppins"/>
                <a:sym typeface="Poppins"/>
              </a:rPr>
              <a:t>Admin Management - Add, Update and Delete drug, pharmacy information &amp; monitor prescription uploads</a:t>
            </a:r>
          </a:p>
          <a:p>
            <a:pPr algn="l">
              <a:lnSpc>
                <a:spcPts val="2763"/>
              </a:lnSpc>
            </a:pPr>
          </a:p>
        </p:txBody>
      </p:sp>
      <p:sp>
        <p:nvSpPr>
          <p:cNvPr name="TextBox 17" id="17"/>
          <p:cNvSpPr txBox="true"/>
          <p:nvPr/>
        </p:nvSpPr>
        <p:spPr>
          <a:xfrm rot="0">
            <a:off x="7120956" y="3168876"/>
            <a:ext cx="2348490" cy="465294"/>
          </a:xfrm>
          <a:prstGeom prst="rect">
            <a:avLst/>
          </a:prstGeom>
        </p:spPr>
        <p:txBody>
          <a:bodyPr anchor="t" rtlCol="false" tIns="0" lIns="0" bIns="0" rIns="0">
            <a:spAutoFit/>
          </a:bodyPr>
          <a:lstStyle/>
          <a:p>
            <a:pPr algn="ctr">
              <a:lnSpc>
                <a:spcPts val="3759"/>
              </a:lnSpc>
              <a:spcBef>
                <a:spcPct val="0"/>
              </a:spcBef>
            </a:pPr>
            <a:r>
              <a:rPr lang="en-US" sz="2685">
                <a:solidFill>
                  <a:srgbClr val="145DA0"/>
                </a:solidFill>
                <a:latin typeface="Open Sans Extra Bold"/>
                <a:ea typeface="Open Sans Extra Bold"/>
                <a:cs typeface="Open Sans Extra Bold"/>
                <a:sym typeface="Open Sans Extra Bold"/>
              </a:rPr>
              <a:t>Process</a:t>
            </a:r>
          </a:p>
        </p:txBody>
      </p:sp>
      <p:sp>
        <p:nvSpPr>
          <p:cNvPr name="TextBox 18" id="18"/>
          <p:cNvSpPr txBox="true"/>
          <p:nvPr/>
        </p:nvSpPr>
        <p:spPr>
          <a:xfrm rot="0">
            <a:off x="11082539" y="3529395"/>
            <a:ext cx="4161784" cy="4464715"/>
          </a:xfrm>
          <a:prstGeom prst="rect">
            <a:avLst/>
          </a:prstGeom>
        </p:spPr>
        <p:txBody>
          <a:bodyPr anchor="t" rtlCol="false" tIns="0" lIns="0" bIns="0" rIns="0">
            <a:spAutoFit/>
          </a:bodyPr>
          <a:lstStyle/>
          <a:p>
            <a:pPr algn="l">
              <a:lnSpc>
                <a:spcPts val="2763"/>
              </a:lnSpc>
            </a:pPr>
          </a:p>
          <a:p>
            <a:pPr algn="l" marL="426146" indent="-213073" lvl="1">
              <a:lnSpc>
                <a:spcPts val="2763"/>
              </a:lnSpc>
              <a:buFont typeface="Arial"/>
              <a:buChar char="•"/>
            </a:pPr>
            <a:r>
              <a:rPr lang="en-US" sz="1973" spc="-39">
                <a:solidFill>
                  <a:srgbClr val="145DA0"/>
                </a:solidFill>
                <a:latin typeface="Poppins"/>
                <a:ea typeface="Poppins"/>
                <a:cs typeface="Poppins"/>
                <a:sym typeface="Poppins"/>
              </a:rPr>
              <a:t>Dashboard with monitoring insights.</a:t>
            </a:r>
          </a:p>
          <a:p>
            <a:pPr algn="l" marL="426146" indent="-213073" lvl="1">
              <a:lnSpc>
                <a:spcPts val="2763"/>
              </a:lnSpc>
              <a:buFont typeface="Arial"/>
              <a:buChar char="•"/>
            </a:pPr>
            <a:r>
              <a:rPr lang="en-US" sz="1973" spc="-39">
                <a:solidFill>
                  <a:srgbClr val="145DA0"/>
                </a:solidFill>
                <a:latin typeface="Poppins"/>
                <a:ea typeface="Poppins"/>
                <a:cs typeface="Poppins"/>
                <a:sym typeface="Poppins"/>
              </a:rPr>
              <a:t> Display comprehensive details about the drug, including its brand, strength, </a:t>
            </a:r>
          </a:p>
          <a:p>
            <a:pPr algn="l" marL="426146" indent="-213073" lvl="1">
              <a:lnSpc>
                <a:spcPts val="2763"/>
              </a:lnSpc>
              <a:buFont typeface="Arial"/>
              <a:buChar char="•"/>
            </a:pPr>
            <a:r>
              <a:rPr lang="en-US" sz="1973" spc="-39">
                <a:solidFill>
                  <a:srgbClr val="145DA0"/>
                </a:solidFill>
                <a:latin typeface="Poppins"/>
                <a:ea typeface="Poppins"/>
                <a:cs typeface="Poppins"/>
                <a:sym typeface="Poppins"/>
              </a:rPr>
              <a:t>dosage form, manufacture details, local distributor details. </a:t>
            </a:r>
          </a:p>
          <a:p>
            <a:pPr algn="l" marL="426146" indent="-213073" lvl="1">
              <a:lnSpc>
                <a:spcPts val="2763"/>
              </a:lnSpc>
              <a:buFont typeface="Arial"/>
              <a:buChar char="•"/>
            </a:pPr>
            <a:r>
              <a:rPr lang="en-US" sz="1973" spc="-39">
                <a:solidFill>
                  <a:srgbClr val="145DA0"/>
                </a:solidFill>
                <a:latin typeface="Poppins"/>
                <a:ea typeface="Poppins"/>
                <a:cs typeface="Poppins"/>
                <a:sym typeface="Poppins"/>
              </a:rPr>
              <a:t>Drug availability in nearby pharmacies. </a:t>
            </a:r>
          </a:p>
          <a:p>
            <a:pPr algn="l" marL="426146" indent="-213073" lvl="1">
              <a:lnSpc>
                <a:spcPts val="2763"/>
              </a:lnSpc>
              <a:buFont typeface="Arial"/>
              <a:buChar char="•"/>
            </a:pPr>
            <a:r>
              <a:rPr lang="en-US" sz="1973" spc="-39">
                <a:solidFill>
                  <a:srgbClr val="145DA0"/>
                </a:solidFill>
                <a:latin typeface="Poppins"/>
                <a:ea typeface="Poppins"/>
                <a:cs typeface="Poppins"/>
                <a:sym typeface="Poppins"/>
              </a:rPr>
              <a:t>Notifications and alerts </a:t>
            </a:r>
          </a:p>
          <a:p>
            <a:pPr algn="l">
              <a:lnSpc>
                <a:spcPts val="2763"/>
              </a:lnSpc>
            </a:pPr>
          </a:p>
          <a:p>
            <a:pPr algn="l">
              <a:lnSpc>
                <a:spcPts val="2763"/>
              </a:lnSpc>
            </a:pPr>
          </a:p>
        </p:txBody>
      </p:sp>
      <p:sp>
        <p:nvSpPr>
          <p:cNvPr name="TextBox 19" id="19"/>
          <p:cNvSpPr txBox="true"/>
          <p:nvPr/>
        </p:nvSpPr>
        <p:spPr>
          <a:xfrm rot="0">
            <a:off x="11869746" y="3168876"/>
            <a:ext cx="2348490" cy="465294"/>
          </a:xfrm>
          <a:prstGeom prst="rect">
            <a:avLst/>
          </a:prstGeom>
        </p:spPr>
        <p:txBody>
          <a:bodyPr anchor="t" rtlCol="false" tIns="0" lIns="0" bIns="0" rIns="0">
            <a:spAutoFit/>
          </a:bodyPr>
          <a:lstStyle/>
          <a:p>
            <a:pPr algn="ctr">
              <a:lnSpc>
                <a:spcPts val="3759"/>
              </a:lnSpc>
              <a:spcBef>
                <a:spcPct val="0"/>
              </a:spcBef>
            </a:pPr>
            <a:r>
              <a:rPr lang="en-US" sz="2685">
                <a:solidFill>
                  <a:srgbClr val="145DA0"/>
                </a:solidFill>
                <a:latin typeface="Open Sans Extra Bold"/>
                <a:ea typeface="Open Sans Extra Bold"/>
                <a:cs typeface="Open Sans Extra Bold"/>
                <a:sym typeface="Open Sans Extra Bold"/>
              </a:rPr>
              <a:t>Outputs</a:t>
            </a:r>
          </a:p>
        </p:txBody>
      </p:sp>
      <p:sp>
        <p:nvSpPr>
          <p:cNvPr name="TextBox 20" id="20"/>
          <p:cNvSpPr txBox="true"/>
          <p:nvPr/>
        </p:nvSpPr>
        <p:spPr>
          <a:xfrm rot="0">
            <a:off x="7143766" y="8111927"/>
            <a:ext cx="2348490" cy="465294"/>
          </a:xfrm>
          <a:prstGeom prst="rect">
            <a:avLst/>
          </a:prstGeom>
        </p:spPr>
        <p:txBody>
          <a:bodyPr anchor="t" rtlCol="false" tIns="0" lIns="0" bIns="0" rIns="0">
            <a:spAutoFit/>
          </a:bodyPr>
          <a:lstStyle/>
          <a:p>
            <a:pPr algn="ctr">
              <a:lnSpc>
                <a:spcPts val="3759"/>
              </a:lnSpc>
              <a:spcBef>
                <a:spcPct val="0"/>
              </a:spcBef>
            </a:pPr>
            <a:r>
              <a:rPr lang="en-US" sz="2685">
                <a:solidFill>
                  <a:srgbClr val="145DA0"/>
                </a:solidFill>
                <a:latin typeface="Open Sans Extra Bold"/>
                <a:ea typeface="Open Sans Extra Bold"/>
                <a:cs typeface="Open Sans Extra Bold"/>
                <a:sym typeface="Open Sans Extra Bold"/>
              </a:rPr>
              <a:t>Users</a:t>
            </a:r>
          </a:p>
        </p:txBody>
      </p:sp>
      <p:sp>
        <p:nvSpPr>
          <p:cNvPr name="TextBox 21" id="21"/>
          <p:cNvSpPr txBox="true"/>
          <p:nvPr/>
        </p:nvSpPr>
        <p:spPr>
          <a:xfrm rot="0">
            <a:off x="2156268" y="8701046"/>
            <a:ext cx="11590674" cy="1035715"/>
          </a:xfrm>
          <a:prstGeom prst="rect">
            <a:avLst/>
          </a:prstGeom>
        </p:spPr>
        <p:txBody>
          <a:bodyPr anchor="t" rtlCol="false" tIns="0" lIns="0" bIns="0" rIns="0">
            <a:spAutoFit/>
          </a:bodyPr>
          <a:lstStyle/>
          <a:p>
            <a:pPr algn="just" marL="852292" indent="-284097" lvl="2">
              <a:lnSpc>
                <a:spcPts val="2763"/>
              </a:lnSpc>
              <a:buFont typeface="Arial"/>
              <a:buChar char="⚬"/>
            </a:pPr>
            <a:r>
              <a:rPr lang="en-US" sz="1973" spc="-39">
                <a:solidFill>
                  <a:srgbClr val="145DA0"/>
                </a:solidFill>
                <a:latin typeface="Poppins"/>
                <a:ea typeface="Poppins"/>
                <a:cs typeface="Poppins"/>
                <a:sym typeface="Poppins"/>
              </a:rPr>
              <a:t>Generic User - Pharmacists, Pharmaceutical Students, Pharmaceutical                          Representatives, General Public and Patients</a:t>
            </a:r>
          </a:p>
          <a:p>
            <a:pPr algn="just" marL="852292" indent="-284097" lvl="2">
              <a:lnSpc>
                <a:spcPts val="2763"/>
              </a:lnSpc>
              <a:buFont typeface="Arial"/>
              <a:buChar char="⚬"/>
            </a:pPr>
            <a:r>
              <a:rPr lang="en-US" sz="1973" spc="-39">
                <a:solidFill>
                  <a:srgbClr val="145DA0"/>
                </a:solidFill>
                <a:latin typeface="Poppins"/>
                <a:ea typeface="Poppins"/>
                <a:cs typeface="Poppins"/>
                <a:sym typeface="Poppins"/>
              </a:rPr>
              <a:t>Administrator</a:t>
            </a:r>
          </a:p>
        </p:txBody>
      </p:sp>
      <p:sp>
        <p:nvSpPr>
          <p:cNvPr name="TextBox 22" id="22"/>
          <p:cNvSpPr txBox="true"/>
          <p:nvPr/>
        </p:nvSpPr>
        <p:spPr>
          <a:xfrm rot="0">
            <a:off x="17908552" y="9626232"/>
            <a:ext cx="233009" cy="527026"/>
          </a:xfrm>
          <a:prstGeom prst="rect">
            <a:avLst/>
          </a:prstGeom>
        </p:spPr>
        <p:txBody>
          <a:bodyPr anchor="t" rtlCol="false" tIns="0" lIns="0" bIns="0" rIns="0">
            <a:spAutoFit/>
          </a:bodyPr>
          <a:lstStyle/>
          <a:p>
            <a:pPr algn="ctr">
              <a:lnSpc>
                <a:spcPts val="4383"/>
              </a:lnSpc>
              <a:spcBef>
                <a:spcPct val="0"/>
              </a:spcBef>
            </a:pPr>
            <a:r>
              <a:rPr lang="en-US" sz="3131">
                <a:solidFill>
                  <a:srgbClr val="051D40"/>
                </a:solidFill>
                <a:latin typeface="Open Sans Extra Bold"/>
                <a:ea typeface="Open Sans Extra Bold"/>
                <a:cs typeface="Open Sans Extra Bold"/>
                <a:sym typeface="Open Sans Extra Bold"/>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0">
            <a:off x="12773104" y="0"/>
            <a:ext cx="7680019" cy="10287000"/>
          </a:xfrm>
          <a:custGeom>
            <a:avLst/>
            <a:gdLst/>
            <a:ahLst/>
            <a:cxnLst/>
            <a:rect r="r" b="b" t="t" l="l"/>
            <a:pathLst>
              <a:path h="10287000" w="7680019">
                <a:moveTo>
                  <a:pt x="0" y="0"/>
                </a:moveTo>
                <a:lnTo>
                  <a:pt x="7680019" y="0"/>
                </a:lnTo>
                <a:lnTo>
                  <a:pt x="7680019" y="10287000"/>
                </a:lnTo>
                <a:lnTo>
                  <a:pt x="0" y="10287000"/>
                </a:lnTo>
                <a:lnTo>
                  <a:pt x="0" y="0"/>
                </a:lnTo>
                <a:close/>
              </a:path>
            </a:pathLst>
          </a:custGeom>
          <a:blipFill>
            <a:blip r:embed="rId3"/>
            <a:stretch>
              <a:fillRect l="-74045" t="0" r="-29029" b="0"/>
            </a:stretch>
          </a:blipFill>
        </p:spPr>
      </p:sp>
      <p:grpSp>
        <p:nvGrpSpPr>
          <p:cNvPr name="Group 3" id="3"/>
          <p:cNvGrpSpPr/>
          <p:nvPr/>
        </p:nvGrpSpPr>
        <p:grpSpPr>
          <a:xfrm rot="0">
            <a:off x="15573718" y="7940477"/>
            <a:ext cx="4693046" cy="469304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2585202" y="4124654"/>
            <a:ext cx="7189452" cy="2297128"/>
          </a:xfrm>
          <a:prstGeom prst="rect">
            <a:avLst/>
          </a:prstGeom>
        </p:spPr>
        <p:txBody>
          <a:bodyPr anchor="t" rtlCol="false" tIns="0" lIns="0" bIns="0" rIns="0">
            <a:spAutoFit/>
          </a:bodyPr>
          <a:lstStyle/>
          <a:p>
            <a:pPr algn="l">
              <a:lnSpc>
                <a:spcPts val="9247"/>
              </a:lnSpc>
              <a:spcBef>
                <a:spcPct val="0"/>
              </a:spcBef>
            </a:pPr>
            <a:r>
              <a:rPr lang="en-US" sz="6605">
                <a:solidFill>
                  <a:srgbClr val="FDFDFD"/>
                </a:solidFill>
                <a:latin typeface="Open Sans Extra Bold"/>
                <a:ea typeface="Open Sans Extra Bold"/>
                <a:cs typeface="Open Sans Extra Bold"/>
                <a:sym typeface="Open Sans Extra Bold"/>
              </a:rPr>
              <a:t>System Demonstration</a:t>
            </a:r>
          </a:p>
        </p:txBody>
      </p:sp>
      <p:sp>
        <p:nvSpPr>
          <p:cNvPr name="TextBox 7" id="7"/>
          <p:cNvSpPr txBox="true"/>
          <p:nvPr/>
        </p:nvSpPr>
        <p:spPr>
          <a:xfrm rot="0">
            <a:off x="17908552" y="9626232"/>
            <a:ext cx="233009" cy="527026"/>
          </a:xfrm>
          <a:prstGeom prst="rect">
            <a:avLst/>
          </a:prstGeom>
        </p:spPr>
        <p:txBody>
          <a:bodyPr anchor="t" rtlCol="false" tIns="0" lIns="0" bIns="0" rIns="0">
            <a:spAutoFit/>
          </a:bodyPr>
          <a:lstStyle/>
          <a:p>
            <a:pPr algn="ctr">
              <a:lnSpc>
                <a:spcPts val="4383"/>
              </a:lnSpc>
              <a:spcBef>
                <a:spcPct val="0"/>
              </a:spcBef>
            </a:pPr>
            <a:r>
              <a:rPr lang="en-US" sz="3131">
                <a:solidFill>
                  <a:srgbClr val="051D40"/>
                </a:solidFill>
                <a:latin typeface="Open Sans Extra Bold"/>
                <a:ea typeface="Open Sans Extra Bold"/>
                <a:cs typeface="Open Sans Extra Bold"/>
                <a:sym typeface="Open Sans Extra Bold"/>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6656283" y="-2445901"/>
            <a:ext cx="15178802" cy="1517880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145DA0"/>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007842" y="-1797460"/>
            <a:ext cx="13881919" cy="1388191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7608279" y="1795871"/>
            <a:ext cx="373607" cy="37360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0" id="10"/>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1" id="11"/>
          <p:cNvGrpSpPr/>
          <p:nvPr/>
        </p:nvGrpSpPr>
        <p:grpSpPr>
          <a:xfrm rot="0">
            <a:off x="8307637" y="5380876"/>
            <a:ext cx="373607" cy="37360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3" id="13"/>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4" id="14"/>
          <p:cNvGrpSpPr/>
          <p:nvPr/>
        </p:nvGrpSpPr>
        <p:grpSpPr>
          <a:xfrm rot="0">
            <a:off x="7274904" y="8753353"/>
            <a:ext cx="373607" cy="37360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6" id="16"/>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7" id="17"/>
          <p:cNvGrpSpPr/>
          <p:nvPr/>
        </p:nvGrpSpPr>
        <p:grpSpPr>
          <a:xfrm rot="0">
            <a:off x="8025583" y="7011052"/>
            <a:ext cx="373607" cy="37360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19" id="19"/>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sp>
        <p:nvSpPr>
          <p:cNvPr name="Freeform 20" id="20"/>
          <p:cNvSpPr/>
          <p:nvPr/>
        </p:nvSpPr>
        <p:spPr>
          <a:xfrm flipH="false" flipV="false" rot="0">
            <a:off x="8365356" y="1366298"/>
            <a:ext cx="1137712" cy="1137712"/>
          </a:xfrm>
          <a:custGeom>
            <a:avLst/>
            <a:gdLst/>
            <a:ahLst/>
            <a:cxnLst/>
            <a:rect r="r" b="b" t="t" l="l"/>
            <a:pathLst>
              <a:path h="1137712" w="1137712">
                <a:moveTo>
                  <a:pt x="0" y="0"/>
                </a:moveTo>
                <a:lnTo>
                  <a:pt x="1137711" y="0"/>
                </a:lnTo>
                <a:lnTo>
                  <a:pt x="1137711" y="1137712"/>
                </a:lnTo>
                <a:lnTo>
                  <a:pt x="0" y="1137712"/>
                </a:lnTo>
                <a:lnTo>
                  <a:pt x="0" y="0"/>
                </a:lnTo>
                <a:close/>
              </a:path>
            </a:pathLst>
          </a:custGeom>
          <a:blipFill>
            <a:blip r:embed="rId2"/>
            <a:stretch>
              <a:fillRect l="0" t="0" r="0" b="0"/>
            </a:stretch>
          </a:blipFill>
        </p:spPr>
      </p:sp>
      <p:sp>
        <p:nvSpPr>
          <p:cNvPr name="Freeform 21" id="21"/>
          <p:cNvSpPr/>
          <p:nvPr/>
        </p:nvSpPr>
        <p:spPr>
          <a:xfrm flipH="false" flipV="false" rot="0">
            <a:off x="8985647" y="5143500"/>
            <a:ext cx="1454418" cy="763569"/>
          </a:xfrm>
          <a:custGeom>
            <a:avLst/>
            <a:gdLst/>
            <a:ahLst/>
            <a:cxnLst/>
            <a:rect r="r" b="b" t="t" l="l"/>
            <a:pathLst>
              <a:path h="763569" w="1454418">
                <a:moveTo>
                  <a:pt x="0" y="0"/>
                </a:moveTo>
                <a:lnTo>
                  <a:pt x="1454418" y="0"/>
                </a:lnTo>
                <a:lnTo>
                  <a:pt x="1454418" y="763569"/>
                </a:lnTo>
                <a:lnTo>
                  <a:pt x="0" y="763569"/>
                </a:lnTo>
                <a:lnTo>
                  <a:pt x="0" y="0"/>
                </a:lnTo>
                <a:close/>
              </a:path>
            </a:pathLst>
          </a:custGeom>
          <a:blipFill>
            <a:blip r:embed="rId3"/>
            <a:stretch>
              <a:fillRect l="0" t="0" r="0" b="0"/>
            </a:stretch>
          </a:blipFill>
        </p:spPr>
      </p:sp>
      <p:sp>
        <p:nvSpPr>
          <p:cNvPr name="Freeform 22" id="22"/>
          <p:cNvSpPr/>
          <p:nvPr/>
        </p:nvSpPr>
        <p:spPr>
          <a:xfrm flipH="false" flipV="false" rot="0">
            <a:off x="8688920" y="6656212"/>
            <a:ext cx="1083287" cy="1083287"/>
          </a:xfrm>
          <a:custGeom>
            <a:avLst/>
            <a:gdLst/>
            <a:ahLst/>
            <a:cxnLst/>
            <a:rect r="r" b="b" t="t" l="l"/>
            <a:pathLst>
              <a:path h="1083287" w="1083287">
                <a:moveTo>
                  <a:pt x="0" y="0"/>
                </a:moveTo>
                <a:lnTo>
                  <a:pt x="1083287" y="0"/>
                </a:lnTo>
                <a:lnTo>
                  <a:pt x="1083287" y="1083287"/>
                </a:lnTo>
                <a:lnTo>
                  <a:pt x="0" y="1083287"/>
                </a:lnTo>
                <a:lnTo>
                  <a:pt x="0" y="0"/>
                </a:lnTo>
                <a:close/>
              </a:path>
            </a:pathLst>
          </a:custGeom>
          <a:blipFill>
            <a:blip r:embed="rId4"/>
            <a:stretch>
              <a:fillRect l="0" t="0" r="0" b="0"/>
            </a:stretch>
          </a:blipFill>
        </p:spPr>
      </p:sp>
      <p:sp>
        <p:nvSpPr>
          <p:cNvPr name="Freeform 23" id="23"/>
          <p:cNvSpPr/>
          <p:nvPr/>
        </p:nvSpPr>
        <p:spPr>
          <a:xfrm flipH="false" flipV="false" rot="0">
            <a:off x="7981886" y="8346899"/>
            <a:ext cx="1186516" cy="1186516"/>
          </a:xfrm>
          <a:custGeom>
            <a:avLst/>
            <a:gdLst/>
            <a:ahLst/>
            <a:cxnLst/>
            <a:rect r="r" b="b" t="t" l="l"/>
            <a:pathLst>
              <a:path h="1186516" w="1186516">
                <a:moveTo>
                  <a:pt x="0" y="0"/>
                </a:moveTo>
                <a:lnTo>
                  <a:pt x="1186516" y="0"/>
                </a:lnTo>
                <a:lnTo>
                  <a:pt x="1186516" y="1186516"/>
                </a:lnTo>
                <a:lnTo>
                  <a:pt x="0" y="1186516"/>
                </a:lnTo>
                <a:lnTo>
                  <a:pt x="0" y="0"/>
                </a:lnTo>
                <a:close/>
              </a:path>
            </a:pathLst>
          </a:custGeom>
          <a:blipFill>
            <a:blip r:embed="rId5"/>
            <a:stretch>
              <a:fillRect l="0" t="0" r="0" b="0"/>
            </a:stretch>
          </a:blipFill>
        </p:spPr>
      </p:sp>
      <p:grpSp>
        <p:nvGrpSpPr>
          <p:cNvPr name="Group 24" id="24"/>
          <p:cNvGrpSpPr/>
          <p:nvPr/>
        </p:nvGrpSpPr>
        <p:grpSpPr>
          <a:xfrm rot="0">
            <a:off x="8221912" y="3749969"/>
            <a:ext cx="373607" cy="37360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name="TextBox 26" id="26"/>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sp>
        <p:nvSpPr>
          <p:cNvPr name="Freeform 27" id="27"/>
          <p:cNvSpPr/>
          <p:nvPr/>
        </p:nvSpPr>
        <p:spPr>
          <a:xfrm flipH="false" flipV="false" rot="0">
            <a:off x="8725905" y="3316096"/>
            <a:ext cx="1272462" cy="1103504"/>
          </a:xfrm>
          <a:custGeom>
            <a:avLst/>
            <a:gdLst/>
            <a:ahLst/>
            <a:cxnLst/>
            <a:rect r="r" b="b" t="t" l="l"/>
            <a:pathLst>
              <a:path h="1103504" w="1272462">
                <a:moveTo>
                  <a:pt x="0" y="0"/>
                </a:moveTo>
                <a:lnTo>
                  <a:pt x="1272462" y="0"/>
                </a:lnTo>
                <a:lnTo>
                  <a:pt x="1272462" y="1103504"/>
                </a:lnTo>
                <a:lnTo>
                  <a:pt x="0" y="1103504"/>
                </a:lnTo>
                <a:lnTo>
                  <a:pt x="0" y="0"/>
                </a:lnTo>
                <a:close/>
              </a:path>
            </a:pathLst>
          </a:custGeom>
          <a:blipFill>
            <a:blip r:embed="rId6"/>
            <a:stretch>
              <a:fillRect l="0" t="0" r="0" b="0"/>
            </a:stretch>
          </a:blipFill>
        </p:spPr>
      </p:sp>
      <p:sp>
        <p:nvSpPr>
          <p:cNvPr name="TextBox 28" id="28"/>
          <p:cNvSpPr txBox="true"/>
          <p:nvPr/>
        </p:nvSpPr>
        <p:spPr>
          <a:xfrm rot="0">
            <a:off x="1028700" y="4605020"/>
            <a:ext cx="6033363" cy="962660"/>
          </a:xfrm>
          <a:prstGeom prst="rect">
            <a:avLst/>
          </a:prstGeom>
        </p:spPr>
        <p:txBody>
          <a:bodyPr anchor="t" rtlCol="false" tIns="0" lIns="0" bIns="0" rIns="0">
            <a:spAutoFit/>
          </a:bodyPr>
          <a:lstStyle/>
          <a:p>
            <a:pPr algn="l" marL="0" indent="0" lvl="0">
              <a:lnSpc>
                <a:spcPts val="7839"/>
              </a:lnSpc>
              <a:spcBef>
                <a:spcPct val="0"/>
              </a:spcBef>
            </a:pPr>
            <a:r>
              <a:rPr lang="en-US" sz="5599">
                <a:solidFill>
                  <a:srgbClr val="FDFDFD"/>
                </a:solidFill>
                <a:latin typeface="Open Sans Extra Bold"/>
                <a:ea typeface="Open Sans Extra Bold"/>
                <a:cs typeface="Open Sans Extra Bold"/>
                <a:sym typeface="Open Sans Extra Bold"/>
              </a:rPr>
              <a:t>Technologies</a:t>
            </a:r>
          </a:p>
        </p:txBody>
      </p:sp>
      <p:sp>
        <p:nvSpPr>
          <p:cNvPr name="TextBox 29" id="29"/>
          <p:cNvSpPr txBox="true"/>
          <p:nvPr/>
        </p:nvSpPr>
        <p:spPr>
          <a:xfrm rot="0">
            <a:off x="9998367" y="1375615"/>
            <a:ext cx="6139527" cy="1128395"/>
          </a:xfrm>
          <a:prstGeom prst="rect">
            <a:avLst/>
          </a:prstGeom>
        </p:spPr>
        <p:txBody>
          <a:bodyPr anchor="t" rtlCol="false" tIns="0" lIns="0" bIns="0" rIns="0">
            <a:spAutoFit/>
          </a:bodyPr>
          <a:lstStyle/>
          <a:p>
            <a:pPr algn="l">
              <a:lnSpc>
                <a:spcPts val="4480"/>
              </a:lnSpc>
            </a:pPr>
            <a:r>
              <a:rPr lang="en-US" sz="3200" spc="-64">
                <a:solidFill>
                  <a:srgbClr val="145DA0"/>
                </a:solidFill>
                <a:latin typeface="Poppins"/>
                <a:ea typeface="Poppins"/>
                <a:cs typeface="Poppins"/>
                <a:sym typeface="Poppins"/>
              </a:rPr>
              <a:t>Flutter (Cross platform development - Mobile App)</a:t>
            </a:r>
          </a:p>
        </p:txBody>
      </p:sp>
      <p:sp>
        <p:nvSpPr>
          <p:cNvPr name="TextBox 30" id="30"/>
          <p:cNvSpPr txBox="true"/>
          <p:nvPr/>
        </p:nvSpPr>
        <p:spPr>
          <a:xfrm rot="0">
            <a:off x="10688346" y="5241608"/>
            <a:ext cx="6570954" cy="566420"/>
          </a:xfrm>
          <a:prstGeom prst="rect">
            <a:avLst/>
          </a:prstGeom>
        </p:spPr>
        <p:txBody>
          <a:bodyPr anchor="t" rtlCol="false" tIns="0" lIns="0" bIns="0" rIns="0">
            <a:spAutoFit/>
          </a:bodyPr>
          <a:lstStyle/>
          <a:p>
            <a:pPr algn="l">
              <a:lnSpc>
                <a:spcPts val="4480"/>
              </a:lnSpc>
            </a:pPr>
            <a:r>
              <a:rPr lang="en-US" sz="3200" spc="-64">
                <a:solidFill>
                  <a:srgbClr val="145DA0"/>
                </a:solidFill>
                <a:latin typeface="Poppins"/>
                <a:ea typeface="Poppins"/>
                <a:cs typeface="Poppins"/>
                <a:sym typeface="Poppins"/>
              </a:rPr>
              <a:t>Nodejs (Backend development)</a:t>
            </a:r>
          </a:p>
        </p:txBody>
      </p:sp>
      <p:sp>
        <p:nvSpPr>
          <p:cNvPr name="TextBox 31" id="31"/>
          <p:cNvSpPr txBox="true"/>
          <p:nvPr/>
        </p:nvSpPr>
        <p:spPr>
          <a:xfrm rot="0">
            <a:off x="10137606" y="6818239"/>
            <a:ext cx="5768345" cy="566420"/>
          </a:xfrm>
          <a:prstGeom prst="rect">
            <a:avLst/>
          </a:prstGeom>
        </p:spPr>
        <p:txBody>
          <a:bodyPr anchor="t" rtlCol="false" tIns="0" lIns="0" bIns="0" rIns="0">
            <a:spAutoFit/>
          </a:bodyPr>
          <a:lstStyle/>
          <a:p>
            <a:pPr algn="l">
              <a:lnSpc>
                <a:spcPts val="4480"/>
              </a:lnSpc>
            </a:pPr>
            <a:r>
              <a:rPr lang="en-US" sz="3200" spc="-64">
                <a:solidFill>
                  <a:srgbClr val="145DA0"/>
                </a:solidFill>
                <a:latin typeface="Poppins"/>
                <a:ea typeface="Poppins"/>
                <a:cs typeface="Poppins"/>
                <a:sym typeface="Poppins"/>
              </a:rPr>
              <a:t>MySQL (Database)</a:t>
            </a:r>
          </a:p>
        </p:txBody>
      </p:sp>
      <p:sp>
        <p:nvSpPr>
          <p:cNvPr name="TextBox 32" id="32"/>
          <p:cNvSpPr txBox="true"/>
          <p:nvPr/>
        </p:nvSpPr>
        <p:spPr>
          <a:xfrm rot="0">
            <a:off x="9503067" y="8519900"/>
            <a:ext cx="6351632" cy="1128395"/>
          </a:xfrm>
          <a:prstGeom prst="rect">
            <a:avLst/>
          </a:prstGeom>
        </p:spPr>
        <p:txBody>
          <a:bodyPr anchor="t" rtlCol="false" tIns="0" lIns="0" bIns="0" rIns="0">
            <a:spAutoFit/>
          </a:bodyPr>
          <a:lstStyle/>
          <a:p>
            <a:pPr algn="l">
              <a:lnSpc>
                <a:spcPts val="4480"/>
              </a:lnSpc>
            </a:pPr>
            <a:r>
              <a:rPr lang="en-US" sz="3200" spc="-64">
                <a:solidFill>
                  <a:srgbClr val="145DA0"/>
                </a:solidFill>
                <a:latin typeface="Poppins"/>
                <a:ea typeface="Poppins"/>
                <a:cs typeface="Poppins"/>
                <a:sym typeface="Poppins"/>
              </a:rPr>
              <a:t>Firebase (User Authentication, storage and notifications)</a:t>
            </a:r>
          </a:p>
        </p:txBody>
      </p:sp>
      <p:sp>
        <p:nvSpPr>
          <p:cNvPr name="TextBox 33" id="33"/>
          <p:cNvSpPr txBox="true"/>
          <p:nvPr/>
        </p:nvSpPr>
        <p:spPr>
          <a:xfrm rot="0">
            <a:off x="17908552" y="9626232"/>
            <a:ext cx="233009" cy="527026"/>
          </a:xfrm>
          <a:prstGeom prst="rect">
            <a:avLst/>
          </a:prstGeom>
        </p:spPr>
        <p:txBody>
          <a:bodyPr anchor="t" rtlCol="false" tIns="0" lIns="0" bIns="0" rIns="0">
            <a:spAutoFit/>
          </a:bodyPr>
          <a:lstStyle/>
          <a:p>
            <a:pPr algn="ctr">
              <a:lnSpc>
                <a:spcPts val="4383"/>
              </a:lnSpc>
              <a:spcBef>
                <a:spcPct val="0"/>
              </a:spcBef>
            </a:pPr>
            <a:r>
              <a:rPr lang="en-US" sz="3131">
                <a:solidFill>
                  <a:srgbClr val="051D40"/>
                </a:solidFill>
                <a:latin typeface="Open Sans Extra Bold"/>
                <a:ea typeface="Open Sans Extra Bold"/>
                <a:cs typeface="Open Sans Extra Bold"/>
                <a:sym typeface="Open Sans Extra Bold"/>
              </a:rPr>
              <a:t>7</a:t>
            </a:r>
          </a:p>
        </p:txBody>
      </p:sp>
      <p:sp>
        <p:nvSpPr>
          <p:cNvPr name="TextBox 34" id="34"/>
          <p:cNvSpPr txBox="true"/>
          <p:nvPr/>
        </p:nvSpPr>
        <p:spPr>
          <a:xfrm rot="0">
            <a:off x="10322217" y="3260788"/>
            <a:ext cx="6139527" cy="1128395"/>
          </a:xfrm>
          <a:prstGeom prst="rect">
            <a:avLst/>
          </a:prstGeom>
        </p:spPr>
        <p:txBody>
          <a:bodyPr anchor="t" rtlCol="false" tIns="0" lIns="0" bIns="0" rIns="0">
            <a:spAutoFit/>
          </a:bodyPr>
          <a:lstStyle/>
          <a:p>
            <a:pPr algn="l">
              <a:lnSpc>
                <a:spcPts val="4480"/>
              </a:lnSpc>
            </a:pPr>
            <a:r>
              <a:rPr lang="en-US" sz="3200" spc="-64">
                <a:solidFill>
                  <a:srgbClr val="145DA0"/>
                </a:solidFill>
                <a:latin typeface="Poppins"/>
                <a:ea typeface="Poppins"/>
                <a:cs typeface="Poppins"/>
                <a:sym typeface="Poppins"/>
              </a:rPr>
              <a:t>Reactjs (Web App - Frontend </a:t>
            </a:r>
          </a:p>
          <a:p>
            <a:pPr algn="l">
              <a:lnSpc>
                <a:spcPts val="4480"/>
              </a:lnSpc>
            </a:pPr>
            <a:r>
              <a:rPr lang="en-US" sz="3200" spc="-64">
                <a:solidFill>
                  <a:srgbClr val="145DA0"/>
                </a:solidFill>
                <a:latin typeface="Poppins"/>
                <a:ea typeface="Poppins"/>
                <a:cs typeface="Poppins"/>
                <a:sym typeface="Poppins"/>
              </a:rPr>
              <a:t>Development</a:t>
            </a:r>
            <a:r>
              <a:rPr lang="en-US" sz="3200" spc="-64">
                <a:solidFill>
                  <a:srgbClr val="145DA0"/>
                </a:solidFill>
                <a:latin typeface="Poppins"/>
                <a:ea typeface="Poppins"/>
                <a:cs typeface="Poppins"/>
                <a:sym typeface="Poppins"/>
              </a:rPr>
              <a: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0">
            <a:off x="12773104" y="0"/>
            <a:ext cx="7680019" cy="10287000"/>
          </a:xfrm>
          <a:custGeom>
            <a:avLst/>
            <a:gdLst/>
            <a:ahLst/>
            <a:cxnLst/>
            <a:rect r="r" b="b" t="t" l="l"/>
            <a:pathLst>
              <a:path h="10287000" w="7680019">
                <a:moveTo>
                  <a:pt x="0" y="0"/>
                </a:moveTo>
                <a:lnTo>
                  <a:pt x="7680019" y="0"/>
                </a:lnTo>
                <a:lnTo>
                  <a:pt x="7680019" y="10287000"/>
                </a:lnTo>
                <a:lnTo>
                  <a:pt x="0" y="10287000"/>
                </a:lnTo>
                <a:lnTo>
                  <a:pt x="0" y="0"/>
                </a:lnTo>
                <a:close/>
              </a:path>
            </a:pathLst>
          </a:custGeom>
          <a:blipFill>
            <a:blip r:embed="rId2"/>
            <a:stretch>
              <a:fillRect l="-74045" t="0" r="-29029" b="0"/>
            </a:stretch>
          </a:blipFill>
        </p:spPr>
      </p:sp>
      <p:grpSp>
        <p:nvGrpSpPr>
          <p:cNvPr name="Group 3" id="3"/>
          <p:cNvGrpSpPr/>
          <p:nvPr/>
        </p:nvGrpSpPr>
        <p:grpSpPr>
          <a:xfrm rot="0">
            <a:off x="15573718" y="7940477"/>
            <a:ext cx="4693046" cy="469304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4343454" y="4518292"/>
            <a:ext cx="4355254" cy="1126591"/>
          </a:xfrm>
          <a:prstGeom prst="rect">
            <a:avLst/>
          </a:prstGeom>
        </p:spPr>
        <p:txBody>
          <a:bodyPr anchor="t" rtlCol="false" tIns="0" lIns="0" bIns="0" rIns="0">
            <a:spAutoFit/>
          </a:bodyPr>
          <a:lstStyle/>
          <a:p>
            <a:pPr algn="l">
              <a:lnSpc>
                <a:spcPts val="9247"/>
              </a:lnSpc>
              <a:spcBef>
                <a:spcPct val="0"/>
              </a:spcBef>
            </a:pPr>
            <a:r>
              <a:rPr lang="en-US" sz="6605" u="sng">
                <a:solidFill>
                  <a:srgbClr val="FDFDFD"/>
                </a:solidFill>
                <a:latin typeface="Open Sans Extra Bold"/>
                <a:ea typeface="Open Sans Extra Bold"/>
                <a:cs typeface="Open Sans Extra Bold"/>
                <a:sym typeface="Open Sans Extra Bold"/>
                <a:hlinkClick r:id="rId3" tooltip="https://www.figma.com/design/ReZqnCVscVbF5k8P6hEw2K/Drugio---Individual-Project?node-id=0-1&amp;t=YfoXJXUEkkf3Jdr6-1"/>
              </a:rPr>
              <a:t>UI Design</a:t>
            </a:r>
          </a:p>
        </p:txBody>
      </p:sp>
      <p:sp>
        <p:nvSpPr>
          <p:cNvPr name="TextBox 7" id="7"/>
          <p:cNvSpPr txBox="true"/>
          <p:nvPr/>
        </p:nvSpPr>
        <p:spPr>
          <a:xfrm rot="0">
            <a:off x="17908552" y="9626232"/>
            <a:ext cx="233009" cy="527026"/>
          </a:xfrm>
          <a:prstGeom prst="rect">
            <a:avLst/>
          </a:prstGeom>
        </p:spPr>
        <p:txBody>
          <a:bodyPr anchor="t" rtlCol="false" tIns="0" lIns="0" bIns="0" rIns="0">
            <a:spAutoFit/>
          </a:bodyPr>
          <a:lstStyle/>
          <a:p>
            <a:pPr algn="ctr">
              <a:lnSpc>
                <a:spcPts val="4383"/>
              </a:lnSpc>
              <a:spcBef>
                <a:spcPct val="0"/>
              </a:spcBef>
            </a:pPr>
            <a:r>
              <a:rPr lang="en-US" sz="3131">
                <a:solidFill>
                  <a:srgbClr val="051D40"/>
                </a:solidFill>
                <a:latin typeface="Open Sans Extra Bold"/>
                <a:ea typeface="Open Sans Extra Bold"/>
                <a:cs typeface="Open Sans Extra Bold"/>
                <a:sym typeface="Open Sans Extra Bold"/>
              </a:rPr>
              <a:t>6</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88217" y="9258300"/>
            <a:ext cx="18476217" cy="1028700"/>
            <a:chOff x="0" y="0"/>
            <a:chExt cx="4866164" cy="270933"/>
          </a:xfrm>
        </p:grpSpPr>
        <p:sp>
          <p:nvSpPr>
            <p:cNvPr name="Freeform 3" id="3"/>
            <p:cNvSpPr/>
            <p:nvPr/>
          </p:nvSpPr>
          <p:spPr>
            <a:xfrm flipH="false" flipV="false" rot="0">
              <a:off x="0" y="0"/>
              <a:ext cx="4866164" cy="270933"/>
            </a:xfrm>
            <a:custGeom>
              <a:avLst/>
              <a:gdLst/>
              <a:ahLst/>
              <a:cxnLst/>
              <a:rect r="r" b="b" t="t" l="l"/>
              <a:pathLst>
                <a:path h="270933" w="4866164">
                  <a:moveTo>
                    <a:pt x="0" y="0"/>
                  </a:moveTo>
                  <a:lnTo>
                    <a:pt x="4866164" y="0"/>
                  </a:lnTo>
                  <a:lnTo>
                    <a:pt x="4866164" y="270933"/>
                  </a:lnTo>
                  <a:lnTo>
                    <a:pt x="0" y="270933"/>
                  </a:lnTo>
                  <a:close/>
                </a:path>
              </a:pathLst>
            </a:custGeom>
            <a:solidFill>
              <a:srgbClr val="5B98BA"/>
            </a:solidFill>
            <a:ln cap="sq">
              <a:noFill/>
              <a:prstDash val="solid"/>
              <a:miter/>
            </a:ln>
          </p:spPr>
        </p:sp>
        <p:sp>
          <p:nvSpPr>
            <p:cNvPr name="TextBox 4" id="4"/>
            <p:cNvSpPr txBox="true"/>
            <p:nvPr/>
          </p:nvSpPr>
          <p:spPr>
            <a:xfrm>
              <a:off x="0" y="-38100"/>
              <a:ext cx="4866164" cy="30903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2123887" y="-2346523"/>
            <a:ext cx="4693046" cy="469304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7756152" y="9473832"/>
            <a:ext cx="233009" cy="527026"/>
          </a:xfrm>
          <a:prstGeom prst="rect">
            <a:avLst/>
          </a:prstGeom>
        </p:spPr>
        <p:txBody>
          <a:bodyPr anchor="t" rtlCol="false" tIns="0" lIns="0" bIns="0" rIns="0">
            <a:spAutoFit/>
          </a:bodyPr>
          <a:lstStyle/>
          <a:p>
            <a:pPr algn="ctr">
              <a:lnSpc>
                <a:spcPts val="4383"/>
              </a:lnSpc>
              <a:spcBef>
                <a:spcPct val="0"/>
              </a:spcBef>
            </a:pPr>
            <a:r>
              <a:rPr lang="en-US" sz="3131">
                <a:solidFill>
                  <a:srgbClr val="051D40"/>
                </a:solidFill>
                <a:latin typeface="Open Sans Extra Bold"/>
                <a:ea typeface="Open Sans Extra Bold"/>
                <a:cs typeface="Open Sans Extra Bold"/>
                <a:sym typeface="Open Sans Extra Bold"/>
              </a:rPr>
              <a:t>8</a:t>
            </a:r>
          </a:p>
        </p:txBody>
      </p:sp>
      <p:sp>
        <p:nvSpPr>
          <p:cNvPr name="TextBox 9" id="9"/>
          <p:cNvSpPr txBox="true"/>
          <p:nvPr/>
        </p:nvSpPr>
        <p:spPr>
          <a:xfrm rot="0">
            <a:off x="3367578" y="890270"/>
            <a:ext cx="11259616" cy="962660"/>
          </a:xfrm>
          <a:prstGeom prst="rect">
            <a:avLst/>
          </a:prstGeom>
        </p:spPr>
        <p:txBody>
          <a:bodyPr anchor="t" rtlCol="false" tIns="0" lIns="0" bIns="0" rIns="0">
            <a:spAutoFit/>
          </a:bodyPr>
          <a:lstStyle/>
          <a:p>
            <a:pPr algn="l">
              <a:lnSpc>
                <a:spcPts val="7840"/>
              </a:lnSpc>
              <a:spcBef>
                <a:spcPct val="0"/>
              </a:spcBef>
            </a:pPr>
            <a:r>
              <a:rPr lang="en-US" sz="5600">
                <a:solidFill>
                  <a:srgbClr val="051D40"/>
                </a:solidFill>
                <a:latin typeface="Open Sans Extra Bold"/>
                <a:ea typeface="Open Sans Extra Bold"/>
                <a:cs typeface="Open Sans Extra Bold"/>
                <a:sym typeface="Open Sans Extra Bold"/>
              </a:rPr>
              <a:t>Further Work</a:t>
            </a:r>
          </a:p>
        </p:txBody>
      </p:sp>
      <p:grpSp>
        <p:nvGrpSpPr>
          <p:cNvPr name="Group 10" id="10"/>
          <p:cNvGrpSpPr/>
          <p:nvPr/>
        </p:nvGrpSpPr>
        <p:grpSpPr>
          <a:xfrm rot="0">
            <a:off x="15720542" y="-389904"/>
            <a:ext cx="4693046" cy="469304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1911354" y="3247415"/>
            <a:ext cx="12715840" cy="4482963"/>
          </a:xfrm>
          <a:prstGeom prst="rect">
            <a:avLst/>
          </a:prstGeom>
        </p:spPr>
        <p:txBody>
          <a:bodyPr anchor="t" rtlCol="false" tIns="0" lIns="0" bIns="0" rIns="0">
            <a:spAutoFit/>
          </a:bodyPr>
          <a:lstStyle/>
          <a:p>
            <a:pPr algn="l" marL="795727" indent="-397863" lvl="1">
              <a:lnSpc>
                <a:spcPts val="7223"/>
              </a:lnSpc>
              <a:buFont typeface="Arial"/>
              <a:buChar char="•"/>
            </a:pPr>
            <a:r>
              <a:rPr lang="en-US" sz="3685">
                <a:solidFill>
                  <a:srgbClr val="145DA0"/>
                </a:solidFill>
                <a:latin typeface="Open Sans Extra Bold"/>
                <a:ea typeface="Open Sans Extra Bold"/>
                <a:cs typeface="Open Sans Extra Bold"/>
                <a:sym typeface="Open Sans Extra Bold"/>
              </a:rPr>
              <a:t>Complete the Implementation of Core Features</a:t>
            </a:r>
          </a:p>
          <a:p>
            <a:pPr algn="l" marL="795727" indent="-397863" lvl="1">
              <a:lnSpc>
                <a:spcPts val="7223"/>
              </a:lnSpc>
              <a:buFont typeface="Arial"/>
              <a:buChar char="•"/>
            </a:pPr>
            <a:r>
              <a:rPr lang="en-US" sz="3685">
                <a:solidFill>
                  <a:srgbClr val="145DA0"/>
                </a:solidFill>
                <a:latin typeface="Open Sans Extra Bold"/>
                <a:ea typeface="Open Sans Extra Bold"/>
                <a:cs typeface="Open Sans Extra Bold"/>
                <a:sym typeface="Open Sans Extra Bold"/>
              </a:rPr>
              <a:t>Enhance the Admin Panel</a:t>
            </a:r>
          </a:p>
          <a:p>
            <a:pPr algn="l" marL="795727" indent="-397863" lvl="1">
              <a:lnSpc>
                <a:spcPts val="7223"/>
              </a:lnSpc>
              <a:buFont typeface="Arial"/>
              <a:buChar char="•"/>
            </a:pPr>
            <a:r>
              <a:rPr lang="en-US" sz="3685">
                <a:solidFill>
                  <a:srgbClr val="145DA0"/>
                </a:solidFill>
                <a:latin typeface="Open Sans Extra Bold"/>
                <a:ea typeface="Open Sans Extra Bold"/>
                <a:cs typeface="Open Sans Extra Bold"/>
                <a:sym typeface="Open Sans Extra Bold"/>
              </a:rPr>
              <a:t>Testing and Debugging</a:t>
            </a:r>
          </a:p>
          <a:p>
            <a:pPr algn="l" marL="795727" indent="-397863" lvl="1">
              <a:lnSpc>
                <a:spcPts val="7223"/>
              </a:lnSpc>
              <a:buFont typeface="Arial"/>
              <a:buChar char="•"/>
            </a:pPr>
            <a:r>
              <a:rPr lang="en-US" sz="3685">
                <a:solidFill>
                  <a:srgbClr val="145DA0"/>
                </a:solidFill>
                <a:latin typeface="Open Sans Extra Bold"/>
                <a:ea typeface="Open Sans Extra Bold"/>
                <a:cs typeface="Open Sans Extra Bold"/>
                <a:sym typeface="Open Sans Extra Bold"/>
              </a:rPr>
              <a:t>Security and Compliance Enhancements</a:t>
            </a:r>
          </a:p>
          <a:p>
            <a:pPr algn="l" marL="795727" indent="-397863" lvl="1">
              <a:lnSpc>
                <a:spcPts val="7223"/>
              </a:lnSpc>
              <a:buFont typeface="Arial"/>
              <a:buChar char="•"/>
            </a:pPr>
            <a:r>
              <a:rPr lang="en-US" sz="3685">
                <a:solidFill>
                  <a:srgbClr val="145DA0"/>
                </a:solidFill>
                <a:latin typeface="Open Sans Extra Bold"/>
                <a:ea typeface="Open Sans Extra Bold"/>
                <a:cs typeface="Open Sans Extra Bold"/>
                <a:sym typeface="Open Sans Extra Bold"/>
              </a:rPr>
              <a:t>Deployment and Hosting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DAGSbtzRrmY</dc:identifier>
  <dcterms:modified xsi:type="dcterms:W3CDTF">2011-08-01T06:04:30Z</dcterms:modified>
  <cp:revision>1</cp:revision>
  <dc:title>White and Blue Professional Modern Technology Pitch Deck Presentation</dc:title>
</cp:coreProperties>
</file>