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1"/>
  </p:notesMasterIdLst>
  <p:sldIdLst>
    <p:sldId id="256" r:id="rId2"/>
    <p:sldId id="264" r:id="rId3"/>
    <p:sldId id="272" r:id="rId4"/>
    <p:sldId id="273" r:id="rId5"/>
    <p:sldId id="266" r:id="rId6"/>
    <p:sldId id="283" r:id="rId7"/>
    <p:sldId id="285" r:id="rId8"/>
    <p:sldId id="277" r:id="rId9"/>
    <p:sldId id="286" r:id="rId10"/>
    <p:sldId id="288" r:id="rId11"/>
    <p:sldId id="269" r:id="rId12"/>
    <p:sldId id="278" r:id="rId13"/>
    <p:sldId id="280" r:id="rId14"/>
    <p:sldId id="279" r:id="rId15"/>
    <p:sldId id="275" r:id="rId16"/>
    <p:sldId id="284" r:id="rId17"/>
    <p:sldId id="274" r:id="rId18"/>
    <p:sldId id="263" r:id="rId19"/>
    <p:sldId id="282" r:id="rId20"/>
  </p:sldIdLst>
  <p:sldSz cx="14630400" cy="8229600"/>
  <p:notesSz cx="8229600" cy="14630400"/>
  <p:embeddedFontLst>
    <p:embeddedFont>
      <p:font typeface="Outfit Extra Bol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userDrawn="1">
          <p15:clr>
            <a:srgbClr val="A4A3A4"/>
          </p15:clr>
        </p15:guide>
        <p15:guide id="2" pos="46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showGuides="1">
      <p:cViewPr>
        <p:scale>
          <a:sx n="82" d="100"/>
          <a:sy n="82" d="100"/>
        </p:scale>
        <p:origin x="1050" y="372"/>
      </p:cViewPr>
      <p:guideLst>
        <p:guide orient="horz" pos="2592"/>
        <p:guide pos="46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endParaRPr lang="en-IN"/>
          </a:p>
        </p:txBody>
      </p:sp>
      <p:sp>
        <p:nvSpPr>
          <p:cNvPr id="3" name="Subtitle 2"/>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5C6B4A9-1611-4792-9094-5F34BCA07E0B}" type="datetimeFigureOut">
              <a:rPr lang="en-US" smtClean="0"/>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38150"/>
            <a:ext cx="3154680" cy="6974206"/>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0" y="2051686"/>
            <a:ext cx="12618720" cy="3423284"/>
          </a:xfrm>
        </p:spPr>
        <p:txBody>
          <a:bodyPr anchor="b"/>
          <a:lstStyle>
            <a:lvl1pPr>
              <a:defRPr sz="7200"/>
            </a:lvl1pPr>
          </a:lstStyle>
          <a:p>
            <a:r>
              <a:rPr lang="en-US"/>
              <a:t>Click to edit Master title style</a:t>
            </a:r>
            <a:endParaRPr lang="en-IN"/>
          </a:p>
        </p:txBody>
      </p:sp>
      <p:sp>
        <p:nvSpPr>
          <p:cNvPr id="3" name="Text Placeholder 2"/>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B712588-04B1-427B-82EE-E8DB90309F08}" type="datetimeFigureOut">
              <a:rPr lang="en-US" smtClean="0"/>
              <a:t>10/22/2025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p:spPr>
        <p:txBody>
          <a:bodyPr/>
          <a:lstStyle/>
          <a:p>
            <a:r>
              <a:rPr lang="en-US"/>
              <a:t>Click to edit Master title style</a:t>
            </a:r>
            <a:endParaRPr lang="en-IN"/>
          </a:p>
        </p:txBody>
      </p:sp>
      <p:sp>
        <p:nvSpPr>
          <p:cNvPr id="3" name="Text Placeholder 2"/>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61BEF0D-F0BB-DE4B-95CE-6DB70DBA9567}" type="datetimeFigureOut">
              <a:rPr lang="en-US" smtClean="0"/>
              <a:t>10/22/2025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61BEF0D-F0BB-DE4B-95CE-6DB70DBA9567}" type="datetimeFigureOut">
              <a:rPr lang="en-US" smtClean="0"/>
              <a:t>10/22/2025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t>10/22/2025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IN"/>
          </a:p>
        </p:txBody>
      </p:sp>
      <p:sp>
        <p:nvSpPr>
          <p:cNvPr id="3" name="Content Placeholder 2"/>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IN"/>
          </a:p>
        </p:txBody>
      </p:sp>
      <p:sp>
        <p:nvSpPr>
          <p:cNvPr id="3" name="Picture Placeholder 2"/>
          <p:cNvSpPr>
            <a:spLocks noGrp="1"/>
          </p:cNvSpPr>
          <p:nvPr>
            <p:ph type="pic" idx="1"/>
          </p:nvPr>
        </p:nvSpPr>
        <p:spPr>
          <a:xfrm>
            <a:off x="6219826" y="1184911"/>
            <a:ext cx="7406640" cy="5848350"/>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endParaRPr lang="en-IN"/>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10/22/2025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B61BEF0D-F0BB-DE4B-95CE-6DB70DBA9567}" type="datetimeFigureOut">
              <a:rPr lang="en-US" smtClean="0"/>
              <a:t>10/22/2025</a:t>
            </a:fld>
            <a:endParaRPr lang="en-US" dirty="0"/>
          </a:p>
        </p:txBody>
      </p:sp>
      <p:sp>
        <p:nvSpPr>
          <p:cNvPr id="5" name="Footer Placeholder 4"/>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D57F1E4F-1CFF-5643-939E-217C01CDF56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990601" y="3819524"/>
            <a:ext cx="12039600" cy="4257675"/>
          </a:xfrm>
          <a:prstGeom prst="rect">
            <a:avLst/>
          </a:prstGeom>
          <a:noFill/>
        </p:spPr>
        <p:txBody>
          <a:bodyPr wrap="square" lIns="0" tIns="0" rIns="0" bIns="0" rtlCol="0" anchor="t"/>
          <a:lstStyle/>
          <a:p>
            <a:pPr marL="0" indent="0" algn="ctr">
              <a:lnSpc>
                <a:spcPts val="7700"/>
              </a:lnSpc>
              <a:buNone/>
            </a:pPr>
            <a:endParaRPr lang="en-US" sz="6150" dirty="0"/>
          </a:p>
        </p:txBody>
      </p:sp>
      <p:sp>
        <p:nvSpPr>
          <p:cNvPr id="4" name="Text 1"/>
          <p:cNvSpPr/>
          <p:nvPr/>
        </p:nvSpPr>
        <p:spPr>
          <a:xfrm>
            <a:off x="6280190" y="5570696"/>
            <a:ext cx="7556421" cy="362903"/>
          </a:xfrm>
          <a:prstGeom prst="rect">
            <a:avLst/>
          </a:prstGeom>
          <a:noFill/>
        </p:spPr>
        <p:txBody>
          <a:bodyPr wrap="none" lIns="0" tIns="0" rIns="0" bIns="0" rtlCol="0" anchor="t"/>
          <a:lstStyle/>
          <a:p>
            <a:pPr marL="0" indent="0">
              <a:lnSpc>
                <a:spcPts val="2850"/>
              </a:lnSpc>
              <a:buNone/>
            </a:pPr>
            <a:endParaRPr lang="en-US" sz="1750" dirty="0"/>
          </a:p>
        </p:txBody>
      </p:sp>
      <p:sp>
        <p:nvSpPr>
          <p:cNvPr id="6" name="TextBox 5"/>
          <p:cNvSpPr txBox="1"/>
          <p:nvPr/>
        </p:nvSpPr>
        <p:spPr>
          <a:xfrm>
            <a:off x="546846" y="152401"/>
            <a:ext cx="13687426" cy="523220"/>
          </a:xfrm>
          <a:prstGeom prst="rect">
            <a:avLst/>
          </a:prstGeom>
          <a:noFill/>
        </p:spPr>
        <p:txBody>
          <a:bodyPr wrap="square">
            <a:spAutoFit/>
          </a:bodyPr>
          <a:lstStyle/>
          <a:p>
            <a:pPr algn="ctr"/>
            <a:r>
              <a:rPr lang="en-IN" sz="2800" b="1" dirty="0">
                <a:latin typeface="Times New Roman" panose="02020603050405020304" pitchFamily="18" charset="0"/>
                <a:cs typeface="Times New Roman" panose="02020603050405020304" pitchFamily="18" charset="0"/>
              </a:rPr>
              <a:t>Kitchen Cloud – A Smart Recipe Sharing and Storage Platform</a:t>
            </a:r>
          </a:p>
        </p:txBody>
      </p:sp>
      <p:pic>
        <p:nvPicPr>
          <p:cNvPr id="7" name="Picture 6"/>
          <p:cNvPicPr>
            <a:picLocks noChangeAspect="1"/>
          </p:cNvPicPr>
          <p:nvPr/>
        </p:nvPicPr>
        <p:blipFill>
          <a:blip r:embed="rId3"/>
          <a:stretch>
            <a:fillRect/>
          </a:stretch>
        </p:blipFill>
        <p:spPr>
          <a:xfrm>
            <a:off x="6502829" y="972445"/>
            <a:ext cx="1775460" cy="1504951"/>
          </a:xfrm>
          <a:prstGeom prst="rect">
            <a:avLst/>
          </a:prstGeom>
        </p:spPr>
      </p:pic>
      <p:sp>
        <p:nvSpPr>
          <p:cNvPr id="9" name="TextBox 8"/>
          <p:cNvSpPr txBox="1"/>
          <p:nvPr/>
        </p:nvSpPr>
        <p:spPr>
          <a:xfrm>
            <a:off x="1600199" y="2477396"/>
            <a:ext cx="12039600" cy="4662815"/>
          </a:xfrm>
          <a:prstGeom prst="rect">
            <a:avLst/>
          </a:prstGeom>
          <a:noFill/>
        </p:spPr>
        <p:txBody>
          <a:bodyPr wrap="square">
            <a:spAutoFit/>
          </a:bodyPr>
          <a:lstStyle/>
          <a:p>
            <a:r>
              <a:rPr lang="en-US" sz="1800" b="1" dirty="0">
                <a:solidFill>
                  <a:srgbClr val="000000"/>
                </a:solidFill>
                <a:effectLst/>
                <a:latin typeface="Times New Roman" panose="02020603050405020304" pitchFamily="18" charset="0"/>
                <a:ea typeface="Calibri" panose="020F0502020204030204" pitchFamily="34" charset="0"/>
              </a:rPr>
              <a:t>                         </a:t>
            </a:r>
            <a:r>
              <a:rPr lang="en-US" sz="2800" b="1" dirty="0">
                <a:solidFill>
                  <a:srgbClr val="000000"/>
                </a:solidFill>
                <a:effectLst/>
                <a:latin typeface="Times New Roman" panose="02020603050405020304" pitchFamily="18" charset="0"/>
                <a:ea typeface="Calibri" panose="020F0502020204030204" pitchFamily="34" charset="0"/>
              </a:rPr>
              <a:t> </a:t>
            </a:r>
          </a:p>
          <a:p>
            <a:r>
              <a:rPr lang="en-US" sz="2800" b="1" dirty="0">
                <a:solidFill>
                  <a:srgbClr val="000000"/>
                </a:solidFill>
                <a:latin typeface="Times New Roman" panose="02020603050405020304" pitchFamily="18" charset="0"/>
                <a:ea typeface="Calibri" panose="020F0502020204030204" pitchFamily="34" charset="0"/>
              </a:rPr>
              <a:t>           </a:t>
            </a:r>
            <a:r>
              <a:rPr lang="en-US" sz="2800" b="1" dirty="0">
                <a:solidFill>
                  <a:srgbClr val="000000"/>
                </a:solidFill>
                <a:effectLst/>
                <a:latin typeface="Times New Roman" panose="02020603050405020304" pitchFamily="18" charset="0"/>
                <a:ea typeface="Calibri" panose="020F0502020204030204" pitchFamily="34" charset="0"/>
              </a:rPr>
              <a:t> </a:t>
            </a:r>
            <a:r>
              <a:rPr lang="en-US" sz="2800" b="1" dirty="0">
                <a:solidFill>
                  <a:srgbClr val="000000"/>
                </a:solidFill>
                <a:latin typeface="Times New Roman" panose="02020603050405020304" pitchFamily="18" charset="0"/>
                <a:ea typeface="Calibri" panose="020F0502020204030204" pitchFamily="34" charset="0"/>
              </a:rPr>
              <a:t>Seshadri Rao Gudlavalleru Engineering College, Gudlavalleru</a:t>
            </a:r>
          </a:p>
          <a:p>
            <a:r>
              <a:rPr lang="en-US" sz="2400" dirty="0">
                <a:solidFill>
                  <a:srgbClr val="000000"/>
                </a:solidFill>
                <a:latin typeface="Times New Roman" panose="02020603050405020304" pitchFamily="18" charset="0"/>
                <a:ea typeface="Calibri" panose="020F0502020204030204" pitchFamily="34" charset="0"/>
              </a:rPr>
              <a:t>                                   Department of  Computer Science and Engineering</a:t>
            </a:r>
          </a:p>
          <a:p>
            <a:pPr>
              <a:spcAft>
                <a:spcPts val="600"/>
              </a:spcAft>
            </a:pP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By</a:t>
            </a:r>
          </a:p>
          <a:p>
            <a:pPr algn="just">
              <a:spcAft>
                <a:spcPts val="600"/>
              </a:spcAft>
            </a:pP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P.Karuna</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22481A05H7</a:t>
            </a:r>
          </a:p>
          <a:p>
            <a:pPr algn="just">
              <a:spcAft>
                <a:spcPts val="600"/>
              </a:spcAft>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P.Varshitha</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22481A05J4</a:t>
            </a:r>
          </a:p>
          <a:p>
            <a:pPr algn="just">
              <a:spcAft>
                <a:spcPts val="600"/>
              </a:spcAft>
            </a:pP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M.YeduKondalu</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22481A05G1</a:t>
            </a:r>
          </a:p>
          <a:p>
            <a:pPr algn="just">
              <a:spcAft>
                <a:spcPts val="600"/>
              </a:spcAft>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M.Durga</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Charan				22481A05G3</a:t>
            </a:r>
            <a:endParaRPr lang="en-US" sz="2400" dirty="0">
              <a:solidFill>
                <a:srgbClr val="000000"/>
              </a:solidFill>
              <a:effectLst/>
              <a:latin typeface="Times New Roman" panose="02020603050405020304" pitchFamily="18" charset="0"/>
              <a:ea typeface="Calibri" panose="020F0502020204030204" pitchFamily="34" charset="0"/>
            </a:endParaRPr>
          </a:p>
          <a:p>
            <a:pPr lvl="1"/>
            <a:r>
              <a:rPr lang="en-US" altLang="en-US" sz="2400" dirty="0">
                <a:solidFill>
                  <a:schemeClr val="tx1"/>
                </a:solidFill>
                <a:latin typeface="Times New Roman" panose="02020603050405020304" pitchFamily="18" charset="0"/>
                <a:cs typeface="Times New Roman" panose="02020603050405020304" pitchFamily="18" charset="0"/>
              </a:rPr>
              <a:t>                                                     Under the guidance of</a:t>
            </a:r>
          </a:p>
          <a:p>
            <a:pPr lvl="1"/>
            <a:r>
              <a:rPr lang="en-US" sz="2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Mr.G</a:t>
            </a:r>
            <a:r>
              <a:rPr lang="en-US" sz="2400" b="1" dirty="0" err="1">
                <a:latin typeface="Times New Roman" panose="02020603050405020304" pitchFamily="18" charset="0"/>
                <a:ea typeface="Times New Roman" panose="02020603050405020304" pitchFamily="18" charset="0"/>
                <a:cs typeface="Times New Roman" panose="02020603050405020304" pitchFamily="18" charset="0"/>
              </a:rPr>
              <a:t>.Srikanth</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M.Tech</a:t>
            </a:r>
            <a:r>
              <a:rPr 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(Ph.D.)</a:t>
            </a:r>
            <a:endPar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1"/>
            <a:r>
              <a:rPr lang="en-US" sz="2400" b="1" dirty="0">
                <a:solidFill>
                  <a:srgbClr val="000000"/>
                </a:solidFill>
                <a:latin typeface="Times New Roman" panose="02020603050405020304" pitchFamily="18" charset="0"/>
                <a:cs typeface="Times New Roman" panose="02020603050405020304" pitchFamily="18" charset="0"/>
              </a:rPr>
              <a:t>                                        </a:t>
            </a:r>
            <a:r>
              <a:rPr lang="en-GB" sz="2400" b="1" dirty="0">
                <a:solidFill>
                  <a:srgbClr val="000000"/>
                </a:solidFill>
                <a:latin typeface="Times New Roman" panose="02020603050405020304" pitchFamily="18" charset="0"/>
                <a:cs typeface="Times New Roman" panose="02020603050405020304" pitchFamily="18" charset="0"/>
              </a:rPr>
              <a:t>  </a:t>
            </a:r>
            <a:r>
              <a:rPr lang="en-GB" sz="2400" dirty="0">
                <a:solidFill>
                  <a:srgbClr val="000000"/>
                </a:solidFill>
                <a:latin typeface="Times New Roman" panose="02020603050405020304" pitchFamily="18" charset="0"/>
                <a:cs typeface="Times New Roman" panose="02020603050405020304" pitchFamily="18" charset="0"/>
              </a:rPr>
              <a:t>Assistant Professor</a:t>
            </a:r>
            <a:r>
              <a:rPr lang="en-GB"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Department of CSE</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253F05-8DD1-5056-84FC-10D74DDEEA6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6483907-E443-10EC-E83A-48CE94580B34}"/>
              </a:ext>
            </a:extLst>
          </p:cNvPr>
          <p:cNvPicPr>
            <a:picLocks noChangeAspect="1"/>
          </p:cNvPicPr>
          <p:nvPr/>
        </p:nvPicPr>
        <p:blipFill>
          <a:blip r:embed="rId2"/>
          <a:stretch>
            <a:fillRect/>
          </a:stretch>
        </p:blipFill>
        <p:spPr>
          <a:xfrm>
            <a:off x="2028092" y="1086106"/>
            <a:ext cx="11089956" cy="6265824"/>
          </a:xfrm>
          <a:prstGeom prst="rect">
            <a:avLst/>
          </a:prstGeom>
          <a:ln>
            <a:noFill/>
          </a:ln>
        </p:spPr>
      </p:pic>
    </p:spTree>
    <p:extLst>
      <p:ext uri="{BB962C8B-B14F-4D97-AF65-F5344CB8AC3E}">
        <p14:creationId xmlns:p14="http://schemas.microsoft.com/office/powerpoint/2010/main" val="4202224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451387" y="-304404"/>
            <a:ext cx="2193165" cy="16523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69969" y="506575"/>
            <a:ext cx="774441" cy="77444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2052178" y="786168"/>
            <a:ext cx="824966" cy="82496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227971" y="0"/>
            <a:ext cx="3402429" cy="1777004"/>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Isosceles Triangle 2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571612" y="7338601"/>
            <a:ext cx="1793416" cy="8909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7E84362-977E-65A5-9411-C657ADF2FEA9}"/>
              </a:ext>
            </a:extLst>
          </p:cNvPr>
          <p:cNvPicPr>
            <a:picLocks noChangeAspect="1"/>
          </p:cNvPicPr>
          <p:nvPr/>
        </p:nvPicPr>
        <p:blipFill>
          <a:blip r:embed="rId2"/>
          <a:stretch>
            <a:fillRect/>
          </a:stretch>
        </p:blipFill>
        <p:spPr>
          <a:xfrm>
            <a:off x="844543" y="739739"/>
            <a:ext cx="11937192" cy="6834041"/>
          </a:xfrm>
          <a:prstGeom prst="rect">
            <a:avLst/>
          </a:prstGeom>
          <a:ln>
            <a:noFill/>
          </a:ln>
        </p:spPr>
      </p:pic>
      <p:sp>
        <p:nvSpPr>
          <p:cNvPr id="32" name="Isosceles Triangle 3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124896" y="7743771"/>
            <a:ext cx="977883" cy="48582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1388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451387" y="-304404"/>
            <a:ext cx="2193165" cy="16523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69969" y="506575"/>
            <a:ext cx="774441" cy="77444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2052178" y="786168"/>
            <a:ext cx="824966" cy="82496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227971" y="0"/>
            <a:ext cx="3402429" cy="1777004"/>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571612" y="7338601"/>
            <a:ext cx="1793416" cy="8909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15AF753-9EE8-B005-E241-4EB3502AFDF2}"/>
              </a:ext>
            </a:extLst>
          </p:cNvPr>
          <p:cNvPicPr>
            <a:picLocks noChangeAspect="1"/>
          </p:cNvPicPr>
          <p:nvPr/>
        </p:nvPicPr>
        <p:blipFill>
          <a:blip r:embed="rId2"/>
          <a:stretch>
            <a:fillRect/>
          </a:stretch>
        </p:blipFill>
        <p:spPr>
          <a:xfrm>
            <a:off x="909577" y="946086"/>
            <a:ext cx="11870620" cy="587595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124896" y="7743771"/>
            <a:ext cx="977883" cy="48582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7881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451387" y="-304404"/>
            <a:ext cx="2193165" cy="16523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69969" y="506575"/>
            <a:ext cx="774441" cy="77444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2052178" y="786168"/>
            <a:ext cx="824966" cy="82496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227971" y="0"/>
            <a:ext cx="3402429" cy="1777004"/>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571612" y="7338601"/>
            <a:ext cx="1793416" cy="8909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9F0FEAE-B226-394B-2401-39C641201737}"/>
              </a:ext>
            </a:extLst>
          </p:cNvPr>
          <p:cNvPicPr>
            <a:picLocks noChangeAspect="1"/>
          </p:cNvPicPr>
          <p:nvPr/>
        </p:nvPicPr>
        <p:blipFill>
          <a:blip r:embed="rId2"/>
          <a:stretch>
            <a:fillRect/>
          </a:stretch>
        </p:blipFill>
        <p:spPr>
          <a:xfrm>
            <a:off x="491459" y="529247"/>
            <a:ext cx="12437726" cy="6685278"/>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124896" y="7743771"/>
            <a:ext cx="977883" cy="48582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794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157564" y="2829"/>
            <a:ext cx="2251984" cy="2119211"/>
            <a:chOff x="-648769" y="2358"/>
            <a:chExt cx="1876653" cy="1766008"/>
          </a:xfrm>
        </p:grpSpPr>
        <p:sp>
          <p:nvSpPr>
            <p:cNvPr id="11" name="Freeform: Shape 1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284635" y="7240399"/>
            <a:ext cx="774442" cy="77444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12123" y="6865329"/>
            <a:ext cx="2714358" cy="1364269"/>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6EECC1-3804-913D-49BC-57E1F444A6B2}"/>
              </a:ext>
            </a:extLst>
          </p:cNvPr>
          <p:cNvPicPr>
            <a:picLocks noChangeAspect="1"/>
          </p:cNvPicPr>
          <p:nvPr/>
        </p:nvPicPr>
        <p:blipFill>
          <a:blip r:embed="rId2"/>
          <a:stretch>
            <a:fillRect/>
          </a:stretch>
        </p:blipFill>
        <p:spPr>
          <a:xfrm>
            <a:off x="1004088" y="2119428"/>
            <a:ext cx="11514671" cy="3827679"/>
          </a:xfrm>
          <a:prstGeom prst="rect">
            <a:avLst/>
          </a:prstGeom>
          <a:ln>
            <a:noFill/>
          </a:ln>
        </p:spPr>
      </p:pic>
    </p:spTree>
    <p:extLst>
      <p:ext uri="{BB962C8B-B14F-4D97-AF65-F5344CB8AC3E}">
        <p14:creationId xmlns:p14="http://schemas.microsoft.com/office/powerpoint/2010/main" val="2151611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38F719-D363-332F-B4F3-D22A4E6BF03E}"/>
              </a:ext>
            </a:extLst>
          </p:cNvPr>
          <p:cNvSpPr txBox="1"/>
          <p:nvPr/>
        </p:nvSpPr>
        <p:spPr>
          <a:xfrm>
            <a:off x="948267" y="2272015"/>
            <a:ext cx="9829324" cy="3903954"/>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Centralized cloud storage for all recipes.</a:t>
            </a:r>
          </a:p>
          <a:p>
            <a:pPr marL="342900" indent="-3429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Easy sharing and collaboration with others.</a:t>
            </a:r>
          </a:p>
          <a:p>
            <a:pPr marL="342900" indent="-3429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Accessible anytime, anywhere on any device.</a:t>
            </a:r>
          </a:p>
          <a:p>
            <a:pPr marL="342900" indent="-3429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Smart categorization and advanced search.</a:t>
            </a:r>
          </a:p>
          <a:p>
            <a:pPr marL="342900" indent="-3429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Interactive features: images, videos, and step-by-step guides.</a:t>
            </a:r>
          </a:p>
          <a:p>
            <a:pPr marL="342900" indent="-3429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Secure and reliable data management with MERN stack.</a:t>
            </a:r>
          </a:p>
          <a:p>
            <a:pPr marL="342900" indent="-3429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Scalable for future features like meal planning and AI suggestions.</a:t>
            </a:r>
          </a:p>
        </p:txBody>
      </p:sp>
      <p:sp>
        <p:nvSpPr>
          <p:cNvPr id="3" name="TextBox 2">
            <a:extLst>
              <a:ext uri="{FF2B5EF4-FFF2-40B4-BE49-F238E27FC236}">
                <a16:creationId xmlns:a16="http://schemas.microsoft.com/office/drawing/2014/main" id="{621A219B-F401-E2BD-28BB-C1C67C148A60}"/>
              </a:ext>
            </a:extLst>
          </p:cNvPr>
          <p:cNvSpPr txBox="1"/>
          <p:nvPr/>
        </p:nvSpPr>
        <p:spPr>
          <a:xfrm>
            <a:off x="948267" y="835378"/>
            <a:ext cx="5960533"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Advantages of Kitchen Cloud</a:t>
            </a:r>
          </a:p>
        </p:txBody>
      </p:sp>
    </p:spTree>
    <p:extLst>
      <p:ext uri="{BB962C8B-B14F-4D97-AF65-F5344CB8AC3E}">
        <p14:creationId xmlns:p14="http://schemas.microsoft.com/office/powerpoint/2010/main" val="3264475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E58EB-EF8E-7DB6-527D-98B874485444}"/>
              </a:ext>
            </a:extLst>
          </p:cNvPr>
          <p:cNvSpPr>
            <a:spLocks noGrp="1"/>
          </p:cNvSpPr>
          <p:nvPr>
            <p:ph type="title"/>
          </p:nvPr>
        </p:nvSpPr>
        <p:spPr>
          <a:xfrm>
            <a:off x="1005840" y="438150"/>
            <a:ext cx="12618720" cy="1179635"/>
          </a:xfrm>
        </p:spPr>
        <p:txBody>
          <a:bodyPr>
            <a:normAutofit/>
          </a:bodyPr>
          <a:lstStyle/>
          <a:p>
            <a:r>
              <a:rPr lang="en-US" sz="3200" b="1" dirty="0">
                <a:latin typeface="Times New Roman" panose="02020603050405020304" pitchFamily="18" charset="0"/>
                <a:cs typeface="Times New Roman" panose="02020603050405020304" pitchFamily="18" charset="0"/>
              </a:rPr>
              <a:t>Future Extensions</a:t>
            </a:r>
            <a:br>
              <a:rPr lang="en-US"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49B23FC9-A7D1-3336-33B1-E327AA19AA81}"/>
              </a:ext>
            </a:extLst>
          </p:cNvPr>
          <p:cNvSpPr>
            <a:spLocks noGrp="1" noChangeArrowheads="1"/>
          </p:cNvSpPr>
          <p:nvPr>
            <p:ph idx="1"/>
          </p:nvPr>
        </p:nvSpPr>
        <p:spPr bwMode="auto">
          <a:xfrm>
            <a:off x="1005840" y="1416748"/>
            <a:ext cx="12428806" cy="6769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1.AI-Powered Recommendations: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machine learning to suggest recipes based on users’ preferences, past activity, and dietary restrictions.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 Cookbooks: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 users to curate and organize personalized collections and meal plans.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Community and Collaboration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Interactive Forums: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 users to ask questions, give cooking tips, and share culinary experiences.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Collaborative Recipe Creation: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 multiple users to co-create, edit, and improve recipes.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Multimedia and Smart Devices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Video and Step-by-step Guides: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Incorporate user-generated video tutorials and interactive cooking guides.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Smart Kitchen Integration: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 connectivity with IoT devices for features like hands-free recipe navigation and       ingredient tracking.</a:t>
            </a:r>
          </a:p>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204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118460-2076-0FA4-3C63-473CB30FF9C4}"/>
              </a:ext>
            </a:extLst>
          </p:cNvPr>
          <p:cNvSpPr txBox="1"/>
          <p:nvPr/>
        </p:nvSpPr>
        <p:spPr>
          <a:xfrm>
            <a:off x="880533" y="530578"/>
            <a:ext cx="6581423"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Conclusion</a:t>
            </a:r>
            <a:endParaRPr lang="en-IN"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CC86D7F-7D1F-7203-030F-8B2E02D1F48D}"/>
              </a:ext>
            </a:extLst>
          </p:cNvPr>
          <p:cNvSpPr txBox="1"/>
          <p:nvPr/>
        </p:nvSpPr>
        <p:spPr>
          <a:xfrm>
            <a:off x="880534" y="1715911"/>
            <a:ext cx="13343466" cy="3903954"/>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Kitchen Cloud – A Smart Recipe Sharing and Storage Platform</a:t>
            </a:r>
            <a:r>
              <a:rPr lang="en-US" sz="2400" dirty="0">
                <a:latin typeface="Times New Roman" panose="02020603050405020304" pitchFamily="18" charset="0"/>
                <a:cs typeface="Times New Roman" panose="02020603050405020304" pitchFamily="18" charset="0"/>
              </a:rPr>
              <a:t> successfully provides an efficient and user-friendly solution for managing and sharing recipes online. By integrating the MERN stack, the system ensures scalability, security, and seamless performance. Users can easily create, organize, and categorize their recipes while engaging with a community through likes, comments, and sharing. The cloud-based design allows anytime, anywhere access, making recipe management simple and convenient. Overall, the project achieves its goal of combining technology and culinary creativity, offering a modern platform that makes cooking more organized, interactive, and enjoyable for users.</a:t>
            </a:r>
          </a:p>
        </p:txBody>
      </p:sp>
    </p:spTree>
    <p:extLst>
      <p:ext uri="{BB962C8B-B14F-4D97-AF65-F5344CB8AC3E}">
        <p14:creationId xmlns:p14="http://schemas.microsoft.com/office/powerpoint/2010/main" val="74742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1736645" y="4114801"/>
            <a:ext cx="10909679" cy="2268746"/>
          </a:xfrm>
          <a:prstGeom prst="rect">
            <a:avLst/>
          </a:prstGeom>
          <a:noFill/>
        </p:spPr>
        <p:txBody>
          <a:bodyPr wrap="none" lIns="0" tIns="0" rIns="0" bIns="0" rtlCol="0" anchor="t"/>
          <a:lstStyle/>
          <a:p>
            <a:pPr marL="0" indent="0" algn="ctr">
              <a:lnSpc>
                <a:spcPts val="5550"/>
              </a:lnSpc>
              <a:buNone/>
            </a:pPr>
            <a:r>
              <a:rPr lang="en-US" sz="9600" b="1" dirty="0">
                <a:ea typeface="Outfit Extra Bold" pitchFamily="34" charset="-122"/>
                <a:cs typeface="Outfit Extra Bold" pitchFamily="34" charset="-120"/>
              </a:rPr>
              <a:t>Thank You</a:t>
            </a:r>
            <a:endParaRPr lang="en-US" sz="9600" dirty="0"/>
          </a:p>
        </p:txBody>
      </p:sp>
      <p:sp>
        <p:nvSpPr>
          <p:cNvPr id="4" name="Text 1"/>
          <p:cNvSpPr/>
          <p:nvPr/>
        </p:nvSpPr>
        <p:spPr>
          <a:xfrm>
            <a:off x="793790" y="4457819"/>
            <a:ext cx="7556421" cy="362903"/>
          </a:xfrm>
          <a:prstGeom prst="rect">
            <a:avLst/>
          </a:prstGeom>
          <a:noFill/>
        </p:spPr>
        <p:txBody>
          <a:bodyPr wrap="none" lIns="0" tIns="0" rIns="0" bIns="0" rtlCol="0" anchor="t"/>
          <a:lstStyle/>
          <a:p>
            <a:pPr marL="0" indent="0">
              <a:lnSpc>
                <a:spcPts val="2850"/>
              </a:lnSpc>
              <a:buNone/>
            </a:pPr>
            <a:endParaRPr lang="en-US" sz="175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6827C3C-D52F-46CE-A441-3CD6A1A6A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64" y="0"/>
            <a:ext cx="14630400" cy="8229600"/>
          </a:xfrm>
          <a:prstGeom prst="rect">
            <a:avLst/>
          </a:prstGeom>
          <a:solidFill>
            <a:schemeClr val="bg1">
              <a:lumMod val="8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52A8B51-0A89-497B-B882-6658E029A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160" y="772159"/>
            <a:ext cx="4227058" cy="66852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023973F-D182-CD3D-BCCF-E4B073D9A7BF}"/>
              </a:ext>
            </a:extLst>
          </p:cNvPr>
          <p:cNvPicPr>
            <a:picLocks noChangeAspect="1"/>
          </p:cNvPicPr>
          <p:nvPr/>
        </p:nvPicPr>
        <p:blipFill>
          <a:blip r:embed="rId2"/>
          <a:stretch>
            <a:fillRect/>
          </a:stretch>
        </p:blipFill>
        <p:spPr>
          <a:xfrm>
            <a:off x="2057852" y="1158238"/>
            <a:ext cx="1655674" cy="5913122"/>
          </a:xfrm>
          <a:prstGeom prst="rect">
            <a:avLst/>
          </a:prstGeom>
        </p:spPr>
      </p:pic>
      <p:sp>
        <p:nvSpPr>
          <p:cNvPr id="16" name="Rectangle 15">
            <a:extLst>
              <a:ext uri="{FF2B5EF4-FFF2-40B4-BE49-F238E27FC236}">
                <a16:creationId xmlns:a16="http://schemas.microsoft.com/office/drawing/2014/main" id="{EB1CEFBF-6F09-4052-862B-E219DA157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2258" y="772159"/>
            <a:ext cx="4227058" cy="66852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C0EFE1A-0CE0-3A41-34E7-AE0EB95D1B2C}"/>
              </a:ext>
            </a:extLst>
          </p:cNvPr>
          <p:cNvPicPr>
            <a:picLocks noChangeAspect="1"/>
          </p:cNvPicPr>
          <p:nvPr/>
        </p:nvPicPr>
        <p:blipFill>
          <a:blip r:embed="rId3"/>
          <a:stretch>
            <a:fillRect/>
          </a:stretch>
        </p:blipFill>
        <p:spPr>
          <a:xfrm>
            <a:off x="5905850" y="1158238"/>
            <a:ext cx="2799874" cy="5914340"/>
          </a:xfrm>
          <a:prstGeom prst="rect">
            <a:avLst/>
          </a:prstGeom>
        </p:spPr>
      </p:pic>
      <p:sp>
        <p:nvSpPr>
          <p:cNvPr id="18" name="Rectangle 17">
            <a:extLst>
              <a:ext uri="{FF2B5EF4-FFF2-40B4-BE49-F238E27FC236}">
                <a16:creationId xmlns:a16="http://schemas.microsoft.com/office/drawing/2014/main" id="{BCB5D417-2A71-445D-B4C7-9E814D633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7416" y="772159"/>
            <a:ext cx="4227058" cy="66852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E277A8E-07D3-16D7-E06E-808C6ED22603}"/>
              </a:ext>
            </a:extLst>
          </p:cNvPr>
          <p:cNvPicPr>
            <a:picLocks noChangeAspect="1"/>
          </p:cNvPicPr>
          <p:nvPr/>
        </p:nvPicPr>
        <p:blipFill>
          <a:blip r:embed="rId4"/>
          <a:stretch>
            <a:fillRect/>
          </a:stretch>
        </p:blipFill>
        <p:spPr>
          <a:xfrm>
            <a:off x="10012729" y="1563622"/>
            <a:ext cx="3456432" cy="5102353"/>
          </a:xfrm>
          <a:prstGeom prst="rect">
            <a:avLst/>
          </a:prstGeom>
        </p:spPr>
      </p:pic>
    </p:spTree>
    <p:extLst>
      <p:ext uri="{BB962C8B-B14F-4D97-AF65-F5344CB8AC3E}">
        <p14:creationId xmlns:p14="http://schemas.microsoft.com/office/powerpoint/2010/main" val="2841060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Survey on AI Chatbot in Farming | UC Agriculture and Natural Resources"/>
          <p:cNvSpPr>
            <a:spLocks noChangeAspect="1" noChangeArrowheads="1"/>
          </p:cNvSpPr>
          <p:nvPr/>
        </p:nvSpPr>
        <p:spPr bwMode="auto">
          <a:xfrm>
            <a:off x="2807746" y="3351006"/>
            <a:ext cx="8939605" cy="893960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24" name="Title 23"/>
          <p:cNvSpPr>
            <a:spLocks noGrp="1"/>
          </p:cNvSpPr>
          <p:nvPr>
            <p:ph type="title"/>
          </p:nvPr>
        </p:nvSpPr>
        <p:spPr>
          <a:xfrm>
            <a:off x="380144" y="570154"/>
            <a:ext cx="13244416" cy="1458671"/>
          </a:xfrm>
        </p:spPr>
        <p:txBody>
          <a:bodyPr>
            <a:normAutofit/>
          </a:bodyPr>
          <a:lstStyle/>
          <a:p>
            <a:r>
              <a:rPr lang="en-US" sz="3200" b="1" dirty="0">
                <a:latin typeface="Times New Roman" panose="02020603050405020304" pitchFamily="18" charset="0"/>
                <a:cs typeface="Times New Roman" panose="02020603050405020304" pitchFamily="18" charset="0"/>
              </a:rPr>
              <a:t>Problem Statement</a:t>
            </a:r>
            <a:endParaRPr lang="en-IN" sz="3200" b="1" dirty="0">
              <a:latin typeface="Times New Roman" panose="02020603050405020304" pitchFamily="18" charset="0"/>
              <a:cs typeface="Times New Roman" panose="02020603050405020304" pitchFamily="18" charset="0"/>
            </a:endParaRPr>
          </a:p>
        </p:txBody>
      </p:sp>
      <p:sp>
        <p:nvSpPr>
          <p:cNvPr id="23" name="Content Placeholder 22"/>
          <p:cNvSpPr>
            <a:spLocks noGrp="1"/>
          </p:cNvSpPr>
          <p:nvPr>
            <p:ph idx="1"/>
          </p:nvPr>
        </p:nvSpPr>
        <p:spPr>
          <a:xfrm>
            <a:off x="461662" y="2028824"/>
            <a:ext cx="7829583" cy="3724703"/>
          </a:xfrm>
        </p:spPr>
        <p:txBody>
          <a:bodyPr>
            <a:normAutofit/>
          </a:bodyPr>
          <a:lstStyle/>
          <a:p>
            <a:pPr marL="0" indent="0" algn="just">
              <a:buNone/>
            </a:pPr>
            <a:endParaRPr lang="en-IN" sz="2400" b="1"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US" sz="2000" dirty="0"/>
              <a:t>Existing recipe applications often lack the essential features of personalization, simplicity, and social engagement, making them less effective for modern users. Many individuals struggle to manage their recipes, which are scattered across multiple, unstructured sources such as notebooks, screenshots, and social media posts. To overcome these challenges, there is a need for a single, interactive platform that provides an easy, secure, and community-driven environment for storing, organizing, and discovering recipes efficiently.</a:t>
            </a:r>
          </a:p>
          <a:p>
            <a:pPr marL="0" indent="0" algn="just">
              <a:buNone/>
            </a:pP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2" name="Picture 1" descr="A notebook with various spices and herbs on a blue table">
            <a:extLst>
              <a:ext uri="{FF2B5EF4-FFF2-40B4-BE49-F238E27FC236}">
                <a16:creationId xmlns:a16="http://schemas.microsoft.com/office/drawing/2014/main" id="{48CED47A-CAFE-BF1A-E30B-C805265B6696}"/>
              </a:ext>
            </a:extLst>
          </p:cNvPr>
          <p:cNvPicPr>
            <a:picLocks noChangeAspect="1"/>
          </p:cNvPicPr>
          <p:nvPr/>
        </p:nvPicPr>
        <p:blipFill>
          <a:blip r:embed="rId2"/>
          <a:stretch>
            <a:fillRect/>
          </a:stretch>
        </p:blipFill>
        <p:spPr>
          <a:xfrm>
            <a:off x="8530683" y="1577549"/>
            <a:ext cx="5638055" cy="507450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7A53F-5DFA-DF44-71A7-F7B90A19306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354FB4-37A8-0D5A-7884-4A00EB1C0263}"/>
              </a:ext>
            </a:extLst>
          </p:cNvPr>
          <p:cNvSpPr>
            <a:spLocks noGrp="1"/>
          </p:cNvSpPr>
          <p:nvPr>
            <p:ph idx="1"/>
          </p:nvPr>
        </p:nvSpPr>
        <p:spPr>
          <a:xfrm>
            <a:off x="1005839" y="2190750"/>
            <a:ext cx="12247823" cy="3192908"/>
          </a:xfrm>
        </p:spPr>
        <p:txBody>
          <a:bodyPr>
            <a:normAutofit lnSpcReduction="10000"/>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Kitchen Cloud is a recipe management web platform that allows users to create, organize, and share their favorite recipes online. Users can upload images, categorize recipes by cuisine or ingredients, and access them anytime. The platform encourages collaboration by enabling users to like, comment, and share recipes with others. With its intuitive interface and scalability, Kitchen Cloud makes cooking more organized, interactive, and enjoyable. It provides a secure cloud-based environment for storing personal and shared recipes, ensuring easy accessibility across devices. Additionally, its modern design and community features inspire users to explore new dishes and connect with fellow cooking enthusiasts worldwide.</a:t>
            </a:r>
          </a:p>
          <a:p>
            <a:endParaRPr lang="en-IN" dirty="0"/>
          </a:p>
        </p:txBody>
      </p:sp>
    </p:spTree>
    <p:extLst>
      <p:ext uri="{BB962C8B-B14F-4D97-AF65-F5344CB8AC3E}">
        <p14:creationId xmlns:p14="http://schemas.microsoft.com/office/powerpoint/2010/main" val="43052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992C8-5386-E199-E615-49E3A16C7E5D}"/>
              </a:ext>
            </a:extLst>
          </p:cNvPr>
          <p:cNvSpPr>
            <a:spLocks noGrp="1"/>
          </p:cNvSpPr>
          <p:nvPr>
            <p:ph type="title"/>
          </p:nvPr>
        </p:nvSpPr>
        <p:spPr>
          <a:xfrm>
            <a:off x="790222" y="438150"/>
            <a:ext cx="12834338" cy="1590676"/>
          </a:xfrm>
        </p:spPr>
        <p:txBody>
          <a:bodyPr>
            <a:normAutofit/>
          </a:bodyPr>
          <a:lstStyle/>
          <a:p>
            <a:r>
              <a:rPr lang="en-IN" sz="3200" b="1" dirty="0">
                <a:latin typeface="Times New Roman" panose="02020603050405020304" pitchFamily="18" charset="0"/>
                <a:cs typeface="Times New Roman" panose="02020603050405020304" pitchFamily="18" charset="0"/>
              </a:rPr>
              <a:t>Objectives</a:t>
            </a:r>
          </a:p>
        </p:txBody>
      </p:sp>
      <p:sp>
        <p:nvSpPr>
          <p:cNvPr id="3" name="Rectangle 1">
            <a:extLst>
              <a:ext uri="{FF2B5EF4-FFF2-40B4-BE49-F238E27FC236}">
                <a16:creationId xmlns:a16="http://schemas.microsoft.com/office/drawing/2014/main" id="{1AA3691A-3AB0-1845-FD68-84A7245CD32E}"/>
              </a:ext>
            </a:extLst>
          </p:cNvPr>
          <p:cNvSpPr>
            <a:spLocks noGrp="1" noChangeArrowheads="1"/>
          </p:cNvSpPr>
          <p:nvPr>
            <p:ph idx="1"/>
          </p:nvPr>
        </p:nvSpPr>
        <p:spPr bwMode="auto">
          <a:xfrm>
            <a:off x="790222" y="2467660"/>
            <a:ext cx="12609255" cy="4653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 Efficient Recipe Management</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Allow users to add, edit, store, and categorize recipes with images for a personalized cooking experience.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Build a Social Cooking Community</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Foster interaction through likes, comments, and sharing, encouraging engagement and collaboration among home cooks.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Security and Privacy</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Safeguard user data and platform integrity through robust authentication and secure cloud storage.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Achieve Scalability and Reliability</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 a platform that can grow with a large user base, providing consistent and fast access anytime, anywhere.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Deliver a Responsive, User-Friendly Interface</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intuitive and visually appealing web and mobile experiences accessible across devices.</a:t>
            </a:r>
          </a:p>
        </p:txBody>
      </p:sp>
    </p:spTree>
    <p:extLst>
      <p:ext uri="{BB962C8B-B14F-4D97-AF65-F5344CB8AC3E}">
        <p14:creationId xmlns:p14="http://schemas.microsoft.com/office/powerpoint/2010/main" val="1380593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4119411" cy="2474204"/>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364440" y="731516"/>
            <a:ext cx="11270906" cy="1597009"/>
          </a:xfrm>
        </p:spPr>
        <p:txBody>
          <a:bodyPr>
            <a:normAutofit/>
          </a:bodyPr>
          <a:lstStyle/>
          <a:p>
            <a:r>
              <a:rPr lang="en-IN" b="1">
                <a:latin typeface="Times New Roman" panose="02020603050405020304" pitchFamily="18" charset="0"/>
                <a:cs typeface="Times New Roman" panose="02020603050405020304" pitchFamily="18" charset="0"/>
              </a:rPr>
              <a:t>Methodology</a:t>
            </a:r>
          </a:p>
        </p:txBody>
      </p:sp>
      <p:sp>
        <p:nvSpPr>
          <p:cNvPr id="6" name="Rectangle 2">
            <a:extLst>
              <a:ext uri="{FF2B5EF4-FFF2-40B4-BE49-F238E27FC236}">
                <a16:creationId xmlns:a16="http://schemas.microsoft.com/office/drawing/2014/main" id="{C1927ED3-4FCF-B8ED-0B56-3C37F235264A}"/>
              </a:ext>
            </a:extLst>
          </p:cNvPr>
          <p:cNvSpPr>
            <a:spLocks noGrp="1" noChangeArrowheads="1"/>
          </p:cNvSpPr>
          <p:nvPr>
            <p:ph idx="1"/>
          </p:nvPr>
        </p:nvSpPr>
        <p:spPr bwMode="auto">
          <a:xfrm>
            <a:off x="1364439" y="2328525"/>
            <a:ext cx="6806545" cy="551421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Frontend:</a:t>
            </a:r>
          </a:p>
          <a:p>
            <a:pPr marL="0" marR="0" lvl="0" indent="0" defTabSz="914400" rtl="0" eaLnBrk="0" fontAlgn="base" latinLnBrk="0" hangingPunct="0">
              <a:spcBef>
                <a:spcPct val="0"/>
              </a:spcBef>
              <a:spcAft>
                <a:spcPts val="600"/>
              </a:spcAft>
              <a:buClrTx/>
              <a:buSzTx/>
              <a:buFontTx/>
              <a:buChar char="•"/>
              <a:tabLs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Technology:</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React.js </a:t>
            </a:r>
          </a:p>
          <a:p>
            <a:pPr marL="0" marR="0" lvl="0" indent="0" defTabSz="914400" rtl="0" eaLnBrk="0" fontAlgn="base" latinLnBrk="0" hangingPunct="0">
              <a:spcBef>
                <a:spcPct val="0"/>
              </a:spcBef>
              <a:spcAft>
                <a:spcPts val="600"/>
              </a:spcAft>
              <a:buClrTx/>
              <a:buSzTx/>
              <a:buFontTx/>
              <a:buChar char="•"/>
              <a:tabLs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Purpose:</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Delivers a dynamic, interactive, and responsive User Interface (UI). </a:t>
            </a:r>
          </a:p>
          <a:p>
            <a:pPr marL="0" marR="0" lvl="0" indent="0" defTabSz="914400" rtl="0" eaLnBrk="0" fontAlgn="base" latinLnBrk="0" hangingPunct="0">
              <a:spcBef>
                <a:spcPct val="0"/>
              </a:spcBef>
              <a:spcAft>
                <a:spcPts val="600"/>
              </a:spcAft>
              <a:buClrTx/>
              <a:buSzTx/>
              <a:buFontTx/>
              <a:buChar char="•"/>
              <a:tabLs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Features:</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Implements reusable components, state management via hooks, and supports rapid prototyping. </a:t>
            </a:r>
          </a:p>
          <a:p>
            <a:pPr marL="0" marR="0" lvl="0" indent="0" defTabSz="914400" rtl="0" eaLnBrk="0" fontAlgn="base" latinLnBrk="0" hangingPunct="0">
              <a:spcBef>
                <a:spcPct val="0"/>
              </a:spcBef>
              <a:spcAft>
                <a:spcPts val="600"/>
              </a:spcAft>
              <a:buClrTx/>
              <a:buSzTx/>
              <a:buFontTx/>
              <a:buChar char="•"/>
              <a:tabLs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Benefits:</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Enhances user experience with efficient rendering using the Virtual DOM. </a:t>
            </a:r>
          </a:p>
          <a:p>
            <a:pPr marL="0" marR="0" lvl="0" indent="0" defTabSz="914400" rtl="0" eaLnBrk="0" fontAlgn="base" latinLnBrk="0" hangingPunct="0">
              <a:spcBef>
                <a:spcPct val="0"/>
              </a:spcBef>
              <a:spcAft>
                <a:spcPts val="600"/>
              </a:spcAft>
              <a:buClrTx/>
              <a:buSzTx/>
              <a:buFontTx/>
              <a:buChar char="•"/>
              <a:tabLs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Additional Tools:</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HTML, CSS, JavaScript, Bootstrap for styling and layout. </a:t>
            </a:r>
          </a:p>
          <a:p>
            <a:pPr marL="0" marR="0" lvl="0" indent="0" defTabSz="914400" rtl="0" eaLnBrk="0" fontAlgn="base" latinLnBrk="0" hangingPunct="0">
              <a:spcBef>
                <a:spcPct val="0"/>
              </a:spcBef>
              <a:spcAft>
                <a:spcPts val="600"/>
              </a:spcAft>
              <a:buClrTx/>
              <a:buSzTx/>
              <a:buFontTx/>
              <a:buNone/>
              <a:tabLs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Backend:</a:t>
            </a:r>
          </a:p>
          <a:p>
            <a:pPr marL="0" marR="0" lvl="0" indent="0" defTabSz="914400" rtl="0" eaLnBrk="0" fontAlgn="base" latinLnBrk="0" hangingPunct="0">
              <a:spcBef>
                <a:spcPct val="0"/>
              </a:spcBef>
              <a:spcAft>
                <a:spcPts val="600"/>
              </a:spcAft>
              <a:buClrTx/>
              <a:buSzTx/>
              <a:buFontTx/>
              <a:buChar char="•"/>
              <a:tabLs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Technology:</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Node.js with Express.js as the web framework. </a:t>
            </a:r>
          </a:p>
          <a:p>
            <a:pPr marL="0" marR="0" lvl="0" indent="0" defTabSz="914400" rtl="0" eaLnBrk="0" fontAlgn="base" latinLnBrk="0" hangingPunct="0">
              <a:spcBef>
                <a:spcPct val="0"/>
              </a:spcBef>
              <a:spcAft>
                <a:spcPts val="600"/>
              </a:spcAft>
              <a:buClrTx/>
              <a:buSzTx/>
              <a:buFontTx/>
              <a:buChar char="•"/>
              <a:tabLs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Purpose:</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Handles API development, request routing, business logic, and user authentication. </a:t>
            </a:r>
          </a:p>
          <a:p>
            <a:pPr marL="0" marR="0" lvl="0" indent="0" defTabSz="914400" rtl="0" eaLnBrk="0" fontAlgn="base" latinLnBrk="0" hangingPunct="0">
              <a:spcBef>
                <a:spcPct val="0"/>
              </a:spcBef>
              <a:spcAft>
                <a:spcPts val="600"/>
              </a:spcAft>
              <a:buClrTx/>
              <a:buSzTx/>
              <a:buFontTx/>
              <a:buChar char="•"/>
              <a:tabLs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Features:</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RESTful APIs, middleware integration, modular architecture for scalability. </a:t>
            </a:r>
          </a:p>
          <a:p>
            <a:pPr marL="0" marR="0" lvl="0" indent="0" defTabSz="914400" rtl="0" eaLnBrk="0" fontAlgn="base" latinLnBrk="0" hangingPunct="0">
              <a:spcBef>
                <a:spcPct val="0"/>
              </a:spcBef>
              <a:spcAft>
                <a:spcPts val="600"/>
              </a:spcAft>
              <a:buClrTx/>
              <a:buSzTx/>
              <a:buFontTx/>
              <a:buChar char="•"/>
              <a:tabLs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Benefits:</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Asynchronous processing for high performance under concurrent loads</a:t>
            </a:r>
            <a:r>
              <a:rPr kumimoji="0" lang="en-US" altLang="en-US" sz="15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defTabSz="914400" rtl="0" eaLnBrk="0" fontAlgn="base" latinLnBrk="0" hangingPunct="0">
              <a:spcBef>
                <a:spcPct val="0"/>
              </a:spcBef>
              <a:spcAft>
                <a:spcPts val="600"/>
              </a:spcAft>
              <a:buClrTx/>
              <a:buSzTx/>
              <a:buFontTx/>
              <a:buNone/>
              <a:tabLst/>
            </a:pPr>
            <a:endParaRPr kumimoji="0" lang="en-US" altLang="en-US" sz="15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pic>
        <p:nvPicPr>
          <p:cNvPr id="7" name="Content Placeholder 4" descr="A diagram of a stack development&#10;&#10;AI-generated content may be incorrect.">
            <a:extLst>
              <a:ext uri="{FF2B5EF4-FFF2-40B4-BE49-F238E27FC236}">
                <a16:creationId xmlns:a16="http://schemas.microsoft.com/office/drawing/2014/main" id="{E44D0DC9-BFC8-82D8-211E-1C95E5D6A47F}"/>
              </a:ext>
            </a:extLst>
          </p:cNvPr>
          <p:cNvPicPr>
            <a:picLocks noChangeAspect="1"/>
          </p:cNvPicPr>
          <p:nvPr/>
        </p:nvPicPr>
        <p:blipFill>
          <a:blip r:embed="rId2"/>
          <a:stretch>
            <a:fillRect/>
          </a:stretch>
        </p:blipFill>
        <p:spPr>
          <a:xfrm>
            <a:off x="8063240" y="3295238"/>
            <a:ext cx="5746206" cy="3160413"/>
          </a:xfrm>
          <a:prstGeom prst="rect">
            <a:avLst/>
          </a:prstGeom>
        </p:spPr>
      </p:pic>
      <p:sp>
        <p:nvSpPr>
          <p:cNvPr id="43" name="Freeform: Shape 4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457948" y="7451296"/>
            <a:ext cx="8172450" cy="778304"/>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4FDC0025-247E-30C0-10A8-916B7000A943}"/>
              </a:ext>
            </a:extLst>
          </p:cNvPr>
          <p:cNvSpPr>
            <a:spLocks noGrp="1" noChangeArrowheads="1"/>
          </p:cNvSpPr>
          <p:nvPr>
            <p:ph type="body" sz="half" idx="2"/>
          </p:nvPr>
        </p:nvSpPr>
        <p:spPr bwMode="auto">
          <a:xfrm>
            <a:off x="433754" y="427129"/>
            <a:ext cx="14196646"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200000"/>
              </a:lnSpc>
              <a:spcBef>
                <a:spcPct val="0"/>
              </a:spcBef>
              <a:spcAft>
                <a:spcPct val="0"/>
              </a:spcAft>
              <a:buClrTx/>
              <a:buSzTx/>
              <a:buFontTx/>
              <a:buNone/>
              <a:tabLst/>
            </a:pPr>
            <a:endParaRPr lang="en-US" altLang="en-US" sz="20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Technology: MongoDB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 Stores and retrieves recipes and user information efficiently.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Features: NoSQL structure supports flexible, JSON-like documents and easy scalability.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Benefits: Facilitates fast access, data modeling flexibility, and integration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with Mongoose for schema validation and business rules. </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Practice: Utilizes JWT-based authentication to safeguard user sessions and API access.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Features: Stateless authentication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protects sensitive endpoints, prevents unauthorized access.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0635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FE01C-CE00-88FC-00E4-B7216E3B70ED}"/>
              </a:ext>
            </a:extLst>
          </p:cNvPr>
          <p:cNvSpPr>
            <a:spLocks noGrp="1"/>
          </p:cNvSpPr>
          <p:nvPr>
            <p:ph type="title"/>
          </p:nvPr>
        </p:nvSpPr>
        <p:spPr/>
        <p:txBody>
          <a:bodyPr/>
          <a:lstStyle/>
          <a:p>
            <a:pPr algn="ctr"/>
            <a:r>
              <a:rPr lang="en-US"/>
              <a:t>Home Page</a:t>
            </a:r>
            <a:endParaRPr lang="en-US" dirty="0"/>
          </a:p>
        </p:txBody>
      </p:sp>
      <p:pic>
        <p:nvPicPr>
          <p:cNvPr id="3" name="Picture 2">
            <a:extLst>
              <a:ext uri="{FF2B5EF4-FFF2-40B4-BE49-F238E27FC236}">
                <a16:creationId xmlns:a16="http://schemas.microsoft.com/office/drawing/2014/main" id="{12867819-B4A7-6C67-7D75-5A316336E5C9}"/>
              </a:ext>
            </a:extLst>
          </p:cNvPr>
          <p:cNvPicPr>
            <a:picLocks noChangeAspect="1"/>
          </p:cNvPicPr>
          <p:nvPr/>
        </p:nvPicPr>
        <p:blipFill>
          <a:blip r:embed="rId2"/>
          <a:stretch>
            <a:fillRect/>
          </a:stretch>
        </p:blipFill>
        <p:spPr>
          <a:xfrm>
            <a:off x="2054205" y="1846528"/>
            <a:ext cx="10521989" cy="5944922"/>
          </a:xfrm>
          <a:prstGeom prst="rect">
            <a:avLst/>
          </a:prstGeom>
          <a:ln>
            <a:noFill/>
          </a:ln>
        </p:spPr>
      </p:pic>
    </p:spTree>
    <p:extLst>
      <p:ext uri="{BB962C8B-B14F-4D97-AF65-F5344CB8AC3E}">
        <p14:creationId xmlns:p14="http://schemas.microsoft.com/office/powerpoint/2010/main" val="2080077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BEA8-2511-645E-891D-28E397B4E4CA}"/>
              </a:ext>
            </a:extLst>
          </p:cNvPr>
          <p:cNvSpPr>
            <a:spLocks noGrp="1"/>
          </p:cNvSpPr>
          <p:nvPr>
            <p:ph type="title"/>
          </p:nvPr>
        </p:nvSpPr>
        <p:spPr/>
        <p:txBody>
          <a:bodyPr/>
          <a:lstStyle/>
          <a:p>
            <a:pPr algn="ctr"/>
            <a:r>
              <a:rPr lang="en-US" dirty="0"/>
              <a:t>Signup page</a:t>
            </a:r>
            <a:br>
              <a:rPr lang="en-US" dirty="0"/>
            </a:br>
            <a:endParaRPr lang="en-US" dirty="0"/>
          </a:p>
        </p:txBody>
      </p:sp>
      <p:pic>
        <p:nvPicPr>
          <p:cNvPr id="4" name="Picture 3">
            <a:extLst>
              <a:ext uri="{FF2B5EF4-FFF2-40B4-BE49-F238E27FC236}">
                <a16:creationId xmlns:a16="http://schemas.microsoft.com/office/drawing/2014/main" id="{FF12B763-E376-EA75-ECF0-746A52EF8836}"/>
              </a:ext>
            </a:extLst>
          </p:cNvPr>
          <p:cNvPicPr>
            <a:picLocks noChangeAspect="1"/>
          </p:cNvPicPr>
          <p:nvPr/>
        </p:nvPicPr>
        <p:blipFill>
          <a:blip r:embed="rId2"/>
          <a:stretch>
            <a:fillRect/>
          </a:stretch>
        </p:blipFill>
        <p:spPr>
          <a:xfrm>
            <a:off x="2110154" y="1512027"/>
            <a:ext cx="10779208" cy="5739928"/>
          </a:xfrm>
          <a:prstGeom prst="rect">
            <a:avLst/>
          </a:prstGeom>
          <a:ln>
            <a:noFill/>
          </a:ln>
        </p:spPr>
      </p:pic>
    </p:spTree>
    <p:extLst>
      <p:ext uri="{BB962C8B-B14F-4D97-AF65-F5344CB8AC3E}">
        <p14:creationId xmlns:p14="http://schemas.microsoft.com/office/powerpoint/2010/main" val="586700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30FE4-27C7-E1D5-8C3F-497FC44573C5}"/>
              </a:ext>
            </a:extLst>
          </p:cNvPr>
          <p:cNvSpPr>
            <a:spLocks noGrp="1"/>
          </p:cNvSpPr>
          <p:nvPr>
            <p:ph type="title"/>
          </p:nvPr>
        </p:nvSpPr>
        <p:spPr/>
        <p:txBody>
          <a:bodyPr/>
          <a:lstStyle/>
          <a:p>
            <a:pPr algn="ctr"/>
            <a:r>
              <a:rPr lang="en-US" dirty="0"/>
              <a:t>Login page</a:t>
            </a:r>
            <a:br>
              <a:rPr lang="en-US" dirty="0"/>
            </a:br>
            <a:endParaRPr lang="en-US" dirty="0"/>
          </a:p>
        </p:txBody>
      </p:sp>
      <p:pic>
        <p:nvPicPr>
          <p:cNvPr id="3" name="Picture 2">
            <a:extLst>
              <a:ext uri="{FF2B5EF4-FFF2-40B4-BE49-F238E27FC236}">
                <a16:creationId xmlns:a16="http://schemas.microsoft.com/office/drawing/2014/main" id="{8490B581-2559-8466-8A3F-09C2B75C3CE0}"/>
              </a:ext>
            </a:extLst>
          </p:cNvPr>
          <p:cNvPicPr>
            <a:picLocks noChangeAspect="1"/>
          </p:cNvPicPr>
          <p:nvPr/>
        </p:nvPicPr>
        <p:blipFill>
          <a:blip r:embed="rId2"/>
          <a:stretch>
            <a:fillRect/>
          </a:stretch>
        </p:blipFill>
        <p:spPr>
          <a:xfrm>
            <a:off x="1645359" y="1477108"/>
            <a:ext cx="11368424" cy="5940002"/>
          </a:xfrm>
          <a:prstGeom prst="rect">
            <a:avLst/>
          </a:prstGeom>
          <a:ln>
            <a:noFill/>
          </a:ln>
        </p:spPr>
      </p:pic>
    </p:spTree>
    <p:extLst>
      <p:ext uri="{BB962C8B-B14F-4D97-AF65-F5344CB8AC3E}">
        <p14:creationId xmlns:p14="http://schemas.microsoft.com/office/powerpoint/2010/main" val="1634680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ea60d57e-af5b-4752-ac57-3e4f28ca11dc}" enabled="1" method="Standard" siteId="{36da45f1-dd2c-4d1f-af13-5abe46b99921}" contentBits="0" removed="0"/>
</clbl:labelList>
</file>

<file path=docProps/app.xml><?xml version="1.0" encoding="utf-8"?>
<Properties xmlns="http://schemas.openxmlformats.org/officeDocument/2006/extended-properties" xmlns:vt="http://schemas.openxmlformats.org/officeDocument/2006/docPropsVTypes">
  <TotalTime>204</TotalTime>
  <Words>927</Words>
  <Application>Microsoft Office PowerPoint</Application>
  <PresentationFormat>Custom</PresentationFormat>
  <Paragraphs>70</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Wingdings</vt:lpstr>
      <vt:lpstr>Calibri Light</vt:lpstr>
      <vt:lpstr>Times New Roman</vt:lpstr>
      <vt:lpstr>Arial</vt:lpstr>
      <vt:lpstr>Outfit Extra Bold</vt:lpstr>
      <vt:lpstr>Calibri</vt:lpstr>
      <vt:lpstr>Office Theme</vt:lpstr>
      <vt:lpstr>PowerPoint Presentation</vt:lpstr>
      <vt:lpstr>Problem Statement</vt:lpstr>
      <vt:lpstr>Abstract</vt:lpstr>
      <vt:lpstr>Objectives</vt:lpstr>
      <vt:lpstr>Methodology</vt:lpstr>
      <vt:lpstr>PowerPoint Presentation</vt:lpstr>
      <vt:lpstr>Home Page</vt:lpstr>
      <vt:lpstr>Signup page </vt:lpstr>
      <vt:lpstr>Login page </vt:lpstr>
      <vt:lpstr>PowerPoint Presentation</vt:lpstr>
      <vt:lpstr>PowerPoint Presentation</vt:lpstr>
      <vt:lpstr>PowerPoint Presentation</vt:lpstr>
      <vt:lpstr>PowerPoint Presentation</vt:lpstr>
      <vt:lpstr>PowerPoint Presentation</vt:lpstr>
      <vt:lpstr>PowerPoint Presentation</vt:lpstr>
      <vt:lpstr>Future Extensions </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Kanth, Pabolu Ravi</cp:lastModifiedBy>
  <cp:revision>34</cp:revision>
  <dcterms:created xsi:type="dcterms:W3CDTF">2024-10-03T11:43:00Z</dcterms:created>
  <dcterms:modified xsi:type="dcterms:W3CDTF">2025-10-22T03:51:39Z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C55A64716DC041D8B737D354DB9BE7A4_13</vt:lpwstr>
  </property>
  <property fmtid="{D5CDD505-2E9C-101B-9397-08002B2CF9AE}" pid="3" name="KSOProductBuildVer">
    <vt:lpwstr>1033-12.2.0.22549</vt:lpwstr>
  </property>
</Properties>
</file>