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geyaK+JHJ0FbhSoEZrkZ0enIcI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884842ead_0_4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a884842ead_0_4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fd94ec717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afd94ec717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81d1a7808_0_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a81d1a7808_0_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e40f38d4e_0_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ae40f38d4e_0_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884842ead_0_8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a884842ead_0_8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e90ca04ce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e90ca04ce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884842ead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a884842ead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8227066" y="1531027"/>
            <a:ext cx="4222750" cy="60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133316" y="2023459"/>
            <a:ext cx="18021366" cy="327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9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8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14"/>
          <p:cNvSpPr txBox="1"/>
          <p:nvPr>
            <p:ph type="title"/>
          </p:nvPr>
        </p:nvSpPr>
        <p:spPr>
          <a:xfrm>
            <a:off x="8227066" y="1531027"/>
            <a:ext cx="4222750" cy="60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227066" y="1531027"/>
            <a:ext cx="4222750" cy="60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232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8227066" y="1531027"/>
            <a:ext cx="4222750" cy="60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133316" y="2023459"/>
            <a:ext cx="18021366" cy="327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umhandroid.momrach.es/handlers/" TargetMode="External"/><Relationship Id="rId4" Type="http://schemas.openxmlformats.org/officeDocument/2006/relationships/hyperlink" Target="https://developer.android.com/reference/android/os/Handler" TargetMode="External"/><Relationship Id="rId5" Type="http://schemas.openxmlformats.org/officeDocument/2006/relationships/hyperlink" Target="https://www.infor.uva.es/~fdiaz/sd/doc/hil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/>
          <p:nvPr/>
        </p:nvSpPr>
        <p:spPr>
          <a:xfrm>
            <a:off x="1483393" y="0"/>
            <a:ext cx="95250" cy="9258935"/>
          </a:xfrm>
          <a:custGeom>
            <a:rect b="b" l="l" r="r" t="t"/>
            <a:pathLst>
              <a:path extrusionOk="0" h="9258935" w="95250">
                <a:moveTo>
                  <a:pt x="0" y="0"/>
                </a:moveTo>
                <a:lnTo>
                  <a:pt x="95249" y="0"/>
                </a:lnTo>
                <a:lnTo>
                  <a:pt x="95249" y="9258324"/>
                </a:lnTo>
                <a:lnTo>
                  <a:pt x="0" y="9258324"/>
                </a:lnTo>
                <a:lnTo>
                  <a:pt x="0" y="0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5298" y="767176"/>
            <a:ext cx="4571999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 txBox="1"/>
          <p:nvPr/>
        </p:nvSpPr>
        <p:spPr>
          <a:xfrm>
            <a:off x="2055889" y="1683384"/>
            <a:ext cx="3820795" cy="530225"/>
          </a:xfrm>
          <a:prstGeom prst="rect">
            <a:avLst/>
          </a:pr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843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&lt;!--PMDM 2ºDAM--&gt;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" name="Google Shape;49;p1"/>
          <p:cNvSpPr txBox="1"/>
          <p:nvPr>
            <p:ph type="title"/>
          </p:nvPr>
        </p:nvSpPr>
        <p:spPr>
          <a:xfrm>
            <a:off x="2073848" y="2450575"/>
            <a:ext cx="7872095" cy="3078480"/>
          </a:xfrm>
          <a:prstGeom prst="rect">
            <a:avLst/>
          </a:pr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85075">
            <a:spAutoFit/>
          </a:bodyPr>
          <a:lstStyle/>
          <a:p>
            <a:pPr indent="0" lvl="0" marL="462915" marR="455294" rtl="0" algn="l">
              <a:lnSpc>
                <a:spcPct val="113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100"/>
              <a:t>Handler y  Runnable {</a:t>
            </a:r>
            <a:endParaRPr sz="9100"/>
          </a:p>
        </p:txBody>
      </p:sp>
      <p:sp>
        <p:nvSpPr>
          <p:cNvPr id="50" name="Google Shape;50;p1"/>
          <p:cNvSpPr txBox="1"/>
          <p:nvPr/>
        </p:nvSpPr>
        <p:spPr>
          <a:xfrm>
            <a:off x="2082187" y="6917629"/>
            <a:ext cx="1501140" cy="1897380"/>
          </a:xfrm>
          <a:prstGeom prst="rect">
            <a:avLst/>
          </a:pr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33375" marR="0" rtl="0" algn="l">
              <a:lnSpc>
                <a:spcPct val="110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9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2047242" y="5790553"/>
            <a:ext cx="8797290" cy="883285"/>
          </a:xfrm>
          <a:prstGeom prst="rect">
            <a:avLst/>
          </a:pr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31140" marR="0" rtl="0" algn="l">
              <a:lnSpc>
                <a:spcPct val="1182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50">
                <a:solidFill>
                  <a:srgbClr val="FF904D"/>
                </a:solidFill>
                <a:latin typeface="Courier New"/>
                <a:ea typeface="Courier New"/>
                <a:cs typeface="Courier New"/>
                <a:sym typeface="Courier New"/>
              </a:rPr>
              <a:t>&lt;Por="Pablo Rodríguez"/&gt;</a:t>
            </a:r>
            <a:endParaRPr sz="45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884842ead_0_44"/>
          <p:cNvSpPr/>
          <p:nvPr/>
        </p:nvSpPr>
        <p:spPr>
          <a:xfrm>
            <a:off x="0" y="3525"/>
            <a:ext cx="18288000" cy="10279952"/>
          </a:xfrm>
          <a:custGeom>
            <a:rect b="b" l="l" r="r" t="t"/>
            <a:pathLst>
              <a:path extrusionOk="0" h="5648325" w="18288000">
                <a:moveTo>
                  <a:pt x="18287998" y="5647826"/>
                </a:moveTo>
                <a:lnTo>
                  <a:pt x="0" y="5647826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5647826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g2a884842ead_0_44"/>
          <p:cNvSpPr txBox="1"/>
          <p:nvPr/>
        </p:nvSpPr>
        <p:spPr>
          <a:xfrm>
            <a:off x="786373" y="1286150"/>
            <a:ext cx="137655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 métodos como post y postDelayed se 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pueden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programar tareas para que se ejecuten en el hilo después de un cierto tiempo o inmediatamente.</a:t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g2a884842ead_0_44"/>
          <p:cNvSpPr txBox="1"/>
          <p:nvPr/>
        </p:nvSpPr>
        <p:spPr>
          <a:xfrm flipH="1">
            <a:off x="16316195" y="8970675"/>
            <a:ext cx="530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g2a884842ead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11" y="6612088"/>
            <a:ext cx="11710100" cy="2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a884842ead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500" y="3831225"/>
            <a:ext cx="11710100" cy="25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fd94ec717_0_0"/>
          <p:cNvSpPr/>
          <p:nvPr/>
        </p:nvSpPr>
        <p:spPr>
          <a:xfrm>
            <a:off x="0" y="3525"/>
            <a:ext cx="18288000" cy="10279952"/>
          </a:xfrm>
          <a:custGeom>
            <a:rect b="b" l="l" r="r" t="t"/>
            <a:pathLst>
              <a:path extrusionOk="0" h="5648325" w="18288000">
                <a:moveTo>
                  <a:pt x="18287998" y="5647826"/>
                </a:moveTo>
                <a:lnTo>
                  <a:pt x="0" y="5647826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5647826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g2afd94ec717_0_0"/>
          <p:cNvSpPr txBox="1"/>
          <p:nvPr/>
        </p:nvSpPr>
        <p:spPr>
          <a:xfrm>
            <a:off x="638375" y="620075"/>
            <a:ext cx="16454700" cy="82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removeCallBacks(Runnable r):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elimina el Runnable de la cola de mensajes del Looper</a:t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postAtFrontOfQueue(Runnable r)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:Coloca un Runnable en la parte frontal de la cola de mensajes, para que se ejecute antes de otros mensajes pendientes.</a:t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handler.postAtFrontOfQueue(new Runnable() {</a:t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@Override</a:t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public void run() {</a:t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}</a:t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g2afd94ec71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475" y="1991950"/>
            <a:ext cx="10688350" cy="2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6999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9"/>
          <p:cNvSpPr/>
          <p:nvPr/>
        </p:nvSpPr>
        <p:spPr>
          <a:xfrm>
            <a:off x="146016" y="5232397"/>
            <a:ext cx="16640175" cy="38735"/>
          </a:xfrm>
          <a:custGeom>
            <a:rect b="b" l="l" r="r" t="t"/>
            <a:pathLst>
              <a:path extrusionOk="0" h="38735" w="16640175">
                <a:moveTo>
                  <a:pt x="690499" y="38662"/>
                </a:moveTo>
                <a:lnTo>
                  <a:pt x="0" y="38662"/>
                </a:lnTo>
                <a:lnTo>
                  <a:pt x="0" y="0"/>
                </a:lnTo>
                <a:lnTo>
                  <a:pt x="690499" y="0"/>
                </a:lnTo>
                <a:lnTo>
                  <a:pt x="690499" y="38662"/>
                </a:lnTo>
                <a:close/>
              </a:path>
              <a:path extrusionOk="0" h="38735" w="16640175">
                <a:moveTo>
                  <a:pt x="878963" y="38662"/>
                </a:moveTo>
                <a:lnTo>
                  <a:pt x="690499" y="38662"/>
                </a:lnTo>
                <a:lnTo>
                  <a:pt x="690499" y="0"/>
                </a:lnTo>
                <a:lnTo>
                  <a:pt x="878963" y="0"/>
                </a:lnTo>
                <a:lnTo>
                  <a:pt x="878963" y="38662"/>
                </a:lnTo>
                <a:close/>
              </a:path>
              <a:path extrusionOk="0" h="38735" w="16640175">
                <a:moveTo>
                  <a:pt x="2166636" y="38662"/>
                </a:moveTo>
                <a:lnTo>
                  <a:pt x="878963" y="38662"/>
                </a:lnTo>
                <a:lnTo>
                  <a:pt x="878963" y="0"/>
                </a:lnTo>
                <a:lnTo>
                  <a:pt x="2166636" y="0"/>
                </a:lnTo>
                <a:lnTo>
                  <a:pt x="2166636" y="38662"/>
                </a:lnTo>
                <a:close/>
              </a:path>
              <a:path extrusionOk="0" h="38735" w="16640175">
                <a:moveTo>
                  <a:pt x="4737417" y="38662"/>
                </a:moveTo>
                <a:lnTo>
                  <a:pt x="2166636" y="38662"/>
                </a:lnTo>
                <a:lnTo>
                  <a:pt x="2166636" y="0"/>
                </a:lnTo>
                <a:lnTo>
                  <a:pt x="4737417" y="0"/>
                </a:lnTo>
                <a:lnTo>
                  <a:pt x="4737417" y="38662"/>
                </a:lnTo>
                <a:close/>
              </a:path>
              <a:path extrusionOk="0" h="38735" w="16640175">
                <a:moveTo>
                  <a:pt x="6184336" y="38662"/>
                </a:moveTo>
                <a:lnTo>
                  <a:pt x="4737417" y="38662"/>
                </a:lnTo>
                <a:lnTo>
                  <a:pt x="4737417" y="0"/>
                </a:lnTo>
                <a:lnTo>
                  <a:pt x="6184336" y="0"/>
                </a:lnTo>
                <a:lnTo>
                  <a:pt x="6184336" y="38662"/>
                </a:lnTo>
                <a:close/>
              </a:path>
              <a:path extrusionOk="0" h="38735" w="16640175">
                <a:moveTo>
                  <a:pt x="7553254" y="38662"/>
                </a:moveTo>
                <a:lnTo>
                  <a:pt x="6184336" y="38662"/>
                </a:lnTo>
                <a:lnTo>
                  <a:pt x="6184336" y="0"/>
                </a:lnTo>
                <a:lnTo>
                  <a:pt x="16639669" y="0"/>
                </a:lnTo>
                <a:lnTo>
                  <a:pt x="16639669" y="1338"/>
                </a:lnTo>
                <a:lnTo>
                  <a:pt x="7553254" y="38662"/>
                </a:lnTo>
                <a:close/>
              </a:path>
              <a:path extrusionOk="0" h="38735" w="16640175">
                <a:moveTo>
                  <a:pt x="16639669" y="38662"/>
                </a:moveTo>
                <a:lnTo>
                  <a:pt x="7553254" y="38662"/>
                </a:lnTo>
                <a:lnTo>
                  <a:pt x="16639669" y="1338"/>
                </a:lnTo>
                <a:lnTo>
                  <a:pt x="16639669" y="386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9"/>
          <p:cNvSpPr txBox="1"/>
          <p:nvPr/>
        </p:nvSpPr>
        <p:spPr>
          <a:xfrm>
            <a:off x="133325" y="2023450"/>
            <a:ext cx="18154800" cy="3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1.-</a:t>
            </a:r>
            <a:r>
              <a:rPr lang="en-US" sz="315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https://umhandroid.momrach.es/handlers/</a:t>
            </a:r>
            <a:endParaRPr sz="3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2.- </a:t>
            </a:r>
            <a:r>
              <a:rPr lang="en-US" sz="315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https://developer.android.com/reference/android/os/Handler</a:t>
            </a:r>
            <a:endParaRPr sz="3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3.- </a:t>
            </a:r>
            <a:r>
              <a:rPr lang="en-US" sz="315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https://www.infor.uva.es/~fdiaz/sd/doc/hilos</a:t>
            </a:r>
            <a:endParaRPr sz="3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Enlace E</a:t>
            </a:r>
            <a:r>
              <a:rPr lang="en-US" sz="3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315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ercicio: </a:t>
            </a:r>
            <a:r>
              <a:rPr lang="en-US" sz="3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https://github.com/pabrodpen/ActividadesAndroidStudio/</a:t>
            </a:r>
            <a:r>
              <a:rPr lang="en-US" sz="2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EjPracticoHandlerRunnable</a:t>
            </a:r>
            <a:endParaRPr sz="29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9"/>
          <p:cNvSpPr txBox="1"/>
          <p:nvPr>
            <p:ph type="title"/>
          </p:nvPr>
        </p:nvSpPr>
        <p:spPr>
          <a:xfrm>
            <a:off x="825500" y="942350"/>
            <a:ext cx="4993800" cy="615600"/>
          </a:xfrm>
          <a:prstGeom prst="rect">
            <a:avLst/>
          </a:prstGeom>
          <a:solidFill>
            <a:srgbClr val="20232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2565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4.</a:t>
            </a:r>
            <a:r>
              <a:rPr lang="en-US" sz="4000"/>
              <a:t>Bibliografía{</a:t>
            </a:r>
            <a:endParaRPr sz="4000"/>
          </a:p>
        </p:txBody>
      </p:sp>
      <p:sp>
        <p:nvSpPr>
          <p:cNvPr id="145" name="Google Shape;145;p9"/>
          <p:cNvSpPr txBox="1"/>
          <p:nvPr/>
        </p:nvSpPr>
        <p:spPr>
          <a:xfrm>
            <a:off x="16400758" y="6877008"/>
            <a:ext cx="3302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81d1a7808_0_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6999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g2a81d1a7808_0_8"/>
          <p:cNvSpPr txBox="1"/>
          <p:nvPr/>
        </p:nvSpPr>
        <p:spPr>
          <a:xfrm>
            <a:off x="811200" y="2150251"/>
            <a:ext cx="16665600" cy="6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 este ejercicio vamos a usar términos como los Handler y Runnables para implementar las funcionalidades que hemos visto:</a:t>
            </a:r>
            <a:endParaRPr sz="3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-Actualizar UI</a:t>
            </a:r>
            <a:endParaRPr sz="3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-Enviar mensajes y datos</a:t>
            </a:r>
            <a:endParaRPr sz="3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-Programar y parar tareas</a:t>
            </a:r>
            <a:endParaRPr sz="3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g2a81d1a7808_0_8"/>
          <p:cNvSpPr txBox="1"/>
          <p:nvPr>
            <p:ph type="title"/>
          </p:nvPr>
        </p:nvSpPr>
        <p:spPr>
          <a:xfrm>
            <a:off x="825500" y="942350"/>
            <a:ext cx="7115100" cy="615600"/>
          </a:xfrm>
          <a:prstGeom prst="rect">
            <a:avLst/>
          </a:prstGeom>
          <a:solidFill>
            <a:srgbClr val="20232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2565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5.Ejercicio Práctico</a:t>
            </a:r>
            <a:r>
              <a:rPr lang="en-US" sz="4000"/>
              <a:t>{</a:t>
            </a:r>
            <a:endParaRPr sz="4000"/>
          </a:p>
        </p:txBody>
      </p:sp>
      <p:sp>
        <p:nvSpPr>
          <p:cNvPr id="153" name="Google Shape;153;g2a81d1a7808_0_8"/>
          <p:cNvSpPr txBox="1"/>
          <p:nvPr/>
        </p:nvSpPr>
        <p:spPr>
          <a:xfrm>
            <a:off x="16468633" y="5791558"/>
            <a:ext cx="330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1483352" y="0"/>
            <a:ext cx="95250" cy="8349615"/>
          </a:xfrm>
          <a:custGeom>
            <a:rect b="b" l="l" r="r" t="t"/>
            <a:pathLst>
              <a:path extrusionOk="0" h="8349615" w="95250">
                <a:moveTo>
                  <a:pt x="0" y="0"/>
                </a:moveTo>
                <a:lnTo>
                  <a:pt x="95249" y="0"/>
                </a:lnTo>
                <a:lnTo>
                  <a:pt x="95249" y="8349554"/>
                </a:lnTo>
                <a:lnTo>
                  <a:pt x="0" y="8349554"/>
                </a:lnTo>
                <a:lnTo>
                  <a:pt x="0" y="0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0"/>
          <p:cNvSpPr txBox="1"/>
          <p:nvPr>
            <p:ph type="title"/>
          </p:nvPr>
        </p:nvSpPr>
        <p:spPr>
          <a:xfrm>
            <a:off x="2073848" y="2991245"/>
            <a:ext cx="8566785" cy="1766570"/>
          </a:xfrm>
          <a:prstGeom prst="rect">
            <a:avLst/>
          </a:pr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62915" rtl="0" algn="l">
              <a:lnSpc>
                <a:spcPct val="1182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100"/>
              <a:t>GRACIAS!! {</a:t>
            </a:r>
            <a:endParaRPr sz="9100"/>
          </a:p>
        </p:txBody>
      </p:sp>
      <p:sp>
        <p:nvSpPr>
          <p:cNvPr id="160" name="Google Shape;160;p10"/>
          <p:cNvSpPr txBox="1"/>
          <p:nvPr/>
        </p:nvSpPr>
        <p:spPr>
          <a:xfrm>
            <a:off x="2082187" y="6363339"/>
            <a:ext cx="1501140" cy="1897380"/>
          </a:xfrm>
          <a:prstGeom prst="rect">
            <a:avLst/>
          </a:pr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33375" marR="0" rtl="0" algn="l">
              <a:lnSpc>
                <a:spcPct val="110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9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2047242" y="5236263"/>
            <a:ext cx="8797290" cy="883285"/>
          </a:xfrm>
          <a:prstGeom prst="rect">
            <a:avLst/>
          </a:pr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31140" marR="0" rtl="0" algn="l">
              <a:lnSpc>
                <a:spcPct val="1182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50">
                <a:solidFill>
                  <a:srgbClr val="FF904D"/>
                </a:solidFill>
                <a:latin typeface="Courier New"/>
                <a:ea typeface="Courier New"/>
                <a:cs typeface="Courier New"/>
                <a:sym typeface="Courier New"/>
              </a:rPr>
              <a:t>&lt;Por="Pablo Rodríguez"/&gt;</a:t>
            </a:r>
            <a:endParaRPr sz="45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2055889" y="2081892"/>
            <a:ext cx="3820795" cy="530225"/>
          </a:xfrm>
          <a:prstGeom prst="rect">
            <a:avLst/>
          </a:pr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843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37373"/>
                </a:solidFill>
                <a:latin typeface="Courier New"/>
                <a:ea typeface="Courier New"/>
                <a:cs typeface="Courier New"/>
                <a:sym typeface="Courier New"/>
              </a:rPr>
              <a:t>&lt;!--PMDM 2ºDAM--&gt;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/>
          <p:nvPr/>
        </p:nvSpPr>
        <p:spPr>
          <a:xfrm>
            <a:off x="7051676" y="0"/>
            <a:ext cx="11236325" cy="10287000"/>
          </a:xfrm>
          <a:custGeom>
            <a:rect b="b" l="l" r="r" t="t"/>
            <a:pathLst>
              <a:path extrusionOk="0" h="10287000" w="11236325">
                <a:moveTo>
                  <a:pt x="0" y="10286998"/>
                </a:moveTo>
                <a:lnTo>
                  <a:pt x="0" y="0"/>
                </a:lnTo>
                <a:lnTo>
                  <a:pt x="11236298" y="0"/>
                </a:lnTo>
                <a:lnTo>
                  <a:pt x="11236298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2"/>
          <p:cNvSpPr txBox="1"/>
          <p:nvPr/>
        </p:nvSpPr>
        <p:spPr>
          <a:xfrm>
            <a:off x="1851532" y="4557712"/>
            <a:ext cx="3351529" cy="1162050"/>
          </a:xfrm>
          <a:prstGeom prst="rect">
            <a:avLst/>
          </a:pr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04165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Índice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2"/>
          <p:cNvSpPr txBox="1"/>
          <p:nvPr>
            <p:ph type="title"/>
          </p:nvPr>
        </p:nvSpPr>
        <p:spPr>
          <a:xfrm>
            <a:off x="-8942359" y="1799702"/>
            <a:ext cx="42228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/>
          </a:p>
        </p:txBody>
      </p:sp>
      <p:sp>
        <p:nvSpPr>
          <p:cNvPr id="59" name="Google Shape;59;p2"/>
          <p:cNvSpPr txBox="1"/>
          <p:nvPr/>
        </p:nvSpPr>
        <p:spPr>
          <a:xfrm>
            <a:off x="8227975" y="1675700"/>
            <a:ext cx="6632400" cy="7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415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1.Introducción</a:t>
            </a:r>
            <a:endParaRPr sz="38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8415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.Clase Handler   </a:t>
            </a:r>
            <a:endParaRPr sz="38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8415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3.Runnable  </a:t>
            </a:r>
            <a:endParaRPr sz="38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8415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r>
              <a:rPr lang="en-US" sz="3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Bibliografía</a:t>
            </a:r>
            <a:endParaRPr sz="38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8415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r>
              <a:rPr lang="en-US" sz="3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Ejercicio Práctico</a:t>
            </a:r>
            <a:endParaRPr sz="38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18415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8415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8415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8415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7998" y="0"/>
                </a:lnTo>
                <a:lnTo>
                  <a:pt x="18287998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3"/>
          <p:cNvSpPr txBox="1"/>
          <p:nvPr>
            <p:ph type="title"/>
          </p:nvPr>
        </p:nvSpPr>
        <p:spPr>
          <a:xfrm>
            <a:off x="825500" y="942350"/>
            <a:ext cx="5783100" cy="615600"/>
          </a:xfrm>
          <a:prstGeom prst="rect">
            <a:avLst/>
          </a:prstGeom>
          <a:solidFill>
            <a:srgbClr val="20232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2565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1.</a:t>
            </a:r>
            <a:r>
              <a:rPr lang="en-US" sz="4000"/>
              <a:t>Introducción {</a:t>
            </a:r>
            <a:endParaRPr sz="4000"/>
          </a:p>
        </p:txBody>
      </p:sp>
      <p:sp>
        <p:nvSpPr>
          <p:cNvPr id="66" name="Google Shape;66;p3"/>
          <p:cNvSpPr txBox="1"/>
          <p:nvPr/>
        </p:nvSpPr>
        <p:spPr>
          <a:xfrm>
            <a:off x="1016000" y="2392975"/>
            <a:ext cx="16422300" cy="6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 Android, </a:t>
            </a:r>
            <a:r>
              <a:rPr lang="en-US" sz="2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los hilos o </a:t>
            </a:r>
            <a:r>
              <a:rPr b="1" i="1" lang="en-US" sz="2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threads </a:t>
            </a:r>
            <a:r>
              <a:rPr lang="en-US" sz="2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son una parte fundamental</a:t>
            </a:r>
            <a:r>
              <a:rPr lang="en-US" sz="2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que permiten ejecutar tareas en segundo plano, lo que es crucial para mantener una interfaz de usuario receptiva y evitar que la aplicación se congele mientras realiza otras tareas.</a:t>
            </a:r>
            <a:endParaRPr sz="2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12090" rtl="0" algn="l">
              <a:lnSpc>
                <a:spcPct val="113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 tipos principales de hilos:</a:t>
            </a:r>
            <a:endParaRPr sz="2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12090" rtl="0" algn="l">
              <a:lnSpc>
                <a:spcPct val="113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Hilo Principal (UI Thread):</a:t>
            </a:r>
            <a:r>
              <a:rPr lang="en-US" sz="2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Es el hilo principal en el que se ejecuta el código de la interfaz de usuario. Todas las interacciones con la interfaz de usuario deben realizarse en este hilo.</a:t>
            </a:r>
            <a:endParaRPr sz="2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12090" rtl="0" algn="l">
              <a:lnSpc>
                <a:spcPct val="113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12090" rtl="0" algn="l">
              <a:lnSpc>
                <a:spcPct val="113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Hilos Secundarios:</a:t>
            </a:r>
            <a:r>
              <a:rPr lang="en-US" sz="2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Se utilizan para realizar operaciones en segundo plano, como descargar datos, procesar información o realizar tareas que pueden llevar tiempo y que no deben bloquear el hilo principal.</a:t>
            </a:r>
            <a:endParaRPr sz="2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6619132" y="9000816"/>
            <a:ext cx="330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0" y="-148000"/>
            <a:ext cx="18288000" cy="10435280"/>
          </a:xfrm>
          <a:custGeom>
            <a:rect b="b" l="l" r="r" t="t"/>
            <a:pathLst>
              <a:path extrusionOk="0" h="5648325" w="18288000">
                <a:moveTo>
                  <a:pt x="18287998" y="5647826"/>
                </a:moveTo>
                <a:lnTo>
                  <a:pt x="0" y="5647826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5647826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4"/>
          <p:cNvSpPr txBox="1"/>
          <p:nvPr/>
        </p:nvSpPr>
        <p:spPr>
          <a:xfrm>
            <a:off x="416361" y="2174254"/>
            <a:ext cx="120573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-La gestión de hilos se simplifica mediante 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herramientas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como los Handlers.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-Facilitan la comunicación entre procesos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416350" y="4620150"/>
            <a:ext cx="150978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-Permiten programar tareas para ser ejecutadas en un 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thread 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específico</a:t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825500" y="942350"/>
            <a:ext cx="5388300" cy="615600"/>
          </a:xfrm>
          <a:prstGeom prst="rect">
            <a:avLst/>
          </a:prstGeom>
          <a:solidFill>
            <a:srgbClr val="20232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2565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Clase Handler{</a:t>
            </a:r>
            <a:endParaRPr sz="4000"/>
          </a:p>
        </p:txBody>
      </p:sp>
      <p:sp>
        <p:nvSpPr>
          <p:cNvPr id="76" name="Google Shape;76;p4"/>
          <p:cNvSpPr txBox="1"/>
          <p:nvPr/>
        </p:nvSpPr>
        <p:spPr>
          <a:xfrm>
            <a:off x="16306777" y="5911725"/>
            <a:ext cx="56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800" y="7998921"/>
            <a:ext cx="9486675" cy="15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/>
          <p:nvPr/>
        </p:nvSpPr>
        <p:spPr>
          <a:xfrm>
            <a:off x="173705" y="0"/>
            <a:ext cx="18113531" cy="10287000"/>
          </a:xfrm>
          <a:custGeom>
            <a:rect b="b" l="l" r="r" t="t"/>
            <a:pathLst>
              <a:path extrusionOk="0" h="10287000" w="11428095">
                <a:moveTo>
                  <a:pt x="11428081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1428081" y="0"/>
                </a:lnTo>
                <a:lnTo>
                  <a:pt x="11428081" y="10286999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5"/>
          <p:cNvSpPr txBox="1"/>
          <p:nvPr/>
        </p:nvSpPr>
        <p:spPr>
          <a:xfrm>
            <a:off x="173704" y="1782350"/>
            <a:ext cx="15661200" cy="6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20979" lvl="0" marL="12700" marR="226059" rtl="0" algn="l">
              <a:lnSpc>
                <a:spcPct val="11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Cuando se trata de </a:t>
            </a:r>
            <a:r>
              <a:rPr lang="en-US" sz="2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transferir t</a:t>
            </a:r>
            <a:r>
              <a:rPr lang="en-US" sz="2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areas a otro  hilo se pueden utilizar Message y  Runnable para comunicarse entre ellos.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4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33679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Envío de un Message: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220979" lvl="0" marL="12700" marR="889635" rtl="0" algn="l">
              <a:lnSpc>
                <a:spcPct val="11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 utiliza un Message normalmente para enviar datos y  mensajes entre hilos.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220979" lvl="0" marL="12700" marR="5080" rtl="0" algn="l">
              <a:lnSpc>
                <a:spcPct val="11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 Handler se encarga de recibir el Message y  ejecutar la operación correspondiente.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4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33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Envío de un Runnable: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220978" lvl="0" marL="12700" marR="447040" rtl="0" algn="l">
              <a:lnSpc>
                <a:spcPct val="11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Los Runnables se utilizan cuando </a:t>
            </a:r>
            <a:r>
              <a:rPr lang="en-US" sz="2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simplemente deseas ejecutar un bloque de código en un hilo sin la necesidad de enviar datos.</a:t>
            </a:r>
            <a:endParaRPr sz="2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-9027858" y="9958741"/>
            <a:ext cx="6880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5"/>
          <p:cNvSpPr txBox="1"/>
          <p:nvPr>
            <p:ph type="title"/>
          </p:nvPr>
        </p:nvSpPr>
        <p:spPr>
          <a:xfrm>
            <a:off x="825500" y="942350"/>
            <a:ext cx="8770800" cy="615600"/>
          </a:xfrm>
          <a:prstGeom prst="rect">
            <a:avLst/>
          </a:prstGeom>
          <a:solidFill>
            <a:srgbClr val="20232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2565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Comunicación entre hilos</a:t>
            </a:r>
            <a:r>
              <a:rPr lang="en-US" sz="4000"/>
              <a:t>{</a:t>
            </a:r>
            <a:endParaRPr sz="4000"/>
          </a:p>
        </p:txBody>
      </p:sp>
      <p:sp>
        <p:nvSpPr>
          <p:cNvPr id="86" name="Google Shape;86;p5"/>
          <p:cNvSpPr txBox="1"/>
          <p:nvPr/>
        </p:nvSpPr>
        <p:spPr>
          <a:xfrm>
            <a:off x="16187428" y="9027721"/>
            <a:ext cx="330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e40f38d4e_0_7"/>
          <p:cNvSpPr/>
          <p:nvPr/>
        </p:nvSpPr>
        <p:spPr>
          <a:xfrm>
            <a:off x="148830" y="0"/>
            <a:ext cx="18113531" cy="10287000"/>
          </a:xfrm>
          <a:custGeom>
            <a:rect b="b" l="l" r="r" t="t"/>
            <a:pathLst>
              <a:path extrusionOk="0" h="10287000" w="11428095">
                <a:moveTo>
                  <a:pt x="11428081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1428081" y="0"/>
                </a:lnTo>
                <a:lnTo>
                  <a:pt x="11428081" y="10286999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g2ae40f38d4e_0_7"/>
          <p:cNvSpPr txBox="1"/>
          <p:nvPr/>
        </p:nvSpPr>
        <p:spPr>
          <a:xfrm>
            <a:off x="-9027858" y="9958741"/>
            <a:ext cx="6880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g2ae40f38d4e_0_7"/>
          <p:cNvSpPr txBox="1"/>
          <p:nvPr>
            <p:ph type="title"/>
          </p:nvPr>
        </p:nvSpPr>
        <p:spPr>
          <a:xfrm>
            <a:off x="825500" y="596975"/>
            <a:ext cx="8943600" cy="615600"/>
          </a:xfrm>
          <a:prstGeom prst="rect">
            <a:avLst/>
          </a:prstGeom>
          <a:solidFill>
            <a:srgbClr val="20232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2565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Envío de datos con Message</a:t>
            </a:r>
            <a:endParaRPr sz="4000"/>
          </a:p>
        </p:txBody>
      </p:sp>
      <p:pic>
        <p:nvPicPr>
          <p:cNvPr id="94" name="Google Shape;94;g2ae40f38d4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475" y="1655650"/>
            <a:ext cx="12227524" cy="32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ae40f38d4e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475" y="5227475"/>
            <a:ext cx="16129414" cy="41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884842ead_0_83"/>
          <p:cNvSpPr/>
          <p:nvPr/>
        </p:nvSpPr>
        <p:spPr>
          <a:xfrm>
            <a:off x="0" y="0"/>
            <a:ext cx="18425160" cy="11187112"/>
          </a:xfrm>
          <a:custGeom>
            <a:rect b="b" l="l" r="r" t="t"/>
            <a:pathLst>
              <a:path extrusionOk="0" h="10287000" w="18288000">
                <a:moveTo>
                  <a:pt x="1828800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6999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g2a884842ead_0_83"/>
          <p:cNvSpPr txBox="1"/>
          <p:nvPr/>
        </p:nvSpPr>
        <p:spPr>
          <a:xfrm>
            <a:off x="598225" y="1554150"/>
            <a:ext cx="18024300" cy="81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Runnable es una interfaz que se utiliza para programar una tarea en un hilo específico. Tiene un único método run().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 pueden implementar de las siguientes formas:</a:t>
            </a:r>
            <a:endParaRPr sz="2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-Ejecutar una tarea en un hilo secundario:</a:t>
            </a:r>
            <a:endParaRPr sz="2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Thread miThread = new Thread(new Runnable() {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public void run() {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Lógica de la tarea 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miThread.start();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g2a884842ead_0_83"/>
          <p:cNvSpPr txBox="1"/>
          <p:nvPr>
            <p:ph type="title"/>
          </p:nvPr>
        </p:nvSpPr>
        <p:spPr>
          <a:xfrm>
            <a:off x="385575" y="567400"/>
            <a:ext cx="3796200" cy="615600"/>
          </a:xfrm>
          <a:prstGeom prst="rect">
            <a:avLst/>
          </a:prstGeom>
          <a:solidFill>
            <a:srgbClr val="20232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2565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3.Runnable{</a:t>
            </a:r>
            <a:endParaRPr sz="4000"/>
          </a:p>
        </p:txBody>
      </p:sp>
      <p:sp>
        <p:nvSpPr>
          <p:cNvPr id="103" name="Google Shape;103;g2a884842ead_0_83"/>
          <p:cNvSpPr txBox="1"/>
          <p:nvPr/>
        </p:nvSpPr>
        <p:spPr>
          <a:xfrm>
            <a:off x="17395182" y="9360916"/>
            <a:ext cx="330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e90ca04ce_0_0"/>
          <p:cNvSpPr txBox="1"/>
          <p:nvPr/>
        </p:nvSpPr>
        <p:spPr>
          <a:xfrm>
            <a:off x="1410300" y="1692325"/>
            <a:ext cx="14967300" cy="1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-En el hilo de la interfaz: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1ee90ca04c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75" y="2982600"/>
            <a:ext cx="1374315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ee90ca04c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175" y="3937200"/>
            <a:ext cx="13743150" cy="41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884842ead_0_0"/>
          <p:cNvSpPr/>
          <p:nvPr/>
        </p:nvSpPr>
        <p:spPr>
          <a:xfrm>
            <a:off x="0" y="3525"/>
            <a:ext cx="18288000" cy="10279952"/>
          </a:xfrm>
          <a:custGeom>
            <a:rect b="b" l="l" r="r" t="t"/>
            <a:pathLst>
              <a:path extrusionOk="0" h="5648325" w="18288000">
                <a:moveTo>
                  <a:pt x="18287998" y="5647826"/>
                </a:moveTo>
                <a:lnTo>
                  <a:pt x="0" y="5647826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5647826"/>
                </a:lnTo>
                <a:close/>
              </a:path>
            </a:pathLst>
          </a:custGeom>
          <a:solidFill>
            <a:srgbClr val="2D2D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g2a884842ead_0_0"/>
          <p:cNvSpPr txBox="1"/>
          <p:nvPr/>
        </p:nvSpPr>
        <p:spPr>
          <a:xfrm>
            <a:off x="668250" y="2175600"/>
            <a:ext cx="16951500" cy="4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Los Handlers gestionan los Runnables haciendo uso de un </a:t>
            </a:r>
            <a:r>
              <a:rPr i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Looper</a:t>
            </a:r>
            <a:endParaRPr i="1"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-Su función principal es procesar los mensajes y tareas enviados a un Handler en ese hilo</a:t>
            </a:r>
            <a:endParaRPr sz="2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465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-En el hilo principal ya existe un Looper asociado por defecto</a:t>
            </a:r>
            <a:endParaRPr sz="2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g2a884842ead_0_0"/>
          <p:cNvSpPr txBox="1"/>
          <p:nvPr>
            <p:ph type="title"/>
          </p:nvPr>
        </p:nvSpPr>
        <p:spPr>
          <a:xfrm>
            <a:off x="416400" y="670800"/>
            <a:ext cx="3012600" cy="523200"/>
          </a:xfrm>
          <a:prstGeom prst="rect">
            <a:avLst/>
          </a:prstGeom>
          <a:solidFill>
            <a:srgbClr val="20232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2565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Looper </a:t>
            </a:r>
            <a:r>
              <a:rPr lang="en-US" sz="3400"/>
              <a:t>{</a:t>
            </a:r>
            <a:endParaRPr sz="3400"/>
          </a:p>
        </p:txBody>
      </p:sp>
      <p:sp>
        <p:nvSpPr>
          <p:cNvPr id="118" name="Google Shape;118;g2a884842ead_0_0"/>
          <p:cNvSpPr txBox="1"/>
          <p:nvPr/>
        </p:nvSpPr>
        <p:spPr>
          <a:xfrm flipH="1">
            <a:off x="16270345" y="4726600"/>
            <a:ext cx="530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g2a884842ea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50" y="6317650"/>
            <a:ext cx="12974675" cy="10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a884842ead_0_0"/>
          <p:cNvSpPr txBox="1"/>
          <p:nvPr/>
        </p:nvSpPr>
        <p:spPr>
          <a:xfrm>
            <a:off x="14032450" y="6317650"/>
            <a:ext cx="461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*Crear Handler asociado al hilo principal usando el Looper del hilo principal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2023-12-14T22:02:17Z</dcterms:created>
  <dc:creator>Pablo Rodríguez Peña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2023-12-14T00:00:00Z</vt:filetime>
  </property>
  <property fmtid="{D5CDD505-2E9C-101B-9397-08002B2CF9AE}" pid="3" name="Creator">
    <vt:lpwstr>Canva</vt:lpwstr>
  </property>
  <property fmtid="{D5CDD505-2E9C-101B-9397-08002B2CF9AE}" pid="4" name="LastSaved">
    <vt:filetime>2023-12-14T00:00:00Z</vt:filetime>
  </property>
</Properties>
</file>