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FhrvB1XAhQgLqT+e2e0cuE1UV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cd4c38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cd4c38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8de41c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8de41c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idx="1" type="subTitle"/>
          </p:nvPr>
        </p:nvSpPr>
        <p:spPr>
          <a:xfrm>
            <a:off x="237350" y="126007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s"/>
              <a:t>TEMA: GRÁFICOS</a:t>
            </a:r>
            <a:endParaRPr/>
          </a:p>
          <a:p>
            <a:pPr indent="0" lvl="0" marL="0" rtl="0" algn="ctr">
              <a:lnSpc>
                <a:spcPct val="100000"/>
              </a:lnSpc>
              <a:spcBef>
                <a:spcPts val="0"/>
              </a:spcBef>
              <a:spcAft>
                <a:spcPts val="0"/>
              </a:spcAft>
              <a:buSzPct val="117647"/>
              <a:buNone/>
            </a:pPr>
            <a:r>
              <a:rPr lang="es"/>
              <a:t>(API GRÁFICAS EN 2D: Canvas, Paint, Path y Drawable)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259775" y="270175"/>
            <a:ext cx="4998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MiQuintoGrafico: Pintar varios círculos y cuadrados con distintos colores y grosores de borde.</a:t>
            </a:r>
            <a:endParaRPr b="0" i="0" sz="1400" u="none" cap="none" strike="noStrike">
              <a:solidFill>
                <a:srgbClr val="000000"/>
              </a:solidFill>
              <a:latin typeface="Arial"/>
              <a:ea typeface="Arial"/>
              <a:cs typeface="Arial"/>
              <a:sym typeface="Arial"/>
            </a:endParaRPr>
          </a:p>
        </p:txBody>
      </p:sp>
      <p:pic>
        <p:nvPicPr>
          <p:cNvPr id="108" name="Google Shape;108;p10"/>
          <p:cNvPicPr preferRelativeResize="0"/>
          <p:nvPr/>
        </p:nvPicPr>
        <p:blipFill rotWithShape="1">
          <a:blip r:embed="rId3">
            <a:alphaModFix/>
          </a:blip>
          <a:srcRect b="0" l="0" r="0" t="0"/>
          <a:stretch/>
        </p:blipFill>
        <p:spPr>
          <a:xfrm>
            <a:off x="5410175" y="152400"/>
            <a:ext cx="25771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11700" y="445025"/>
            <a:ext cx="8520600" cy="43761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s" sz="2000"/>
              <a:t>CLASE PATH:</a:t>
            </a:r>
            <a:r>
              <a:rPr lang="es" sz="1350"/>
              <a:t> permite definir un trazado a partir de segmentos de líneas y curvas. Una vez definido puede dibujarse con canvas.drawPath(Path,canvas). Un Path también puede utilizarse para dibujar un texto sobre el trazado marcado.</a:t>
            </a:r>
            <a:endParaRPr sz="1350"/>
          </a:p>
          <a:p>
            <a:pPr indent="0" lvl="0" marL="0" rtl="0" algn="just">
              <a:lnSpc>
                <a:spcPct val="100000"/>
              </a:lnSpc>
              <a:spcBef>
                <a:spcPts val="0"/>
              </a:spcBef>
              <a:spcAft>
                <a:spcPts val="0"/>
              </a:spcAft>
              <a:buSzPts val="2800"/>
              <a:buNone/>
            </a:pPr>
            <a:r>
              <a:rPr lang="es" sz="1350"/>
              <a:t>CURVAS: es posible dibujar curvas con la clase Path. Se van componiendo un conjunto de líneas, que se añaden al objeto mediante el método lineTo. La c</a:t>
            </a:r>
            <a:r>
              <a:rPr lang="es" sz="1400"/>
              <a:t>urva resultante se puede trasladar mediante el método: offset(dx,dy), donde se indica el desplazamiento para cada coordenada.. El método setPathEffect permite elegir el trazo de la curva. </a:t>
            </a:r>
            <a:endParaRPr sz="1400"/>
          </a:p>
          <a:p>
            <a:pPr indent="0" lvl="0" marL="0" rtl="0" algn="just">
              <a:lnSpc>
                <a:spcPct val="100000"/>
              </a:lnSpc>
              <a:spcBef>
                <a:spcPts val="0"/>
              </a:spcBef>
              <a:spcAft>
                <a:spcPts val="0"/>
              </a:spcAft>
              <a:buSzPts val="2800"/>
              <a:buNone/>
            </a:pPr>
            <a:r>
              <a:rPr lang="es" sz="1400"/>
              <a:t>Con canvas.drawPath(path,paint); se dibuja la curva.</a:t>
            </a:r>
            <a:endParaRPr sz="1400"/>
          </a:p>
          <a:p>
            <a:pPr indent="0" lvl="0" marL="0" rtl="0" algn="l">
              <a:lnSpc>
                <a:spcPct val="100000"/>
              </a:lnSpc>
              <a:spcBef>
                <a:spcPts val="0"/>
              </a:spcBef>
              <a:spcAft>
                <a:spcPts val="0"/>
              </a:spcAft>
              <a:buSzPts val="2800"/>
              <a:buNone/>
            </a:pPr>
            <a:r>
              <a:rPr lang="es" sz="1400"/>
              <a:t>Otros métodos de la clase Path:</a:t>
            </a:r>
            <a:endParaRPr sz="1400"/>
          </a:p>
          <a:p>
            <a:pPr indent="0" lvl="0" marL="0" rtl="0" algn="l">
              <a:lnSpc>
                <a:spcPct val="100000"/>
              </a:lnSpc>
              <a:spcBef>
                <a:spcPts val="0"/>
              </a:spcBef>
              <a:spcAft>
                <a:spcPts val="0"/>
              </a:spcAft>
              <a:buSzPts val="2800"/>
              <a:buNone/>
            </a:pPr>
            <a:r>
              <a:rPr lang="es" sz="1400"/>
              <a:t>path.moveTo(0,0);//sitúa en un punto el origen de la curva</a:t>
            </a:r>
            <a:endParaRPr sz="1400"/>
          </a:p>
          <a:p>
            <a:pPr indent="0" lvl="0" marL="0" rtl="0" algn="l">
              <a:lnSpc>
                <a:spcPct val="100000"/>
              </a:lnSpc>
              <a:spcBef>
                <a:spcPts val="0"/>
              </a:spcBef>
              <a:spcAft>
                <a:spcPts val="0"/>
              </a:spcAft>
              <a:buSzPts val="2800"/>
              <a:buNone/>
            </a:pPr>
            <a:r>
              <a:rPr lang="es" sz="1400"/>
              <a:t>path.lineTo(x,y);//añade una línea desde el último punto especificado hasta x,y</a:t>
            </a:r>
            <a:endParaRPr sz="1400"/>
          </a:p>
          <a:p>
            <a:pPr indent="0" lvl="0" marL="0" rtl="0" algn="just">
              <a:lnSpc>
                <a:spcPct val="100000"/>
              </a:lnSpc>
              <a:spcBef>
                <a:spcPts val="0"/>
              </a:spcBef>
              <a:spcAft>
                <a:spcPts val="0"/>
              </a:spcAft>
              <a:buSzPts val="2800"/>
              <a:buNone/>
            </a:pPr>
            <a:r>
              <a:rPr lang="es" sz="1500"/>
              <a:t>Ejercicio TemaGraficos6: Dibuja una onda o seno sinusoidal, que se obtiene multiplicando la función matemática sin(x) por una amplitud y escalando la coordenada x de manera que el canvas admita 5 longitudes de onda. Repetir la misma onda con cuatro tipos de trazos diferentes.</a:t>
            </a:r>
            <a:endParaRPr sz="1500"/>
          </a:p>
          <a:p>
            <a:pPr indent="0" lvl="0" marL="0" rtl="0" algn="just">
              <a:lnSpc>
                <a:spcPct val="100000"/>
              </a:lnSpc>
              <a:spcBef>
                <a:spcPts val="0"/>
              </a:spcBef>
              <a:spcAft>
                <a:spcPts val="0"/>
              </a:spcAft>
              <a:buSzPts val="2800"/>
              <a:buNone/>
            </a:pPr>
            <a:r>
              <a:rPr lang="es" sz="1500"/>
              <a:t>Clase DashPathEffect para los distintos trazos. </a:t>
            </a:r>
            <a:endParaRPr sz="1500"/>
          </a:p>
          <a:p>
            <a:pPr indent="0" lvl="0" marL="0" rtl="0" algn="just">
              <a:lnSpc>
                <a:spcPct val="100000"/>
              </a:lnSpc>
              <a:spcBef>
                <a:spcPts val="0"/>
              </a:spcBef>
              <a:spcAft>
                <a:spcPts val="0"/>
              </a:spcAft>
              <a:buClr>
                <a:schemeClr val="dk1"/>
              </a:buClr>
              <a:buSzPts val="1100"/>
              <a:buFont typeface="Arial"/>
              <a:buNone/>
            </a:pPr>
            <a:r>
              <a:rPr lang="es" sz="1500"/>
              <a:t>PROBAR ejemplo: https://programmerclick.com/article/6455324616/</a:t>
            </a:r>
            <a:endParaRPr sz="1500"/>
          </a:p>
          <a:p>
            <a:pPr indent="0" lvl="0" marL="0" rtl="0" algn="l">
              <a:lnSpc>
                <a:spcPct val="100000"/>
              </a:lnSpc>
              <a:spcBef>
                <a:spcPts val="0"/>
              </a:spcBef>
              <a:spcAft>
                <a:spcPts val="0"/>
              </a:spcAft>
              <a:buSzPts val="2800"/>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nvSpPr>
        <p:spPr>
          <a:xfrm>
            <a:off x="374825" y="374825"/>
            <a:ext cx="57891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033B3"/>
                </a:solidFill>
                <a:highlight>
                  <a:srgbClr val="FFFFFF"/>
                </a:highlight>
                <a:latin typeface="Courier New"/>
                <a:ea typeface="Courier New"/>
                <a:cs typeface="Courier New"/>
                <a:sym typeface="Courier New"/>
              </a:rPr>
              <a:t>//Ejercicio MiPath1</a:t>
            </a:r>
            <a:endParaRPr b="0" i="0" sz="1100" u="none" cap="none" strike="noStrike">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033B3"/>
                </a:solidFill>
                <a:highlight>
                  <a:srgbClr val="FFFFFF"/>
                </a:highlight>
                <a:latin typeface="Courier New"/>
                <a:ea typeface="Courier New"/>
                <a:cs typeface="Courier New"/>
                <a:sym typeface="Courier New"/>
              </a:rPr>
              <a:t>protected void </a:t>
            </a:r>
            <a:r>
              <a:rPr b="0" i="0" lang="es" sz="1100" u="none" cap="none" strike="noStrike">
                <a:solidFill>
                  <a:srgbClr val="00627A"/>
                </a:solidFill>
                <a:highlight>
                  <a:srgbClr val="FFFFFF"/>
                </a:highlight>
                <a:latin typeface="Courier New"/>
                <a:ea typeface="Courier New"/>
                <a:cs typeface="Courier New"/>
                <a:sym typeface="Courier New"/>
              </a:rPr>
              <a:t>onDraw</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chemeClr val="dk1"/>
                </a:solidFill>
                <a:highlight>
                  <a:srgbClr val="FFFFFF"/>
                </a:highlight>
                <a:latin typeface="Courier New"/>
                <a:ea typeface="Courier New"/>
                <a:cs typeface="Courier New"/>
                <a:sym typeface="Courier New"/>
              </a:rPr>
              <a:t>Canvas </a:t>
            </a:r>
            <a:r>
              <a:rPr b="0" i="0" lang="es" sz="1100" u="none" cap="none" strike="noStrike">
                <a:solidFill>
                  <a:srgbClr val="080808"/>
                </a:solidFill>
                <a:highlight>
                  <a:srgbClr val="FFFFFF"/>
                </a:highlight>
                <a:latin typeface="Courier New"/>
                <a:ea typeface="Courier New"/>
                <a:cs typeface="Courier New"/>
                <a:sym typeface="Courier New"/>
              </a:rPr>
              <a:t>canvas){</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Paint pincel </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0033B3"/>
                </a:solidFill>
                <a:highlight>
                  <a:srgbClr val="FFFFFF"/>
                </a:highlight>
                <a:latin typeface="Courier New"/>
                <a:ea typeface="Courier New"/>
                <a:cs typeface="Courier New"/>
                <a:sym typeface="Courier New"/>
              </a:rPr>
              <a:t>new </a:t>
            </a:r>
            <a:r>
              <a:rPr b="0" i="0" lang="es" sz="1100" u="none" cap="none" strike="noStrike">
                <a:solidFill>
                  <a:srgbClr val="080808"/>
                </a:solidFill>
                <a:highlight>
                  <a:srgbClr val="FFFFFF"/>
                </a:highlight>
                <a:latin typeface="Courier New"/>
                <a:ea typeface="Courier New"/>
                <a:cs typeface="Courier New"/>
                <a:sym typeface="Courier New"/>
              </a:rPr>
              <a:t>Paint();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.setColor(</a:t>
            </a:r>
            <a:r>
              <a:rPr b="0" i="0" lang="es" sz="1100" u="none" cap="none" strike="noStrike">
                <a:solidFill>
                  <a:schemeClr val="dk1"/>
                </a:solidFill>
                <a:highlight>
                  <a:srgbClr val="FFFFFF"/>
                </a:highlight>
                <a:latin typeface="Courier New"/>
                <a:ea typeface="Courier New"/>
                <a:cs typeface="Courier New"/>
                <a:sym typeface="Courier New"/>
              </a:rPr>
              <a:t>Color</a:t>
            </a:r>
            <a:r>
              <a:rPr b="0" i="0" lang="es" sz="1100" u="none" cap="none" strike="noStrike">
                <a:solidFill>
                  <a:srgbClr val="080808"/>
                </a:solidFill>
                <a:highlight>
                  <a:srgbClr val="FFFFFF"/>
                </a:highlight>
                <a:latin typeface="Courier New"/>
                <a:ea typeface="Courier New"/>
                <a:cs typeface="Courier New"/>
                <a:sym typeface="Courier New"/>
              </a:rPr>
              <a:t>.</a:t>
            </a:r>
            <a:r>
              <a:rPr b="0" i="1" lang="es" sz="1100" u="none" cap="none" strike="noStrike">
                <a:solidFill>
                  <a:srgbClr val="871094"/>
                </a:solidFill>
                <a:highlight>
                  <a:srgbClr val="FFFFFF"/>
                </a:highlight>
                <a:latin typeface="Courier New"/>
                <a:ea typeface="Courier New"/>
                <a:cs typeface="Courier New"/>
                <a:sym typeface="Courier New"/>
              </a:rPr>
              <a:t>BLUE</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.setStrokeWidth(</a:t>
            </a:r>
            <a:r>
              <a:rPr b="0" i="0" lang="es" sz="1100" u="none" cap="none" strike="noStrike">
                <a:solidFill>
                  <a:srgbClr val="1750EB"/>
                </a:solidFill>
                <a:highlight>
                  <a:srgbClr val="FFFFFF"/>
                </a:highlight>
                <a:latin typeface="Courier New"/>
                <a:ea typeface="Courier New"/>
                <a:cs typeface="Courier New"/>
                <a:sym typeface="Courier New"/>
              </a:rPr>
              <a:t>8</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.setStyle(</a:t>
            </a:r>
            <a:r>
              <a:rPr b="0" i="0" lang="es" sz="1100" u="none" cap="none" strike="noStrike">
                <a:solidFill>
                  <a:schemeClr val="dk1"/>
                </a:solidFill>
                <a:highlight>
                  <a:srgbClr val="FFFFFF"/>
                </a:highlight>
                <a:latin typeface="Courier New"/>
                <a:ea typeface="Courier New"/>
                <a:cs typeface="Courier New"/>
                <a:sym typeface="Courier New"/>
              </a:rPr>
              <a:t>Paint</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chemeClr val="dk1"/>
                </a:solidFill>
                <a:highlight>
                  <a:srgbClr val="FFFFFF"/>
                </a:highlight>
                <a:latin typeface="Courier New"/>
                <a:ea typeface="Courier New"/>
                <a:cs typeface="Courier New"/>
                <a:sym typeface="Courier New"/>
              </a:rPr>
              <a:t>Style</a:t>
            </a:r>
            <a:r>
              <a:rPr b="0" i="0" lang="es" sz="1100" u="none" cap="none" strike="noStrike">
                <a:solidFill>
                  <a:srgbClr val="080808"/>
                </a:solidFill>
                <a:highlight>
                  <a:srgbClr val="FFFFFF"/>
                </a:highlight>
                <a:latin typeface="Courier New"/>
                <a:ea typeface="Courier New"/>
                <a:cs typeface="Courier New"/>
                <a:sym typeface="Courier New"/>
              </a:rPr>
              <a:t>.</a:t>
            </a:r>
            <a:r>
              <a:rPr b="0" i="1" lang="es" sz="1100" u="none" cap="none" strike="noStrike">
                <a:solidFill>
                  <a:srgbClr val="871094"/>
                </a:solidFill>
                <a:highlight>
                  <a:srgbClr val="FFFFFF"/>
                </a:highlight>
                <a:latin typeface="Courier New"/>
                <a:ea typeface="Courier New"/>
                <a:cs typeface="Courier New"/>
                <a:sym typeface="Courier New"/>
              </a:rPr>
              <a:t>STROKE</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canvas.drawCircle(</a:t>
            </a:r>
            <a:r>
              <a:rPr b="0" i="0" lang="es" sz="1100" u="none" cap="none" strike="noStrike">
                <a:solidFill>
                  <a:srgbClr val="1750EB"/>
                </a:solidFill>
                <a:highlight>
                  <a:srgbClr val="FFFFFF"/>
                </a:highlight>
                <a:latin typeface="Courier New"/>
                <a:ea typeface="Courier New"/>
                <a:cs typeface="Courier New"/>
                <a:sym typeface="Courier New"/>
              </a:rPr>
              <a:t>450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450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100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1" lang="es" sz="1100" u="none" cap="none" strike="noStrike">
                <a:solidFill>
                  <a:srgbClr val="8C8C8C"/>
                </a:solidFill>
                <a:highlight>
                  <a:srgbClr val="FFFFFF"/>
                </a:highlight>
                <a:latin typeface="Courier New"/>
                <a:ea typeface="Courier New"/>
                <a:cs typeface="Courier New"/>
                <a:sym typeface="Courier New"/>
              </a:rPr>
              <a:t>// canvas.drawColor(Color.YELLOW);</a:t>
            </a:r>
            <a:endParaRPr b="0" i="1" sz="11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100" u="none" cap="none" strike="noStrike">
                <a:solidFill>
                  <a:srgbClr val="8C8C8C"/>
                </a:solidFill>
                <a:highlight>
                  <a:srgbClr val="FFFFFF"/>
                </a:highlight>
                <a:latin typeface="Courier New"/>
                <a:ea typeface="Courier New"/>
                <a:cs typeface="Courier New"/>
                <a:sym typeface="Courier New"/>
              </a:rPr>
              <a:t>   </a:t>
            </a:r>
            <a:r>
              <a:rPr b="0" i="0" lang="es" sz="1100" u="none" cap="none" strike="noStrike">
                <a:solidFill>
                  <a:srgbClr val="080808"/>
                </a:solidFill>
                <a:highlight>
                  <a:srgbClr val="FFFFFF"/>
                </a:highlight>
                <a:latin typeface="Courier New"/>
                <a:ea typeface="Courier New"/>
                <a:cs typeface="Courier New"/>
                <a:sym typeface="Courier New"/>
              </a:rPr>
              <a:t>canvas.drawLine(</a:t>
            </a:r>
            <a:r>
              <a:rPr b="0" i="0" lang="es" sz="1100" u="none" cap="none" strike="noStrike">
                <a:solidFill>
                  <a:srgbClr val="1750EB"/>
                </a:solidFill>
                <a:highlight>
                  <a:srgbClr val="FFFFFF"/>
                </a:highlight>
                <a:latin typeface="Courier New"/>
                <a:ea typeface="Courier New"/>
                <a:cs typeface="Courier New"/>
                <a:sym typeface="Courier New"/>
              </a:rPr>
              <a:t>450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450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550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600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Path trazo </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0033B3"/>
                </a:solidFill>
                <a:highlight>
                  <a:srgbClr val="FFFFFF"/>
                </a:highlight>
                <a:latin typeface="Courier New"/>
                <a:ea typeface="Courier New"/>
                <a:cs typeface="Courier New"/>
                <a:sym typeface="Courier New"/>
              </a:rPr>
              <a:t>new </a:t>
            </a:r>
            <a:r>
              <a:rPr b="0" i="0" lang="es" sz="1100" u="none" cap="none" strike="noStrike">
                <a:solidFill>
                  <a:srgbClr val="080808"/>
                </a:solidFill>
                <a:highlight>
                  <a:srgbClr val="FFFFFF"/>
                </a:highlight>
                <a:latin typeface="Courier New"/>
                <a:ea typeface="Courier New"/>
                <a:cs typeface="Courier New"/>
                <a:sym typeface="Courier New"/>
              </a:rPr>
              <a:t>Path();</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trazo</a:t>
            </a:r>
            <a:r>
              <a:rPr b="0" i="0" lang="es" sz="1100" u="none" cap="none" strike="noStrike">
                <a:solidFill>
                  <a:srgbClr val="080808"/>
                </a:solidFill>
                <a:highlight>
                  <a:srgbClr val="FFFFFF"/>
                </a:highlight>
                <a:latin typeface="Courier New"/>
                <a:ea typeface="Courier New"/>
                <a:cs typeface="Courier New"/>
                <a:sym typeface="Courier New"/>
              </a:rPr>
              <a:t>.moveTo(</a:t>
            </a:r>
            <a:r>
              <a:rPr b="0" i="0" lang="es" sz="1100" u="none" cap="none" strike="noStrike">
                <a:solidFill>
                  <a:srgbClr val="1750EB"/>
                </a:solidFill>
                <a:highlight>
                  <a:srgbClr val="FFFFFF"/>
                </a:highlight>
                <a:latin typeface="Courier New"/>
                <a:ea typeface="Courier New"/>
                <a:cs typeface="Courier New"/>
                <a:sym typeface="Courier New"/>
              </a:rPr>
              <a:t>50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100</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//curva cúbica que discurre por los puntos asignados</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trazo</a:t>
            </a:r>
            <a:r>
              <a:rPr b="0" i="0" lang="es" sz="1100" u="none" cap="none" strike="noStrike">
                <a:solidFill>
                  <a:srgbClr val="080808"/>
                </a:solidFill>
                <a:highlight>
                  <a:srgbClr val="FFFFFF"/>
                </a:highlight>
                <a:latin typeface="Courier New"/>
                <a:ea typeface="Courier New"/>
                <a:cs typeface="Courier New"/>
                <a:sym typeface="Courier New"/>
              </a:rPr>
              <a:t>.cubicTo(</a:t>
            </a:r>
            <a:r>
              <a:rPr b="0" i="0" lang="es" sz="1100" u="none" cap="none" strike="noStrike">
                <a:solidFill>
                  <a:srgbClr val="1750EB"/>
                </a:solidFill>
                <a:highlight>
                  <a:srgbClr val="FFFFFF"/>
                </a:highlight>
                <a:latin typeface="Courier New"/>
                <a:ea typeface="Courier New"/>
                <a:cs typeface="Courier New"/>
                <a:sym typeface="Courier New"/>
              </a:rPr>
              <a:t>60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70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150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90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200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110</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trazo</a:t>
            </a:r>
            <a:r>
              <a:rPr b="0" i="0" lang="es" sz="1100" u="none" cap="none" strike="noStrike">
                <a:solidFill>
                  <a:srgbClr val="080808"/>
                </a:solidFill>
                <a:highlight>
                  <a:srgbClr val="FFFFFF"/>
                </a:highlight>
                <a:latin typeface="Courier New"/>
                <a:ea typeface="Courier New"/>
                <a:cs typeface="Courier New"/>
                <a:sym typeface="Courier New"/>
              </a:rPr>
              <a:t>.lineTo(</a:t>
            </a:r>
            <a:r>
              <a:rPr b="0" i="0" lang="es" sz="1100" u="none" cap="none" strike="noStrike">
                <a:solidFill>
                  <a:srgbClr val="1750EB"/>
                </a:solidFill>
                <a:highlight>
                  <a:srgbClr val="FFFFFF"/>
                </a:highlight>
                <a:latin typeface="Courier New"/>
                <a:ea typeface="Courier New"/>
                <a:cs typeface="Courier New"/>
                <a:sym typeface="Courier New"/>
              </a:rPr>
              <a:t>300</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rgbClr val="1750EB"/>
                </a:solidFill>
                <a:highlight>
                  <a:srgbClr val="FFFFFF"/>
                </a:highlight>
                <a:latin typeface="Courier New"/>
                <a:ea typeface="Courier New"/>
                <a:cs typeface="Courier New"/>
                <a:sym typeface="Courier New"/>
              </a:rPr>
              <a:t>200</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canvas.drawPath(</a:t>
            </a:r>
            <a:r>
              <a:rPr b="0" i="0" lang="es" sz="1100" u="none" cap="none" strike="noStrike">
                <a:solidFill>
                  <a:schemeClr val="dk1"/>
                </a:solidFill>
                <a:highlight>
                  <a:srgbClr val="FFFFFF"/>
                </a:highlight>
                <a:latin typeface="Courier New"/>
                <a:ea typeface="Courier New"/>
                <a:cs typeface="Courier New"/>
                <a:sym typeface="Courier New"/>
              </a:rPr>
              <a:t>trazo</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.setStrokeWidth(</a:t>
            </a:r>
            <a:r>
              <a:rPr b="0" i="0" lang="es" sz="1100" u="none" cap="none" strike="noStrike">
                <a:solidFill>
                  <a:srgbClr val="1750EB"/>
                </a:solidFill>
                <a:highlight>
                  <a:srgbClr val="FFFFFF"/>
                </a:highlight>
                <a:latin typeface="Courier New"/>
                <a:ea typeface="Courier New"/>
                <a:cs typeface="Courier New"/>
                <a:sym typeface="Courier New"/>
              </a:rPr>
              <a:t>1</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.setStyle(</a:t>
            </a:r>
            <a:r>
              <a:rPr b="0" i="0" lang="es" sz="1100" u="none" cap="none" strike="noStrike">
                <a:solidFill>
                  <a:schemeClr val="dk1"/>
                </a:solidFill>
                <a:highlight>
                  <a:srgbClr val="FFFFFF"/>
                </a:highlight>
                <a:latin typeface="Courier New"/>
                <a:ea typeface="Courier New"/>
                <a:cs typeface="Courier New"/>
                <a:sym typeface="Courier New"/>
              </a:rPr>
              <a:t>Paint</a:t>
            </a:r>
            <a:r>
              <a:rPr b="0" i="0" lang="es" sz="1100" u="none" cap="none" strike="noStrike">
                <a:solidFill>
                  <a:srgbClr val="080808"/>
                </a:solidFill>
                <a:highlight>
                  <a:srgbClr val="FFFFFF"/>
                </a:highlight>
                <a:latin typeface="Courier New"/>
                <a:ea typeface="Courier New"/>
                <a:cs typeface="Courier New"/>
                <a:sym typeface="Courier New"/>
              </a:rPr>
              <a:t>.</a:t>
            </a:r>
            <a:r>
              <a:rPr b="0" i="0" lang="es" sz="1100" u="none" cap="none" strike="noStrike">
                <a:solidFill>
                  <a:schemeClr val="dk1"/>
                </a:solidFill>
                <a:highlight>
                  <a:srgbClr val="FFFFFF"/>
                </a:highlight>
                <a:latin typeface="Courier New"/>
                <a:ea typeface="Courier New"/>
                <a:cs typeface="Courier New"/>
                <a:sym typeface="Courier New"/>
              </a:rPr>
              <a:t>Style</a:t>
            </a:r>
            <a:r>
              <a:rPr b="0" i="0" lang="es" sz="1100" u="none" cap="none" strike="noStrike">
                <a:solidFill>
                  <a:srgbClr val="080808"/>
                </a:solidFill>
                <a:highlight>
                  <a:srgbClr val="FFFFFF"/>
                </a:highlight>
                <a:latin typeface="Courier New"/>
                <a:ea typeface="Courier New"/>
                <a:cs typeface="Courier New"/>
                <a:sym typeface="Courier New"/>
              </a:rPr>
              <a:t>.</a:t>
            </a:r>
            <a:r>
              <a:rPr b="0" i="1" lang="es" sz="1100" u="none" cap="none" strike="noStrike">
                <a:solidFill>
                  <a:srgbClr val="871094"/>
                </a:solidFill>
                <a:highlight>
                  <a:srgbClr val="FFFFFF"/>
                </a:highlight>
                <a:latin typeface="Courier New"/>
                <a:ea typeface="Courier New"/>
                <a:cs typeface="Courier New"/>
                <a:sym typeface="Courier New"/>
              </a:rPr>
              <a:t>FILL</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.setTextSize(</a:t>
            </a:r>
            <a:r>
              <a:rPr b="0" i="0" lang="es" sz="1100" u="none" cap="none" strike="noStrike">
                <a:solidFill>
                  <a:srgbClr val="1750EB"/>
                </a:solidFill>
                <a:highlight>
                  <a:srgbClr val="FFFFFF"/>
                </a:highlight>
                <a:latin typeface="Courier New"/>
                <a:ea typeface="Courier New"/>
                <a:cs typeface="Courier New"/>
                <a:sym typeface="Courier New"/>
              </a:rPr>
              <a:t>20</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.setTypeface(</a:t>
            </a:r>
            <a:r>
              <a:rPr b="0" i="0" lang="es" sz="1100" u="none" cap="none" strike="noStrike">
                <a:solidFill>
                  <a:schemeClr val="dk1"/>
                </a:solidFill>
                <a:highlight>
                  <a:srgbClr val="FFFFFF"/>
                </a:highlight>
                <a:latin typeface="Courier New"/>
                <a:ea typeface="Courier New"/>
                <a:cs typeface="Courier New"/>
                <a:sym typeface="Courier New"/>
              </a:rPr>
              <a:t>Typeface</a:t>
            </a:r>
            <a:r>
              <a:rPr b="0" i="0" lang="es" sz="1100" u="none" cap="none" strike="noStrike">
                <a:solidFill>
                  <a:srgbClr val="080808"/>
                </a:solidFill>
                <a:highlight>
                  <a:srgbClr val="FFFFFF"/>
                </a:highlight>
                <a:latin typeface="Courier New"/>
                <a:ea typeface="Courier New"/>
                <a:cs typeface="Courier New"/>
                <a:sym typeface="Courier New"/>
              </a:rPr>
              <a:t>.</a:t>
            </a:r>
            <a:r>
              <a:rPr b="0" i="1" lang="es" sz="1100" u="none" cap="none" strike="noStrike">
                <a:solidFill>
                  <a:srgbClr val="871094"/>
                </a:solidFill>
                <a:highlight>
                  <a:srgbClr val="FFFFFF"/>
                </a:highlight>
                <a:latin typeface="Courier New"/>
                <a:ea typeface="Courier New"/>
                <a:cs typeface="Courier New"/>
                <a:sym typeface="Courier New"/>
              </a:rPr>
              <a:t>SANS_SERIF</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   canvas.drawTextOnPath(</a:t>
            </a:r>
            <a:r>
              <a:rPr b="0" i="0" lang="es" sz="1100" u="none" cap="none" strike="noStrike">
                <a:solidFill>
                  <a:srgbClr val="067D17"/>
                </a:solidFill>
                <a:highlight>
                  <a:srgbClr val="FFFFFF"/>
                </a:highlight>
                <a:latin typeface="Courier New"/>
                <a:ea typeface="Courier New"/>
                <a:cs typeface="Courier New"/>
                <a:sym typeface="Courier New"/>
              </a:rPr>
              <a:t>"Desarrollo de aplicaciones para móviles con Android"</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trazo</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10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rgbClr val="1750EB"/>
                </a:solidFill>
                <a:highlight>
                  <a:srgbClr val="FFFFFF"/>
                </a:highlight>
                <a:latin typeface="Courier New"/>
                <a:ea typeface="Courier New"/>
                <a:cs typeface="Courier New"/>
                <a:sym typeface="Courier New"/>
              </a:rPr>
              <a:t>40</a:t>
            </a:r>
            <a:r>
              <a:rPr b="0" i="0" lang="es" sz="1100" u="none" cap="none" strike="noStrike">
                <a:solidFill>
                  <a:srgbClr val="080808"/>
                </a:solidFill>
                <a:highlight>
                  <a:srgbClr val="FFFFFF"/>
                </a:highlight>
                <a:latin typeface="Courier New"/>
                <a:ea typeface="Courier New"/>
                <a:cs typeface="Courier New"/>
                <a:sym typeface="Courier New"/>
              </a:rPr>
              <a:t>, </a:t>
            </a:r>
            <a:r>
              <a:rPr b="0" i="0" lang="es" sz="1100" u="none" cap="none" strike="noStrike">
                <a:solidFill>
                  <a:schemeClr val="dk1"/>
                </a:solidFill>
                <a:highlight>
                  <a:srgbClr val="FFFFFF"/>
                </a:highlight>
                <a:latin typeface="Courier New"/>
                <a:ea typeface="Courier New"/>
                <a:cs typeface="Courier New"/>
                <a:sym typeface="Courier New"/>
              </a:rPr>
              <a:t>pincel</a:t>
            </a: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080808"/>
                </a:solidFill>
                <a:highlight>
                  <a:srgbClr val="FFFFFF"/>
                </a:highlight>
                <a:latin typeface="Courier New"/>
                <a:ea typeface="Courier New"/>
                <a:cs typeface="Courier New"/>
                <a:sym typeface="Courier New"/>
              </a:rPr>
              <a:t>}</a:t>
            </a:r>
            <a:endParaRPr b="0" i="0" sz="11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12"/>
          <p:cNvPicPr preferRelativeResize="0"/>
          <p:nvPr/>
        </p:nvPicPr>
        <p:blipFill rotWithShape="1">
          <a:blip r:embed="rId3">
            <a:alphaModFix/>
          </a:blip>
          <a:srcRect b="0" l="0" r="0" t="0"/>
          <a:stretch/>
        </p:blipFill>
        <p:spPr>
          <a:xfrm>
            <a:off x="6316325" y="152400"/>
            <a:ext cx="2602886"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311700" y="445025"/>
            <a:ext cx="3834300" cy="427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22222"/>
              <a:buNone/>
            </a:pPr>
            <a:r>
              <a:rPr lang="es" sz="1400"/>
              <a:t>TRASLACIONES Y ROTACIONES: el canvas puede sufrir traslaciones y rotaciones, y otras transformaciones más generales</a:t>
            </a:r>
            <a:endParaRPr sz="1400"/>
          </a:p>
          <a:p>
            <a:pPr indent="-308610" lvl="0" marL="457200" rtl="0" algn="just">
              <a:lnSpc>
                <a:spcPct val="100000"/>
              </a:lnSpc>
              <a:spcBef>
                <a:spcPts val="0"/>
              </a:spcBef>
              <a:spcAft>
                <a:spcPts val="0"/>
              </a:spcAft>
              <a:buSzPct val="100000"/>
              <a:buAutoNum type="arabicPeriod"/>
            </a:pPr>
            <a:r>
              <a:rPr lang="es" sz="1400"/>
              <a:t>TRASLACIONES: el origen del canvas se puede trasladar a la posición (x,y) con canvas.translate(x,y).</a:t>
            </a:r>
            <a:endParaRPr sz="1400"/>
          </a:p>
          <a:p>
            <a:pPr indent="-308610" lvl="0" marL="457200" rtl="0" algn="just">
              <a:lnSpc>
                <a:spcPct val="100000"/>
              </a:lnSpc>
              <a:spcBef>
                <a:spcPts val="0"/>
              </a:spcBef>
              <a:spcAft>
                <a:spcPts val="0"/>
              </a:spcAft>
              <a:buSzPct val="100000"/>
              <a:buAutoNum type="arabicPeriod"/>
            </a:pPr>
            <a:r>
              <a:rPr lang="es" sz="1400"/>
              <a:t>ROTACIÓN: la rotación se realiza en un ángulo, en grados, con respecto a un punto, se realizan mediante canvas.rotate(alfa,centerX,centerY)</a:t>
            </a:r>
            <a:endParaRPr sz="1400"/>
          </a:p>
          <a:p>
            <a:pPr indent="-308610" lvl="0" marL="457200" rtl="0" algn="just">
              <a:lnSpc>
                <a:spcPct val="100000"/>
              </a:lnSpc>
              <a:spcBef>
                <a:spcPts val="0"/>
              </a:spcBef>
              <a:spcAft>
                <a:spcPts val="0"/>
              </a:spcAft>
              <a:buSzPct val="100000"/>
              <a:buAutoNum type="arabicPeriod"/>
            </a:pPr>
            <a:r>
              <a:rPr lang="es" sz="1400"/>
              <a:t>EJEMPLO MiSextoGrafico: se realiza una  rotación con respecto al punto medio de un texto. Un rectángulo que limita al texto (bounding box) se dibuja en rojo antes de la rotación. Antes de las transformaciones guardamos el estado del canvas con canvas.save() para poder restablecerlo luego. El canvas vuelve a su posición inicial con canvas.restore(). </a:t>
            </a:r>
            <a:endParaRPr sz="1400"/>
          </a:p>
        </p:txBody>
      </p:sp>
      <p:pic>
        <p:nvPicPr>
          <p:cNvPr id="125" name="Google Shape;125;p13"/>
          <p:cNvPicPr preferRelativeResize="0"/>
          <p:nvPr/>
        </p:nvPicPr>
        <p:blipFill rotWithShape="1">
          <a:blip r:embed="rId3">
            <a:alphaModFix/>
          </a:blip>
          <a:srcRect b="0" l="0" r="0" t="0"/>
          <a:stretch/>
        </p:blipFill>
        <p:spPr>
          <a:xfrm>
            <a:off x="5711550" y="349825"/>
            <a:ext cx="2521949"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nvSpPr>
        <p:spPr>
          <a:xfrm>
            <a:off x="176650" y="155875"/>
            <a:ext cx="67332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033B3"/>
                </a:solidFill>
                <a:highlight>
                  <a:srgbClr val="FFFFFF"/>
                </a:highlight>
                <a:latin typeface="Courier New"/>
                <a:ea typeface="Courier New"/>
                <a:cs typeface="Courier New"/>
                <a:sym typeface="Courier New"/>
              </a:rPr>
              <a:t>protected void </a:t>
            </a:r>
            <a:r>
              <a:rPr b="0" i="0" lang="es" sz="900" u="none" cap="none" strike="noStrike">
                <a:solidFill>
                  <a:srgbClr val="00627A"/>
                </a:solidFill>
                <a:highlight>
                  <a:srgbClr val="FFFFFF"/>
                </a:highlight>
                <a:latin typeface="Courier New"/>
                <a:ea typeface="Courier New"/>
                <a:cs typeface="Courier New"/>
                <a:sym typeface="Courier New"/>
              </a:rPr>
              <a:t>onDraw</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Canvas </a:t>
            </a:r>
            <a:r>
              <a:rPr b="0" i="0" lang="es" sz="900" u="none" cap="none" strike="noStrike">
                <a:solidFill>
                  <a:srgbClr val="080808"/>
                </a:solidFill>
                <a:highlight>
                  <a:srgbClr val="FFFFFF"/>
                </a:highlight>
                <a:latin typeface="Courier New"/>
                <a:ea typeface="Courier New"/>
                <a:cs typeface="Courier New"/>
                <a:sym typeface="Courier New"/>
              </a:rPr>
              <a:t>canvas){</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=getResources().getDisplayMetrics().</a:t>
            </a:r>
            <a:r>
              <a:rPr b="0" i="0" lang="es" sz="900" u="none" cap="none" strike="noStrike">
                <a:solidFill>
                  <a:srgbClr val="871094"/>
                </a:solidFill>
                <a:highlight>
                  <a:srgbClr val="FFFFFF"/>
                </a:highlight>
                <a:latin typeface="Courier New"/>
                <a:ea typeface="Courier New"/>
                <a:cs typeface="Courier New"/>
                <a:sym typeface="Courier New"/>
              </a:rPr>
              <a:t>scaledDensity</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WHITE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 paint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033B3"/>
                </a:solidFill>
                <a:highlight>
                  <a:srgbClr val="FFFFFF"/>
                </a:highlight>
                <a:latin typeface="Courier New"/>
                <a:ea typeface="Courier New"/>
                <a:cs typeface="Courier New"/>
                <a:sym typeface="Courier New"/>
              </a:rPr>
              <a:t>new </a:t>
            </a:r>
            <a:r>
              <a:rPr b="0" i="0" lang="es" sz="900" u="none" cap="none" strike="noStrike">
                <a:solidFill>
                  <a:srgbClr val="080808"/>
                </a:solidFill>
                <a:highlight>
                  <a:srgbClr val="FFFFFF"/>
                </a:highlight>
                <a:latin typeface="Courier New"/>
                <a:ea typeface="Courier New"/>
                <a:cs typeface="Courier New"/>
                <a:sym typeface="Courier New"/>
              </a:rPr>
              <a:t>Paint();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.setAntiAlias(</a:t>
            </a:r>
            <a:r>
              <a:rPr b="0" i="0" lang="es" sz="900" u="none" cap="none" strike="noStrike">
                <a:solidFill>
                  <a:srgbClr val="0033B3"/>
                </a:solidFill>
                <a:highlight>
                  <a:srgbClr val="FFFFFF"/>
                </a:highlight>
                <a:latin typeface="Courier New"/>
                <a:ea typeface="Courier New"/>
                <a:cs typeface="Courier New"/>
                <a:sym typeface="Courier New"/>
              </a:rPr>
              <a:t>true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.setTextSize(</a:t>
            </a:r>
            <a:r>
              <a:rPr b="0" i="0" lang="es" sz="900" u="none" cap="none" strike="noStrike">
                <a:solidFill>
                  <a:srgbClr val="1750EB"/>
                </a:solidFill>
                <a:highlight>
                  <a:srgbClr val="FFFFFF"/>
                </a:highlight>
                <a:latin typeface="Courier New"/>
                <a:ea typeface="Courier New"/>
                <a:cs typeface="Courier New"/>
                <a:sym typeface="Courier New"/>
              </a:rPr>
              <a:t>30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//salva el canvas antes de transformarlo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80808"/>
                </a:solidFill>
                <a:highlight>
                  <a:srgbClr val="FFFFFF"/>
                </a:highlight>
                <a:latin typeface="Courier New"/>
                <a:ea typeface="Courier New"/>
                <a:cs typeface="Courier New"/>
                <a:sym typeface="Courier New"/>
              </a:rPr>
              <a:t>canvas.save();</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//traslacion</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x</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50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y</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150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canvas.translate(</a:t>
            </a:r>
            <a:r>
              <a:rPr b="0" i="0" lang="es" sz="900" u="none" cap="none" strike="noStrike">
                <a:solidFill>
                  <a:schemeClr val="dk1"/>
                </a:solidFill>
                <a:highlight>
                  <a:srgbClr val="FFFFFF"/>
                </a:highlight>
                <a:latin typeface="Courier New"/>
                <a:ea typeface="Courier New"/>
                <a:cs typeface="Courier New"/>
                <a:sym typeface="Courier New"/>
              </a:rPr>
              <a:t>x</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y</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//rectangulo bounding-box de un texto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String texto</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67D17"/>
                </a:solidFill>
                <a:highlight>
                  <a:srgbClr val="FFFFFF"/>
                </a:highlight>
                <a:latin typeface="Courier New"/>
                <a:ea typeface="Courier New"/>
                <a:cs typeface="Courier New"/>
                <a:sym typeface="Courier New"/>
              </a:rPr>
              <a:t>"Rotación de un canvas"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Rect bounds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033B3"/>
                </a:solidFill>
                <a:highlight>
                  <a:srgbClr val="FFFFFF"/>
                </a:highlight>
                <a:latin typeface="Courier New"/>
                <a:ea typeface="Courier New"/>
                <a:cs typeface="Courier New"/>
                <a:sym typeface="Courier New"/>
              </a:rPr>
              <a:t>new </a:t>
            </a:r>
            <a:r>
              <a:rPr b="0" i="0" lang="es" sz="900" u="none" cap="none" strike="noStrike">
                <a:solidFill>
                  <a:srgbClr val="080808"/>
                </a:solidFill>
                <a:highlight>
                  <a:srgbClr val="FFFFFF"/>
                </a:highlight>
                <a:latin typeface="Courier New"/>
                <a:ea typeface="Courier New"/>
                <a:cs typeface="Courier New"/>
                <a:sym typeface="Courier New"/>
              </a:rPr>
              <a:t>Rect();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.getTextBounds(</a:t>
            </a:r>
            <a:r>
              <a:rPr b="0" i="0" lang="es" sz="900" u="none" cap="none" strike="noStrike">
                <a:solidFill>
                  <a:schemeClr val="dk1"/>
                </a:solidFill>
                <a:highlight>
                  <a:srgbClr val="FFFFFF"/>
                </a:highlight>
                <a:latin typeface="Courier New"/>
                <a:ea typeface="Courier New"/>
                <a:cs typeface="Courier New"/>
                <a:sym typeface="Courier New"/>
              </a:rPr>
              <a:t>texto</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texto</a:t>
            </a:r>
            <a:r>
              <a:rPr b="0" i="0" lang="es" sz="900" u="none" cap="none" strike="noStrike">
                <a:solidFill>
                  <a:srgbClr val="080808"/>
                </a:solidFill>
                <a:highlight>
                  <a:srgbClr val="FFFFFF"/>
                </a:highlight>
                <a:latin typeface="Courier New"/>
                <a:ea typeface="Courier New"/>
                <a:cs typeface="Courier New"/>
                <a:sym typeface="Courier New"/>
              </a:rPr>
              <a:t>.length(),</a:t>
            </a:r>
            <a:r>
              <a:rPr b="0" i="0" lang="es" sz="900" u="none" cap="none" strike="noStrike">
                <a:solidFill>
                  <a:schemeClr val="dk1"/>
                </a:solidFill>
                <a:highlight>
                  <a:srgbClr val="FFFFFF"/>
                </a:highlight>
                <a:latin typeface="Courier New"/>
                <a:ea typeface="Courier New"/>
                <a:cs typeface="Courier New"/>
                <a:sym typeface="Courier New"/>
              </a:rPr>
              <a:t>bounds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RED</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.setStyle(</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Style</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STROKE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.setStrokeWidth(</a:t>
            </a:r>
            <a:r>
              <a:rPr b="0" i="0" lang="es" sz="900" u="none" cap="none" strike="noStrike">
                <a:solidFill>
                  <a:srgbClr val="1750EB"/>
                </a:solidFill>
                <a:highlight>
                  <a:srgbClr val="FFFFFF"/>
                </a:highlight>
                <a:latin typeface="Courier New"/>
                <a:ea typeface="Courier New"/>
                <a:cs typeface="Courier New"/>
                <a:sym typeface="Courier New"/>
              </a:rPr>
              <a:t>2</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//dibuja el rectangulo en el origen</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80808"/>
                </a:solidFill>
                <a:highlight>
                  <a:srgbClr val="FFFFFF"/>
                </a:highlight>
                <a:latin typeface="Courier New"/>
                <a:ea typeface="Courier New"/>
                <a:cs typeface="Courier New"/>
                <a:sym typeface="Courier New"/>
              </a:rPr>
              <a:t>canvas.drawRect(</a:t>
            </a:r>
            <a:r>
              <a:rPr b="0" i="0" lang="es" sz="900" u="none" cap="none" strike="noStrike">
                <a:solidFill>
                  <a:schemeClr val="dk1"/>
                </a:solidFill>
                <a:highlight>
                  <a:srgbClr val="FFFFFF"/>
                </a:highlight>
                <a:latin typeface="Courier New"/>
                <a:ea typeface="Courier New"/>
                <a:cs typeface="Courier New"/>
                <a:sym typeface="Courier New"/>
              </a:rPr>
              <a:t>bounds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//centro del rectangulo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centreX</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bounds</a:t>
            </a:r>
            <a:r>
              <a:rPr b="0" i="0" lang="es" sz="900" u="none" cap="none" strike="noStrike">
                <a:solidFill>
                  <a:srgbClr val="080808"/>
                </a:solidFill>
                <a:highlight>
                  <a:srgbClr val="FFFFFF"/>
                </a:highlight>
                <a:latin typeface="Courier New"/>
                <a:ea typeface="Courier New"/>
                <a:cs typeface="Courier New"/>
                <a:sym typeface="Courier New"/>
              </a:rPr>
              <a:t>.exactCenterX();</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centreY</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bounds</a:t>
            </a:r>
            <a:r>
              <a:rPr b="0" i="0" lang="es" sz="900" u="none" cap="none" strike="noStrike">
                <a:solidFill>
                  <a:srgbClr val="080808"/>
                </a:solidFill>
                <a:highlight>
                  <a:srgbClr val="FFFFFF"/>
                </a:highlight>
                <a:latin typeface="Courier New"/>
                <a:ea typeface="Courier New"/>
                <a:cs typeface="Courier New"/>
                <a:sym typeface="Courier New"/>
              </a:rPr>
              <a:t>.exactCenterY();</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//rptacion respecto al centro del rectangulo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80808"/>
                </a:solidFill>
                <a:highlight>
                  <a:srgbClr val="FFFFFF"/>
                </a:highlight>
                <a:latin typeface="Courier New"/>
                <a:ea typeface="Courier New"/>
                <a:cs typeface="Courier New"/>
                <a:sym typeface="Courier New"/>
              </a:rPr>
              <a:t>canvas.rotate(-</a:t>
            </a:r>
            <a:r>
              <a:rPr b="0" i="0" lang="es" sz="900" u="none" cap="none" strike="noStrike">
                <a:solidFill>
                  <a:srgbClr val="1750EB"/>
                </a:solidFill>
                <a:highlight>
                  <a:srgbClr val="FFFFFF"/>
                </a:highlight>
                <a:latin typeface="Courier New"/>
                <a:ea typeface="Courier New"/>
                <a:cs typeface="Courier New"/>
                <a:sym typeface="Courier New"/>
              </a:rPr>
              <a:t>45</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centreX</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centreY</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//escribe en el origen del canvas rotado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BLACK</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.setStyle(</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Style</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FILL</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chemeClr val="dk1"/>
                </a:solidFill>
                <a:highlight>
                  <a:srgbClr val="FFFFFF"/>
                </a:highlight>
                <a:latin typeface="Courier New"/>
                <a:ea typeface="Courier New"/>
                <a:cs typeface="Courier New"/>
                <a:sym typeface="Courier New"/>
              </a:rPr>
              <a:t>texto</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//restablece el canvas</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80808"/>
                </a:solidFill>
                <a:highlight>
                  <a:srgbClr val="FFFFFF"/>
                </a:highlight>
                <a:latin typeface="Courier New"/>
                <a:ea typeface="Courier New"/>
                <a:cs typeface="Courier New"/>
                <a:sym typeface="Courier New"/>
              </a:rPr>
              <a:t>canvas.restore();</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rgbClr val="067D17"/>
                </a:solidFill>
                <a:highlight>
                  <a:srgbClr val="FFFFFF"/>
                </a:highlight>
                <a:latin typeface="Courier New"/>
                <a:ea typeface="Courier New"/>
                <a:cs typeface="Courier New"/>
                <a:sym typeface="Courier New"/>
              </a:rPr>
              <a:t>"Tras la rotación"</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50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300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311700" y="445025"/>
            <a:ext cx="8520600" cy="3496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lang="es" sz="1400"/>
              <a:t>AÑADIENDO GRÁFICOS A UN LAYOUT:</a:t>
            </a:r>
            <a:endParaRPr sz="1400"/>
          </a:p>
          <a:p>
            <a:pPr indent="0" lvl="0" marL="0" rtl="0" algn="just">
              <a:lnSpc>
                <a:spcPct val="100000"/>
              </a:lnSpc>
              <a:spcBef>
                <a:spcPts val="0"/>
              </a:spcBef>
              <a:spcAft>
                <a:spcPts val="0"/>
              </a:spcAft>
              <a:buSzPct val="200000"/>
              <a:buNone/>
            </a:pPr>
            <a:r>
              <a:rPr lang="es" sz="1400"/>
              <a:t>EJEMPLO </a:t>
            </a:r>
            <a:r>
              <a:rPr lang="es" sz="1500"/>
              <a:t>MiSeptimoGrafico: añadimos tres objetos View a un layout (milayout) con tres geometrías distintas. </a:t>
            </a:r>
            <a:r>
              <a:rPr lang="es" sz="1400"/>
              <a:t>En este ejemplo las dimensiones (anchura y altura)  de nuestros objetos View se podrán modificar en tiempo de ejecución al añadirse al layout.</a:t>
            </a:r>
            <a:endParaRPr sz="1400"/>
          </a:p>
          <a:p>
            <a:pPr indent="0" lvl="0" marL="0" rtl="0" algn="just">
              <a:lnSpc>
                <a:spcPct val="100000"/>
              </a:lnSpc>
              <a:spcBef>
                <a:spcPts val="0"/>
              </a:spcBef>
              <a:spcAft>
                <a:spcPts val="0"/>
              </a:spcAft>
              <a:buSzPct val="200000"/>
              <a:buNone/>
            </a:pPr>
            <a:r>
              <a:rPr lang="es" sz="1400"/>
              <a:t>Primero se creará un objeto de tipo LinearLayout.LayoutParams, que almacenará la anchura y altura. A continuación, asignamos esa geometría a nuestro View mediante el método </a:t>
            </a:r>
            <a:r>
              <a:rPr lang="es" sz="1400"/>
              <a:t>setLayoutParams</a:t>
            </a:r>
            <a:r>
              <a:rPr lang="es" sz="1400"/>
              <a:t>:</a:t>
            </a:r>
            <a:endParaRPr sz="1400"/>
          </a:p>
          <a:p>
            <a:pPr indent="0" lvl="0" marL="457200" rtl="0" algn="just">
              <a:lnSpc>
                <a:spcPct val="100000"/>
              </a:lnSpc>
              <a:spcBef>
                <a:spcPts val="0"/>
              </a:spcBef>
              <a:spcAft>
                <a:spcPts val="0"/>
              </a:spcAft>
              <a:buSzPct val="200000"/>
              <a:buNone/>
            </a:pPr>
            <a:r>
              <a:rPr lang="es" sz="1400"/>
              <a:t>LinearLayout.LayoutParams params=new LinearLayout.LayoutParams(w,h1);</a:t>
            </a:r>
            <a:endParaRPr sz="1400"/>
          </a:p>
          <a:p>
            <a:pPr indent="0" lvl="0" marL="457200" rtl="0" algn="just">
              <a:lnSpc>
                <a:spcPct val="100000"/>
              </a:lnSpc>
              <a:spcBef>
                <a:spcPts val="0"/>
              </a:spcBef>
              <a:spcAft>
                <a:spcPts val="0"/>
              </a:spcAft>
              <a:buSzPct val="200000"/>
              <a:buNone/>
            </a:pPr>
            <a:r>
              <a:rPr lang="es" sz="1400"/>
              <a:t>view1.setLayoutParams(params);</a:t>
            </a:r>
            <a:endParaRPr sz="1400"/>
          </a:p>
          <a:p>
            <a:pPr indent="0" lvl="0" marL="457200" rtl="0" algn="just">
              <a:lnSpc>
                <a:spcPct val="100000"/>
              </a:lnSpc>
              <a:spcBef>
                <a:spcPts val="0"/>
              </a:spcBef>
              <a:spcAft>
                <a:spcPts val="0"/>
              </a:spcAft>
              <a:buSzPct val="200000"/>
              <a:buNone/>
            </a:pPr>
            <a:r>
              <a:rPr lang="es" sz="1400"/>
              <a:t>mylayout.addView(); //se añade al layout</a:t>
            </a:r>
            <a:endParaRPr sz="1400"/>
          </a:p>
          <a:p>
            <a:pPr indent="0" lvl="0" marL="0" rtl="0" algn="just">
              <a:lnSpc>
                <a:spcPct val="100000"/>
              </a:lnSpc>
              <a:spcBef>
                <a:spcPts val="0"/>
              </a:spcBef>
              <a:spcAft>
                <a:spcPts val="0"/>
              </a:spcAft>
              <a:buSzPct val="200000"/>
              <a:buNone/>
            </a:pPr>
            <a:r>
              <a:rPr lang="es" sz="1400"/>
              <a:t>Se añadirán 3 objetos View con 3 geometrías distintas al Layout. </a:t>
            </a:r>
            <a:r>
              <a:rPr lang="es" sz="1500"/>
              <a:t>Cada View mostrará un texto que indica su anchura</a:t>
            </a:r>
            <a:r>
              <a:rPr lang="es" sz="1400"/>
              <a:t> y su altura y tendrá un color de fondo diferente.</a:t>
            </a:r>
            <a:endParaRPr sz="1400"/>
          </a:p>
          <a:p>
            <a:pPr indent="0" lvl="0" marL="0" rtl="0" algn="just">
              <a:lnSpc>
                <a:spcPct val="100000"/>
              </a:lnSpc>
              <a:spcBef>
                <a:spcPts val="0"/>
              </a:spcBef>
              <a:spcAft>
                <a:spcPts val="0"/>
              </a:spcAft>
              <a:buSzPct val="200000"/>
              <a:buNone/>
            </a:pPr>
            <a:r>
              <a:rPr lang="es" sz="1400"/>
              <a:t>Crear un nuevo proyecto con un fichero de layout de tipo LinearLayout. Crear un objeto de tipo LinearLayout.LayoutParams para cada uno de los 3 objetos View que aparecerán en pantalla.</a:t>
            </a:r>
            <a:endParaRPr sz="1400"/>
          </a:p>
          <a:p>
            <a:pPr indent="0" lvl="0" marL="0" rtl="0" algn="just">
              <a:lnSpc>
                <a:spcPct val="100000"/>
              </a:lnSpc>
              <a:spcBef>
                <a:spcPts val="0"/>
              </a:spcBef>
              <a:spcAft>
                <a:spcPts val="0"/>
              </a:spcAft>
              <a:buSzPct val="200000"/>
              <a:buNone/>
            </a:pPr>
            <a:r>
              <a:rPr lang="es" sz="1400"/>
              <a:t>El primer View tendrá la anchura de la pantalla y un tercio de la altura de la pantalla. Estas medidas se almacenan en un rectángulo:</a:t>
            </a:r>
            <a:endParaRPr sz="1400"/>
          </a:p>
          <a:p>
            <a:pPr indent="0" lvl="0" marL="0" rtl="0" algn="just">
              <a:lnSpc>
                <a:spcPct val="100000"/>
              </a:lnSpc>
              <a:spcBef>
                <a:spcPts val="0"/>
              </a:spcBef>
              <a:spcAft>
                <a:spcPts val="0"/>
              </a:spcAft>
              <a:buSzPct val="200000"/>
              <a:buNone/>
            </a:pPr>
            <a:r>
              <a:t/>
            </a:r>
            <a:endParaRPr sz="1400"/>
          </a:p>
          <a:p>
            <a:pPr indent="0" lvl="0" marL="0" rtl="0" algn="just">
              <a:lnSpc>
                <a:spcPct val="100000"/>
              </a:lnSpc>
              <a:spcBef>
                <a:spcPts val="0"/>
              </a:spcBef>
              <a:spcAft>
                <a:spcPts val="0"/>
              </a:spcAft>
              <a:buSzPct val="200000"/>
              <a:buNone/>
            </a:pPr>
            <a:r>
              <a:rPr lang="es" sz="1400"/>
              <a:t>//obtiene dimensiones del layout rectangulo</a:t>
            </a:r>
            <a:endParaRPr sz="1400"/>
          </a:p>
          <a:p>
            <a:pPr indent="0" lvl="0" marL="0" rtl="0" algn="just">
              <a:lnSpc>
                <a:spcPct val="100000"/>
              </a:lnSpc>
              <a:spcBef>
                <a:spcPts val="0"/>
              </a:spcBef>
              <a:spcAft>
                <a:spcPts val="0"/>
              </a:spcAft>
              <a:buSzPct val="200000"/>
              <a:buNone/>
            </a:pPr>
            <a:r>
              <a:rPr lang="es" sz="1400"/>
              <a:t>        Rect window=new Rect();</a:t>
            </a:r>
            <a:endParaRPr sz="1400"/>
          </a:p>
          <a:p>
            <a:pPr indent="0" lvl="0" marL="0" rtl="0" algn="just">
              <a:lnSpc>
                <a:spcPct val="100000"/>
              </a:lnSpc>
              <a:spcBef>
                <a:spcPts val="0"/>
              </a:spcBef>
              <a:spcAft>
                <a:spcPts val="0"/>
              </a:spcAft>
              <a:buSzPct val="200000"/>
              <a:buNone/>
            </a:pPr>
            <a:r>
              <a:rPr lang="es" sz="1400"/>
              <a:t>        milayout.getWindowVisibleDisplayFrame(window);</a:t>
            </a:r>
            <a:endParaRPr sz="1400"/>
          </a:p>
          <a:p>
            <a:pPr indent="0" lvl="0" marL="0" rtl="0" algn="just">
              <a:lnSpc>
                <a:spcPct val="100000"/>
              </a:lnSpc>
              <a:spcBef>
                <a:spcPts val="0"/>
              </a:spcBef>
              <a:spcAft>
                <a:spcPts val="0"/>
              </a:spcAft>
              <a:buSzPct val="200000"/>
              <a:buNone/>
            </a:pPr>
            <a:r>
              <a:rPr lang="es" sz="1400"/>
              <a:t>        int w=window.width();</a:t>
            </a:r>
            <a:endParaRPr sz="1400"/>
          </a:p>
          <a:p>
            <a:pPr indent="0" lvl="0" marL="0" rtl="0" algn="just">
              <a:lnSpc>
                <a:spcPct val="100000"/>
              </a:lnSpc>
              <a:spcBef>
                <a:spcPts val="0"/>
              </a:spcBef>
              <a:spcAft>
                <a:spcPts val="0"/>
              </a:spcAft>
              <a:buSzPct val="200000"/>
              <a:buNone/>
            </a:pPr>
            <a:r>
              <a:rPr lang="es" sz="1400"/>
              <a:t>        int h=window.height();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dcd4c38c4a_0_0"/>
          <p:cNvSpPr txBox="1"/>
          <p:nvPr>
            <p:ph idx="1" type="body"/>
          </p:nvPr>
        </p:nvSpPr>
        <p:spPr>
          <a:xfrm>
            <a:off x="311700" y="19202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s"/>
              <a:t>//Clase View con un texto y un color de fondo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class SpecialView extends View{</a:t>
            </a:r>
            <a:endParaRPr/>
          </a:p>
          <a:p>
            <a:pPr indent="0" lvl="0" marL="0" rtl="0" algn="l">
              <a:spcBef>
                <a:spcPts val="0"/>
              </a:spcBef>
              <a:spcAft>
                <a:spcPts val="0"/>
              </a:spcAft>
              <a:buNone/>
            </a:pPr>
            <a:r>
              <a:rPr lang="es"/>
              <a:t>    int color;</a:t>
            </a:r>
            <a:endParaRPr/>
          </a:p>
          <a:p>
            <a:pPr indent="0" lvl="0" marL="0" rtl="0" algn="l">
              <a:spcBef>
                <a:spcPts val="0"/>
              </a:spcBef>
              <a:spcAft>
                <a:spcPts val="0"/>
              </a:spcAft>
              <a:buNone/>
            </a:pPr>
            <a:r>
              <a:rPr lang="es"/>
              <a:t>    String texto;</a:t>
            </a:r>
            <a:endParaRPr/>
          </a:p>
          <a:p>
            <a:pPr indent="0" lvl="0" marL="0" rtl="0" algn="l">
              <a:spcBef>
                <a:spcPts val="0"/>
              </a:spcBef>
              <a:spcAft>
                <a:spcPts val="0"/>
              </a:spcAft>
              <a:buNone/>
            </a:pPr>
            <a:r>
              <a:rPr lang="es"/>
              <a:t>        public SpecialView(Context context,int color,String texto) {</a:t>
            </a:r>
            <a:endParaRPr/>
          </a:p>
          <a:p>
            <a:pPr indent="0" lvl="0" marL="0" rtl="0" algn="l">
              <a:spcBef>
                <a:spcPts val="0"/>
              </a:spcBef>
              <a:spcAft>
                <a:spcPts val="0"/>
              </a:spcAft>
              <a:buNone/>
            </a:pPr>
            <a:r>
              <a:rPr lang="es"/>
              <a:t>            super(context);</a:t>
            </a:r>
            <a:endParaRPr/>
          </a:p>
          <a:p>
            <a:pPr indent="0" lvl="0" marL="0" rtl="0" algn="l">
              <a:spcBef>
                <a:spcPts val="0"/>
              </a:spcBef>
              <a:spcAft>
                <a:spcPts val="0"/>
              </a:spcAft>
              <a:buNone/>
            </a:pPr>
            <a:r>
              <a:rPr lang="es"/>
              <a:t>            this.color=color;</a:t>
            </a:r>
            <a:endParaRPr/>
          </a:p>
          <a:p>
            <a:pPr indent="0" lvl="0" marL="0" rtl="0" algn="l">
              <a:spcBef>
                <a:spcPts val="0"/>
              </a:spcBef>
              <a:spcAft>
                <a:spcPts val="0"/>
              </a:spcAft>
              <a:buNone/>
            </a:pPr>
            <a:r>
              <a:rPr lang="es"/>
              <a:t>            this.texto=texto;</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rPr lang="es"/>
              <a:t>        protected void onDraw(Canvas canvas){</a:t>
            </a:r>
            <a:endParaRPr/>
          </a:p>
          <a:p>
            <a:pPr indent="0" lvl="0" marL="0" rtl="0" algn="l">
              <a:spcBef>
                <a:spcPts val="0"/>
              </a:spcBef>
              <a:spcAft>
                <a:spcPts val="0"/>
              </a:spcAft>
              <a:buNone/>
            </a:pPr>
            <a:r>
              <a:rPr lang="es"/>
              <a:t>            canvas.drawColor(color);</a:t>
            </a:r>
            <a:endParaRPr/>
          </a:p>
          <a:p>
            <a:pPr indent="0" lvl="0" marL="0" rtl="0" algn="l">
              <a:spcBef>
                <a:spcPts val="0"/>
              </a:spcBef>
              <a:spcAft>
                <a:spcPts val="0"/>
              </a:spcAft>
              <a:buNone/>
            </a:pPr>
            <a:r>
              <a:rPr lang="es"/>
              <a:t>            Paint paint=new Paint();</a:t>
            </a:r>
            <a:endParaRPr/>
          </a:p>
          <a:p>
            <a:pPr indent="0" lvl="0" marL="0" rtl="0" algn="l">
              <a:spcBef>
                <a:spcPts val="0"/>
              </a:spcBef>
              <a:spcAft>
                <a:spcPts val="0"/>
              </a:spcAft>
              <a:buNone/>
            </a:pPr>
            <a:r>
              <a:rPr lang="es"/>
              <a:t>            paint.setAntiAlias(true);</a:t>
            </a:r>
            <a:endParaRPr/>
          </a:p>
          <a:p>
            <a:pPr indent="0" lvl="0" marL="0" rtl="0" algn="l">
              <a:spcBef>
                <a:spcPts val="0"/>
              </a:spcBef>
              <a:spcAft>
                <a:spcPts val="0"/>
              </a:spcAft>
              <a:buNone/>
            </a:pPr>
            <a:r>
              <a:rPr lang="es"/>
              <a:t>            paint.setColor(Color.BLACK);</a:t>
            </a:r>
            <a:endParaRPr/>
          </a:p>
          <a:p>
            <a:pPr indent="0" lvl="0" marL="0" rtl="0" algn="l">
              <a:spcBef>
                <a:spcPts val="0"/>
              </a:spcBef>
              <a:spcAft>
                <a:spcPts val="0"/>
              </a:spcAft>
              <a:buNone/>
            </a:pPr>
            <a:r>
              <a:rPr lang="es"/>
              <a:t>            paint.setTextSize(20*s);</a:t>
            </a:r>
            <a:endParaRPr/>
          </a:p>
          <a:p>
            <a:pPr indent="0" lvl="0" marL="0" rtl="0" algn="l">
              <a:spcBef>
                <a:spcPts val="0"/>
              </a:spcBef>
              <a:spcAft>
                <a:spcPts val="0"/>
              </a:spcAft>
              <a:buNone/>
            </a:pPr>
            <a:r>
              <a:rPr lang="es"/>
              <a:t>            canvas.drawText(texto,10*s,25*s,paint);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rPr lang="e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08de41c5e1_0_0"/>
          <p:cNvPicPr preferRelativeResize="0"/>
          <p:nvPr/>
        </p:nvPicPr>
        <p:blipFill>
          <a:blip r:embed="rId3">
            <a:alphaModFix/>
          </a:blip>
          <a:stretch>
            <a:fillRect/>
          </a:stretch>
        </p:blipFill>
        <p:spPr>
          <a:xfrm>
            <a:off x="3371850" y="404813"/>
            <a:ext cx="2400300" cy="433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Clase Drawable</a:t>
            </a:r>
            <a:endParaRPr/>
          </a:p>
        </p:txBody>
      </p:sp>
      <p:sp>
        <p:nvSpPr>
          <p:cNvPr id="151" name="Google Shape;15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800"/>
              <a:buNone/>
            </a:pPr>
            <a:r>
              <a:rPr lang="es"/>
              <a:t>Clases que extienden de Drawable:</a:t>
            </a:r>
            <a:endParaRPr/>
          </a:p>
          <a:p>
            <a:pPr indent="-342900" lvl="0" marL="914400" rtl="0" algn="just">
              <a:lnSpc>
                <a:spcPct val="100000"/>
              </a:lnSpc>
              <a:spcBef>
                <a:spcPts val="0"/>
              </a:spcBef>
              <a:spcAft>
                <a:spcPts val="0"/>
              </a:spcAft>
              <a:buSzPts val="1800"/>
              <a:buAutoNum type="arabicPeriod"/>
            </a:pPr>
            <a:r>
              <a:rPr lang="es"/>
              <a:t>BitmapDrawable</a:t>
            </a:r>
            <a:endParaRPr/>
          </a:p>
          <a:p>
            <a:pPr indent="-342900" lvl="0" marL="914400" rtl="0" algn="just">
              <a:lnSpc>
                <a:spcPct val="100000"/>
              </a:lnSpc>
              <a:spcBef>
                <a:spcPts val="0"/>
              </a:spcBef>
              <a:spcAft>
                <a:spcPts val="0"/>
              </a:spcAft>
              <a:buSzPts val="1800"/>
              <a:buAutoNum type="arabicPeriod"/>
            </a:pPr>
            <a:r>
              <a:rPr lang="es"/>
              <a:t>VectorDrawable</a:t>
            </a:r>
            <a:endParaRPr/>
          </a:p>
          <a:p>
            <a:pPr indent="-342900" lvl="0" marL="914400" rtl="0" algn="just">
              <a:lnSpc>
                <a:spcPct val="100000"/>
              </a:lnSpc>
              <a:spcBef>
                <a:spcPts val="0"/>
              </a:spcBef>
              <a:spcAft>
                <a:spcPts val="0"/>
              </a:spcAft>
              <a:buSzPts val="1800"/>
              <a:buAutoNum type="arabicPeriod"/>
            </a:pPr>
            <a:r>
              <a:rPr lang="es"/>
              <a:t>LayerDrawable</a:t>
            </a:r>
            <a:endParaRPr/>
          </a:p>
          <a:p>
            <a:pPr indent="-342900" lvl="0" marL="914400" rtl="0" algn="just">
              <a:lnSpc>
                <a:spcPct val="100000"/>
              </a:lnSpc>
              <a:spcBef>
                <a:spcPts val="0"/>
              </a:spcBef>
              <a:spcAft>
                <a:spcPts val="0"/>
              </a:spcAft>
              <a:buSzPts val="1800"/>
              <a:buAutoNum type="arabicPeriod"/>
            </a:pPr>
            <a:r>
              <a:rPr lang="es"/>
              <a:t>StateListDrawable</a:t>
            </a:r>
            <a:endParaRPr/>
          </a:p>
          <a:p>
            <a:pPr indent="-342900" lvl="0" marL="914400" rtl="0" algn="just">
              <a:lnSpc>
                <a:spcPct val="100000"/>
              </a:lnSpc>
              <a:spcBef>
                <a:spcPts val="0"/>
              </a:spcBef>
              <a:spcAft>
                <a:spcPts val="0"/>
              </a:spcAft>
              <a:buSzPts val="1800"/>
              <a:buAutoNum type="arabicPeriod"/>
            </a:pPr>
            <a:r>
              <a:rPr lang="es"/>
              <a:t>GradientDrawable</a:t>
            </a:r>
            <a:endParaRPr/>
          </a:p>
          <a:p>
            <a:pPr indent="-342900" lvl="0" marL="914400" rtl="0" algn="just">
              <a:lnSpc>
                <a:spcPct val="100000"/>
              </a:lnSpc>
              <a:spcBef>
                <a:spcPts val="0"/>
              </a:spcBef>
              <a:spcAft>
                <a:spcPts val="0"/>
              </a:spcAft>
              <a:buSzPts val="1800"/>
              <a:buAutoNum type="arabicPeriod"/>
            </a:pPr>
            <a:r>
              <a:rPr lang="es"/>
              <a:t>TransitionDrawable</a:t>
            </a:r>
            <a:endParaRPr/>
          </a:p>
          <a:p>
            <a:pPr indent="-342900" lvl="0" marL="914400" rtl="0" algn="just">
              <a:lnSpc>
                <a:spcPct val="100000"/>
              </a:lnSpc>
              <a:spcBef>
                <a:spcPts val="0"/>
              </a:spcBef>
              <a:spcAft>
                <a:spcPts val="0"/>
              </a:spcAft>
              <a:buSzPts val="1800"/>
              <a:buAutoNum type="arabicPeriod"/>
            </a:pPr>
            <a:r>
              <a:rPr lang="es"/>
              <a:t>ShapeDrawable</a:t>
            </a:r>
            <a:endParaRPr/>
          </a:p>
          <a:p>
            <a:pPr indent="-342900" lvl="0" marL="914400" rtl="0" algn="just">
              <a:lnSpc>
                <a:spcPct val="100000"/>
              </a:lnSpc>
              <a:spcBef>
                <a:spcPts val="0"/>
              </a:spcBef>
              <a:spcAft>
                <a:spcPts val="0"/>
              </a:spcAft>
              <a:buSzPts val="1800"/>
              <a:buAutoNum type="arabicPeriod"/>
            </a:pPr>
            <a:r>
              <a:rPr lang="es"/>
              <a:t>AnimationDrawable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239175" y="111550"/>
            <a:ext cx="8520600" cy="49575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222222"/>
              <a:buNone/>
            </a:pPr>
            <a:r>
              <a:rPr b="1" lang="es" sz="1400"/>
              <a:t>Creación de una vista en un fichero independiente.</a:t>
            </a:r>
            <a:endParaRPr b="1" sz="1400"/>
          </a:p>
          <a:p>
            <a:pPr indent="0" lvl="0" marL="0" rtl="0" algn="just">
              <a:lnSpc>
                <a:spcPct val="100000"/>
              </a:lnSpc>
              <a:spcBef>
                <a:spcPts val="0"/>
              </a:spcBef>
              <a:spcAft>
                <a:spcPts val="0"/>
              </a:spcAft>
              <a:buSzPct val="222222"/>
              <a:buNone/>
            </a:pPr>
            <a:r>
              <a:rPr lang="es" sz="1400"/>
              <a:t>Es posible crear una nueva clase EjemploView, descendiente de View, dentro de MainActivity. Pero es más interesante crearla como una clase aparte, así estará disponible desde cualquier lugar del proyecto o desde la paleta de vistas del editor visual.</a:t>
            </a:r>
            <a:endParaRPr sz="1400"/>
          </a:p>
          <a:p>
            <a:pPr indent="0" lvl="0" marL="0" rtl="0" algn="just">
              <a:lnSpc>
                <a:spcPct val="100000"/>
              </a:lnSpc>
              <a:spcBef>
                <a:spcPts val="0"/>
              </a:spcBef>
              <a:spcAft>
                <a:spcPts val="0"/>
              </a:spcAft>
              <a:buSzPct val="207407"/>
              <a:buNone/>
            </a:pPr>
            <a:r>
              <a:rPr lang="es" sz="1500"/>
              <a:t>Ejercicio TemaGraficos9</a:t>
            </a:r>
            <a:r>
              <a:rPr lang="es" sz="1400"/>
              <a:t>: crear una vista independiente: proyecto EjemploGraficos, clase MiVista que extiende de View:</a:t>
            </a:r>
            <a:endParaRPr sz="1400"/>
          </a:p>
          <a:p>
            <a:pPr indent="0" lvl="0" marL="0" rtl="0" algn="just">
              <a:lnSpc>
                <a:spcPct val="100000"/>
              </a:lnSpc>
              <a:spcBef>
                <a:spcPts val="0"/>
              </a:spcBef>
              <a:spcAft>
                <a:spcPts val="0"/>
              </a:spcAft>
              <a:buSzPct val="222222"/>
              <a:buNone/>
            </a:pPr>
            <a:r>
              <a:rPr lang="es" sz="1400">
                <a:solidFill>
                  <a:srgbClr val="0000FF"/>
                </a:solidFill>
              </a:rPr>
              <a:t>public class MiVista extends View{</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public MiVista (Context context, AttributeSet attrs){</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//context te permite acceder a los recursos de la aplicación</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//attrs te permite acceder a los atributos de esta vista, cuando sea creada desde XML</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	super(context,attrs);</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//Inicializa la vista; sus componentes. OJO: aún no se conocen sus dimensiones</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@override protected void onSizeChanged (int ancho,int alto,int ancho_anterior,int alto_anterior){</a:t>
            </a:r>
            <a:endParaRPr sz="1400">
              <a:solidFill>
                <a:srgbClr val="0000FF"/>
              </a:solidFill>
            </a:endParaRPr>
          </a:p>
          <a:p>
            <a:pPr indent="457200" lvl="0" marL="0" rtl="0" algn="just">
              <a:lnSpc>
                <a:spcPct val="100000"/>
              </a:lnSpc>
              <a:spcBef>
                <a:spcPts val="0"/>
              </a:spcBef>
              <a:spcAft>
                <a:spcPts val="0"/>
              </a:spcAft>
              <a:buSzPct val="222222"/>
              <a:buNone/>
            </a:pPr>
            <a:r>
              <a:rPr lang="es" sz="1400">
                <a:solidFill>
                  <a:srgbClr val="0000FF"/>
                </a:solidFill>
              </a:rPr>
              <a:t>//Te informan del alto y ancho</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@override protected void onDraw(Canvas canvas){</a:t>
            </a:r>
            <a:endParaRPr sz="1400">
              <a:solidFill>
                <a:srgbClr val="0000FF"/>
              </a:solidFill>
            </a:endParaRPr>
          </a:p>
          <a:p>
            <a:pPr indent="457200" lvl="0" marL="0" rtl="0" algn="just">
              <a:lnSpc>
                <a:spcPct val="100000"/>
              </a:lnSpc>
              <a:spcBef>
                <a:spcPts val="0"/>
              </a:spcBef>
              <a:spcAft>
                <a:spcPts val="0"/>
              </a:spcAft>
              <a:buClr>
                <a:schemeClr val="dk1"/>
              </a:buClr>
              <a:buSzPct val="78571"/>
              <a:buFont typeface="Arial"/>
              <a:buNone/>
            </a:pPr>
            <a:r>
              <a:rPr lang="es" sz="1400">
                <a:solidFill>
                  <a:srgbClr val="0000FF"/>
                </a:solidFill>
              </a:rPr>
              <a:t>//Dibuja aquí la vista</a:t>
            </a:r>
            <a:endParaRPr sz="1400">
              <a:solidFill>
                <a:srgbClr val="0000FF"/>
              </a:solidFill>
            </a:endParaRPr>
          </a:p>
          <a:p>
            <a:pPr indent="0" lvl="0" marL="0" rtl="0" algn="just">
              <a:lnSpc>
                <a:spcPct val="100000"/>
              </a:lnSpc>
              <a:spcBef>
                <a:spcPts val="0"/>
              </a:spcBef>
              <a:spcAft>
                <a:spcPts val="0"/>
              </a:spcAft>
              <a:buSzPct val="222222"/>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SzPct val="222222"/>
              <a:buNone/>
            </a:pPr>
            <a:r>
              <a:rPr lang="es" sz="1400"/>
              <a:t>Cuando quieras crear una nueva vista, tendrás que extender de la clase View, escribir un constructor y como mínimo, sobrescribir los métodos onSizeChanged y onDraw.</a:t>
            </a:r>
            <a:endParaRPr sz="1400"/>
          </a:p>
          <a:p>
            <a:pPr indent="0" lvl="0" marL="0" rtl="0" algn="just">
              <a:lnSpc>
                <a:spcPct val="100000"/>
              </a:lnSpc>
              <a:spcBef>
                <a:spcPts val="0"/>
              </a:spcBef>
              <a:spcAft>
                <a:spcPts val="0"/>
              </a:spcAft>
              <a:buSzPct val="222222"/>
              <a:buNone/>
            </a:pPr>
            <a:r>
              <a:rPr lang="es" sz="1400"/>
              <a:t>Android realiza un proceso de varias pasadas para determinar la altura y la anchura de cada vista dentro del layout. Cuando finalmente ha establecido las dimensiones de una vista, llamará a su método </a:t>
            </a:r>
            <a:r>
              <a:rPr lang="es" sz="1400">
                <a:solidFill>
                  <a:srgbClr val="0000FF"/>
                </a:solidFill>
              </a:rPr>
              <a:t>onSizeChanged</a:t>
            </a:r>
            <a:r>
              <a:rPr lang="es" sz="1400"/>
              <a:t>. Sus parámetros nos indican la altura y anchura asignadas, y en caso de tratarse de un reajuste de tamaños, también obtendremos la altura y anchura anteriores.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idx="1" type="subTitle"/>
          </p:nvPr>
        </p:nvSpPr>
        <p:spPr>
          <a:xfrm>
            <a:off x="448025" y="652775"/>
            <a:ext cx="8520600" cy="3102600"/>
          </a:xfrm>
          <a:prstGeom prst="rect">
            <a:avLst/>
          </a:prstGeom>
          <a:noFill/>
          <a:ln>
            <a:noFill/>
          </a:ln>
        </p:spPr>
        <p:txBody>
          <a:bodyPr anchorCtr="0" anchor="t" bIns="91425" lIns="91425" spcFirstLastPara="1" rIns="91425" wrap="square" tIns="91425">
            <a:normAutofit fontScale="85000" lnSpcReduction="20000"/>
          </a:bodyPr>
          <a:lstStyle/>
          <a:p>
            <a:pPr indent="0" lvl="0" marL="457200" rtl="0" algn="just">
              <a:lnSpc>
                <a:spcPct val="100000"/>
              </a:lnSpc>
              <a:spcBef>
                <a:spcPts val="0"/>
              </a:spcBef>
              <a:spcAft>
                <a:spcPts val="0"/>
              </a:spcAft>
              <a:buSzPct val="117647"/>
              <a:buNone/>
            </a:pPr>
            <a:r>
              <a:rPr lang="es"/>
              <a:t>ÍNDICE:</a:t>
            </a:r>
            <a:endParaRPr/>
          </a:p>
          <a:p>
            <a:pPr indent="-379730" lvl="0" marL="457200" rtl="0" algn="just">
              <a:lnSpc>
                <a:spcPct val="100000"/>
              </a:lnSpc>
              <a:spcBef>
                <a:spcPts val="0"/>
              </a:spcBef>
              <a:spcAft>
                <a:spcPts val="0"/>
              </a:spcAft>
              <a:buSzPct val="100000"/>
              <a:buAutoNum type="arabicPeriod"/>
            </a:pPr>
            <a:r>
              <a:rPr lang="es"/>
              <a:t>Clases para gráficos en Android:</a:t>
            </a:r>
            <a:endParaRPr/>
          </a:p>
          <a:p>
            <a:pPr indent="-379730" lvl="1" marL="914400" rtl="0" algn="just">
              <a:lnSpc>
                <a:spcPct val="100000"/>
              </a:lnSpc>
              <a:spcBef>
                <a:spcPts val="0"/>
              </a:spcBef>
              <a:spcAft>
                <a:spcPts val="0"/>
              </a:spcAft>
              <a:buSzPct val="100000"/>
              <a:buAutoNum type="alphaLcPeriod"/>
            </a:pPr>
            <a:r>
              <a:rPr lang="es"/>
              <a:t>Canvas</a:t>
            </a:r>
            <a:endParaRPr/>
          </a:p>
          <a:p>
            <a:pPr indent="-379730" lvl="1" marL="914400" rtl="0" algn="just">
              <a:lnSpc>
                <a:spcPct val="100000"/>
              </a:lnSpc>
              <a:spcBef>
                <a:spcPts val="0"/>
              </a:spcBef>
              <a:spcAft>
                <a:spcPts val="0"/>
              </a:spcAft>
              <a:buSzPct val="100000"/>
              <a:buAutoNum type="alphaLcPeriod"/>
            </a:pPr>
            <a:r>
              <a:rPr lang="es"/>
              <a:t>Paint</a:t>
            </a:r>
            <a:endParaRPr/>
          </a:p>
          <a:p>
            <a:pPr indent="-379730" lvl="1" marL="914400" rtl="0" algn="just">
              <a:lnSpc>
                <a:spcPct val="100000"/>
              </a:lnSpc>
              <a:spcBef>
                <a:spcPts val="0"/>
              </a:spcBef>
              <a:spcAft>
                <a:spcPts val="0"/>
              </a:spcAft>
              <a:buSzPct val="100000"/>
              <a:buAutoNum type="alphaLcPeriod"/>
            </a:pPr>
            <a:r>
              <a:rPr lang="es"/>
              <a:t>Path</a:t>
            </a:r>
            <a:endParaRPr/>
          </a:p>
          <a:p>
            <a:pPr indent="-379730" lvl="1" marL="914400" rtl="0" algn="just">
              <a:lnSpc>
                <a:spcPct val="100000"/>
              </a:lnSpc>
              <a:spcBef>
                <a:spcPts val="0"/>
              </a:spcBef>
              <a:spcAft>
                <a:spcPts val="0"/>
              </a:spcAft>
              <a:buSzPct val="100000"/>
              <a:buAutoNum type="alphaLcPeriod"/>
            </a:pPr>
            <a:r>
              <a:rPr lang="es"/>
              <a:t>Drawable</a:t>
            </a:r>
            <a:endParaRPr/>
          </a:p>
          <a:p>
            <a:pPr indent="-379730" lvl="0" marL="457200" rtl="0" algn="just">
              <a:lnSpc>
                <a:spcPct val="100000"/>
              </a:lnSpc>
              <a:spcBef>
                <a:spcPts val="0"/>
              </a:spcBef>
              <a:spcAft>
                <a:spcPts val="0"/>
              </a:spcAft>
              <a:buSzPct val="100000"/>
              <a:buAutoNum type="arabicPeriod"/>
            </a:pPr>
            <a:r>
              <a:rPr lang="es"/>
              <a:t>Creación de una vista en un fichero independiente</a:t>
            </a:r>
            <a:endParaRPr/>
          </a:p>
          <a:p>
            <a:pPr indent="-379730" lvl="0" marL="457200" rtl="0" algn="just">
              <a:lnSpc>
                <a:spcPct val="100000"/>
              </a:lnSpc>
              <a:spcBef>
                <a:spcPts val="0"/>
              </a:spcBef>
              <a:spcAft>
                <a:spcPts val="0"/>
              </a:spcAft>
              <a:buSzPct val="100000"/>
              <a:buAutoNum type="arabicPeriod"/>
            </a:pPr>
            <a:r>
              <a:rPr lang="es"/>
              <a:t>Creando la vista principal de Asteroides</a:t>
            </a:r>
            <a:endParaRPr/>
          </a:p>
          <a:p>
            <a:pPr indent="-379730" lvl="0" marL="457200" rtl="0" algn="just">
              <a:lnSpc>
                <a:spcPct val="100000"/>
              </a:lnSpc>
              <a:spcBef>
                <a:spcPts val="0"/>
              </a:spcBef>
              <a:spcAft>
                <a:spcPts val="0"/>
              </a:spcAft>
              <a:buSzPct val="100000"/>
              <a:buAutoNum type="arabicPeriod"/>
            </a:pPr>
            <a:r>
              <a:rPr lang="es"/>
              <a:t>Representación de Gráficos vectoriales en Asteroides</a:t>
            </a:r>
            <a:endParaRPr/>
          </a:p>
          <a:p>
            <a:pPr indent="-379730" lvl="0" marL="457200" rtl="0" algn="just">
              <a:lnSpc>
                <a:spcPct val="100000"/>
              </a:lnSpc>
              <a:spcBef>
                <a:spcPts val="0"/>
              </a:spcBef>
              <a:spcAft>
                <a:spcPts val="0"/>
              </a:spcAft>
              <a:buSzPct val="100000"/>
              <a:buAutoNum type="arabicPeriod"/>
            </a:pPr>
            <a:r>
              <a:rPr lang="es"/>
              <a:t>Animaciones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311700" y="86750"/>
            <a:ext cx="8520600" cy="4482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SzPts val="1800"/>
              <a:buNone/>
            </a:pPr>
            <a:r>
              <a:rPr lang="es" sz="1500">
                <a:solidFill>
                  <a:schemeClr val="dk1"/>
                </a:solidFill>
              </a:rPr>
              <a:t>Ejercicio TemaGraficos10: modificar Ejercicio TemaGraficos9 para que la vista se diseñe mediante xml</a:t>
            </a:r>
            <a:endParaRPr sz="1500">
              <a:solidFill>
                <a:schemeClr val="dk1"/>
              </a:solidFill>
            </a:endParaRPr>
          </a:p>
          <a:p>
            <a:pPr indent="0" lvl="0" marL="0" rtl="0" algn="just">
              <a:lnSpc>
                <a:spcPct val="100000"/>
              </a:lnSpc>
              <a:spcBef>
                <a:spcPts val="0"/>
              </a:spcBef>
              <a:spcAft>
                <a:spcPts val="0"/>
              </a:spcAft>
              <a:buSzPts val="1800"/>
              <a:buNone/>
            </a:pPr>
            <a:r>
              <a:rPr lang="es" sz="1400">
                <a:solidFill>
                  <a:srgbClr val="0000FF"/>
                </a:solidFill>
              </a:rPr>
              <a:t>public class MiVista extends View{</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private ShapeDrawable miImagen;</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public MiVista (Context context, AttributeSet attrs){</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//context te permite acceder a los recursos de la palicación</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//attrs te permite acceder a los atributos de esta vista, cuando sea creada desde XML</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	super(context,attrs);</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//Inicializa la vista; sus componentes. OJO: aún no se conocen sus dimensiones</a:t>
            </a:r>
            <a:endParaRPr sz="1400">
              <a:solidFill>
                <a:srgbClr val="0000FF"/>
              </a:solidFill>
            </a:endParaRPr>
          </a:p>
          <a:p>
            <a:pPr indent="0" lvl="0" marL="457200" rtl="0" algn="just">
              <a:lnSpc>
                <a:spcPct val="100000"/>
              </a:lnSpc>
              <a:spcBef>
                <a:spcPts val="0"/>
              </a:spcBef>
              <a:spcAft>
                <a:spcPts val="0"/>
              </a:spcAft>
              <a:buSzPts val="1800"/>
              <a:buNone/>
            </a:pPr>
            <a:r>
              <a:rPr lang="es" sz="1400">
                <a:solidFill>
                  <a:srgbClr val="0000FF"/>
                </a:solidFill>
              </a:rPr>
              <a:t>miImagen==new ShapeDrawable (new OvalShape());</a:t>
            </a:r>
            <a:endParaRPr sz="1400">
              <a:solidFill>
                <a:srgbClr val="0000FF"/>
              </a:solidFill>
            </a:endParaRPr>
          </a:p>
          <a:p>
            <a:pPr indent="0" lvl="0" marL="457200" rtl="0" algn="just">
              <a:lnSpc>
                <a:spcPct val="100000"/>
              </a:lnSpc>
              <a:spcBef>
                <a:spcPts val="0"/>
              </a:spcBef>
              <a:spcAft>
                <a:spcPts val="0"/>
              </a:spcAft>
              <a:buSzPts val="1800"/>
              <a:buNone/>
            </a:pPr>
            <a:r>
              <a:rPr lang="es" sz="1400">
                <a:solidFill>
                  <a:srgbClr val="0000FF"/>
                </a:solidFill>
              </a:rPr>
              <a:t>miImagen.getPaint().setColor(0xff0000ff);</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@override protected void onSizeChanged (int ancho,int alto,int ancho_anterior,int alto_anterior){</a:t>
            </a:r>
            <a:endParaRPr sz="1400">
              <a:solidFill>
                <a:srgbClr val="0000FF"/>
              </a:solidFill>
            </a:endParaRPr>
          </a:p>
          <a:p>
            <a:pPr indent="457200" lvl="0" marL="0" rtl="0" algn="just">
              <a:lnSpc>
                <a:spcPct val="100000"/>
              </a:lnSpc>
              <a:spcBef>
                <a:spcPts val="0"/>
              </a:spcBef>
              <a:spcAft>
                <a:spcPts val="0"/>
              </a:spcAft>
              <a:buSzPts val="1800"/>
              <a:buNone/>
            </a:pPr>
            <a:r>
              <a:rPr lang="es" sz="1400">
                <a:solidFill>
                  <a:srgbClr val="0000FF"/>
                </a:solidFill>
              </a:rPr>
              <a:t>//Te informan del alto y ancho</a:t>
            </a:r>
            <a:endParaRPr sz="1400">
              <a:solidFill>
                <a:srgbClr val="0000FF"/>
              </a:solidFill>
            </a:endParaRPr>
          </a:p>
          <a:p>
            <a:pPr indent="457200" lvl="0" marL="0" rtl="0" algn="just">
              <a:lnSpc>
                <a:spcPct val="100000"/>
              </a:lnSpc>
              <a:spcBef>
                <a:spcPts val="0"/>
              </a:spcBef>
              <a:spcAft>
                <a:spcPts val="0"/>
              </a:spcAft>
              <a:buSzPts val="1800"/>
              <a:buNone/>
            </a:pPr>
            <a:r>
              <a:rPr lang="es" sz="1400">
                <a:solidFill>
                  <a:srgbClr val="0000FF"/>
                </a:solidFill>
              </a:rPr>
              <a:t>miImagen.setBounds(0,0,ancho,alto);</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@override protected void onDraw(Canvas canvas){</a:t>
            </a:r>
            <a:endParaRPr sz="1400">
              <a:solidFill>
                <a:srgbClr val="0000FF"/>
              </a:solidFill>
            </a:endParaRPr>
          </a:p>
          <a:p>
            <a:pPr indent="457200" lvl="0" marL="0" rtl="0" algn="just">
              <a:lnSpc>
                <a:spcPct val="100000"/>
              </a:lnSpc>
              <a:spcBef>
                <a:spcPts val="0"/>
              </a:spcBef>
              <a:spcAft>
                <a:spcPts val="0"/>
              </a:spcAft>
              <a:buSzPts val="1800"/>
              <a:buNone/>
            </a:pPr>
            <a:r>
              <a:rPr lang="es" sz="1400">
                <a:solidFill>
                  <a:srgbClr val="0000FF"/>
                </a:solidFill>
              </a:rPr>
              <a:t>//Dibuja aquí la vista</a:t>
            </a:r>
            <a:endParaRPr sz="1400">
              <a:solidFill>
                <a:srgbClr val="0000FF"/>
              </a:solidFill>
            </a:endParaRPr>
          </a:p>
          <a:p>
            <a:pPr indent="457200" lvl="0" marL="0" rtl="0" algn="just">
              <a:lnSpc>
                <a:spcPct val="100000"/>
              </a:lnSpc>
              <a:spcBef>
                <a:spcPts val="0"/>
              </a:spcBef>
              <a:spcAft>
                <a:spcPts val="0"/>
              </a:spcAft>
              <a:buSzPts val="1800"/>
              <a:buNone/>
            </a:pPr>
            <a:r>
              <a:rPr lang="es" sz="1400">
                <a:solidFill>
                  <a:srgbClr val="0000FF"/>
                </a:solidFill>
              </a:rPr>
              <a:t>miImagen.draw(canvas);</a:t>
            </a:r>
            <a:endParaRPr sz="1400">
              <a:solidFill>
                <a:srgbClr val="0000FF"/>
              </a:solidFill>
            </a:endParaRPr>
          </a:p>
          <a:p>
            <a:pPr indent="0" lvl="0" marL="0" rtl="0" algn="just">
              <a:lnSpc>
                <a:spcPct val="100000"/>
              </a:lnSpc>
              <a:spcBef>
                <a:spcPts val="0"/>
              </a:spcBef>
              <a:spcAft>
                <a:spcPts val="0"/>
              </a:spcAft>
              <a:buSzPts val="1800"/>
              <a:buNone/>
            </a:pPr>
            <a:r>
              <a:rPr lang="es" sz="1400">
                <a:solidFill>
                  <a:srgbClr val="0000FF"/>
                </a:solidFill>
              </a:rPr>
              <a:t>}</a:t>
            </a:r>
            <a:endParaRPr sz="1400">
              <a:solidFill>
                <a:srgbClr val="0000FF"/>
              </a:solidFill>
            </a:endParaRPr>
          </a:p>
          <a:p>
            <a:pPr indent="0" lvl="0" marL="0" rtl="0" algn="just">
              <a:lnSpc>
                <a:spcPct val="100000"/>
              </a:lnSpc>
              <a:spcBef>
                <a:spcPts val="0"/>
              </a:spcBef>
              <a:spcAft>
                <a:spcPts val="0"/>
              </a:spcAft>
              <a:buClr>
                <a:schemeClr val="dk1"/>
              </a:buClr>
              <a:buSzPts val="1100"/>
              <a:buFont typeface="Arial"/>
              <a:buNone/>
            </a:pPr>
            <a:r>
              <a:rPr lang="es" sz="1500">
                <a:solidFill>
                  <a:schemeClr val="dk1"/>
                </a:solidFill>
              </a:rPr>
              <a:t>En activity_main.xml se incluye la referencia a la clase EjemploView, que es la clase nueva que desciende de View.</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0" y="0"/>
            <a:ext cx="8520600" cy="899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311111"/>
              <a:buNone/>
            </a:pPr>
            <a:r>
              <a:rPr lang="es" sz="1000"/>
              <a:t>CLASE Canvas y Paint</a:t>
            </a:r>
            <a:endParaRPr sz="1000"/>
          </a:p>
          <a:p>
            <a:pPr indent="0" lvl="0" marL="0" rtl="0" algn="just">
              <a:lnSpc>
                <a:spcPct val="100000"/>
              </a:lnSpc>
              <a:spcBef>
                <a:spcPts val="0"/>
              </a:spcBef>
              <a:spcAft>
                <a:spcPts val="0"/>
              </a:spcAft>
              <a:buSzPct val="311111"/>
              <a:buNone/>
            </a:pPr>
            <a:r>
              <a:rPr lang="es" sz="1000"/>
              <a:t>Un gráfico es un objeto de tipo View que se coloca en la pantalla. Cada View tiene un objeto de tipo Canvas, que representa un lienzo sobre el que podemos escribir, dibujar y pintar. El paquete android.graphics proporciona las herramientas gráficas para dibujar sobre un Canvas, para ello se usan los métodos de la clase Paint.</a:t>
            </a:r>
            <a:endParaRPr sz="1000"/>
          </a:p>
          <a:p>
            <a:pPr indent="0" lvl="0" marL="0" rtl="0" algn="just">
              <a:lnSpc>
                <a:spcPct val="100000"/>
              </a:lnSpc>
              <a:spcBef>
                <a:spcPts val="0"/>
              </a:spcBef>
              <a:spcAft>
                <a:spcPts val="0"/>
              </a:spcAft>
              <a:buSzPct val="311111"/>
              <a:buNone/>
            </a:pPr>
            <a:r>
              <a:rPr lang="es" sz="1000"/>
              <a:t>Crearemos una nueva clase GraficoView que extenderá de View, para instanciar un objeto que sustituirá a nuestro habitual archivo de layout xml.</a:t>
            </a:r>
            <a:endParaRPr sz="1000"/>
          </a:p>
        </p:txBody>
      </p:sp>
      <p:sp>
        <p:nvSpPr>
          <p:cNvPr id="65" name="Google Shape;65;p3"/>
          <p:cNvSpPr txBox="1"/>
          <p:nvPr>
            <p:ph idx="1" type="body"/>
          </p:nvPr>
        </p:nvSpPr>
        <p:spPr>
          <a:xfrm>
            <a:off x="141150" y="817450"/>
            <a:ext cx="8861700" cy="4284300"/>
          </a:xfrm>
          <a:prstGeom prst="rect">
            <a:avLst/>
          </a:prstGeom>
          <a:noFill/>
          <a:ln>
            <a:noFill/>
          </a:ln>
        </p:spPr>
        <p:txBody>
          <a:bodyPr anchorCtr="0" anchor="t" bIns="0" lIns="91425" spcFirstLastPara="1" rIns="91425" wrap="square" tIns="0">
            <a:normAutofit fontScale="85000" lnSpcReduction="20000"/>
          </a:bodyPr>
          <a:lstStyle/>
          <a:p>
            <a:pPr indent="0" lvl="0" marL="0" rtl="0" algn="l">
              <a:lnSpc>
                <a:spcPct val="100000"/>
              </a:lnSpc>
              <a:spcBef>
                <a:spcPts val="0"/>
              </a:spcBef>
              <a:spcAft>
                <a:spcPts val="0"/>
              </a:spcAft>
              <a:buSzPct val="149551"/>
              <a:buNone/>
            </a:pPr>
            <a:r>
              <a:rPr lang="es" sz="1416"/>
              <a:t>EJERCICIO TemaGraficos1 (MiPrimerGrafico): probar los siguientes métodos:</a:t>
            </a:r>
            <a:endParaRPr sz="1416"/>
          </a:p>
          <a:p>
            <a:pPr indent="0" lvl="0" marL="0" rtl="0" algn="l">
              <a:lnSpc>
                <a:spcPct val="100000"/>
              </a:lnSpc>
              <a:spcBef>
                <a:spcPts val="0"/>
              </a:spcBef>
              <a:spcAft>
                <a:spcPts val="0"/>
              </a:spcAft>
              <a:buSzPct val="149551"/>
              <a:buNone/>
            </a:pPr>
            <a:r>
              <a:t/>
            </a:r>
            <a:endParaRPr sz="1416"/>
          </a:p>
          <a:p>
            <a:pPr indent="0" lvl="0" marL="0" rtl="0" algn="l">
              <a:lnSpc>
                <a:spcPct val="100000"/>
              </a:lnSpc>
              <a:spcBef>
                <a:spcPts val="0"/>
              </a:spcBef>
              <a:spcAft>
                <a:spcPts val="0"/>
              </a:spcAft>
              <a:buSzPct val="176470"/>
              <a:buNone/>
            </a:pPr>
            <a:r>
              <a:rPr lang="es" sz="1200">
                <a:solidFill>
                  <a:srgbClr val="00FF00"/>
                </a:solidFill>
              </a:rPr>
              <a:t>private class GraficoView extends View{</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public GraficoView(){</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	super(context);</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protected void onDraw(Canvas canvas){</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	super.onDraw(canvas);</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/*Instrucciones para dibujar en el canvas, que es el lienzo sobre el que se va a dibujar mediante un objeto Paint y sus herramientas o métodos para cambiar el color, tamaño de texto,...*/</a:t>
            </a:r>
            <a:endParaRPr sz="1200">
              <a:solidFill>
                <a:srgbClr val="00FF00"/>
              </a:solidFill>
            </a:endParaRPr>
          </a:p>
          <a:p>
            <a:pPr indent="457200" lvl="0" marL="0" rtl="0" algn="l">
              <a:lnSpc>
                <a:spcPct val="100000"/>
              </a:lnSpc>
              <a:spcBef>
                <a:spcPts val="0"/>
              </a:spcBef>
              <a:spcAft>
                <a:spcPts val="0"/>
              </a:spcAft>
              <a:buSzPct val="176470"/>
              <a:buNone/>
            </a:pPr>
            <a:r>
              <a:rPr lang="es" sz="1200">
                <a:solidFill>
                  <a:srgbClr val="00FF00"/>
                </a:solidFill>
              </a:rPr>
              <a:t>canvas.drawColor(Color.WHITE);</a:t>
            </a:r>
            <a:endParaRPr sz="1200">
              <a:solidFill>
                <a:srgbClr val="00FF00"/>
              </a:solidFill>
            </a:endParaRPr>
          </a:p>
          <a:p>
            <a:pPr indent="0" lvl="0" marL="0" rtl="0" algn="l">
              <a:lnSpc>
                <a:spcPct val="100000"/>
              </a:lnSpc>
              <a:spcBef>
                <a:spcPts val="0"/>
              </a:spcBef>
              <a:spcAft>
                <a:spcPts val="0"/>
              </a:spcAft>
              <a:buSzPct val="176470"/>
              <a:buNone/>
            </a:pPr>
            <a:r>
              <a:rPr lang="es" sz="1200">
                <a:solidFill>
                  <a:srgbClr val="00FF00"/>
                </a:solidFill>
              </a:rPr>
              <a:t>}	}</a:t>
            </a:r>
            <a:endParaRPr sz="1200">
              <a:solidFill>
                <a:srgbClr val="00FF00"/>
              </a:solidFill>
            </a:endParaRPr>
          </a:p>
          <a:p>
            <a:pPr indent="0" lvl="0" marL="0" rtl="0" algn="l">
              <a:lnSpc>
                <a:spcPct val="100000"/>
              </a:lnSpc>
              <a:spcBef>
                <a:spcPts val="0"/>
              </a:spcBef>
              <a:spcAft>
                <a:spcPts val="0"/>
              </a:spcAft>
              <a:buSzPct val="176470"/>
              <a:buNone/>
            </a:pPr>
            <a:r>
              <a:rPr lang="es" sz="1200"/>
              <a:t>ALGUNOS MÉTODOS DE Paint y Canvas:</a:t>
            </a:r>
            <a:endParaRPr sz="1200"/>
          </a:p>
          <a:p>
            <a:pPr indent="0" lvl="0" marL="0" rtl="0" algn="l">
              <a:lnSpc>
                <a:spcPct val="100000"/>
              </a:lnSpc>
              <a:spcBef>
                <a:spcPts val="0"/>
              </a:spcBef>
              <a:spcAft>
                <a:spcPts val="0"/>
              </a:spcAft>
              <a:buSzPct val="176470"/>
              <a:buNone/>
            </a:pPr>
            <a:r>
              <a:rPr lang="es" sz="1200"/>
              <a:t>Paint paint=new Paint();</a:t>
            </a:r>
            <a:endParaRPr sz="1200"/>
          </a:p>
          <a:p>
            <a:pPr indent="0" lvl="0" marL="0" rtl="0" algn="l">
              <a:lnSpc>
                <a:spcPct val="100000"/>
              </a:lnSpc>
              <a:spcBef>
                <a:spcPts val="0"/>
              </a:spcBef>
              <a:spcAft>
                <a:spcPts val="0"/>
              </a:spcAft>
              <a:buSzPct val="176470"/>
              <a:buNone/>
            </a:pPr>
            <a:r>
              <a:rPr lang="es" sz="1200"/>
              <a:t>paint.setColor(Color.WHITE);	//PARA PINTAR DE BLANCO</a:t>
            </a:r>
            <a:endParaRPr sz="1200"/>
          </a:p>
          <a:p>
            <a:pPr indent="0" lvl="0" marL="0" rtl="0" algn="l">
              <a:lnSpc>
                <a:spcPct val="100000"/>
              </a:lnSpc>
              <a:spcBef>
                <a:spcPts val="0"/>
              </a:spcBef>
              <a:spcAft>
                <a:spcPts val="0"/>
              </a:spcAft>
              <a:buClr>
                <a:schemeClr val="dk1"/>
              </a:buClr>
              <a:buSzPct val="91666"/>
              <a:buFont typeface="Arial"/>
              <a:buNone/>
            </a:pPr>
            <a:r>
              <a:rPr lang="es" sz="1200"/>
              <a:t>canvas.drawPaint(paint);	//PARA RELLENAR TODO EL CANVAS</a:t>
            </a:r>
            <a:endParaRPr sz="1200"/>
          </a:p>
          <a:p>
            <a:pPr indent="0" lvl="0" marL="0" rtl="0" algn="l">
              <a:lnSpc>
                <a:spcPct val="100000"/>
              </a:lnSpc>
              <a:spcBef>
                <a:spcPts val="0"/>
              </a:spcBef>
              <a:spcAft>
                <a:spcPts val="0"/>
              </a:spcAft>
              <a:buSzPct val="176470"/>
              <a:buNone/>
            </a:pPr>
            <a:r>
              <a:rPr lang="es" sz="1200"/>
              <a:t>paint.setColor(Color.rgb(100,20,10)); 	//rojo,verde, azul</a:t>
            </a:r>
            <a:endParaRPr sz="1200"/>
          </a:p>
          <a:p>
            <a:pPr indent="0" lvl="0" marL="0" rtl="0" algn="l">
              <a:lnSpc>
                <a:spcPct val="100000"/>
              </a:lnSpc>
              <a:spcBef>
                <a:spcPts val="0"/>
              </a:spcBef>
              <a:spcAft>
                <a:spcPts val="0"/>
              </a:spcAft>
              <a:buClr>
                <a:schemeClr val="dk1"/>
              </a:buClr>
              <a:buSzPct val="91666"/>
              <a:buFont typeface="Arial"/>
              <a:buNone/>
            </a:pPr>
            <a:r>
              <a:rPr lang="es" sz="1200"/>
              <a:t>//</a:t>
            </a:r>
            <a:r>
              <a:rPr b="1" lang="es" sz="1200"/>
              <a:t>DIMENSIONES DEL CANVAS</a:t>
            </a:r>
            <a:r>
              <a:rPr lang="es" sz="1200"/>
              <a:t>	</a:t>
            </a:r>
            <a:endParaRPr sz="1200"/>
          </a:p>
          <a:p>
            <a:pPr indent="0" lvl="0" marL="0" rtl="0" algn="l">
              <a:lnSpc>
                <a:spcPct val="100000"/>
              </a:lnSpc>
              <a:spcBef>
                <a:spcPts val="0"/>
              </a:spcBef>
              <a:spcAft>
                <a:spcPts val="0"/>
              </a:spcAft>
              <a:buClr>
                <a:schemeClr val="dk1"/>
              </a:buClr>
              <a:buSzPct val="91666"/>
              <a:buFont typeface="Arial"/>
              <a:buNone/>
            </a:pPr>
            <a:r>
              <a:rPr lang="es" sz="1200"/>
              <a:t>int width=canvas.getWidth();</a:t>
            </a:r>
            <a:endParaRPr sz="1200"/>
          </a:p>
          <a:p>
            <a:pPr indent="0" lvl="0" marL="0" rtl="0" algn="l">
              <a:lnSpc>
                <a:spcPct val="100000"/>
              </a:lnSpc>
              <a:spcBef>
                <a:spcPts val="0"/>
              </a:spcBef>
              <a:spcAft>
                <a:spcPts val="0"/>
              </a:spcAft>
              <a:buClr>
                <a:schemeClr val="dk1"/>
              </a:buClr>
              <a:buSzPct val="91666"/>
              <a:buFont typeface="Arial"/>
              <a:buNone/>
            </a:pPr>
            <a:r>
              <a:rPr lang="es" sz="1200"/>
              <a:t>int height=canvas.getHeight();</a:t>
            </a:r>
            <a:endParaRPr sz="1200"/>
          </a:p>
          <a:p>
            <a:pPr indent="0" lvl="0" marL="0" rtl="0" algn="l">
              <a:lnSpc>
                <a:spcPct val="100000"/>
              </a:lnSpc>
              <a:spcBef>
                <a:spcPts val="0"/>
              </a:spcBef>
              <a:spcAft>
                <a:spcPts val="0"/>
              </a:spcAft>
              <a:buClr>
                <a:schemeClr val="dk1"/>
              </a:buClr>
              <a:buSzPct val="91666"/>
              <a:buFont typeface="Arial"/>
              <a:buNone/>
            </a:pPr>
            <a:r>
              <a:rPr b="1" lang="es" sz="1200"/>
              <a:t>/*El origen de coordenadas (0,0) es la esquina superior izquierda del canvas.Son coordenadas absolutas, y se miden en píxeles, por ello el mismo dibujo no se verà igual en distintos dispositivos; las coordenadas deben reescalarse multiplicándose por la densidad de escala del dispositivo. Esto se consigue con: */</a:t>
            </a:r>
            <a:endParaRPr b="1" sz="1200"/>
          </a:p>
          <a:p>
            <a:pPr indent="0" lvl="0" marL="0" rtl="0" algn="l">
              <a:lnSpc>
                <a:spcPct val="100000"/>
              </a:lnSpc>
              <a:spcBef>
                <a:spcPts val="0"/>
              </a:spcBef>
              <a:spcAft>
                <a:spcPts val="0"/>
              </a:spcAft>
              <a:buClr>
                <a:schemeClr val="dk1"/>
              </a:buClr>
              <a:buSzPct val="91666"/>
              <a:buFont typeface="Arial"/>
              <a:buNone/>
            </a:pPr>
            <a:r>
              <a:rPr lang="es" sz="1200"/>
              <a:t>float s=getResources().getDisplayMetrics().scaledDensity;		/</a:t>
            </a:r>
            <a:r>
              <a:rPr b="1" lang="es" sz="1200"/>
              <a:t>/densidad de escala,</a:t>
            </a:r>
            <a:r>
              <a:rPr lang="es" sz="1200"/>
              <a:t> para que se vea igual en distintas pantallas</a:t>
            </a:r>
            <a:endParaRPr sz="1200"/>
          </a:p>
          <a:p>
            <a:pPr indent="0" lvl="0" marL="0" rtl="0" algn="l">
              <a:lnSpc>
                <a:spcPct val="100000"/>
              </a:lnSpc>
              <a:spcBef>
                <a:spcPts val="0"/>
              </a:spcBef>
              <a:spcAft>
                <a:spcPts val="0"/>
              </a:spcAft>
              <a:buSzPct val="176470"/>
              <a:buNone/>
            </a:pPr>
            <a:r>
              <a:rPr lang="es" sz="1200"/>
              <a:t>paint .setTextSize(20*s);		//tamaño de texto 20</a:t>
            </a:r>
            <a:endParaRPr sz="1200"/>
          </a:p>
          <a:p>
            <a:pPr indent="0" lvl="0" marL="0" rtl="0" algn="l">
              <a:lnSpc>
                <a:spcPct val="100000"/>
              </a:lnSpc>
              <a:spcBef>
                <a:spcPts val="0"/>
              </a:spcBef>
              <a:spcAft>
                <a:spcPts val="0"/>
              </a:spcAft>
              <a:buClr>
                <a:schemeClr val="dk1"/>
              </a:buClr>
              <a:buSzPct val="91666"/>
              <a:buFont typeface="Arial"/>
              <a:buNone/>
            </a:pPr>
            <a:r>
              <a:rPr lang="es" sz="1200"/>
              <a:t>paint.setAntiAlias(true);//para suavizar los bordes de los caracteres y evitar el efecto de pixelado</a:t>
            </a:r>
            <a:endParaRPr sz="1200"/>
          </a:p>
          <a:p>
            <a:pPr indent="0" lvl="0" marL="0" rtl="0" algn="l">
              <a:lnSpc>
                <a:spcPct val="100000"/>
              </a:lnSpc>
              <a:spcBef>
                <a:spcPts val="0"/>
              </a:spcBef>
              <a:spcAft>
                <a:spcPts val="0"/>
              </a:spcAft>
              <a:buSzPct val="176470"/>
              <a:buNone/>
            </a:pPr>
            <a:r>
              <a:rPr lang="es" sz="1200"/>
              <a:t>canvas.drawText(“width: ”+width+”height: “+height,20*s,40*s,paint);	//PARA escribir sobre el canvas en las coordenadas indicadas</a:t>
            </a:r>
            <a:endParaRPr sz="1200"/>
          </a:p>
          <a:p>
            <a:pPr indent="0" lvl="0" marL="0" rtl="0" algn="l">
              <a:lnSpc>
                <a:spcPct val="100000"/>
              </a:lnSpc>
              <a:spcBef>
                <a:spcPts val="0"/>
              </a:spcBef>
              <a:spcAft>
                <a:spcPts val="0"/>
              </a:spcAft>
              <a:buSzPct val="176470"/>
              <a:buNone/>
            </a:pPr>
            <a:r>
              <a:rPr lang="es" sz="1200"/>
              <a:t>canvas.drawText(“escala: “+s,20*s,140*s,paint);		//las coordenadas se reescalan/redimensionan multiplicándose por s</a:t>
            </a:r>
            <a:endParaRPr sz="1200"/>
          </a:p>
          <a:p>
            <a:pPr indent="0" lvl="0" marL="0" rtl="0" algn="l">
              <a:lnSpc>
                <a:spcPct val="100000"/>
              </a:lnSpc>
              <a:spcBef>
                <a:spcPts val="0"/>
              </a:spcBef>
              <a:spcAft>
                <a:spcPts val="0"/>
              </a:spcAft>
              <a:buSzPct val="176470"/>
              <a:buNone/>
            </a:pPr>
            <a:r>
              <a:rPr lang="es" sz="1200"/>
              <a:t>paint.setColor(Color.BLUE);</a:t>
            </a:r>
            <a:endParaRPr sz="1200"/>
          </a:p>
          <a:p>
            <a:pPr indent="0" lvl="0" marL="0" rtl="0" algn="l">
              <a:lnSpc>
                <a:spcPct val="100000"/>
              </a:lnSpc>
              <a:spcBef>
                <a:spcPts val="0"/>
              </a:spcBef>
              <a:spcAft>
                <a:spcPts val="0"/>
              </a:spcAft>
              <a:buSzPct val="176470"/>
              <a:buNone/>
            </a:pPr>
            <a:r>
              <a:rPr lang="es" sz="1200"/>
              <a:t>canvas.drawLine(0,40*s,width,40*s,paint);	//coordenada inicio, coordenada fin y objeto paint</a:t>
            </a:r>
            <a:endParaRPr sz="1200"/>
          </a:p>
          <a:p>
            <a:pPr indent="0" lvl="0" marL="0" rtl="0" algn="l">
              <a:lnSpc>
                <a:spcPct val="100000"/>
              </a:lnSpc>
              <a:spcBef>
                <a:spcPts val="0"/>
              </a:spcBef>
              <a:spcAft>
                <a:spcPts val="0"/>
              </a:spcAft>
              <a:buClr>
                <a:schemeClr val="dk1"/>
              </a:buClr>
              <a:buSzPct val="91666"/>
              <a:buFont typeface="Arial"/>
              <a:buNone/>
            </a:pPr>
            <a:r>
              <a:rPr lang="es" sz="1200"/>
              <a:t>paint.setColor(Color.ORANGE);</a:t>
            </a:r>
            <a:endParaRPr sz="1200"/>
          </a:p>
          <a:p>
            <a:pPr indent="0" lvl="0" marL="0" rtl="0" algn="l">
              <a:lnSpc>
                <a:spcPct val="100000"/>
              </a:lnSpc>
              <a:spcBef>
                <a:spcPts val="0"/>
              </a:spcBef>
              <a:spcAft>
                <a:spcPts val="0"/>
              </a:spcAft>
              <a:buClr>
                <a:schemeClr val="dk1"/>
              </a:buClr>
              <a:buSzPct val="91666"/>
              <a:buFont typeface="Arial"/>
              <a:buNone/>
            </a:pPr>
            <a:r>
              <a:rPr lang="es" sz="1200"/>
              <a:t>canvas.drawLine(20*s,0,20*s,height,paint);	//Para dibujar una línea uniendo los puntos (x1,y1) y (x2,y2):canvas.drawLine(x1,y1,x2,y2,paint);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4"/>
          <p:cNvPicPr preferRelativeResize="0"/>
          <p:nvPr/>
        </p:nvPicPr>
        <p:blipFill rotWithShape="1">
          <a:blip r:embed="rId3">
            <a:alphaModFix/>
          </a:blip>
          <a:srcRect b="0" l="0" r="0" t="0"/>
          <a:stretch/>
        </p:blipFill>
        <p:spPr>
          <a:xfrm>
            <a:off x="152400" y="152400"/>
            <a:ext cx="2620687" cy="4838700"/>
          </a:xfrm>
          <a:prstGeom prst="rect">
            <a:avLst/>
          </a:prstGeom>
          <a:noFill/>
          <a:ln>
            <a:noFill/>
          </a:ln>
        </p:spPr>
      </p:pic>
      <p:sp>
        <p:nvSpPr>
          <p:cNvPr id="71" name="Google Shape;71;p4"/>
          <p:cNvSpPr txBox="1"/>
          <p:nvPr/>
        </p:nvSpPr>
        <p:spPr>
          <a:xfrm>
            <a:off x="3138050" y="176650"/>
            <a:ext cx="58812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033B3"/>
                </a:solidFill>
                <a:highlight>
                  <a:srgbClr val="FFFFFF"/>
                </a:highlight>
                <a:latin typeface="Courier New"/>
                <a:ea typeface="Courier New"/>
                <a:cs typeface="Courier New"/>
                <a:sym typeface="Courier New"/>
              </a:rPr>
              <a:t>protected void </a:t>
            </a:r>
            <a:r>
              <a:rPr b="0" i="0" lang="es" sz="1000" u="none" cap="none" strike="noStrike">
                <a:solidFill>
                  <a:srgbClr val="00627A"/>
                </a:solidFill>
                <a:highlight>
                  <a:srgbClr val="FFFFFF"/>
                </a:highlight>
                <a:latin typeface="Courier New"/>
                <a:ea typeface="Courier New"/>
                <a:cs typeface="Courier New"/>
                <a:sym typeface="Courier New"/>
              </a:rPr>
              <a:t>onDraw</a:t>
            </a:r>
            <a:r>
              <a:rPr b="0" i="0" lang="es" sz="1000" u="none" cap="none" strike="noStrike">
                <a:solidFill>
                  <a:srgbClr val="080808"/>
                </a:solidFill>
                <a:highlight>
                  <a:srgbClr val="FFFFFF"/>
                </a:highlight>
                <a:latin typeface="Courier New"/>
                <a:ea typeface="Courier New"/>
                <a:cs typeface="Courier New"/>
                <a:sym typeface="Courier New"/>
              </a:rPr>
              <a:t>(</a:t>
            </a:r>
            <a:r>
              <a:rPr b="0" i="0" lang="es" sz="1000" u="none" cap="none" strike="noStrike">
                <a:solidFill>
                  <a:schemeClr val="dk1"/>
                </a:solidFill>
                <a:highlight>
                  <a:srgbClr val="FFFFFF"/>
                </a:highlight>
                <a:latin typeface="Courier New"/>
                <a:ea typeface="Courier New"/>
                <a:cs typeface="Courier New"/>
                <a:sym typeface="Courier New"/>
              </a:rPr>
              <a:t>Canvas </a:t>
            </a:r>
            <a:r>
              <a:rPr b="0" i="0" lang="es" sz="1000" u="none" cap="none" strike="noStrike">
                <a:solidFill>
                  <a:srgbClr val="080808"/>
                </a:solidFill>
                <a:highlight>
                  <a:srgbClr val="FFFFFF"/>
                </a:highlight>
                <a:latin typeface="Courier New"/>
                <a:ea typeface="Courier New"/>
                <a:cs typeface="Courier New"/>
                <a:sym typeface="Courier New"/>
              </a:rPr>
              <a:t>canvas) {</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0033B3"/>
                </a:solidFill>
                <a:highlight>
                  <a:srgbClr val="FFFFFF"/>
                </a:highlight>
                <a:latin typeface="Courier New"/>
                <a:ea typeface="Courier New"/>
                <a:cs typeface="Courier New"/>
                <a:sym typeface="Courier New"/>
              </a:rPr>
              <a:t>super</a:t>
            </a:r>
            <a:r>
              <a:rPr b="0" i="0" lang="es" sz="1000" u="none" cap="none" strike="noStrike">
                <a:solidFill>
                  <a:srgbClr val="080808"/>
                </a:solidFill>
                <a:highlight>
                  <a:srgbClr val="FFFFFF"/>
                </a:highlight>
                <a:latin typeface="Courier New"/>
                <a:ea typeface="Courier New"/>
                <a:cs typeface="Courier New"/>
                <a:sym typeface="Courier New"/>
              </a:rPr>
              <a:t>.onDraw(canvas);</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canvas.drawColor(</a:t>
            </a:r>
            <a:r>
              <a:rPr b="0" i="0" lang="es" sz="1000" u="none" cap="none" strike="noStrike">
                <a:solidFill>
                  <a:schemeClr val="dk1"/>
                </a:solidFill>
                <a:highlight>
                  <a:srgbClr val="FFFFFF"/>
                </a:highlight>
                <a:latin typeface="Courier New"/>
                <a:ea typeface="Courier New"/>
                <a:cs typeface="Courier New"/>
                <a:sym typeface="Courier New"/>
              </a:rPr>
              <a:t>Color</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871094"/>
                </a:solidFill>
                <a:highlight>
                  <a:srgbClr val="FFFFFF"/>
                </a:highlight>
                <a:latin typeface="Courier New"/>
                <a:ea typeface="Courier New"/>
                <a:cs typeface="Courier New"/>
                <a:sym typeface="Courier New"/>
              </a:rPr>
              <a:t>WHITE</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/*Instrucciones para dibujar en el canvas, mediante un objeto Paint y sus métodos para cambiar el color, tamaño de texto,...*/</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ALGUNOS MÉTODOS DE Paint y Canvas:</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 paint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0033B3"/>
                </a:solidFill>
                <a:highlight>
                  <a:srgbClr val="FFFFFF"/>
                </a:highlight>
                <a:latin typeface="Courier New"/>
                <a:ea typeface="Courier New"/>
                <a:cs typeface="Courier New"/>
                <a:sym typeface="Courier New"/>
              </a:rPr>
              <a:t>new </a:t>
            </a:r>
            <a:r>
              <a:rPr b="0" i="0" lang="es" sz="1000" u="none" cap="none" strike="noStrike">
                <a:solidFill>
                  <a:srgbClr val="080808"/>
                </a:solidFill>
                <a:highlight>
                  <a:srgbClr val="FFFFFF"/>
                </a:highlight>
                <a:latin typeface="Courier New"/>
                <a:ea typeface="Courier New"/>
                <a:cs typeface="Courier New"/>
                <a:sym typeface="Courier New"/>
              </a:rPr>
              <a:t>Paint();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.setColor(</a:t>
            </a:r>
            <a:r>
              <a:rPr b="0" i="0" lang="es" sz="1000" u="none" cap="none" strike="noStrike">
                <a:solidFill>
                  <a:schemeClr val="dk1"/>
                </a:solidFill>
                <a:highlight>
                  <a:srgbClr val="FFFFFF"/>
                </a:highlight>
                <a:latin typeface="Courier New"/>
                <a:ea typeface="Courier New"/>
                <a:cs typeface="Courier New"/>
                <a:sym typeface="Courier New"/>
              </a:rPr>
              <a:t>Color</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871094"/>
                </a:solidFill>
                <a:highlight>
                  <a:srgbClr val="FFFFFF"/>
                </a:highlight>
                <a:latin typeface="Courier New"/>
                <a:ea typeface="Courier New"/>
                <a:cs typeface="Courier New"/>
                <a:sym typeface="Courier New"/>
              </a:rPr>
              <a:t>WHITE</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canvas.drawPaint(</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//PARA RELLENAR </a:t>
            </a:r>
            <a:r>
              <a:rPr b="0" i="1" lang="es" sz="1000" u="none" cap="none" strike="noStrike">
                <a:solidFill>
                  <a:srgbClr val="008DDE"/>
                </a:solidFill>
                <a:highlight>
                  <a:srgbClr val="FFFFFF"/>
                </a:highlight>
                <a:latin typeface="Courier New"/>
                <a:ea typeface="Courier New"/>
                <a:cs typeface="Courier New"/>
                <a:sym typeface="Courier New"/>
              </a:rPr>
              <a:t>TODO EL CANVAS</a:t>
            </a:r>
            <a:endParaRPr b="0" i="1" sz="1000" u="none" cap="none" strike="noStrike">
              <a:solidFill>
                <a:srgbClr val="008DDE"/>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008DDE"/>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.setColor(</a:t>
            </a:r>
            <a:r>
              <a:rPr b="0" i="0" lang="es" sz="1000" u="none" cap="none" strike="noStrike">
                <a:solidFill>
                  <a:schemeClr val="dk1"/>
                </a:solidFill>
                <a:highlight>
                  <a:srgbClr val="FFFFFF"/>
                </a:highlight>
                <a:latin typeface="Courier New"/>
                <a:ea typeface="Courier New"/>
                <a:cs typeface="Courier New"/>
                <a:sym typeface="Courier New"/>
              </a:rPr>
              <a:t>Color</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080808"/>
                </a:solidFill>
                <a:highlight>
                  <a:srgbClr val="FFFFFF"/>
                </a:highlight>
                <a:latin typeface="Courier New"/>
                <a:ea typeface="Courier New"/>
                <a:cs typeface="Courier New"/>
                <a:sym typeface="Courier New"/>
              </a:rPr>
              <a:t>rgb</a:t>
            </a:r>
            <a:r>
              <a:rPr b="0" i="0" lang="es" sz="1000" u="none" cap="none" strike="noStrike">
                <a:solidFill>
                  <a:srgbClr val="080808"/>
                </a:solidFill>
                <a:highlight>
                  <a:srgbClr val="FFFFFF"/>
                </a:highlight>
                <a:latin typeface="Courier New"/>
                <a:ea typeface="Courier New"/>
                <a:cs typeface="Courier New"/>
                <a:sym typeface="Courier New"/>
              </a:rPr>
              <a:t>(</a:t>
            </a:r>
            <a:r>
              <a:rPr b="0" i="0" lang="es" sz="1000" u="none" cap="none" strike="noStrike">
                <a:solidFill>
                  <a:srgbClr val="1750EB"/>
                </a:solidFill>
                <a:highlight>
                  <a:srgbClr val="FFFFFF"/>
                </a:highlight>
                <a:latin typeface="Courier New"/>
                <a:ea typeface="Courier New"/>
                <a:cs typeface="Courier New"/>
                <a:sym typeface="Courier New"/>
              </a:rPr>
              <a:t>100</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20</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10</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//rojo,verde, azul</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rgbClr val="0033B3"/>
                </a:solidFill>
                <a:highlight>
                  <a:srgbClr val="FFFFFF"/>
                </a:highlight>
                <a:latin typeface="Courier New"/>
                <a:ea typeface="Courier New"/>
                <a:cs typeface="Courier New"/>
                <a:sym typeface="Courier New"/>
              </a:rPr>
              <a:t>int </a:t>
            </a:r>
            <a:r>
              <a:rPr b="0" i="0" lang="es" sz="1000" u="none" cap="none" strike="noStrike">
                <a:solidFill>
                  <a:schemeClr val="dk1"/>
                </a:solidFill>
                <a:highlight>
                  <a:srgbClr val="FFFFFF"/>
                </a:highlight>
                <a:latin typeface="Courier New"/>
                <a:ea typeface="Courier New"/>
                <a:cs typeface="Courier New"/>
                <a:sym typeface="Courier New"/>
              </a:rPr>
              <a:t>width </a:t>
            </a:r>
            <a:r>
              <a:rPr b="0" i="0" lang="es" sz="1000" u="none" cap="none" strike="noStrike">
                <a:solidFill>
                  <a:srgbClr val="080808"/>
                </a:solidFill>
                <a:highlight>
                  <a:srgbClr val="FFFFFF"/>
                </a:highlight>
                <a:latin typeface="Courier New"/>
                <a:ea typeface="Courier New"/>
                <a:cs typeface="Courier New"/>
                <a:sym typeface="Courier New"/>
              </a:rPr>
              <a:t>= canvas.getWidth();</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0033B3"/>
                </a:solidFill>
                <a:highlight>
                  <a:srgbClr val="FFFFFF"/>
                </a:highlight>
                <a:latin typeface="Courier New"/>
                <a:ea typeface="Courier New"/>
                <a:cs typeface="Courier New"/>
                <a:sym typeface="Courier New"/>
              </a:rPr>
              <a:t>int </a:t>
            </a:r>
            <a:r>
              <a:rPr b="0" i="0" lang="es" sz="1000" u="none" cap="none" strike="noStrike">
                <a:solidFill>
                  <a:schemeClr val="dk1"/>
                </a:solidFill>
                <a:highlight>
                  <a:srgbClr val="FFFFFF"/>
                </a:highlight>
                <a:latin typeface="Courier New"/>
                <a:ea typeface="Courier New"/>
                <a:cs typeface="Courier New"/>
                <a:sym typeface="Courier New"/>
              </a:rPr>
              <a:t>height </a:t>
            </a:r>
            <a:r>
              <a:rPr b="0" i="0" lang="es" sz="1000" u="none" cap="none" strike="noStrike">
                <a:solidFill>
                  <a:srgbClr val="080808"/>
                </a:solidFill>
                <a:highlight>
                  <a:srgbClr val="FFFFFF"/>
                </a:highlight>
                <a:latin typeface="Courier New"/>
                <a:ea typeface="Courier New"/>
                <a:cs typeface="Courier New"/>
                <a:sym typeface="Courier New"/>
              </a:rPr>
              <a:t>= canvas.getHeight();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0033B3"/>
                </a:solidFill>
                <a:highlight>
                  <a:srgbClr val="FFFFFF"/>
                </a:highlight>
                <a:latin typeface="Courier New"/>
                <a:ea typeface="Courier New"/>
                <a:cs typeface="Courier New"/>
                <a:sym typeface="Courier New"/>
              </a:rPr>
              <a:t>float </a:t>
            </a:r>
            <a:r>
              <a:rPr b="0" i="0" lang="es" sz="1000" u="none" cap="none" strike="noStrike">
                <a:solidFill>
                  <a:schemeClr val="dk1"/>
                </a:solidFill>
                <a:highlight>
                  <a:srgbClr val="FFFFFF"/>
                </a:highlight>
                <a:latin typeface="Courier New"/>
                <a:ea typeface="Courier New"/>
                <a:cs typeface="Courier New"/>
                <a:sym typeface="Courier New"/>
              </a:rPr>
              <a:t>s </a:t>
            </a:r>
            <a:r>
              <a:rPr b="0" i="0" lang="es" sz="1000" u="none" cap="none" strike="noStrike">
                <a:solidFill>
                  <a:srgbClr val="080808"/>
                </a:solidFill>
                <a:highlight>
                  <a:srgbClr val="FFFFFF"/>
                </a:highlight>
                <a:latin typeface="Courier New"/>
                <a:ea typeface="Courier New"/>
                <a:cs typeface="Courier New"/>
                <a:sym typeface="Courier New"/>
              </a:rPr>
              <a:t>= getResources().getDisplayMetrics().</a:t>
            </a:r>
            <a:r>
              <a:rPr b="0" i="0" lang="es" sz="1000" u="none" cap="none" strike="noStrike">
                <a:solidFill>
                  <a:srgbClr val="871094"/>
                </a:solidFill>
                <a:highlight>
                  <a:srgbClr val="FFFFFF"/>
                </a:highlight>
                <a:latin typeface="Courier New"/>
                <a:ea typeface="Courier New"/>
                <a:cs typeface="Courier New"/>
                <a:sym typeface="Courier New"/>
              </a:rPr>
              <a:t>scaledDensity</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//densidad de escala, para que se vea igual en distintas pantallas</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.setAntiAlias(</a:t>
            </a:r>
            <a:r>
              <a:rPr b="0" i="0" lang="es" sz="1000" u="none" cap="none" strike="noStrike">
                <a:solidFill>
                  <a:srgbClr val="0033B3"/>
                </a:solidFill>
                <a:highlight>
                  <a:srgbClr val="FFFFFF"/>
                </a:highlight>
                <a:latin typeface="Courier New"/>
                <a:ea typeface="Courier New"/>
                <a:cs typeface="Courier New"/>
                <a:sym typeface="Courier New"/>
              </a:rPr>
              <a:t>true</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8C8C8C"/>
                </a:solidFill>
                <a:highlight>
                  <a:srgbClr val="FFFFFF"/>
                </a:highlight>
                <a:latin typeface="Courier New"/>
                <a:ea typeface="Courier New"/>
                <a:cs typeface="Courier New"/>
                <a:sym typeface="Courier New"/>
              </a:rPr>
              <a:t>//para suavizar los bordes de los caracteres y evitar el efecto de pixelado</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.setTextSize(</a:t>
            </a:r>
            <a:r>
              <a:rPr b="0" i="0" lang="es" sz="1000" u="none" cap="none" strike="noStrike">
                <a:solidFill>
                  <a:srgbClr val="1750EB"/>
                </a:solidFill>
                <a:highlight>
                  <a:srgbClr val="FFFFFF"/>
                </a:highlight>
                <a:latin typeface="Courier New"/>
                <a:ea typeface="Courier New"/>
                <a:cs typeface="Courier New"/>
                <a:sym typeface="Courier New"/>
              </a:rPr>
              <a:t>20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canvas.drawText(</a:t>
            </a:r>
            <a:r>
              <a:rPr b="0" i="0" lang="es" sz="1000" u="none" cap="none" strike="noStrike">
                <a:solidFill>
                  <a:srgbClr val="067D17"/>
                </a:solidFill>
                <a:highlight>
                  <a:srgbClr val="FFFFFF"/>
                </a:highlight>
                <a:latin typeface="Courier New"/>
                <a:ea typeface="Courier New"/>
                <a:cs typeface="Courier New"/>
                <a:sym typeface="Courier New"/>
              </a:rPr>
              <a:t>"width: "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width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067D17"/>
                </a:solidFill>
                <a:highlight>
                  <a:srgbClr val="FFFFFF"/>
                </a:highlight>
                <a:latin typeface="Courier New"/>
                <a:ea typeface="Courier New"/>
                <a:cs typeface="Courier New"/>
                <a:sym typeface="Courier New"/>
              </a:rPr>
              <a:t>"height: "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height</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20 </a:t>
            </a:r>
            <a:r>
              <a:rPr b="0" i="0" lang="es" sz="1000" u="none" cap="none" strike="noStrike">
                <a:solidFill>
                  <a:srgbClr val="080808"/>
                </a:solidFill>
                <a:highlight>
                  <a:srgbClr val="FFFFFF"/>
                </a:highlight>
                <a:latin typeface="Courier New"/>
                <a:ea typeface="Courier New"/>
                <a:cs typeface="Courier New"/>
                <a:sym typeface="Courier New"/>
              </a:rPr>
              <a:t>*</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40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//PARA DIBUJAR TEXTO</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rgbClr val="080808"/>
                </a:solidFill>
                <a:highlight>
                  <a:srgbClr val="FFFFFF"/>
                </a:highlight>
                <a:latin typeface="Courier New"/>
                <a:ea typeface="Courier New"/>
                <a:cs typeface="Courier New"/>
                <a:sym typeface="Courier New"/>
              </a:rPr>
              <a:t>canvas.drawText(</a:t>
            </a:r>
            <a:r>
              <a:rPr b="0" i="0" lang="es" sz="1000" u="none" cap="none" strike="noStrike">
                <a:solidFill>
                  <a:srgbClr val="067D17"/>
                </a:solidFill>
                <a:highlight>
                  <a:srgbClr val="FFFFFF"/>
                </a:highlight>
                <a:latin typeface="Courier New"/>
                <a:ea typeface="Courier New"/>
                <a:cs typeface="Courier New"/>
                <a:sym typeface="Courier New"/>
              </a:rPr>
              <a:t>"escala: "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20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140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//las coordenadas se reescalan/redimensionan multiplicándose por s</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.setColor(</a:t>
            </a:r>
            <a:r>
              <a:rPr b="0" i="0" lang="es" sz="1000" u="none" cap="none" strike="noStrike">
                <a:solidFill>
                  <a:schemeClr val="dk1"/>
                </a:solidFill>
                <a:highlight>
                  <a:srgbClr val="FFFFFF"/>
                </a:highlight>
                <a:latin typeface="Courier New"/>
                <a:ea typeface="Courier New"/>
                <a:cs typeface="Courier New"/>
                <a:sym typeface="Courier New"/>
              </a:rPr>
              <a:t>Color</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871094"/>
                </a:solidFill>
                <a:highlight>
                  <a:srgbClr val="FFFFFF"/>
                </a:highlight>
                <a:latin typeface="Courier New"/>
                <a:ea typeface="Courier New"/>
                <a:cs typeface="Courier New"/>
                <a:sym typeface="Courier New"/>
              </a:rPr>
              <a:t>BLUE</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canvas.drawLine(</a:t>
            </a:r>
            <a:r>
              <a:rPr b="0" i="0" lang="es" sz="1000" u="none" cap="none" strike="noStrike">
                <a:solidFill>
                  <a:srgbClr val="1750EB"/>
                </a:solidFill>
                <a:highlight>
                  <a:srgbClr val="FFFFFF"/>
                </a:highlight>
                <a:latin typeface="Courier New"/>
                <a:ea typeface="Courier New"/>
                <a:cs typeface="Courier New"/>
                <a:sym typeface="Courier New"/>
              </a:rPr>
              <a:t>0</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40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width</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40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    </a:t>
            </a:r>
            <a:r>
              <a:rPr b="0" i="1" lang="es" sz="1000" u="none" cap="none" strike="noStrike">
                <a:solidFill>
                  <a:srgbClr val="8C8C8C"/>
                </a:solidFill>
                <a:highlight>
                  <a:srgbClr val="FFFFFF"/>
                </a:highlight>
                <a:latin typeface="Courier New"/>
                <a:ea typeface="Courier New"/>
                <a:cs typeface="Courier New"/>
                <a:sym typeface="Courier New"/>
              </a:rPr>
              <a:t>//coordenada inicio, coordenada fin y objeto paint</a:t>
            </a:r>
            <a:endParaRPr b="0" i="1" sz="10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1000" u="none" cap="none" strike="noStrike">
                <a:solidFill>
                  <a:srgbClr val="8C8C8C"/>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.setColor(</a:t>
            </a:r>
            <a:r>
              <a:rPr b="0" i="0" lang="es" sz="1000" u="none" cap="none" strike="noStrike">
                <a:solidFill>
                  <a:schemeClr val="dk1"/>
                </a:solidFill>
                <a:highlight>
                  <a:srgbClr val="FFFFFF"/>
                </a:highlight>
                <a:latin typeface="Courier New"/>
                <a:ea typeface="Courier New"/>
                <a:cs typeface="Courier New"/>
                <a:sym typeface="Courier New"/>
              </a:rPr>
              <a:t>Color</a:t>
            </a:r>
            <a:r>
              <a:rPr b="0" i="0" lang="es" sz="1000" u="none" cap="none" strike="noStrike">
                <a:solidFill>
                  <a:srgbClr val="080808"/>
                </a:solidFill>
                <a:highlight>
                  <a:srgbClr val="FFFFFF"/>
                </a:highlight>
                <a:latin typeface="Courier New"/>
                <a:ea typeface="Courier New"/>
                <a:cs typeface="Courier New"/>
                <a:sym typeface="Courier New"/>
              </a:rPr>
              <a:t>.</a:t>
            </a:r>
            <a:r>
              <a:rPr b="0" i="1" lang="es" sz="1000" u="none" cap="none" strike="noStrike">
                <a:solidFill>
                  <a:srgbClr val="871094"/>
                </a:solidFill>
                <a:highlight>
                  <a:srgbClr val="FFFFFF"/>
                </a:highlight>
                <a:latin typeface="Courier New"/>
                <a:ea typeface="Courier New"/>
                <a:cs typeface="Courier New"/>
                <a:sym typeface="Courier New"/>
              </a:rPr>
              <a:t>YELLOW</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canvas.drawLine(</a:t>
            </a:r>
            <a:r>
              <a:rPr b="0" i="0" lang="es" sz="1000" u="none" cap="none" strike="noStrike">
                <a:solidFill>
                  <a:srgbClr val="1750EB"/>
                </a:solidFill>
                <a:highlight>
                  <a:srgbClr val="FFFFFF"/>
                </a:highlight>
                <a:latin typeface="Courier New"/>
                <a:ea typeface="Courier New"/>
                <a:cs typeface="Courier New"/>
                <a:sym typeface="Courier New"/>
              </a:rPr>
              <a:t>20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0</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rgbClr val="1750EB"/>
                </a:solidFill>
                <a:highlight>
                  <a:srgbClr val="FFFFFF"/>
                </a:highlight>
                <a:latin typeface="Courier New"/>
                <a:ea typeface="Courier New"/>
                <a:cs typeface="Courier New"/>
                <a:sym typeface="Courier New"/>
              </a:rPr>
              <a:t>20 </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s</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height</a:t>
            </a:r>
            <a:r>
              <a:rPr b="0" i="0" lang="es" sz="1000" u="none" cap="none" strike="noStrike">
                <a:solidFill>
                  <a:srgbClr val="080808"/>
                </a:solidFill>
                <a:highlight>
                  <a:srgbClr val="FFFFFF"/>
                </a:highlight>
                <a:latin typeface="Courier New"/>
                <a:ea typeface="Courier New"/>
                <a:cs typeface="Courier New"/>
                <a:sym typeface="Courier New"/>
              </a:rPr>
              <a:t>, </a:t>
            </a:r>
            <a:r>
              <a:rPr b="0" i="0" lang="es" sz="1000" u="none" cap="none" strike="noStrike">
                <a:solidFill>
                  <a:schemeClr val="dk1"/>
                </a:solidFill>
                <a:highlight>
                  <a:srgbClr val="FFFFFF"/>
                </a:highlight>
                <a:latin typeface="Courier New"/>
                <a:ea typeface="Courier New"/>
                <a:cs typeface="Courier New"/>
                <a:sym typeface="Courier New"/>
              </a:rPr>
              <a:t>paint</a:t>
            </a:r>
            <a:r>
              <a:rPr b="0" i="0" lang="es" sz="1000" u="none" cap="none" strike="noStrike">
                <a:solidFill>
                  <a:srgbClr val="080808"/>
                </a:solidFill>
                <a:highlight>
                  <a:srgbClr val="FFFFFF"/>
                </a:highlight>
                <a:latin typeface="Courier New"/>
                <a:ea typeface="Courier New"/>
                <a:cs typeface="Courier New"/>
                <a:sym typeface="Courier New"/>
              </a:rPr>
              <a:t>);</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080808"/>
                </a:solidFill>
                <a:highlight>
                  <a:srgbClr val="FFFFFF"/>
                </a:highlight>
                <a:latin typeface="Courier New"/>
                <a:ea typeface="Courier New"/>
                <a:cs typeface="Courier New"/>
                <a:sym typeface="Courier New"/>
              </a:rPr>
              <a:t>       }</a:t>
            </a:r>
            <a:endParaRPr b="0" i="0" sz="10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172350"/>
            <a:ext cx="8520600" cy="245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5555"/>
              <a:buNone/>
            </a:pPr>
            <a:r>
              <a:rPr lang="es" sz="2000"/>
              <a:t>¡¡INVESTIGA!!</a:t>
            </a:r>
            <a:endParaRPr sz="2000"/>
          </a:p>
          <a:p>
            <a:pPr indent="0" lvl="0" marL="0" rtl="0" algn="l">
              <a:lnSpc>
                <a:spcPct val="100000"/>
              </a:lnSpc>
              <a:spcBef>
                <a:spcPts val="0"/>
              </a:spcBef>
              <a:spcAft>
                <a:spcPts val="0"/>
              </a:spcAft>
              <a:buSzPct val="155555"/>
              <a:buNone/>
            </a:pPr>
            <a:r>
              <a:rPr lang="es" sz="2000"/>
              <a:t>Formato del Texto: </a:t>
            </a:r>
            <a:endParaRPr sz="2000"/>
          </a:p>
          <a:p>
            <a:pPr indent="0" lvl="0" marL="0" rtl="0" algn="l">
              <a:lnSpc>
                <a:spcPct val="100000"/>
              </a:lnSpc>
              <a:spcBef>
                <a:spcPts val="0"/>
              </a:spcBef>
              <a:spcAft>
                <a:spcPts val="0"/>
              </a:spcAft>
              <a:buSzPct val="237308"/>
              <a:buNone/>
            </a:pPr>
            <a:r>
              <a:rPr lang="es" sz="1311"/>
              <a:t>ALINEACIÓN: paint.setTextAlign(Paint.Align.CENTER);</a:t>
            </a:r>
            <a:endParaRPr sz="1311"/>
          </a:p>
          <a:p>
            <a:pPr indent="0" lvl="0" marL="0" rtl="0" algn="l">
              <a:lnSpc>
                <a:spcPct val="100000"/>
              </a:lnSpc>
              <a:spcBef>
                <a:spcPts val="0"/>
              </a:spcBef>
              <a:spcAft>
                <a:spcPts val="0"/>
              </a:spcAft>
              <a:buSzPct val="237308"/>
              <a:buNone/>
            </a:pPr>
            <a:r>
              <a:rPr lang="es" sz="1311"/>
              <a:t>TORCER EL TEXTO: paint.setTextSkewX(0.2f); //se inclina hacia la izqda; con -0.2f hacia la drcha</a:t>
            </a:r>
            <a:endParaRPr sz="1311"/>
          </a:p>
          <a:p>
            <a:pPr indent="0" lvl="0" marL="0" rtl="0" algn="l">
              <a:lnSpc>
                <a:spcPct val="100000"/>
              </a:lnSpc>
              <a:spcBef>
                <a:spcPts val="0"/>
              </a:spcBef>
              <a:spcAft>
                <a:spcPts val="0"/>
              </a:spcAft>
              <a:buSzPct val="237308"/>
              <a:buNone/>
            </a:pPr>
            <a:r>
              <a:rPr lang="es" sz="1311"/>
              <a:t>ESCALAR EL TEXTO: paint.setTextScaleX(2f);</a:t>
            </a:r>
            <a:endParaRPr sz="1311"/>
          </a:p>
          <a:p>
            <a:pPr indent="0" lvl="0" marL="0" rtl="0" algn="l">
              <a:lnSpc>
                <a:spcPct val="100000"/>
              </a:lnSpc>
              <a:spcBef>
                <a:spcPts val="0"/>
              </a:spcBef>
              <a:spcAft>
                <a:spcPts val="0"/>
              </a:spcAft>
              <a:buSzPct val="237308"/>
              <a:buNone/>
            </a:pPr>
            <a:r>
              <a:rPr lang="es" sz="1311"/>
              <a:t>ESTILO DEL TEXTO: paint.setTypeFace(Typeface.SANS_SERIF);</a:t>
            </a:r>
            <a:endParaRPr sz="1311"/>
          </a:p>
          <a:p>
            <a:pPr indent="0" lvl="0" marL="0" rtl="0" algn="l">
              <a:lnSpc>
                <a:spcPct val="100000"/>
              </a:lnSpc>
              <a:spcBef>
                <a:spcPts val="0"/>
              </a:spcBef>
              <a:spcAft>
                <a:spcPts val="0"/>
              </a:spcAft>
              <a:buSzPct val="237308"/>
              <a:buNone/>
            </a:pPr>
            <a:r>
              <a:rPr lang="es" sz="1311"/>
              <a:t>			paint.setTypeFace(Typeface.SERIF);</a:t>
            </a:r>
            <a:endParaRPr sz="1311"/>
          </a:p>
          <a:p>
            <a:pPr indent="457200" lvl="0" marL="914400" rtl="0" algn="l">
              <a:lnSpc>
                <a:spcPct val="100000"/>
              </a:lnSpc>
              <a:spcBef>
                <a:spcPts val="0"/>
              </a:spcBef>
              <a:spcAft>
                <a:spcPts val="0"/>
              </a:spcAft>
              <a:buSzPct val="237308"/>
              <a:buNone/>
            </a:pPr>
            <a:r>
              <a:rPr lang="es" sz="1311"/>
              <a:t>paint.setTypeFace(Typeface.DEFAULT_BOLD);</a:t>
            </a:r>
            <a:endParaRPr sz="1311"/>
          </a:p>
          <a:p>
            <a:pPr indent="457200" lvl="0" marL="914400" rtl="0" algn="l">
              <a:lnSpc>
                <a:spcPct val="100000"/>
              </a:lnSpc>
              <a:spcBef>
                <a:spcPts val="0"/>
              </a:spcBef>
              <a:spcAft>
                <a:spcPts val="0"/>
              </a:spcAft>
              <a:buSzPct val="237308"/>
              <a:buNone/>
            </a:pPr>
            <a:r>
              <a:rPr lang="es" sz="1311"/>
              <a:t>paint.setTypeFace(Typeface.MONOSPACE);</a:t>
            </a:r>
            <a:endParaRPr sz="1311"/>
          </a:p>
          <a:p>
            <a:pPr indent="457200" lvl="0" marL="914400" rtl="0" algn="l">
              <a:lnSpc>
                <a:spcPct val="100000"/>
              </a:lnSpc>
              <a:spcBef>
                <a:spcPts val="0"/>
              </a:spcBef>
              <a:spcAft>
                <a:spcPts val="0"/>
              </a:spcAft>
              <a:buSzPct val="237308"/>
              <a:buNone/>
            </a:pPr>
            <a:r>
              <a:rPr lang="es" sz="1311"/>
              <a:t>paint.setTypeFace(Typeface.DEFAULT);</a:t>
            </a:r>
            <a:endParaRPr sz="1311"/>
          </a:p>
          <a:p>
            <a:pPr indent="457200" lvl="0" marL="914400" rtl="0" algn="l">
              <a:lnSpc>
                <a:spcPct val="100000"/>
              </a:lnSpc>
              <a:spcBef>
                <a:spcPts val="0"/>
              </a:spcBef>
              <a:spcAft>
                <a:spcPts val="0"/>
              </a:spcAft>
              <a:buSzPct val="237308"/>
              <a:buNone/>
            </a:pPr>
            <a:r>
              <a:rPr lang="es" sz="1311"/>
              <a:t>paint.setAntiAlias(false);</a:t>
            </a:r>
            <a:endParaRPr sz="1311"/>
          </a:p>
          <a:p>
            <a:pPr indent="0" lvl="0" marL="0" rtl="0" algn="l">
              <a:lnSpc>
                <a:spcPct val="100000"/>
              </a:lnSpc>
              <a:spcBef>
                <a:spcPts val="0"/>
              </a:spcBef>
              <a:spcAft>
                <a:spcPts val="0"/>
              </a:spcAft>
              <a:buSzPct val="259259"/>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nvSpPr>
        <p:spPr>
          <a:xfrm>
            <a:off x="322775" y="489350"/>
            <a:ext cx="263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p6"/>
          <p:cNvPicPr preferRelativeResize="0"/>
          <p:nvPr/>
        </p:nvPicPr>
        <p:blipFill rotWithShape="1">
          <a:blip r:embed="rId3">
            <a:alphaModFix/>
          </a:blip>
          <a:srcRect b="0" l="0" r="0" t="0"/>
          <a:stretch/>
        </p:blipFill>
        <p:spPr>
          <a:xfrm>
            <a:off x="6358000" y="152400"/>
            <a:ext cx="2637489" cy="4838701"/>
          </a:xfrm>
          <a:prstGeom prst="rect">
            <a:avLst/>
          </a:prstGeom>
          <a:noFill/>
          <a:ln>
            <a:noFill/>
          </a:ln>
        </p:spPr>
      </p:pic>
      <p:sp>
        <p:nvSpPr>
          <p:cNvPr id="83" name="Google Shape;83;p6"/>
          <p:cNvSpPr txBox="1"/>
          <p:nvPr/>
        </p:nvSpPr>
        <p:spPr>
          <a:xfrm>
            <a:off x="52050" y="57150"/>
            <a:ext cx="6257400" cy="524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s" sz="900" u="none" cap="none" strike="noStrike">
                <a:solidFill>
                  <a:schemeClr val="dk1"/>
                </a:solidFill>
                <a:highlight>
                  <a:srgbClr val="FFFFFF"/>
                </a:highlight>
                <a:latin typeface="Courier New"/>
                <a:ea typeface="Courier New"/>
                <a:cs typeface="Courier New"/>
                <a:sym typeface="Courier New"/>
              </a:rPr>
              <a:t>Ejemplo 2: MiSegundoGrafico (Dependiendo del dispositivo en que se ejecute habrá variaciones en el resultado.)</a:t>
            </a:r>
            <a:endParaRPr b="1"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033B3"/>
                </a:solidFill>
                <a:highlight>
                  <a:srgbClr val="FFFFFF"/>
                </a:highlight>
                <a:latin typeface="Courier New"/>
                <a:ea typeface="Courier New"/>
                <a:cs typeface="Courier New"/>
                <a:sym typeface="Courier New"/>
              </a:rPr>
              <a:t>private class </a:t>
            </a:r>
            <a:r>
              <a:rPr b="0" i="0" lang="es" sz="900" u="none" cap="none" strike="noStrike">
                <a:solidFill>
                  <a:schemeClr val="dk1"/>
                </a:solidFill>
                <a:highlight>
                  <a:srgbClr val="FFFFFF"/>
                </a:highlight>
                <a:latin typeface="Courier New"/>
                <a:ea typeface="Courier New"/>
                <a:cs typeface="Courier New"/>
                <a:sym typeface="Courier New"/>
              </a:rPr>
              <a:t>GraficoView </a:t>
            </a:r>
            <a:r>
              <a:rPr b="0" i="0" lang="es" sz="900" u="none" cap="none" strike="noStrike">
                <a:solidFill>
                  <a:srgbClr val="0033B3"/>
                </a:solidFill>
                <a:highlight>
                  <a:srgbClr val="FFFFFF"/>
                </a:highlight>
                <a:latin typeface="Courier New"/>
                <a:ea typeface="Courier New"/>
                <a:cs typeface="Courier New"/>
                <a:sym typeface="Courier New"/>
              </a:rPr>
              <a:t>extends </a:t>
            </a:r>
            <a:r>
              <a:rPr b="0" i="0" lang="es" sz="900" u="none" cap="none" strike="noStrike">
                <a:solidFill>
                  <a:schemeClr val="dk1"/>
                </a:solidFill>
                <a:highlight>
                  <a:srgbClr val="FFFFFF"/>
                </a:highlight>
                <a:latin typeface="Courier New"/>
                <a:ea typeface="Courier New"/>
                <a:cs typeface="Courier New"/>
                <a:sym typeface="Courier New"/>
              </a:rPr>
              <a:t>View </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public </a:t>
            </a:r>
            <a:r>
              <a:rPr b="0" i="0" lang="es" sz="900" u="none" cap="none" strike="noStrike">
                <a:solidFill>
                  <a:srgbClr val="00627A"/>
                </a:solidFill>
                <a:highlight>
                  <a:srgbClr val="FFFFFF"/>
                </a:highlight>
                <a:latin typeface="Courier New"/>
                <a:ea typeface="Courier New"/>
                <a:cs typeface="Courier New"/>
                <a:sym typeface="Courier New"/>
              </a:rPr>
              <a:t>GraficoView</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Context </a:t>
            </a:r>
            <a:r>
              <a:rPr b="0" i="0" lang="es" sz="900" u="none" cap="none" strike="noStrike">
                <a:solidFill>
                  <a:srgbClr val="080808"/>
                </a:solidFill>
                <a:highlight>
                  <a:srgbClr val="FFFFFF"/>
                </a:highlight>
                <a:latin typeface="Courier New"/>
                <a:ea typeface="Courier New"/>
                <a:cs typeface="Courier New"/>
                <a:sym typeface="Courier New"/>
              </a:rPr>
              <a:t>context) {</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super</a:t>
            </a:r>
            <a:r>
              <a:rPr b="0" i="0" lang="es" sz="900" u="none" cap="none" strike="noStrike">
                <a:solidFill>
                  <a:srgbClr val="080808"/>
                </a:solidFill>
                <a:highlight>
                  <a:srgbClr val="FFFFFF"/>
                </a:highlight>
                <a:latin typeface="Courier New"/>
                <a:ea typeface="Courier New"/>
                <a:cs typeface="Courier New"/>
                <a:sym typeface="Courier New"/>
              </a:rPr>
              <a:t>(context);       }</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protected  void </a:t>
            </a:r>
            <a:r>
              <a:rPr b="0" i="0" lang="es" sz="900" u="none" cap="none" strike="noStrike">
                <a:solidFill>
                  <a:srgbClr val="00627A"/>
                </a:solidFill>
                <a:highlight>
                  <a:srgbClr val="FFFFFF"/>
                </a:highlight>
                <a:latin typeface="Courier New"/>
                <a:ea typeface="Courier New"/>
                <a:cs typeface="Courier New"/>
                <a:sym typeface="Courier New"/>
              </a:rPr>
              <a:t>onDraw</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Canvas </a:t>
            </a:r>
            <a:r>
              <a:rPr b="0" i="0" lang="es" sz="900" u="none" cap="none" strike="noStrike">
                <a:solidFill>
                  <a:srgbClr val="080808"/>
                </a:solidFill>
                <a:highlight>
                  <a:srgbClr val="FFFFFF"/>
                </a:highlight>
                <a:latin typeface="Courier New"/>
                <a:ea typeface="Courier New"/>
                <a:cs typeface="Courier New"/>
                <a:sym typeface="Courier New"/>
              </a:rPr>
              <a:t>canvas){</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super</a:t>
            </a:r>
            <a:r>
              <a:rPr b="0" i="0" lang="es" sz="900" u="none" cap="none" strike="noStrike">
                <a:solidFill>
                  <a:srgbClr val="080808"/>
                </a:solidFill>
                <a:highlight>
                  <a:srgbClr val="FFFFFF"/>
                </a:highlight>
                <a:latin typeface="Courier New"/>
                <a:ea typeface="Courier New"/>
                <a:cs typeface="Courier New"/>
                <a:sym typeface="Courier New"/>
              </a:rPr>
              <a:t>.onDraw(canvas);</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//pinta el canvas de blanco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 paint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033B3"/>
                </a:solidFill>
                <a:highlight>
                  <a:srgbClr val="FFFFFF"/>
                </a:highlight>
                <a:latin typeface="Courier New"/>
                <a:ea typeface="Courier New"/>
                <a:cs typeface="Courier New"/>
                <a:sym typeface="Courier New"/>
              </a:rPr>
              <a:t>new </a:t>
            </a:r>
            <a:r>
              <a:rPr b="0" i="0" lang="es" sz="900" u="none" cap="none" strike="noStrike">
                <a:solidFill>
                  <a:srgbClr val="080808"/>
                </a:solidFill>
                <a:highlight>
                  <a:srgbClr val="FFFFFF"/>
                </a:highlight>
                <a:latin typeface="Courier New"/>
                <a:ea typeface="Courier New"/>
                <a:cs typeface="Courier New"/>
                <a:sym typeface="Courier New"/>
              </a:rPr>
              <a:t>Paint();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WHITE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canvas.drawPaint(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int </a:t>
            </a:r>
            <a:r>
              <a:rPr b="0" i="0" lang="es" sz="900" u="none" cap="none" strike="noStrike">
                <a:solidFill>
                  <a:schemeClr val="dk1"/>
                </a:solidFill>
                <a:highlight>
                  <a:srgbClr val="FFFFFF"/>
                </a:highlight>
                <a:latin typeface="Courier New"/>
                <a:ea typeface="Courier New"/>
                <a:cs typeface="Courier New"/>
                <a:sym typeface="Courier New"/>
              </a:rPr>
              <a:t>width</a:t>
            </a:r>
            <a:r>
              <a:rPr b="0" i="0" lang="es" sz="900" u="none" cap="none" strike="noStrike">
                <a:solidFill>
                  <a:srgbClr val="080808"/>
                </a:solidFill>
                <a:highlight>
                  <a:srgbClr val="FFFFFF"/>
                </a:highlight>
                <a:latin typeface="Courier New"/>
                <a:ea typeface="Courier New"/>
                <a:cs typeface="Courier New"/>
                <a:sym typeface="Courier New"/>
              </a:rPr>
              <a:t>=canvas.getWidth();</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int </a:t>
            </a:r>
            <a:r>
              <a:rPr b="0" i="0" lang="es" sz="900" u="none" cap="none" strike="noStrike">
                <a:solidFill>
                  <a:schemeClr val="dk1"/>
                </a:solidFill>
                <a:highlight>
                  <a:srgbClr val="FFFFFF"/>
                </a:highlight>
                <a:latin typeface="Courier New"/>
                <a:ea typeface="Courier New"/>
                <a:cs typeface="Courier New"/>
                <a:sym typeface="Courier New"/>
              </a:rPr>
              <a:t>height</a:t>
            </a:r>
            <a:r>
              <a:rPr b="0" i="0" lang="es" sz="900" u="none" cap="none" strike="noStrike">
                <a:solidFill>
                  <a:srgbClr val="080808"/>
                </a:solidFill>
                <a:highlight>
                  <a:srgbClr val="FFFFFF"/>
                </a:highlight>
                <a:latin typeface="Courier New"/>
                <a:ea typeface="Courier New"/>
                <a:cs typeface="Courier New"/>
                <a:sym typeface="Courier New"/>
              </a:rPr>
              <a:t>=canvas.getHeight();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//densidad de la escala</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033B3"/>
                </a:solidFill>
                <a:highlight>
                  <a:srgbClr val="FFFFFF"/>
                </a:highlight>
                <a:latin typeface="Courier New"/>
                <a:ea typeface="Courier New"/>
                <a:cs typeface="Courier New"/>
                <a:sym typeface="Courier New"/>
              </a:rPr>
              <a:t>float </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=getResources().getDisplayMetrics().</a:t>
            </a:r>
            <a:r>
              <a:rPr b="0" i="0" lang="es" sz="900" u="none" cap="none" strike="noStrike">
                <a:solidFill>
                  <a:srgbClr val="871094"/>
                </a:solidFill>
                <a:highlight>
                  <a:srgbClr val="FFFFFF"/>
                </a:highlight>
                <a:latin typeface="Courier New"/>
                <a:ea typeface="Courier New"/>
                <a:cs typeface="Courier New"/>
                <a:sym typeface="Courier New"/>
              </a:rPr>
              <a:t>scaledDensity</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871094"/>
                </a:solidFill>
                <a:highlight>
                  <a:srgbClr val="FFFFFF"/>
                </a:highlight>
                <a:latin typeface="Courier New"/>
                <a:ea typeface="Courier New"/>
                <a:cs typeface="Courier New"/>
                <a:sym typeface="Courier New"/>
              </a:rPr>
              <a:t>BLACK</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.setTextSize(</a:t>
            </a:r>
            <a:r>
              <a:rPr b="0" i="0" lang="es" sz="900" u="none" cap="none" strike="noStrike">
                <a:solidFill>
                  <a:srgbClr val="1750EB"/>
                </a:solidFill>
                <a:highlight>
                  <a:srgbClr val="FFFFFF"/>
                </a:highlight>
                <a:latin typeface="Courier New"/>
                <a:ea typeface="Courier New"/>
                <a:cs typeface="Courier New"/>
                <a:sym typeface="Courier New"/>
              </a:rPr>
              <a:t>25</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.setAntiAlias(</a:t>
            </a:r>
            <a:r>
              <a:rPr b="0" i="0" lang="es" sz="900" u="none" cap="none" strike="noStrike">
                <a:solidFill>
                  <a:srgbClr val="0033B3"/>
                </a:solidFill>
                <a:highlight>
                  <a:srgbClr val="FFFFFF"/>
                </a:highlight>
                <a:latin typeface="Courier New"/>
                <a:ea typeface="Courier New"/>
                <a:cs typeface="Courier New"/>
                <a:sym typeface="Courier New"/>
              </a:rPr>
              <a:t>true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//escribe en el canvas</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rgbClr val="080808"/>
                </a:solidFill>
                <a:highlight>
                  <a:srgbClr val="FFFFFF"/>
                </a:highlight>
                <a:latin typeface="Courier New"/>
                <a:ea typeface="Courier New"/>
                <a:cs typeface="Courier New"/>
                <a:sym typeface="Courier New"/>
              </a:rPr>
              <a:t>canvas.drawText(</a:t>
            </a:r>
            <a:r>
              <a:rPr b="0" i="0" lang="es" sz="900" u="none" cap="none" strike="noStrike">
                <a:solidFill>
                  <a:srgbClr val="067D17"/>
                </a:solidFill>
                <a:highlight>
                  <a:srgbClr val="FFFFFF"/>
                </a:highlight>
                <a:latin typeface="Courier New"/>
                <a:ea typeface="Courier New"/>
                <a:cs typeface="Courier New"/>
                <a:sym typeface="Courier New"/>
              </a:rPr>
              <a:t>"width: "</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width</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67D17"/>
                </a:solidFill>
                <a:highlight>
                  <a:srgbClr val="FFFFFF"/>
                </a:highlight>
                <a:latin typeface="Courier New"/>
                <a:ea typeface="Courier New"/>
                <a:cs typeface="Courier New"/>
                <a:sym typeface="Courier New"/>
              </a:rPr>
              <a:t>" height: "</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height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40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rgbClr val="067D17"/>
                </a:solidFill>
                <a:highlight>
                  <a:srgbClr val="FFFFFF"/>
                </a:highlight>
                <a:latin typeface="Courier New"/>
                <a:ea typeface="Courier New"/>
                <a:cs typeface="Courier New"/>
                <a:sym typeface="Courier New"/>
              </a:rPr>
              <a:t>"Escala: "</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65</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//en el canvas caben 10 Ms de tamaño 36</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.setTextSize(</a:t>
            </a:r>
            <a:r>
              <a:rPr b="0" i="0" lang="es" sz="900" u="none" cap="none" strike="noStrike">
                <a:solidFill>
                  <a:srgbClr val="1750EB"/>
                </a:solidFill>
                <a:highlight>
                  <a:srgbClr val="FFFFFF"/>
                </a:highlight>
                <a:latin typeface="Courier New"/>
                <a:ea typeface="Courier New"/>
                <a:cs typeface="Courier New"/>
                <a:sym typeface="Courier New"/>
              </a:rPr>
              <a:t>36</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rgbClr val="067D17"/>
                </a:solidFill>
                <a:highlight>
                  <a:srgbClr val="FFFFFF"/>
                </a:highlight>
                <a:latin typeface="Courier New"/>
                <a:ea typeface="Courier New"/>
                <a:cs typeface="Courier New"/>
                <a:sym typeface="Courier New"/>
              </a:rPr>
              <a:t>"MMMMMMMMMM"</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100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1" lang="es" sz="900" u="none" cap="none" strike="noStrike">
                <a:solidFill>
                  <a:srgbClr val="8C8C8C"/>
                </a:solidFill>
                <a:highlight>
                  <a:srgbClr val="FFFFFF"/>
                </a:highlight>
                <a:latin typeface="Courier New"/>
                <a:ea typeface="Courier New"/>
                <a:cs typeface="Courier New"/>
                <a:sym typeface="Courier New"/>
              </a:rPr>
              <a:t>//Texto pequeño</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.setTextSize(</a:t>
            </a:r>
            <a:r>
              <a:rPr b="0" i="0" lang="es" sz="900" u="none" cap="none" strike="noStrike">
                <a:solidFill>
                  <a:srgbClr val="1750EB"/>
                </a:solidFill>
                <a:highlight>
                  <a:srgbClr val="FFFFFF"/>
                </a:highlight>
                <a:latin typeface="Courier New"/>
                <a:ea typeface="Courier New"/>
                <a:cs typeface="Courier New"/>
                <a:sym typeface="Courier New"/>
              </a:rPr>
              <a:t>12</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String quijote</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067D17"/>
                </a:solidFill>
                <a:highlight>
                  <a:srgbClr val="FFFFFF"/>
                </a:highlight>
                <a:latin typeface="Courier New"/>
                <a:ea typeface="Courier New"/>
                <a:cs typeface="Courier New"/>
                <a:sym typeface="Courier New"/>
              </a:rPr>
              <a:t>"En un lugar de la mancha de cuyo nombre no quiero acordarme"</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chemeClr val="dk1"/>
                </a:solidFill>
                <a:highlight>
                  <a:srgbClr val="FFFFFF"/>
                </a:highlight>
                <a:latin typeface="Courier New"/>
                <a:ea typeface="Courier New"/>
                <a:cs typeface="Courier New"/>
                <a:sym typeface="Courier New"/>
              </a:rPr>
              <a:t>quijote</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.setTextSize(</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canvas.drawText(</a:t>
            </a:r>
            <a:r>
              <a:rPr b="0" i="0" lang="es" sz="900" u="none" cap="none" strike="noStrike">
                <a:solidFill>
                  <a:srgbClr val="067D17"/>
                </a:solidFill>
                <a:highlight>
                  <a:srgbClr val="FFFFFF"/>
                </a:highlight>
                <a:latin typeface="Courier New"/>
                <a:ea typeface="Courier New"/>
                <a:cs typeface="Courier New"/>
                <a:sym typeface="Courier New"/>
              </a:rPr>
              <a:t>"Longitud= "</a:t>
            </a: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quijote</a:t>
            </a:r>
            <a:r>
              <a:rPr b="0" i="0" lang="es" sz="900" u="none" cap="none" strike="noStrike">
                <a:solidFill>
                  <a:srgbClr val="080808"/>
                </a:solidFill>
                <a:highlight>
                  <a:srgbClr val="FFFFFF"/>
                </a:highlight>
                <a:latin typeface="Courier New"/>
                <a:ea typeface="Courier New"/>
                <a:cs typeface="Courier New"/>
                <a:sym typeface="Courier New"/>
              </a:rPr>
              <a:t>.length(),</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140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//dibuja rectas horizontal y vertical</a:t>
            </a:r>
            <a:endParaRPr b="0"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s" sz="900" u="none" cap="none" strike="noStrike">
                <a:solidFill>
                  <a:srgbClr val="8C8C8C"/>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080808"/>
                </a:solidFill>
                <a:highlight>
                  <a:srgbClr val="FFFFFF"/>
                </a:highlight>
                <a:latin typeface="Courier New"/>
                <a:ea typeface="Courier New"/>
                <a:cs typeface="Courier New"/>
                <a:sym typeface="Courier New"/>
              </a:rPr>
              <a:t>rgb</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100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canvas.drawLine(</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40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width</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40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.setColor(</a:t>
            </a:r>
            <a:r>
              <a:rPr b="0" i="0" lang="es" sz="900" u="none" cap="none" strike="noStrike">
                <a:solidFill>
                  <a:schemeClr val="dk1"/>
                </a:solidFill>
                <a:highlight>
                  <a:srgbClr val="FFFFFF"/>
                </a:highlight>
                <a:latin typeface="Courier New"/>
                <a:ea typeface="Courier New"/>
                <a:cs typeface="Courier New"/>
                <a:sym typeface="Courier New"/>
              </a:rPr>
              <a:t>Color</a:t>
            </a:r>
            <a:r>
              <a:rPr b="0" i="0" lang="es" sz="900" u="none" cap="none" strike="noStrike">
                <a:solidFill>
                  <a:srgbClr val="080808"/>
                </a:solidFill>
                <a:highlight>
                  <a:srgbClr val="FFFFFF"/>
                </a:highlight>
                <a:latin typeface="Courier New"/>
                <a:ea typeface="Courier New"/>
                <a:cs typeface="Courier New"/>
                <a:sym typeface="Courier New"/>
              </a:rPr>
              <a:t>.</a:t>
            </a:r>
            <a:r>
              <a:rPr b="0" i="1" lang="es" sz="900" u="none" cap="none" strike="noStrike">
                <a:solidFill>
                  <a:srgbClr val="080808"/>
                </a:solidFill>
                <a:highlight>
                  <a:srgbClr val="FFFFFF"/>
                </a:highlight>
                <a:latin typeface="Courier New"/>
                <a:ea typeface="Courier New"/>
                <a:cs typeface="Courier New"/>
                <a:sym typeface="Courier New"/>
              </a:rPr>
              <a:t>rgb</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100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rgbClr val="080808"/>
                </a:solidFill>
                <a:highlight>
                  <a:srgbClr val="FFFFFF"/>
                </a:highlight>
                <a:latin typeface="Courier New"/>
                <a:ea typeface="Courier New"/>
                <a:cs typeface="Courier New"/>
                <a:sym typeface="Courier New"/>
              </a:rPr>
              <a:t>           canvas.drawLine(</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rgbClr val="1750EB"/>
                </a:solidFill>
                <a:highlight>
                  <a:srgbClr val="FFFFFF"/>
                </a:highlight>
                <a:latin typeface="Courier New"/>
                <a:ea typeface="Courier New"/>
                <a:cs typeface="Courier New"/>
                <a:sym typeface="Courier New"/>
              </a:rPr>
              <a:t>20</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s</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height</a:t>
            </a:r>
            <a:r>
              <a:rPr b="0" i="0" lang="es" sz="900" u="none" cap="none" strike="noStrike">
                <a:solidFill>
                  <a:srgbClr val="080808"/>
                </a:solidFill>
                <a:highlight>
                  <a:srgbClr val="FFFFFF"/>
                </a:highlight>
                <a:latin typeface="Courier New"/>
                <a:ea typeface="Courier New"/>
                <a:cs typeface="Courier New"/>
                <a:sym typeface="Courier New"/>
              </a:rPr>
              <a:t>,</a:t>
            </a:r>
            <a:r>
              <a:rPr b="0" i="0" lang="es" sz="900" u="none" cap="none" strike="noStrike">
                <a:solidFill>
                  <a:schemeClr val="dk1"/>
                </a:solidFill>
                <a:highlight>
                  <a:srgbClr val="FFFFFF"/>
                </a:highlight>
                <a:latin typeface="Courier New"/>
                <a:ea typeface="Courier New"/>
                <a:cs typeface="Courier New"/>
                <a:sym typeface="Courier New"/>
              </a:rPr>
              <a:t>paint</a:t>
            </a:r>
            <a:r>
              <a:rPr b="0" i="0" lang="es" sz="900" u="none" cap="none" strike="noStrike">
                <a:solidFill>
                  <a:srgbClr val="080808"/>
                </a:solidFill>
                <a:highlight>
                  <a:srgbClr val="FFFFFF"/>
                </a:highlight>
                <a:latin typeface="Courier New"/>
                <a:ea typeface="Courier New"/>
                <a:cs typeface="Courier New"/>
                <a:sym typeface="Courier New"/>
              </a:rPr>
              <a:t>);       }   }</a:t>
            </a:r>
            <a:endParaRPr b="0"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idx="1" type="body"/>
          </p:nvPr>
        </p:nvSpPr>
        <p:spPr>
          <a:xfrm>
            <a:off x="135050" y="93000"/>
            <a:ext cx="4789800" cy="1677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15000"/>
              </a:lnSpc>
              <a:spcBef>
                <a:spcPts val="0"/>
              </a:spcBef>
              <a:spcAft>
                <a:spcPts val="1200"/>
              </a:spcAft>
              <a:buSzPct val="132352"/>
              <a:buNone/>
            </a:pPr>
            <a:r>
              <a:rPr lang="es" sz="1600"/>
              <a:t>EJERCICIO MiTercerGrafico: Dividir el canvas en partes iguales, dibujando renglones horizontales equiespaciados, escoge el tamaño adecuado . También escribir en pantalla los valores de la densidad de escala, anchura y altura del canvas y la relación de aspecto (dividir altura entre anchura). Ver la diferencia de ejecutar la aplicación en dos dispositivos diferentes.</a:t>
            </a:r>
            <a:endParaRPr sz="1600"/>
          </a:p>
        </p:txBody>
      </p:sp>
      <p:pic>
        <p:nvPicPr>
          <p:cNvPr id="89" name="Google Shape;89;p7"/>
          <p:cNvPicPr preferRelativeResize="0"/>
          <p:nvPr/>
        </p:nvPicPr>
        <p:blipFill rotWithShape="1">
          <a:blip r:embed="rId3">
            <a:alphaModFix/>
          </a:blip>
          <a:srcRect b="0" l="0" r="0" t="0"/>
          <a:stretch/>
        </p:blipFill>
        <p:spPr>
          <a:xfrm>
            <a:off x="6029465" y="197825"/>
            <a:ext cx="256176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134675" y="49375"/>
            <a:ext cx="5165100" cy="1824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88868"/>
              <a:buNone/>
            </a:pPr>
            <a:r>
              <a:rPr lang="es" sz="1077"/>
              <a:t>Ejercicio MiCuartoGrafico: Diagonales del Canvas, dibujar las dos líneas diagonales del teléfono.</a:t>
            </a:r>
            <a:endParaRPr sz="1077"/>
          </a:p>
          <a:p>
            <a:pPr indent="0" lvl="0" marL="0" rtl="0" algn="just">
              <a:lnSpc>
                <a:spcPct val="100000"/>
              </a:lnSpc>
              <a:spcBef>
                <a:spcPts val="0"/>
              </a:spcBef>
              <a:spcAft>
                <a:spcPts val="0"/>
              </a:spcAft>
              <a:buSzPct val="288868"/>
              <a:buNone/>
            </a:pPr>
            <a:r>
              <a:rPr lang="es" sz="1077"/>
              <a:t>Las dimensiones correctas del canvas pueden obtenerse con los métodos de la clase View: getMeasuredWidth(), getMeasuredHeight(), y alternativamente con getBottom, getRight. El fondo del canvas será amarillo y las líneas color azul; usar setStrokeWidth(2*s), para duplicar el grosor de las líneas. Ver la diferencia de ejecutar la aplicación en dos dispositivos diferentes.</a:t>
            </a:r>
            <a:endParaRPr sz="1077"/>
          </a:p>
          <a:p>
            <a:pPr indent="0" lvl="0" marL="0" rtl="0" algn="just">
              <a:lnSpc>
                <a:spcPct val="100000"/>
              </a:lnSpc>
              <a:spcBef>
                <a:spcPts val="0"/>
              </a:spcBef>
              <a:spcAft>
                <a:spcPts val="0"/>
              </a:spcAft>
              <a:buSzPct val="288868"/>
              <a:buNone/>
            </a:pPr>
            <a:r>
              <a:rPr lang="es" sz="1077"/>
              <a:t>Comprobar lo que ocurre cuando giramos el dispositivo. La anchura no se convertirá en altura, ni la altura en anchura, debido a la existencia de las barras de app y de notificaciones.</a:t>
            </a:r>
            <a:endParaRPr sz="1077"/>
          </a:p>
          <a:p>
            <a:pPr indent="0" lvl="0" marL="0" rtl="0" algn="just">
              <a:lnSpc>
                <a:spcPct val="100000"/>
              </a:lnSpc>
              <a:spcBef>
                <a:spcPts val="0"/>
              </a:spcBef>
              <a:spcAft>
                <a:spcPts val="0"/>
              </a:spcAft>
              <a:buSzPct val="207407"/>
              <a:buNone/>
            </a:pPr>
            <a:r>
              <a:t/>
            </a:r>
            <a:endParaRPr sz="1500"/>
          </a:p>
        </p:txBody>
      </p:sp>
      <p:pic>
        <p:nvPicPr>
          <p:cNvPr id="95" name="Google Shape;95;p8"/>
          <p:cNvPicPr preferRelativeResize="0"/>
          <p:nvPr/>
        </p:nvPicPr>
        <p:blipFill rotWithShape="1">
          <a:blip r:embed="rId3">
            <a:alphaModFix/>
          </a:blip>
          <a:srcRect b="0" l="0" r="0" t="0"/>
          <a:stretch/>
        </p:blipFill>
        <p:spPr>
          <a:xfrm>
            <a:off x="5629200" y="152400"/>
            <a:ext cx="2551917" cy="4838699"/>
          </a:xfrm>
          <a:prstGeom prst="rect">
            <a:avLst/>
          </a:prstGeom>
          <a:noFill/>
          <a:ln>
            <a:noFill/>
          </a:ln>
        </p:spPr>
      </p:pic>
      <p:pic>
        <p:nvPicPr>
          <p:cNvPr id="96" name="Google Shape;96;p8"/>
          <p:cNvPicPr preferRelativeResize="0"/>
          <p:nvPr/>
        </p:nvPicPr>
        <p:blipFill rotWithShape="1">
          <a:blip r:embed="rId4">
            <a:alphaModFix/>
          </a:blip>
          <a:srcRect b="0" l="0" r="0" t="0"/>
          <a:stretch/>
        </p:blipFill>
        <p:spPr>
          <a:xfrm>
            <a:off x="219738" y="2389471"/>
            <a:ext cx="4994975" cy="243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459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sz="1800"/>
              <a:t>FORMAS GEOMÉTRICAS: algunos métodos de la clase Canvas:</a:t>
            </a:r>
            <a:endParaRPr sz="1800"/>
          </a:p>
        </p:txBody>
      </p:sp>
      <p:sp>
        <p:nvSpPr>
          <p:cNvPr id="102" name="Google Shape;102;p9"/>
          <p:cNvSpPr txBox="1"/>
          <p:nvPr>
            <p:ph idx="1" type="body"/>
          </p:nvPr>
        </p:nvSpPr>
        <p:spPr>
          <a:xfrm>
            <a:off x="311700" y="904625"/>
            <a:ext cx="8520600" cy="3916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4467"/>
              <a:buNone/>
            </a:pPr>
            <a:r>
              <a:rPr lang="es" sz="1700">
                <a:solidFill>
                  <a:schemeClr val="dk1"/>
                </a:solidFill>
              </a:rPr>
              <a:t>CÍRCULO:</a:t>
            </a:r>
            <a:endParaRPr sz="17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float radio=30*s;</a:t>
            </a:r>
            <a:endParaRPr sz="15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paint.setStyle(Paint.Style.FILL);//para el relleno</a:t>
            </a:r>
            <a:endParaRPr sz="15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paint.setColor(Color.BLUE);</a:t>
            </a:r>
            <a:endParaRPr sz="15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canvas.drawCircle(50*s,50*s,radio,paint);</a:t>
            </a:r>
            <a:endParaRPr sz="15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paint.setStyle(Paint.Style.STROKE);//para el borde</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paint.setColor(Color.MAGENTA);</a:t>
            </a:r>
            <a:endParaRPr sz="15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paint.setStrokeWidth(2*s);</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canvas.drawCircle(50*s,50*s,radio,paint);</a:t>
            </a:r>
            <a:endParaRPr sz="1500">
              <a:solidFill>
                <a:schemeClr val="dk1"/>
              </a:solidFill>
            </a:endParaRPr>
          </a:p>
          <a:p>
            <a:pPr indent="0" lvl="0" marL="0" rtl="0" algn="l">
              <a:lnSpc>
                <a:spcPct val="100000"/>
              </a:lnSpc>
              <a:spcBef>
                <a:spcPts val="0"/>
              </a:spcBef>
              <a:spcAft>
                <a:spcPts val="0"/>
              </a:spcAft>
              <a:buSzPct val="114467"/>
              <a:buNone/>
            </a:pPr>
            <a:r>
              <a:rPr lang="es" sz="1700">
                <a:solidFill>
                  <a:schemeClr val="dk1"/>
                </a:solidFill>
              </a:rPr>
              <a:t>CUADRADO:</a:t>
            </a:r>
            <a:endParaRPr sz="1700">
              <a:solidFill>
                <a:schemeClr val="dk1"/>
              </a:solidFill>
            </a:endParaRPr>
          </a:p>
          <a:p>
            <a:pPr indent="0" lvl="0" marL="0" rtl="0" algn="l">
              <a:lnSpc>
                <a:spcPct val="100000"/>
              </a:lnSpc>
              <a:spcBef>
                <a:spcPts val="0"/>
              </a:spcBef>
              <a:spcAft>
                <a:spcPts val="0"/>
              </a:spcAft>
              <a:buSzPct val="129729"/>
              <a:buNone/>
            </a:pPr>
            <a:r>
              <a:rPr lang="es" sz="1500">
                <a:solidFill>
                  <a:schemeClr val="dk1"/>
                </a:solidFill>
              </a:rPr>
              <a:t>canvas.drawRect(50*s,150*s,paint);</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Ejercicio TemaGraficos5: Dibuja cinco círculos alineados de forma horizontal y cinco cuadrados también alineados de forma horizontal, en paralelo. Usar distintos colores de fondo y borde. Conseguir que cada círculo esté solapado con el anterior, y cada cuadrado separado del anterior.</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OTROS:</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drawOval(RectF ovalo,Paint pincel);</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drawPoint</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drawPoints</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drawLine</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drawLines</a:t>
            </a:r>
            <a:endParaRPr sz="1500">
              <a:solidFill>
                <a:schemeClr val="dk1"/>
              </a:solidFill>
            </a:endParaRPr>
          </a:p>
          <a:p>
            <a:pPr indent="0" lvl="0" marL="0" rtl="0" algn="l">
              <a:lnSpc>
                <a:spcPct val="100000"/>
              </a:lnSpc>
              <a:spcBef>
                <a:spcPts val="0"/>
              </a:spcBef>
              <a:spcAft>
                <a:spcPts val="0"/>
              </a:spcAft>
              <a:buClr>
                <a:schemeClr val="dk1"/>
              </a:buClr>
              <a:buSzPct val="73333"/>
              <a:buFont typeface="Arial"/>
              <a:buNone/>
            </a:pPr>
            <a:r>
              <a:rPr lang="es" sz="1500">
                <a:solidFill>
                  <a:schemeClr val="dk1"/>
                </a:solidFill>
              </a:rPr>
              <a:t>drawArc</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