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7" roundtripDataSignature="AMtx7miy4RsmPzWpvQ4vcwDDC7uno6eh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s"/>
              <a:t>IMÁGENES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0"/>
          <p:cNvSpPr txBox="1"/>
          <p:nvPr>
            <p:ph type="title"/>
          </p:nvPr>
        </p:nvSpPr>
        <p:spPr>
          <a:xfrm>
            <a:off x="187750" y="147575"/>
            <a:ext cx="8520600" cy="4797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sz="1200"/>
              <a:t>EjercicioImagen6: se ha ajustado la anchura:</a:t>
            </a:r>
            <a:endParaRPr sz="1200"/>
          </a:p>
        </p:txBody>
      </p:sp>
      <p:pic>
        <p:nvPicPr>
          <p:cNvPr id="106" name="Google Shape;106;p10"/>
          <p:cNvPicPr preferRelativeResize="0"/>
          <p:nvPr/>
        </p:nvPicPr>
        <p:blipFill rotWithShape="1">
          <a:blip r:embed="rId3">
            <a:alphaModFix/>
          </a:blip>
          <a:srcRect b="0" l="0" r="0" t="0"/>
          <a:stretch/>
        </p:blipFill>
        <p:spPr>
          <a:xfrm>
            <a:off x="4288448" y="327850"/>
            <a:ext cx="2708725" cy="4437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1"/>
          <p:cNvSpPr txBox="1"/>
          <p:nvPr>
            <p:ph type="title"/>
          </p:nvPr>
        </p:nvSpPr>
        <p:spPr>
          <a:xfrm>
            <a:off x="311700" y="445025"/>
            <a:ext cx="8520600" cy="4190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s" sz="1200"/>
              <a:t>EjercicioImagen6: al girar el dispositivo, se ajustará la altura en vez de la anchura:</a:t>
            </a:r>
            <a:endParaRPr sz="1200"/>
          </a:p>
        </p:txBody>
      </p:sp>
      <p:pic>
        <p:nvPicPr>
          <p:cNvPr id="112" name="Google Shape;112;p11"/>
          <p:cNvPicPr preferRelativeResize="0"/>
          <p:nvPr/>
        </p:nvPicPr>
        <p:blipFill rotWithShape="1">
          <a:blip r:embed="rId3">
            <a:alphaModFix/>
          </a:blip>
          <a:srcRect b="0" l="0" r="0" t="0"/>
          <a:stretch/>
        </p:blipFill>
        <p:spPr>
          <a:xfrm>
            <a:off x="1371600" y="949750"/>
            <a:ext cx="6400800" cy="3467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INSERTAR UNA IMAGEN EN EL LAYOUT</a:t>
            </a:r>
            <a:endParaRPr/>
          </a:p>
        </p:txBody>
      </p:sp>
      <p:sp>
        <p:nvSpPr>
          <p:cNvPr id="60" name="Google Shape;60;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1800"/>
              <a:buNone/>
            </a:pPr>
            <a:r>
              <a:rPr lang="es" sz="1400">
                <a:solidFill>
                  <a:schemeClr val="dk1"/>
                </a:solidFill>
              </a:rPr>
              <a:t>Android soporta png, jpg y gif. Para insertar una imagen en una aplicación, es necesario copiarla en la carpeta res/drawable. Dentro del layout se añadirá un ImageView, cuya propiedad src=”@drawable/imagen” indicará el nombre del archivo: imagen.jpg.</a:t>
            </a:r>
            <a:endParaRPr sz="1400">
              <a:solidFill>
                <a:schemeClr val="dk1"/>
              </a:solidFill>
            </a:endParaRPr>
          </a:p>
          <a:p>
            <a:pPr indent="0" lvl="0" marL="0" rtl="0" algn="just">
              <a:lnSpc>
                <a:spcPct val="100000"/>
              </a:lnSpc>
              <a:spcBef>
                <a:spcPts val="0"/>
              </a:spcBef>
              <a:spcAft>
                <a:spcPts val="0"/>
              </a:spcAft>
              <a:buSzPts val="1800"/>
              <a:buNone/>
            </a:pPr>
            <a:r>
              <a:rPr lang="es" sz="1400">
                <a:solidFill>
                  <a:schemeClr val="dk1"/>
                </a:solidFill>
              </a:rPr>
              <a:t>Si la imagen es demasiado grande (por ejemplo, 1655x1765 píxeles) se puede producir un error fatal que impida la ejecución de la aplicación. Esto ocurre porque la resolución del emulador es menor. Para solucionarlo podemos reajustar el tamaño usando la clase BitmapFactory:</a:t>
            </a:r>
            <a:endParaRPr sz="1400">
              <a:solidFill>
                <a:schemeClr val="dk1"/>
              </a:solidFill>
            </a:endParaRPr>
          </a:p>
          <a:p>
            <a:pPr indent="0" lvl="0" marL="457200" rtl="0" algn="just">
              <a:lnSpc>
                <a:spcPct val="100000"/>
              </a:lnSpc>
              <a:spcBef>
                <a:spcPts val="0"/>
              </a:spcBef>
              <a:spcAft>
                <a:spcPts val="0"/>
              </a:spcAft>
              <a:buSzPts val="1800"/>
              <a:buNone/>
            </a:pPr>
            <a:r>
              <a:rPr lang="es" sz="1300">
                <a:solidFill>
                  <a:schemeClr val="dk1"/>
                </a:solidFill>
              </a:rPr>
              <a:t>BitmapFactory.Options options=new BitmapFactory.Options();</a:t>
            </a:r>
            <a:endParaRPr sz="1300">
              <a:solidFill>
                <a:schemeClr val="dk1"/>
              </a:solidFill>
            </a:endParaRPr>
          </a:p>
          <a:p>
            <a:pPr indent="0" lvl="0" marL="457200" rtl="0" algn="just">
              <a:lnSpc>
                <a:spcPct val="100000"/>
              </a:lnSpc>
              <a:spcBef>
                <a:spcPts val="0"/>
              </a:spcBef>
              <a:spcAft>
                <a:spcPts val="0"/>
              </a:spcAft>
              <a:buSzPts val="1800"/>
              <a:buNone/>
            </a:pPr>
            <a:r>
              <a:rPr lang="es" sz="1300">
                <a:solidFill>
                  <a:schemeClr val="dk1"/>
                </a:solidFill>
              </a:rPr>
              <a:t>options.inSampleSize=2;//Reduce las dimensiones de la imagen en un factor 2</a:t>
            </a:r>
            <a:endParaRPr sz="1300">
              <a:solidFill>
                <a:schemeClr val="dk1"/>
              </a:solidFill>
            </a:endParaRPr>
          </a:p>
          <a:p>
            <a:pPr indent="0" lvl="0" marL="457200" rtl="0" algn="just">
              <a:lnSpc>
                <a:spcPct val="100000"/>
              </a:lnSpc>
              <a:spcBef>
                <a:spcPts val="0"/>
              </a:spcBef>
              <a:spcAft>
                <a:spcPts val="0"/>
              </a:spcAft>
              <a:buSzPts val="1800"/>
              <a:buNone/>
            </a:pPr>
            <a:r>
              <a:rPr lang="es" sz="1300">
                <a:solidFill>
                  <a:schemeClr val="dk1"/>
                </a:solidFill>
              </a:rPr>
              <a:t>BitmapFactory.decodeResource(resource,imagenId,options);</a:t>
            </a:r>
            <a:endParaRPr sz="1300">
              <a:solidFill>
                <a:schemeClr val="dk1"/>
              </a:solidFill>
            </a:endParaRPr>
          </a:p>
          <a:p>
            <a:pPr indent="0" lvl="0" marL="457200" rtl="0" algn="just">
              <a:lnSpc>
                <a:spcPct val="100000"/>
              </a:lnSpc>
              <a:spcBef>
                <a:spcPts val="0"/>
              </a:spcBef>
              <a:spcAft>
                <a:spcPts val="0"/>
              </a:spcAft>
              <a:buSzPts val="1800"/>
              <a:buNone/>
            </a:pPr>
            <a:r>
              <a:rPr lang="es" sz="1300">
                <a:solidFill>
                  <a:schemeClr val="dk1"/>
                </a:solidFill>
              </a:rPr>
              <a:t>mImageWiew.setImageBitmap(bitmap);</a:t>
            </a:r>
            <a:endParaRPr sz="13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CONTROLANDO LAS IMÁGENES</a:t>
            </a:r>
            <a:endParaRPr/>
          </a:p>
        </p:txBody>
      </p:sp>
      <p:sp>
        <p:nvSpPr>
          <p:cNvPr id="66" name="Google Shape;6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a:solidFill>
                  <a:schemeClr val="dk1"/>
                </a:solidFill>
              </a:rPr>
              <a:t>EJERCICIO Imagen1: Albúm familiar usando dos botones para pasar de una a otra y un ImageView para mostrar la elegida.</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2800"/>
              <a:buNone/>
            </a:pPr>
            <a:r>
              <a:rPr lang="es" sz="1600"/>
              <a:t>BOTONES CON IMÁGENES: Un ImageButton es un tipo especil de View consistente en un botón con una imagen superpuesta.</a:t>
            </a:r>
            <a:endParaRPr sz="1600"/>
          </a:p>
        </p:txBody>
      </p:sp>
      <p:sp>
        <p:nvSpPr>
          <p:cNvPr id="72" name="Google Shape;72;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800"/>
              <a:buNone/>
            </a:pPr>
            <a:r>
              <a:rPr lang="es" sz="1600">
                <a:solidFill>
                  <a:schemeClr val="dk1"/>
                </a:solidFill>
              </a:rPr>
              <a:t>EJERCICIO Imagen2: Usar 4 ImageButton con 4 fotografías dispuestas en forma de tabla de 2 por 2; usar un TableLayout que ocupe dos tercios de la pantalla y un TextView para el tercio restante. Usar el fondo transparente para que no se vea el botón de fondo, sólo la imagen (android:background=”#00000000”).</a:t>
            </a:r>
            <a:endParaRPr sz="1600">
              <a:solidFill>
                <a:schemeClr val="dk1"/>
              </a:solidFill>
            </a:endParaRPr>
          </a:p>
          <a:p>
            <a:pPr indent="0" lvl="0" marL="0" rtl="0" algn="just">
              <a:lnSpc>
                <a:spcPct val="115000"/>
              </a:lnSpc>
              <a:spcBef>
                <a:spcPts val="1200"/>
              </a:spcBef>
              <a:spcAft>
                <a:spcPts val="1200"/>
              </a:spcAft>
              <a:buSzPts val="1800"/>
              <a:buNone/>
            </a:pPr>
            <a:r>
              <a:rPr lang="es" sz="1600">
                <a:solidFill>
                  <a:schemeClr val="dk1"/>
                </a:solidFill>
              </a:rPr>
              <a:t>Las 4 fotografías tendrán sus correspondientes versiones para ser sustituidas con el botón of. Al pulsar cada foto aparecerá un breve información sobre el personaje.</a:t>
            </a:r>
            <a:endParaRPr sz="16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5"/>
          <p:cNvSpPr txBox="1"/>
          <p:nvPr>
            <p:ph type="title"/>
          </p:nvPr>
        </p:nvSpPr>
        <p:spPr>
          <a:xfrm>
            <a:off x="123950" y="99175"/>
            <a:ext cx="8898900" cy="4562700"/>
          </a:xfrm>
          <a:prstGeom prst="rect">
            <a:avLst/>
          </a:prstGeom>
          <a:noFill/>
          <a:ln>
            <a:noFill/>
          </a:ln>
        </p:spPr>
        <p:txBody>
          <a:bodyPr anchorCtr="0" anchor="t" bIns="91425" lIns="91425" spcFirstLastPara="1" rIns="91425" wrap="square" tIns="91425">
            <a:normAutofit fontScale="90000"/>
          </a:bodyPr>
          <a:lstStyle/>
          <a:p>
            <a:pPr indent="0" lvl="0" marL="0" rtl="0" algn="just">
              <a:lnSpc>
                <a:spcPct val="100000"/>
              </a:lnSpc>
              <a:spcBef>
                <a:spcPts val="0"/>
              </a:spcBef>
              <a:spcAft>
                <a:spcPts val="0"/>
              </a:spcAft>
              <a:buSzPct val="70714"/>
              <a:buNone/>
            </a:pPr>
            <a:r>
              <a:rPr lang="es" sz="1400"/>
              <a:t>INSERTAR IMÁGENES EN UN CANVAS: dentro del método onDraw de una clase View, tendremos control sobre la posición y el tamaño de la imagen, y podremos realizar manipulaciones gráficas. </a:t>
            </a:r>
            <a:endParaRPr sz="1400"/>
          </a:p>
          <a:p>
            <a:pPr indent="0" lvl="0" marL="0" rtl="0" algn="just">
              <a:lnSpc>
                <a:spcPct val="100000"/>
              </a:lnSpc>
              <a:spcBef>
                <a:spcPts val="0"/>
              </a:spcBef>
              <a:spcAft>
                <a:spcPts val="0"/>
              </a:spcAft>
              <a:buSzPct val="70714"/>
              <a:buNone/>
            </a:pPr>
            <a:r>
              <a:rPr lang="es" sz="1400"/>
              <a:t>La clase Drawable es una abstracción que representa algo que se puede dibujar. Esta clase se extiende para definir una gran variedad de objetos gráficos más específicos. Muchos de ellos pueden definirse como recursos usando ficheros xml. Entre ellos tenemos los siguientes: BitmapDrawable (imagen basada en un fichero gráfico (png o jpg)), VectorDrawable, LayerDrawable, …</a:t>
            </a:r>
            <a:endParaRPr sz="1400"/>
          </a:p>
          <a:p>
            <a:pPr indent="0" lvl="0" marL="0" rtl="0" algn="just">
              <a:lnSpc>
                <a:spcPct val="100000"/>
              </a:lnSpc>
              <a:spcBef>
                <a:spcPts val="0"/>
              </a:spcBef>
              <a:spcAft>
                <a:spcPts val="0"/>
              </a:spcAft>
              <a:buSzPct val="70714"/>
              <a:buNone/>
            </a:pPr>
            <a:r>
              <a:rPr b="1" lang="es" sz="1400"/>
              <a:t>BitmapDrawable:</a:t>
            </a:r>
            <a:endParaRPr b="1" sz="1400"/>
          </a:p>
          <a:p>
            <a:pPr indent="0" lvl="0" marL="0" rtl="0" algn="just">
              <a:lnSpc>
                <a:spcPct val="100000"/>
              </a:lnSpc>
              <a:spcBef>
                <a:spcPts val="0"/>
              </a:spcBef>
              <a:spcAft>
                <a:spcPts val="0"/>
              </a:spcAft>
              <a:buSzPct val="70714"/>
              <a:buNone/>
            </a:pPr>
            <a:r>
              <a:rPr lang="es" sz="1400"/>
              <a:t>La forma más sencilla de añadir gráficos a tu aplicación es incluirlos en la carpeta res/drawable del proyecto. El SDK de Android soporta los formatos PNG, JPG y GIF.Se aconseja PNG, también JPG. Desaconsejado GIF.</a:t>
            </a:r>
            <a:endParaRPr sz="1400"/>
          </a:p>
          <a:p>
            <a:pPr indent="0" lvl="0" marL="0" rtl="0" algn="just">
              <a:lnSpc>
                <a:spcPct val="100000"/>
              </a:lnSpc>
              <a:spcBef>
                <a:spcPts val="0"/>
              </a:spcBef>
              <a:spcAft>
                <a:spcPts val="0"/>
              </a:spcAft>
              <a:buSzPct val="70714"/>
              <a:buNone/>
            </a:pPr>
            <a:r>
              <a:rPr lang="es" sz="1400"/>
              <a:t>Cada gráfico de esta carpeta se asocia a un id de recurso. </a:t>
            </a:r>
            <a:endParaRPr sz="1400"/>
          </a:p>
          <a:p>
            <a:pPr indent="0" lvl="0" marL="0" rtl="0" algn="just">
              <a:lnSpc>
                <a:spcPct val="100000"/>
              </a:lnSpc>
              <a:spcBef>
                <a:spcPts val="0"/>
              </a:spcBef>
              <a:spcAft>
                <a:spcPts val="0"/>
              </a:spcAft>
              <a:buSzPct val="70714"/>
              <a:buNone/>
            </a:pPr>
            <a:r>
              <a:rPr lang="es" sz="1400"/>
              <a:t>Usaremos un objeto Drawable </a:t>
            </a:r>
            <a:r>
              <a:rPr i="1" lang="es" sz="1400"/>
              <a:t>imagen</a:t>
            </a:r>
            <a:r>
              <a:rPr lang="es" sz="1400"/>
              <a:t>, referenciando al fichero de recursos con la imagen:</a:t>
            </a:r>
            <a:endParaRPr sz="1400"/>
          </a:p>
          <a:p>
            <a:pPr indent="0" lvl="0" marL="0" rtl="0" algn="l">
              <a:lnSpc>
                <a:spcPct val="100000"/>
              </a:lnSpc>
              <a:spcBef>
                <a:spcPts val="0"/>
              </a:spcBef>
              <a:spcAft>
                <a:spcPts val="0"/>
              </a:spcAft>
              <a:buSzPct val="78571"/>
              <a:buNone/>
            </a:pPr>
            <a:r>
              <a:rPr lang="es" sz="1400">
                <a:solidFill>
                  <a:srgbClr val="0000FF"/>
                </a:solidFill>
                <a:highlight>
                  <a:srgbClr val="FFFFFF"/>
                </a:highlight>
                <a:latin typeface="Courier New"/>
                <a:ea typeface="Courier New"/>
                <a:cs typeface="Courier New"/>
                <a:sym typeface="Courier New"/>
              </a:rPr>
              <a:t>int indiceImagen=R.drawable.</a:t>
            </a:r>
            <a:r>
              <a:rPr i="1" lang="es" sz="1400">
                <a:solidFill>
                  <a:srgbClr val="0000FF"/>
                </a:solidFill>
                <a:highlight>
                  <a:srgbClr val="FFFFFF"/>
                </a:highlight>
                <a:latin typeface="Courier New"/>
                <a:ea typeface="Courier New"/>
                <a:cs typeface="Courier New"/>
                <a:sym typeface="Courier New"/>
              </a:rPr>
              <a:t>ada</a:t>
            </a:r>
            <a:r>
              <a:rPr lang="es" sz="1400">
                <a:solidFill>
                  <a:srgbClr val="0000FF"/>
                </a:solidFill>
                <a:highlight>
                  <a:srgbClr val="FFFFFF"/>
                </a:highlight>
                <a:latin typeface="Courier New"/>
                <a:ea typeface="Courier New"/>
                <a:cs typeface="Courier New"/>
                <a:sym typeface="Courier New"/>
              </a:rPr>
              <a:t>;</a:t>
            </a:r>
            <a:endParaRPr sz="1400">
              <a:solidFill>
                <a:srgbClr val="0000FF"/>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ct val="78571"/>
              <a:buNone/>
            </a:pPr>
            <a:r>
              <a:rPr lang="es" sz="1400">
                <a:solidFill>
                  <a:srgbClr val="0000FF"/>
                </a:solidFill>
                <a:highlight>
                  <a:srgbClr val="FFFFFF"/>
                </a:highlight>
                <a:latin typeface="Courier New"/>
                <a:ea typeface="Courier New"/>
                <a:cs typeface="Courier New"/>
                <a:sym typeface="Courier New"/>
              </a:rPr>
              <a:t>imagen= ContextCompat.</a:t>
            </a:r>
            <a:r>
              <a:rPr i="1" lang="es" sz="1400">
                <a:solidFill>
                  <a:srgbClr val="0000FF"/>
                </a:solidFill>
                <a:highlight>
                  <a:srgbClr val="FFFFFF"/>
                </a:highlight>
                <a:latin typeface="Courier New"/>
                <a:ea typeface="Courier New"/>
                <a:cs typeface="Courier New"/>
                <a:sym typeface="Courier New"/>
              </a:rPr>
              <a:t>getDrawable</a:t>
            </a:r>
            <a:r>
              <a:rPr lang="es" sz="1400">
                <a:solidFill>
                  <a:srgbClr val="0000FF"/>
                </a:solidFill>
                <a:highlight>
                  <a:srgbClr val="FFFFFF"/>
                </a:highlight>
                <a:latin typeface="Courier New"/>
                <a:ea typeface="Courier New"/>
                <a:cs typeface="Courier New"/>
                <a:sym typeface="Courier New"/>
              </a:rPr>
              <a:t>(context,indiceImagen);</a:t>
            </a:r>
            <a:endParaRPr sz="1400">
              <a:solidFill>
                <a:srgbClr val="0000FF"/>
              </a:solidFill>
            </a:endParaRPr>
          </a:p>
          <a:p>
            <a:pPr indent="0" lvl="0" marL="0" rtl="0" algn="l">
              <a:lnSpc>
                <a:spcPct val="100000"/>
              </a:lnSpc>
              <a:spcBef>
                <a:spcPts val="0"/>
              </a:spcBef>
              <a:spcAft>
                <a:spcPts val="0"/>
              </a:spcAft>
              <a:buSzPct val="70714"/>
              <a:buNone/>
            </a:pPr>
            <a:r>
              <a:rPr lang="es" sz="1400"/>
              <a:t>Esto será dentro del constructor de la clase que extienda de View. Y será en onDraw donde definiremos sus dimensiones:</a:t>
            </a:r>
            <a:endParaRPr sz="1400"/>
          </a:p>
          <a:p>
            <a:pPr indent="0" lvl="0" marL="0" rtl="0" algn="l">
              <a:lnSpc>
                <a:spcPct val="100000"/>
              </a:lnSpc>
              <a:spcBef>
                <a:spcPts val="0"/>
              </a:spcBef>
              <a:spcAft>
                <a:spcPts val="0"/>
              </a:spcAft>
              <a:buClr>
                <a:schemeClr val="dk1"/>
              </a:buClr>
              <a:buSzPct val="78571"/>
              <a:buFont typeface="Arial"/>
              <a:buNone/>
            </a:pPr>
            <a:r>
              <a:rPr i="1" lang="es" sz="1400">
                <a:solidFill>
                  <a:srgbClr val="8C8C8C"/>
                </a:solidFill>
                <a:highlight>
                  <a:srgbClr val="FFFFFF"/>
                </a:highlight>
                <a:latin typeface="Courier New"/>
                <a:ea typeface="Courier New"/>
                <a:cs typeface="Courier New"/>
                <a:sym typeface="Courier New"/>
              </a:rPr>
              <a:t>//para obtener las dimensiones del objeto Drawable,que no coincidirán con las de la imagen en píxeles</a:t>
            </a:r>
            <a:endParaRPr i="1" sz="1400">
              <a:solidFill>
                <a:srgbClr val="8C8C8C"/>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8571"/>
              <a:buFont typeface="Arial"/>
              <a:buNone/>
            </a:pPr>
            <a:r>
              <a:rPr lang="es" sz="1400">
                <a:solidFill>
                  <a:srgbClr val="0000FF"/>
                </a:solidFill>
                <a:highlight>
                  <a:srgbClr val="FFFFFF"/>
                </a:highlight>
                <a:latin typeface="Courier New"/>
                <a:ea typeface="Courier New"/>
                <a:cs typeface="Courier New"/>
                <a:sym typeface="Courier New"/>
              </a:rPr>
              <a:t>int anchura=imagen.getIntrinsicWidth();</a:t>
            </a:r>
            <a:endParaRPr sz="1400">
              <a:solidFill>
                <a:srgbClr val="0000FF"/>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ct val="78571"/>
              <a:buNone/>
            </a:pPr>
            <a:r>
              <a:rPr lang="es" sz="1400">
                <a:solidFill>
                  <a:srgbClr val="0000FF"/>
                </a:solidFill>
                <a:highlight>
                  <a:srgbClr val="FFFFFF"/>
                </a:highlight>
                <a:latin typeface="Courier New"/>
                <a:ea typeface="Courier New"/>
                <a:cs typeface="Courier New"/>
                <a:sym typeface="Courier New"/>
              </a:rPr>
              <a:t>int altura=imagen.getIntrinsicHeight();</a:t>
            </a:r>
            <a:endParaRPr sz="1400">
              <a:solidFill>
                <a:srgbClr val="0000FF"/>
              </a:solidFill>
            </a:endParaRPr>
          </a:p>
          <a:p>
            <a:pPr indent="0" lvl="0" marL="0" rtl="0" algn="l">
              <a:lnSpc>
                <a:spcPct val="100000"/>
              </a:lnSpc>
              <a:spcBef>
                <a:spcPts val="0"/>
              </a:spcBef>
              <a:spcAft>
                <a:spcPts val="0"/>
              </a:spcAft>
              <a:buClr>
                <a:schemeClr val="dk1"/>
              </a:buClr>
              <a:buSzPct val="78571"/>
              <a:buFont typeface="Arial"/>
              <a:buNone/>
            </a:pPr>
            <a:r>
              <a:rPr lang="es" sz="1400">
                <a:solidFill>
                  <a:srgbClr val="0000FF"/>
                </a:solidFill>
                <a:highlight>
                  <a:srgbClr val="FFFFFF"/>
                </a:highlight>
                <a:latin typeface="Courier New"/>
                <a:ea typeface="Courier New"/>
                <a:cs typeface="Courier New"/>
                <a:sym typeface="Courier New"/>
              </a:rPr>
              <a:t>imagen.setBounds(0,0,anchura,altura);</a:t>
            </a:r>
            <a:r>
              <a:rPr lang="es" sz="1400">
                <a:solidFill>
                  <a:srgbClr val="080808"/>
                </a:solidFill>
                <a:highlight>
                  <a:srgbClr val="FFFFFF"/>
                </a:highlight>
                <a:latin typeface="Courier New"/>
                <a:ea typeface="Courier New"/>
                <a:cs typeface="Courier New"/>
                <a:sym typeface="Courier New"/>
              </a:rPr>
              <a:t>//</a:t>
            </a:r>
            <a:r>
              <a:rPr lang="es" sz="1066">
                <a:solidFill>
                  <a:srgbClr val="080808"/>
                </a:solidFill>
                <a:highlight>
                  <a:srgbClr val="FFFFFF"/>
                </a:highlight>
                <a:latin typeface="Courier New"/>
                <a:ea typeface="Courier New"/>
                <a:cs typeface="Courier New"/>
                <a:sym typeface="Courier New"/>
              </a:rPr>
              <a:t>se indican los vértices del rectángulo que contendrá la imagen</a:t>
            </a:r>
            <a:endParaRPr sz="1066">
              <a:solidFill>
                <a:srgbClr val="08080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8571"/>
              <a:buFont typeface="Arial"/>
              <a:buNone/>
            </a:pPr>
            <a:r>
              <a:rPr lang="es" sz="1400">
                <a:solidFill>
                  <a:srgbClr val="0000FF"/>
                </a:solidFill>
                <a:highlight>
                  <a:srgbClr val="FFFFFF"/>
                </a:highlight>
                <a:latin typeface="Courier New"/>
                <a:ea typeface="Courier New"/>
                <a:cs typeface="Courier New"/>
                <a:sym typeface="Courier New"/>
              </a:rPr>
              <a:t>imagen.draw(canvas);</a:t>
            </a:r>
            <a:endParaRPr sz="1400">
              <a:solidFill>
                <a:srgbClr val="0000FF"/>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ct val="70714"/>
              <a:buNone/>
            </a:pPr>
            <a:r>
              <a:rPr lang="es" sz="1400"/>
              <a:t>EJEMPLO Imagen3:Mostrar una imagen (OJO: las dimensiones de la imagen deben ser adecuadas; yo utilizo una de 400x269 para un dispositivo Pixel 2. Si la imagen excede el tamaño del emulador se debe escalar a dimensiones menores) mediante el método onDraw. En color rojo: los valores de la anchura y altura intrínsecas del drawable; también la densidad del dispositivo.</a:t>
            </a:r>
            <a:endParaRPr sz="1400"/>
          </a:p>
          <a:p>
            <a:pPr indent="0" lvl="0" marL="0" rtl="0" algn="l">
              <a:lnSpc>
                <a:spcPct val="100000"/>
              </a:lnSpc>
              <a:spcBef>
                <a:spcPts val="0"/>
              </a:spcBef>
              <a:spcAft>
                <a:spcPts val="0"/>
              </a:spcAft>
              <a:buSzPct val="70714"/>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6"/>
          <p:cNvSpPr txBox="1"/>
          <p:nvPr>
            <p:ph idx="1" type="body"/>
          </p:nvPr>
        </p:nvSpPr>
        <p:spPr>
          <a:xfrm>
            <a:off x="141650" y="103925"/>
            <a:ext cx="8520600" cy="4968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a:t>Insertando imagen en canvas:</a:t>
            </a:r>
            <a:endParaRPr/>
          </a:p>
          <a:p>
            <a:pPr indent="0" lvl="0" marL="0" rtl="0" algn="l">
              <a:lnSpc>
                <a:spcPct val="115000"/>
              </a:lnSpc>
              <a:spcBef>
                <a:spcPts val="1200"/>
              </a:spcBef>
              <a:spcAft>
                <a:spcPts val="1200"/>
              </a:spcAft>
              <a:buSzPts val="1800"/>
              <a:buNone/>
            </a:pPr>
            <a:r>
              <a:t/>
            </a:r>
            <a:endParaRPr/>
          </a:p>
        </p:txBody>
      </p:sp>
      <p:pic>
        <p:nvPicPr>
          <p:cNvPr id="83" name="Google Shape;83;p6"/>
          <p:cNvPicPr preferRelativeResize="0"/>
          <p:nvPr/>
        </p:nvPicPr>
        <p:blipFill rotWithShape="1">
          <a:blip r:embed="rId3">
            <a:alphaModFix/>
          </a:blip>
          <a:srcRect b="0" l="0" r="0" t="0"/>
          <a:stretch/>
        </p:blipFill>
        <p:spPr>
          <a:xfrm>
            <a:off x="5440224" y="226725"/>
            <a:ext cx="2620075" cy="4440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7"/>
          <p:cNvSpPr txBox="1"/>
          <p:nvPr>
            <p:ph idx="1" type="body"/>
          </p:nvPr>
        </p:nvSpPr>
        <p:spPr>
          <a:xfrm>
            <a:off x="255325" y="81500"/>
            <a:ext cx="8520600" cy="506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a:t>Insertando imagen en canvas con otro emulador: </a:t>
            </a:r>
            <a:endParaRPr/>
          </a:p>
        </p:txBody>
      </p:sp>
      <p:pic>
        <p:nvPicPr>
          <p:cNvPr id="89" name="Google Shape;89;p7"/>
          <p:cNvPicPr preferRelativeResize="0"/>
          <p:nvPr/>
        </p:nvPicPr>
        <p:blipFill rotWithShape="1">
          <a:blip r:embed="rId3">
            <a:alphaModFix/>
          </a:blip>
          <a:srcRect b="0" l="0" r="0" t="0"/>
          <a:stretch/>
        </p:blipFill>
        <p:spPr>
          <a:xfrm>
            <a:off x="5515175" y="225475"/>
            <a:ext cx="3196274" cy="4791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8"/>
          <p:cNvSpPr txBox="1"/>
          <p:nvPr>
            <p:ph idx="1" type="body"/>
          </p:nvPr>
        </p:nvSpPr>
        <p:spPr>
          <a:xfrm>
            <a:off x="142600" y="166050"/>
            <a:ext cx="8520600" cy="4850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a:t>Si modificamos el rectángulo que contiene al objeto Drawable, la imagen aumentará o se reducirá para ajustarse a él: </a:t>
            </a:r>
            <a:endParaRPr/>
          </a:p>
          <a:p>
            <a:pPr indent="0" lvl="0" marL="0" rtl="0" algn="l">
              <a:lnSpc>
                <a:spcPct val="115000"/>
              </a:lnSpc>
              <a:spcBef>
                <a:spcPts val="1200"/>
              </a:spcBef>
              <a:spcAft>
                <a:spcPts val="0"/>
              </a:spcAft>
              <a:buSzPts val="1800"/>
              <a:buNone/>
            </a:pPr>
            <a:r>
              <a:rPr lang="es" sz="1100">
                <a:solidFill>
                  <a:srgbClr val="871094"/>
                </a:solidFill>
                <a:highlight>
                  <a:srgbClr val="FFFFFF"/>
                </a:highlight>
                <a:latin typeface="Courier New"/>
                <a:ea typeface="Courier New"/>
                <a:cs typeface="Courier New"/>
                <a:sym typeface="Courier New"/>
              </a:rPr>
              <a:t>imagen</a:t>
            </a:r>
            <a:r>
              <a:rPr lang="es" sz="1100">
                <a:solidFill>
                  <a:srgbClr val="080808"/>
                </a:solidFill>
                <a:highlight>
                  <a:srgbClr val="FFFFFF"/>
                </a:highlight>
                <a:latin typeface="Courier New"/>
                <a:ea typeface="Courier New"/>
                <a:cs typeface="Courier New"/>
                <a:sym typeface="Courier New"/>
              </a:rPr>
              <a:t>.setBounds(</a:t>
            </a:r>
            <a:r>
              <a:rPr lang="es" sz="1100">
                <a:solidFill>
                  <a:srgbClr val="1750EB"/>
                </a:solidFill>
                <a:highlight>
                  <a:srgbClr val="FFFFFF"/>
                </a:highlight>
                <a:latin typeface="Courier New"/>
                <a:ea typeface="Courier New"/>
                <a:cs typeface="Courier New"/>
                <a:sym typeface="Courier New"/>
              </a:rPr>
              <a:t>100</a:t>
            </a:r>
            <a:r>
              <a:rPr lang="es" sz="1100">
                <a:solidFill>
                  <a:srgbClr val="080808"/>
                </a:solidFill>
                <a:highlight>
                  <a:srgbClr val="FFFFFF"/>
                </a:highlight>
                <a:latin typeface="Courier New"/>
                <a:ea typeface="Courier New"/>
                <a:cs typeface="Courier New"/>
                <a:sym typeface="Courier New"/>
              </a:rPr>
              <a:t>*(</a:t>
            </a:r>
            <a:r>
              <a:rPr lang="es" sz="1100">
                <a:solidFill>
                  <a:srgbClr val="0033B3"/>
                </a:solidFill>
                <a:highlight>
                  <a:srgbClr val="FFFFFF"/>
                </a:highlight>
                <a:latin typeface="Courier New"/>
                <a:ea typeface="Courier New"/>
                <a:cs typeface="Courier New"/>
                <a:sym typeface="Courier New"/>
              </a:rPr>
              <a:t>int</a:t>
            </a:r>
            <a:r>
              <a:rPr lang="es" sz="1100">
                <a:solidFill>
                  <a:srgbClr val="080808"/>
                </a:solidFill>
                <a:highlight>
                  <a:srgbClr val="FFFFFF"/>
                </a:highlight>
                <a:latin typeface="Courier New"/>
                <a:ea typeface="Courier New"/>
                <a:cs typeface="Courier New"/>
                <a:sym typeface="Courier New"/>
              </a:rPr>
              <a:t>) </a:t>
            </a:r>
            <a:r>
              <a:rPr lang="es" sz="1100">
                <a:solidFill>
                  <a:srgbClr val="871094"/>
                </a:solidFill>
                <a:highlight>
                  <a:srgbClr val="FFFFFF"/>
                </a:highlight>
                <a:latin typeface="Courier New"/>
                <a:ea typeface="Courier New"/>
                <a:cs typeface="Courier New"/>
                <a:sym typeface="Courier New"/>
              </a:rPr>
              <a:t>d</a:t>
            </a:r>
            <a:r>
              <a:rPr lang="es" sz="1100">
                <a:solidFill>
                  <a:srgbClr val="080808"/>
                </a:solidFill>
                <a:highlight>
                  <a:srgbClr val="FFFFFF"/>
                </a:highlight>
                <a:latin typeface="Courier New"/>
                <a:ea typeface="Courier New"/>
                <a:cs typeface="Courier New"/>
                <a:sym typeface="Courier New"/>
              </a:rPr>
              <a:t>,</a:t>
            </a:r>
            <a:r>
              <a:rPr lang="es" sz="1100">
                <a:solidFill>
                  <a:srgbClr val="1750EB"/>
                </a:solidFill>
                <a:highlight>
                  <a:srgbClr val="FFFFFF"/>
                </a:highlight>
                <a:latin typeface="Courier New"/>
                <a:ea typeface="Courier New"/>
                <a:cs typeface="Courier New"/>
                <a:sym typeface="Courier New"/>
              </a:rPr>
              <a:t>200</a:t>
            </a:r>
            <a:r>
              <a:rPr lang="es" sz="1100">
                <a:solidFill>
                  <a:srgbClr val="080808"/>
                </a:solidFill>
                <a:highlight>
                  <a:srgbClr val="FFFFFF"/>
                </a:highlight>
                <a:latin typeface="Courier New"/>
                <a:ea typeface="Courier New"/>
                <a:cs typeface="Courier New"/>
                <a:sym typeface="Courier New"/>
              </a:rPr>
              <a:t>*(</a:t>
            </a:r>
            <a:r>
              <a:rPr lang="es" sz="1100">
                <a:solidFill>
                  <a:srgbClr val="0033B3"/>
                </a:solidFill>
                <a:highlight>
                  <a:srgbClr val="FFFFFF"/>
                </a:highlight>
                <a:latin typeface="Courier New"/>
                <a:ea typeface="Courier New"/>
                <a:cs typeface="Courier New"/>
                <a:sym typeface="Courier New"/>
              </a:rPr>
              <a:t>int</a:t>
            </a:r>
            <a:r>
              <a:rPr lang="es" sz="1100">
                <a:solidFill>
                  <a:srgbClr val="080808"/>
                </a:solidFill>
                <a:highlight>
                  <a:srgbClr val="FFFFFF"/>
                </a:highlight>
                <a:latin typeface="Courier New"/>
                <a:ea typeface="Courier New"/>
                <a:cs typeface="Courier New"/>
                <a:sym typeface="Courier New"/>
              </a:rPr>
              <a:t>)</a:t>
            </a:r>
            <a:r>
              <a:rPr lang="es" sz="1100">
                <a:solidFill>
                  <a:srgbClr val="871094"/>
                </a:solidFill>
                <a:highlight>
                  <a:srgbClr val="FFFFFF"/>
                </a:highlight>
                <a:latin typeface="Courier New"/>
                <a:ea typeface="Courier New"/>
                <a:cs typeface="Courier New"/>
                <a:sym typeface="Courier New"/>
              </a:rPr>
              <a:t>d</a:t>
            </a:r>
            <a:r>
              <a:rPr lang="es" sz="1100">
                <a:solidFill>
                  <a:srgbClr val="080808"/>
                </a:solidFill>
                <a:highlight>
                  <a:srgbClr val="FFFFFF"/>
                </a:highlight>
                <a:latin typeface="Courier New"/>
                <a:ea typeface="Courier New"/>
                <a:cs typeface="Courier New"/>
                <a:sym typeface="Courier New"/>
              </a:rPr>
              <a:t>,</a:t>
            </a:r>
            <a:r>
              <a:rPr lang="es" sz="1100">
                <a:solidFill>
                  <a:srgbClr val="1750EB"/>
                </a:solidFill>
                <a:highlight>
                  <a:srgbClr val="FFFFFF"/>
                </a:highlight>
                <a:latin typeface="Courier New"/>
                <a:ea typeface="Courier New"/>
                <a:cs typeface="Courier New"/>
                <a:sym typeface="Courier New"/>
              </a:rPr>
              <a:t>200</a:t>
            </a:r>
            <a:r>
              <a:rPr lang="es" sz="1100">
                <a:solidFill>
                  <a:srgbClr val="080808"/>
                </a:solidFill>
                <a:highlight>
                  <a:srgbClr val="FFFFFF"/>
                </a:highlight>
                <a:latin typeface="Courier New"/>
                <a:ea typeface="Courier New"/>
                <a:cs typeface="Courier New"/>
                <a:sym typeface="Courier New"/>
              </a:rPr>
              <a:t>*(</a:t>
            </a:r>
            <a:r>
              <a:rPr lang="es" sz="1100">
                <a:solidFill>
                  <a:srgbClr val="0033B3"/>
                </a:solidFill>
                <a:highlight>
                  <a:srgbClr val="FFFFFF"/>
                </a:highlight>
                <a:latin typeface="Courier New"/>
                <a:ea typeface="Courier New"/>
                <a:cs typeface="Courier New"/>
                <a:sym typeface="Courier New"/>
              </a:rPr>
              <a:t>int</a:t>
            </a:r>
            <a:r>
              <a:rPr lang="es" sz="1100">
                <a:solidFill>
                  <a:srgbClr val="080808"/>
                </a:solidFill>
                <a:highlight>
                  <a:srgbClr val="FFFFFF"/>
                </a:highlight>
                <a:latin typeface="Courier New"/>
                <a:ea typeface="Courier New"/>
                <a:cs typeface="Courier New"/>
                <a:sym typeface="Courier New"/>
              </a:rPr>
              <a:t>) </a:t>
            </a:r>
            <a:r>
              <a:rPr lang="es" sz="1100">
                <a:solidFill>
                  <a:srgbClr val="871094"/>
                </a:solidFill>
                <a:highlight>
                  <a:srgbClr val="FFFFFF"/>
                </a:highlight>
                <a:latin typeface="Courier New"/>
                <a:ea typeface="Courier New"/>
                <a:cs typeface="Courier New"/>
                <a:sym typeface="Courier New"/>
              </a:rPr>
              <a:t>d</a:t>
            </a:r>
            <a:r>
              <a:rPr lang="es" sz="1100">
                <a:solidFill>
                  <a:srgbClr val="080808"/>
                </a:solidFill>
                <a:highlight>
                  <a:srgbClr val="FFFFFF"/>
                </a:highlight>
                <a:latin typeface="Courier New"/>
                <a:ea typeface="Courier New"/>
                <a:cs typeface="Courier New"/>
                <a:sym typeface="Courier New"/>
              </a:rPr>
              <a:t>,</a:t>
            </a:r>
            <a:r>
              <a:rPr lang="es" sz="1100">
                <a:solidFill>
                  <a:srgbClr val="1750EB"/>
                </a:solidFill>
                <a:highlight>
                  <a:srgbClr val="FFFFFF"/>
                </a:highlight>
                <a:latin typeface="Courier New"/>
                <a:ea typeface="Courier New"/>
                <a:cs typeface="Courier New"/>
                <a:sym typeface="Courier New"/>
              </a:rPr>
              <a:t>400</a:t>
            </a:r>
            <a:r>
              <a:rPr lang="es" sz="1100">
                <a:solidFill>
                  <a:srgbClr val="080808"/>
                </a:solidFill>
                <a:highlight>
                  <a:srgbClr val="FFFFFF"/>
                </a:highlight>
                <a:latin typeface="Courier New"/>
                <a:ea typeface="Courier New"/>
                <a:cs typeface="Courier New"/>
                <a:sym typeface="Courier New"/>
              </a:rPr>
              <a:t>*(</a:t>
            </a:r>
            <a:r>
              <a:rPr lang="es" sz="1100">
                <a:solidFill>
                  <a:srgbClr val="0033B3"/>
                </a:solidFill>
                <a:highlight>
                  <a:srgbClr val="FFFFFF"/>
                </a:highlight>
                <a:latin typeface="Courier New"/>
                <a:ea typeface="Courier New"/>
                <a:cs typeface="Courier New"/>
                <a:sym typeface="Courier New"/>
              </a:rPr>
              <a:t>int</a:t>
            </a:r>
            <a:r>
              <a:rPr lang="es" sz="1100">
                <a:solidFill>
                  <a:srgbClr val="080808"/>
                </a:solidFill>
                <a:highlight>
                  <a:srgbClr val="FFFFFF"/>
                </a:highlight>
                <a:latin typeface="Courier New"/>
                <a:ea typeface="Courier New"/>
                <a:cs typeface="Courier New"/>
                <a:sym typeface="Courier New"/>
              </a:rPr>
              <a:t>)</a:t>
            </a:r>
            <a:r>
              <a:rPr lang="es" sz="1100">
                <a:solidFill>
                  <a:srgbClr val="871094"/>
                </a:solidFill>
                <a:highlight>
                  <a:srgbClr val="FFFFFF"/>
                </a:highlight>
                <a:latin typeface="Courier New"/>
                <a:ea typeface="Courier New"/>
                <a:cs typeface="Courier New"/>
                <a:sym typeface="Courier New"/>
              </a:rPr>
              <a:t>d</a:t>
            </a:r>
            <a:r>
              <a:rPr lang="es"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1200"/>
              </a:spcBef>
              <a:spcAft>
                <a:spcPts val="1200"/>
              </a:spcAft>
              <a:buSzPts val="1800"/>
              <a:buNone/>
            </a:pPr>
            <a:r>
              <a:t/>
            </a:r>
            <a:endParaRPr/>
          </a:p>
        </p:txBody>
      </p:sp>
      <p:pic>
        <p:nvPicPr>
          <p:cNvPr id="95" name="Google Shape;95;p8"/>
          <p:cNvPicPr preferRelativeResize="0"/>
          <p:nvPr/>
        </p:nvPicPr>
        <p:blipFill rotWithShape="1">
          <a:blip r:embed="rId3">
            <a:alphaModFix/>
          </a:blip>
          <a:srcRect b="0" l="0" r="0" t="0"/>
          <a:stretch/>
        </p:blipFill>
        <p:spPr>
          <a:xfrm>
            <a:off x="5845425" y="611487"/>
            <a:ext cx="2564075" cy="4241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9"/>
          <p:cNvSpPr txBox="1"/>
          <p:nvPr>
            <p:ph type="title"/>
          </p:nvPr>
        </p:nvSpPr>
        <p:spPr>
          <a:xfrm>
            <a:off x="249725" y="209550"/>
            <a:ext cx="8520600" cy="43020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990"/>
              <a:buNone/>
            </a:pPr>
            <a:r>
              <a:rPr lang="es" sz="1400"/>
              <a:t>AJUSTAR UNA IMAGEN A LAS DIMENSIONES DE LA PANTALLA: En general conviene que las imágenes almacenadas en drawable son sean demasiado grandes, en general no deben ser mayores de 2 Megapíxeles (aproximadamente 1200 píxeles de ancho por 1600 de alto), porque al transformarse en mapa de bits pueden exceder el tamaño disponible en el dispositivo. Si es necesario se pueden escalar antes de copiarlas en drawable, o mediante código desde la aplicación; siendo esto último lo que trata el siguiente ejemplo.</a:t>
            </a:r>
            <a:endParaRPr sz="1400"/>
          </a:p>
          <a:p>
            <a:pPr indent="0" lvl="0" marL="0" rtl="0" algn="just">
              <a:lnSpc>
                <a:spcPct val="100000"/>
              </a:lnSpc>
              <a:spcBef>
                <a:spcPts val="0"/>
              </a:spcBef>
              <a:spcAft>
                <a:spcPts val="0"/>
              </a:spcAft>
              <a:buClr>
                <a:schemeClr val="dk1"/>
              </a:buClr>
              <a:buSzPts val="990"/>
              <a:buFont typeface="Arial"/>
              <a:buNone/>
            </a:pPr>
            <a:r>
              <a:rPr lang="es" sz="1400"/>
              <a:t>EJEMPLO Imagen6: Modificar el EJEMPLO Imagen3, usaremos una imagen que requiere ser reescalada porque su tamaño es algo mayor a la resolución de la pantalla (en mi caso uso la misma imagen, pero con dimensión mayor: 780x525); se pueden presentar dos casos: que se exceda el ancho o el alto de la resolución de la pantalla. Se pide mostrar la imagen y escribir en color amarillo las dimensiones de la imagen, del dispositico y de la imagen reescalada.</a:t>
            </a:r>
            <a:endParaRPr sz="1400"/>
          </a:p>
          <a:p>
            <a:pPr indent="0" lvl="0" marL="0" rtl="0" algn="just">
              <a:lnSpc>
                <a:spcPct val="100000"/>
              </a:lnSpc>
              <a:spcBef>
                <a:spcPts val="0"/>
              </a:spcBef>
              <a:spcAft>
                <a:spcPts val="0"/>
              </a:spcAft>
              <a:buClr>
                <a:schemeClr val="dk1"/>
              </a:buClr>
              <a:buSzPts val="990"/>
              <a:buFont typeface="Arial"/>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