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 roundtripDataSignature="AMtx7mhrHQfo9VOa8a45Y3mZaTd/fVKh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Tema 15: HILOS Y CONTROLADORES</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212550" y="85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EJECUCIONES EN BACKGROUND CON Thread</a:t>
            </a:r>
            <a:endParaRPr/>
          </a:p>
        </p:txBody>
      </p:sp>
      <p:sp>
        <p:nvSpPr>
          <p:cNvPr id="60" name="Google Shape;60;p2"/>
          <p:cNvSpPr txBox="1"/>
          <p:nvPr>
            <p:ph idx="1" type="body"/>
          </p:nvPr>
        </p:nvSpPr>
        <p:spPr>
          <a:xfrm>
            <a:off x="125800" y="650550"/>
            <a:ext cx="8835000" cy="44187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lang="es" sz="1200">
                <a:solidFill>
                  <a:srgbClr val="000000"/>
                </a:solidFill>
              </a:rPr>
              <a:t>Para ejecutar varias acciones en paralelo usamos hilos de ejecución o threads; se hace en background con una prioridad determinada bajo el control de un objeto de la clase Thread de java. Generalmente hay un hilo principal asociado a una actividad, con instrucciones que se ejecutan secuencialmente.</a:t>
            </a:r>
            <a:endParaRPr sz="1200">
              <a:solidFill>
                <a:srgbClr val="000000"/>
              </a:solidFill>
            </a:endParaRPr>
          </a:p>
          <a:p>
            <a:pPr indent="0" lvl="0" marL="0" rtl="0" algn="just">
              <a:lnSpc>
                <a:spcPct val="115000"/>
              </a:lnSpc>
              <a:spcBef>
                <a:spcPts val="0"/>
              </a:spcBef>
              <a:spcAft>
                <a:spcPts val="0"/>
              </a:spcAft>
              <a:buSzPts val="1800"/>
              <a:buNone/>
            </a:pPr>
            <a:r>
              <a:rPr lang="es" sz="1200">
                <a:solidFill>
                  <a:srgbClr val="000000"/>
                </a:solidFill>
              </a:rPr>
              <a:t>Para crear un hilo, definimos una clase que extiende de Thread que debe sobrescribir el método run(), y que se ejecutará cuando se inicie este hilo:</a:t>
            </a:r>
            <a:endParaRPr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class Hilo extends Thread{</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@override</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public void run(){</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//instrucciones a ejecutar</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a:t>
            </a:r>
            <a:endParaRPr i="1" sz="1200">
              <a:solidFill>
                <a:srgbClr val="000000"/>
              </a:solidFill>
            </a:endParaRPr>
          </a:p>
          <a:p>
            <a:pPr indent="0" lvl="0" marL="0" rtl="0" algn="just">
              <a:lnSpc>
                <a:spcPct val="115000"/>
              </a:lnSpc>
              <a:spcBef>
                <a:spcPts val="0"/>
              </a:spcBef>
              <a:spcAft>
                <a:spcPts val="0"/>
              </a:spcAft>
              <a:buSzPts val="1800"/>
              <a:buNone/>
            </a:pPr>
            <a:r>
              <a:rPr lang="es" sz="1200">
                <a:solidFill>
                  <a:srgbClr val="000000"/>
                </a:solidFill>
              </a:rPr>
              <a:t>Para comenzar la ejecución del hilo se instancia un objeto de la clase Hilo y se ejecuta el método start():</a:t>
            </a:r>
            <a:endParaRPr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Hilo hilo1=new Hilo();</a:t>
            </a:r>
            <a:endParaRPr i="1" sz="1200">
              <a:solidFill>
                <a:srgbClr val="000000"/>
              </a:solidFill>
            </a:endParaRPr>
          </a:p>
          <a:p>
            <a:pPr indent="0" lvl="0" marL="0" rtl="0" algn="just">
              <a:lnSpc>
                <a:spcPct val="115000"/>
              </a:lnSpc>
              <a:spcBef>
                <a:spcPts val="0"/>
              </a:spcBef>
              <a:spcAft>
                <a:spcPts val="0"/>
              </a:spcAft>
              <a:buSzPts val="1800"/>
              <a:buNone/>
            </a:pPr>
            <a:r>
              <a:rPr i="1" lang="es" sz="1200">
                <a:solidFill>
                  <a:srgbClr val="000000"/>
                </a:solidFill>
              </a:rPr>
              <a:t>hilo1.start();</a:t>
            </a:r>
            <a:endParaRPr i="1" sz="1200">
              <a:solidFill>
                <a:srgbClr val="000000"/>
              </a:solidFill>
            </a:endParaRPr>
          </a:p>
          <a:p>
            <a:pPr indent="0" lvl="0" marL="0" rtl="0" algn="just">
              <a:lnSpc>
                <a:spcPct val="115000"/>
              </a:lnSpc>
              <a:spcBef>
                <a:spcPts val="0"/>
              </a:spcBef>
              <a:spcAft>
                <a:spcPts val="0"/>
              </a:spcAft>
              <a:buSzPts val="1800"/>
              <a:buNone/>
            </a:pPr>
            <a:r>
              <a:rPr lang="es" sz="1200">
                <a:solidFill>
                  <a:srgbClr val="000000"/>
                </a:solidFill>
              </a:rPr>
              <a:t>Podemos definir varios hilos y ejecutarlos todos al mismo tiempo con distintas prioridades.</a:t>
            </a:r>
            <a:endParaRPr sz="1200">
              <a:solidFill>
                <a:srgbClr val="000000"/>
              </a:solidFill>
            </a:endParaRPr>
          </a:p>
          <a:p>
            <a:pPr indent="0" lvl="0" marL="0" rtl="0" algn="just">
              <a:lnSpc>
                <a:spcPct val="115000"/>
              </a:lnSpc>
              <a:spcBef>
                <a:spcPts val="0"/>
              </a:spcBef>
              <a:spcAft>
                <a:spcPts val="0"/>
              </a:spcAft>
              <a:buSzPts val="1800"/>
              <a:buNone/>
            </a:pPr>
            <a:r>
              <a:rPr b="1" lang="es" sz="1200">
                <a:solidFill>
                  <a:srgbClr val="000000"/>
                </a:solidFill>
              </a:rPr>
              <a:t>La vista de la pantalla solo se puede modificar desde el hilo principal.</a:t>
            </a:r>
            <a:r>
              <a:rPr lang="es" sz="1200">
                <a:solidFill>
                  <a:srgbClr val="000000"/>
                </a:solidFill>
              </a:rPr>
              <a:t> Los procesos que se ejecutan en un hilo no tienen permiso para modificar los objetos de tipo View, por ejemplo un TextView. Si lo intentamos al ejecutar dará un error. Si queremos mostrar algo en pantalla desde un hilo secundario, podemos usar un controlador o handler, que es un objeto de la clase Handler. Un controlador residente en el hilo principal puede recibir mensajes de otro hilo y ejecutar instrucciones, como por ejemplo escribir en pantalla.</a:t>
            </a:r>
            <a:endParaRPr sz="1200">
              <a:solidFill>
                <a:srgbClr val="000000"/>
              </a:solidFill>
            </a:endParaRPr>
          </a:p>
          <a:p>
            <a:pPr indent="0" lvl="0" marL="0" rtl="0" algn="just">
              <a:lnSpc>
                <a:spcPct val="115000"/>
              </a:lnSpc>
              <a:spcBef>
                <a:spcPts val="0"/>
              </a:spcBef>
              <a:spcAft>
                <a:spcPts val="0"/>
              </a:spcAft>
              <a:buSzPts val="1800"/>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1" type="body"/>
          </p:nvPr>
        </p:nvSpPr>
        <p:spPr>
          <a:xfrm>
            <a:off x="136325" y="111550"/>
            <a:ext cx="8836800" cy="4457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SzPts val="1800"/>
              <a:buNone/>
            </a:pPr>
            <a:r>
              <a:rPr lang="es" sz="1400">
                <a:solidFill>
                  <a:srgbClr val="000000"/>
                </a:solidFill>
              </a:rPr>
              <a:t>Para enviar un mensaje desde un hilo a un controlador o handler, se crea un objeto de la clase Message:</a:t>
            </a:r>
            <a:endParaRPr sz="1400">
              <a:solidFill>
                <a:srgbClr val="000000"/>
              </a:solidFill>
            </a:endParaRPr>
          </a:p>
          <a:p>
            <a:pPr indent="0" lvl="0" marL="0" rtl="0" algn="just">
              <a:lnSpc>
                <a:spcPct val="100000"/>
              </a:lnSpc>
              <a:spcBef>
                <a:spcPts val="0"/>
              </a:spcBef>
              <a:spcAft>
                <a:spcPts val="0"/>
              </a:spcAft>
              <a:buSzPts val="1800"/>
              <a:buNone/>
            </a:pPr>
            <a:r>
              <a:rPr i="1" lang="es" sz="1400">
                <a:solidFill>
                  <a:srgbClr val="0000FF"/>
                </a:solidFill>
              </a:rPr>
              <a:t>Message msg=handler.obtainMessage();</a:t>
            </a:r>
            <a:endParaRPr i="1" sz="1400">
              <a:solidFill>
                <a:srgbClr val="0000FF"/>
              </a:solidFill>
            </a:endParaRPr>
          </a:p>
          <a:p>
            <a:pPr indent="0" lvl="0" marL="0" rtl="0" algn="just">
              <a:lnSpc>
                <a:spcPct val="100000"/>
              </a:lnSpc>
              <a:spcBef>
                <a:spcPts val="0"/>
              </a:spcBef>
              <a:spcAft>
                <a:spcPts val="0"/>
              </a:spcAft>
              <a:buSzPts val="1800"/>
              <a:buNone/>
            </a:pPr>
            <a:r>
              <a:rPr lang="es" sz="1400">
                <a:solidFill>
                  <a:srgbClr val="000000"/>
                </a:solidFill>
              </a:rPr>
              <a:t>Se construye un objeto tipo Bundle para empaquetar los datos que se desean enviar al handler y se insertan los datos en él, mediante parejas (“etiqueta”,dato); por ejemplo, para insertar un entero y una cadena en un Bundle:</a:t>
            </a:r>
            <a:endParaRPr sz="1400">
              <a:solidFill>
                <a:srgbClr val="000000"/>
              </a:solidFill>
            </a:endParaRPr>
          </a:p>
          <a:p>
            <a:pPr indent="0" lvl="0" marL="0" rtl="0" algn="just">
              <a:lnSpc>
                <a:spcPct val="100000"/>
              </a:lnSpc>
              <a:spcBef>
                <a:spcPts val="0"/>
              </a:spcBef>
              <a:spcAft>
                <a:spcPts val="0"/>
              </a:spcAft>
              <a:buSzPts val="1800"/>
              <a:buNone/>
            </a:pPr>
            <a:r>
              <a:rPr i="1" lang="es" sz="1400">
                <a:solidFill>
                  <a:srgbClr val="0000FF"/>
                </a:solidFill>
              </a:rPr>
              <a:t>Bundle b=new Bundle();</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b.putInt(“etiqueta1”,entero);</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b.putString(“etiqueta2”,cadena);</a:t>
            </a:r>
            <a:endParaRPr i="1" sz="1400">
              <a:solidFill>
                <a:srgbClr val="0000FF"/>
              </a:solidFill>
            </a:endParaRPr>
          </a:p>
          <a:p>
            <a:pPr indent="0" lvl="0" marL="0" rtl="0" algn="just">
              <a:lnSpc>
                <a:spcPct val="100000"/>
              </a:lnSpc>
              <a:spcBef>
                <a:spcPts val="0"/>
              </a:spcBef>
              <a:spcAft>
                <a:spcPts val="0"/>
              </a:spcAft>
              <a:buSzPts val="1800"/>
              <a:buNone/>
            </a:pPr>
            <a:r>
              <a:rPr lang="es" sz="1400">
                <a:solidFill>
                  <a:srgbClr val="000000"/>
                </a:solidFill>
              </a:rPr>
              <a:t>Finalmente se inserta el bundle en el mensaje y se envía al controlador:</a:t>
            </a:r>
            <a:endParaRPr sz="1400">
              <a:solidFill>
                <a:srgbClr val="000000"/>
              </a:solidFill>
            </a:endParaRPr>
          </a:p>
          <a:p>
            <a:pPr indent="0" lvl="0" marL="0" rtl="0" algn="just">
              <a:lnSpc>
                <a:spcPct val="100000"/>
              </a:lnSpc>
              <a:spcBef>
                <a:spcPts val="0"/>
              </a:spcBef>
              <a:spcAft>
                <a:spcPts val="0"/>
              </a:spcAft>
              <a:buSzPts val="1800"/>
              <a:buNone/>
            </a:pPr>
            <a:r>
              <a:rPr i="1" lang="es" sz="1400">
                <a:solidFill>
                  <a:srgbClr val="0000FF"/>
                </a:solidFill>
              </a:rPr>
              <a:t>msg.setData(b);</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handler.sendMessage(msg);</a:t>
            </a:r>
            <a:endParaRPr i="1" sz="1400">
              <a:solidFill>
                <a:srgbClr val="0000FF"/>
              </a:solidFill>
            </a:endParaRPr>
          </a:p>
          <a:p>
            <a:pPr indent="0" lvl="0" marL="0" rtl="0" algn="just">
              <a:lnSpc>
                <a:spcPct val="100000"/>
              </a:lnSpc>
              <a:spcBef>
                <a:spcPts val="0"/>
              </a:spcBef>
              <a:spcAft>
                <a:spcPts val="0"/>
              </a:spcAft>
              <a:buSzPts val="1800"/>
              <a:buNone/>
            </a:pPr>
            <a:r>
              <a:rPr lang="es" sz="1400">
                <a:solidFill>
                  <a:srgbClr val="000000"/>
                </a:solidFill>
              </a:rPr>
              <a:t>Al enviar un mensaje al handler, automáticamente el sistema ejecuta el método handler.handleMessage(). Para definir un controlador: </a:t>
            </a:r>
            <a:endParaRPr sz="1400">
              <a:solidFill>
                <a:srgbClr val="000000"/>
              </a:solidFill>
            </a:endParaRPr>
          </a:p>
          <a:p>
            <a:pPr indent="0" lvl="0" marL="0" rtl="0" algn="just">
              <a:lnSpc>
                <a:spcPct val="100000"/>
              </a:lnSpc>
              <a:spcBef>
                <a:spcPts val="0"/>
              </a:spcBef>
              <a:spcAft>
                <a:spcPts val="0"/>
              </a:spcAft>
              <a:buSzPts val="1800"/>
              <a:buNone/>
            </a:pPr>
            <a:r>
              <a:rPr i="1" lang="es" sz="1400">
                <a:solidFill>
                  <a:srgbClr val="0000FF"/>
                </a:solidFill>
              </a:rPr>
              <a:t>Handler handler=new Controlador();</a:t>
            </a:r>
            <a:endParaRPr i="1" sz="1400">
              <a:solidFill>
                <a:srgbClr val="0000FF"/>
              </a:solidFill>
            </a:endParaRPr>
          </a:p>
          <a:p>
            <a:pPr indent="0" lvl="0" marL="0" rtl="0" algn="just">
              <a:lnSpc>
                <a:spcPct val="100000"/>
              </a:lnSpc>
              <a:spcBef>
                <a:spcPts val="0"/>
              </a:spcBef>
              <a:spcAft>
                <a:spcPts val="0"/>
              </a:spcAft>
              <a:buSzPts val="1800"/>
              <a:buNone/>
            </a:pPr>
            <a:r>
              <a:rPr lang="es" sz="1400">
                <a:solidFill>
                  <a:srgbClr val="000000"/>
                </a:solidFill>
              </a:rPr>
              <a:t>Donde la clase Controlador extiende de Handler y sobreescribe el método handleMessage():</a:t>
            </a:r>
            <a:endParaRPr sz="1400">
              <a:solidFill>
                <a:srgbClr val="000000"/>
              </a:solidFill>
            </a:endParaRPr>
          </a:p>
          <a:p>
            <a:pPr indent="0" lvl="0" marL="0" rtl="0" algn="just">
              <a:lnSpc>
                <a:spcPct val="100000"/>
              </a:lnSpc>
              <a:spcBef>
                <a:spcPts val="0"/>
              </a:spcBef>
              <a:spcAft>
                <a:spcPts val="0"/>
              </a:spcAft>
              <a:buSzPts val="1800"/>
              <a:buNone/>
            </a:pPr>
            <a:r>
              <a:rPr i="1" lang="es" sz="1400">
                <a:solidFill>
                  <a:srgbClr val="0000FF"/>
                </a:solidFill>
              </a:rPr>
              <a:t>class Controlador extends Handler{//Controlador para recibir mensajes del hilo</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@override</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public void handleMessage(Message msg){</a:t>
            </a:r>
            <a:endParaRPr i="1" sz="1400">
              <a:solidFill>
                <a:srgbClr val="0000FF"/>
              </a:solidFill>
            </a:endParaRPr>
          </a:p>
          <a:p>
            <a:pPr indent="0" lvl="0" marL="0" rtl="0" algn="just">
              <a:lnSpc>
                <a:spcPct val="100000"/>
              </a:lnSpc>
              <a:spcBef>
                <a:spcPts val="0"/>
              </a:spcBef>
              <a:spcAft>
                <a:spcPts val="0"/>
              </a:spcAft>
              <a:buSzPts val="1800"/>
              <a:buNone/>
            </a:pPr>
            <a:r>
              <a:rPr i="1" lang="es" sz="1400">
                <a:solidFill>
                  <a:srgbClr val="0000FF"/>
                </a:solidFill>
              </a:rPr>
              <a:t>	int entero=msg.getData().getInt(“etiqueta1”);</a:t>
            </a:r>
            <a:endParaRPr i="1" sz="1400">
              <a:solidFill>
                <a:srgbClr val="0000FF"/>
              </a:solidFill>
            </a:endParaRPr>
          </a:p>
          <a:p>
            <a:pPr indent="457200" lvl="0" marL="0" rtl="0" algn="just">
              <a:lnSpc>
                <a:spcPct val="100000"/>
              </a:lnSpc>
              <a:spcBef>
                <a:spcPts val="0"/>
              </a:spcBef>
              <a:spcAft>
                <a:spcPts val="0"/>
              </a:spcAft>
              <a:buSzPts val="1800"/>
              <a:buNone/>
            </a:pPr>
            <a:r>
              <a:rPr i="1" lang="es" sz="1400">
                <a:solidFill>
                  <a:srgbClr val="0000FF"/>
                </a:solidFill>
              </a:rPr>
              <a:t>String cadena=msg.getData.getString(“etiqueta2”);</a:t>
            </a:r>
            <a:endParaRPr i="1" sz="1400">
              <a:solidFill>
                <a:srgbClr val="0000FF"/>
              </a:solidFill>
            </a:endParaRPr>
          </a:p>
          <a:p>
            <a:pPr indent="0" lvl="0" marL="0" rtl="0" algn="l">
              <a:lnSpc>
                <a:spcPct val="100000"/>
              </a:lnSpc>
              <a:spcBef>
                <a:spcPts val="0"/>
              </a:spcBef>
              <a:spcAft>
                <a:spcPts val="0"/>
              </a:spcAft>
              <a:buSzPts val="1800"/>
              <a:buNone/>
            </a:pPr>
            <a:r>
              <a:rPr i="1" lang="es" sz="1400">
                <a:solidFill>
                  <a:srgbClr val="0000FF"/>
                </a:solidFill>
              </a:rPr>
              <a:t>//otras instrucciones…</a:t>
            </a:r>
            <a:endParaRPr i="1" sz="1400">
              <a:solidFill>
                <a:srgbClr val="0000FF"/>
              </a:solidFill>
            </a:endParaRPr>
          </a:p>
          <a:p>
            <a:pPr indent="0" lvl="0" marL="0" rtl="0" algn="l">
              <a:lnSpc>
                <a:spcPct val="100000"/>
              </a:lnSpc>
              <a:spcBef>
                <a:spcPts val="0"/>
              </a:spcBef>
              <a:spcAft>
                <a:spcPts val="0"/>
              </a:spcAft>
              <a:buSzPts val="1800"/>
              <a:buNone/>
            </a:pPr>
            <a:r>
              <a:rPr i="1" lang="es" sz="1400">
                <a:solidFill>
                  <a:srgbClr val="0000FF"/>
                </a:solidFill>
              </a:rPr>
              <a:t>	textView.append(“Entero: “+entero”\n”+”Cadena: “+cadena);</a:t>
            </a:r>
            <a:endParaRPr i="1" sz="1400">
              <a:solidFill>
                <a:srgbClr val="0000FF"/>
              </a:solidFill>
            </a:endParaRPr>
          </a:p>
          <a:p>
            <a:pPr indent="0" lvl="0" marL="0" rtl="0" algn="l">
              <a:lnSpc>
                <a:spcPct val="100000"/>
              </a:lnSpc>
              <a:spcBef>
                <a:spcPts val="0"/>
              </a:spcBef>
              <a:spcAft>
                <a:spcPts val="0"/>
              </a:spcAft>
              <a:buSzPts val="1800"/>
              <a:buNone/>
            </a:pPr>
            <a:r>
              <a:rPr i="1" lang="es" sz="1400">
                <a:solidFill>
                  <a:srgbClr val="0000FF"/>
                </a:solidFill>
              </a:rPr>
              <a:t>}}</a:t>
            </a:r>
            <a:endParaRPr i="1" sz="1400">
              <a:solidFill>
                <a:srgbClr val="0000FF"/>
              </a:solidFill>
            </a:endParaRPr>
          </a:p>
          <a:p>
            <a:pPr indent="0" lvl="0" marL="0" rtl="0" algn="l">
              <a:lnSpc>
                <a:spcPct val="100000"/>
              </a:lnSpc>
              <a:spcBef>
                <a:spcPts val="0"/>
              </a:spcBef>
              <a:spcAft>
                <a:spcPts val="0"/>
              </a:spcAft>
              <a:buSzPts val="1800"/>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445025"/>
            <a:ext cx="8520600" cy="4562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22222"/>
              <a:buNone/>
            </a:pPr>
            <a:r>
              <a:rPr lang="es" sz="1400"/>
              <a:t>EjercicioHilos1: Ejecutamos dos hilos simultáneos, que envían mensajes a un controlador que los muestra en pantalla. Cada hilo cuenta del 1 a un número máximo (primer parámetro del constructor),con un retraso temporal expresado en milisegundos (segundo parámetro del constructor). El hilo1 cuenta del 0 al 9, con un retraso de 100 y el hilo2 cuenta del 0 al 14, con un retraso de 200. La prioridad por defecto de un hilo es 5, modificamos la prioridad del hilo2 a 7.</a:t>
            </a:r>
            <a:endParaRPr sz="1400"/>
          </a:p>
          <a:p>
            <a:pPr indent="0" lvl="0" marL="0" rtl="0" algn="l">
              <a:lnSpc>
                <a:spcPct val="100000"/>
              </a:lnSpc>
              <a:spcBef>
                <a:spcPts val="0"/>
              </a:spcBef>
              <a:spcAft>
                <a:spcPts val="0"/>
              </a:spcAft>
              <a:buClr>
                <a:schemeClr val="dk1"/>
              </a:buClr>
              <a:buSzPct val="100000"/>
              <a:buFont typeface="Arial"/>
              <a:buNone/>
            </a:pPr>
            <a:r>
              <a:rPr lang="es" sz="1100">
                <a:solidFill>
                  <a:srgbClr val="0033B3"/>
                </a:solidFill>
                <a:highlight>
                  <a:srgbClr val="FFFFFF"/>
                </a:highlight>
                <a:latin typeface="Courier New"/>
                <a:ea typeface="Courier New"/>
                <a:cs typeface="Courier New"/>
                <a:sym typeface="Courier New"/>
              </a:rPr>
              <a:t>class </a:t>
            </a:r>
            <a:r>
              <a:rPr lang="es" sz="1100">
                <a:highlight>
                  <a:srgbClr val="FFFFFF"/>
                </a:highlight>
                <a:latin typeface="Courier New"/>
                <a:ea typeface="Courier New"/>
                <a:cs typeface="Courier New"/>
                <a:sym typeface="Courier New"/>
              </a:rPr>
              <a:t>Hilo </a:t>
            </a:r>
            <a:r>
              <a:rPr lang="es" sz="1100">
                <a:solidFill>
                  <a:srgbClr val="0033B3"/>
                </a:solidFill>
                <a:highlight>
                  <a:srgbClr val="FFFFFF"/>
                </a:highlight>
                <a:latin typeface="Courier New"/>
                <a:ea typeface="Courier New"/>
                <a:cs typeface="Courier New"/>
                <a:sym typeface="Courier New"/>
              </a:rPr>
              <a:t>extends </a:t>
            </a:r>
            <a:r>
              <a:rPr lang="es" sz="1100">
                <a:highlight>
                  <a:srgbClr val="FFFFFF"/>
                </a:highlight>
                <a:latin typeface="Courier New"/>
                <a:ea typeface="Courier New"/>
                <a:cs typeface="Courier New"/>
                <a:sym typeface="Courier New"/>
              </a:rPr>
              <a:t>Thread</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33B3"/>
                </a:solidFill>
                <a:highlight>
                  <a:srgbClr val="FFFFFF"/>
                </a:highlight>
                <a:latin typeface="Courier New"/>
                <a:ea typeface="Courier New"/>
                <a:cs typeface="Courier New"/>
                <a:sym typeface="Courier New"/>
              </a:rPr>
              <a:t>int </a:t>
            </a:r>
            <a:r>
              <a:rPr lang="es" sz="1100">
                <a:solidFill>
                  <a:srgbClr val="871094"/>
                </a:solidFill>
                <a:highlight>
                  <a:srgbClr val="FFFFFF"/>
                </a:highlight>
                <a:latin typeface="Courier New"/>
                <a:ea typeface="Courier New"/>
                <a:cs typeface="Courier New"/>
                <a:sym typeface="Courier New"/>
              </a:rPr>
              <a:t>maximo</a:t>
            </a:r>
            <a:r>
              <a:rPr lang="es" sz="1100">
                <a:solidFill>
                  <a:srgbClr val="080808"/>
                </a:solidFill>
                <a:highlight>
                  <a:srgbClr val="FFFFFF"/>
                </a:highlight>
                <a:latin typeface="Courier New"/>
                <a:ea typeface="Courier New"/>
                <a:cs typeface="Courier New"/>
                <a:sym typeface="Courier New"/>
              </a:rPr>
              <a:t>,</a:t>
            </a:r>
            <a:r>
              <a:rPr lang="es" sz="1100">
                <a:solidFill>
                  <a:srgbClr val="871094"/>
                </a:solidFill>
                <a:highlight>
                  <a:srgbClr val="FFFFFF"/>
                </a:highlight>
                <a:latin typeface="Courier New"/>
                <a:ea typeface="Courier New"/>
                <a:cs typeface="Courier New"/>
                <a:sym typeface="Courier New"/>
              </a:rPr>
              <a:t>tiempo</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627A"/>
                </a:solidFill>
                <a:highlight>
                  <a:srgbClr val="FFFFFF"/>
                </a:highlight>
                <a:latin typeface="Courier New"/>
                <a:ea typeface="Courier New"/>
                <a:cs typeface="Courier New"/>
                <a:sym typeface="Courier New"/>
              </a:rPr>
              <a:t>Hilo</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 </a:t>
            </a:r>
            <a:r>
              <a:rPr lang="es" sz="1100">
                <a:solidFill>
                  <a:srgbClr val="080808"/>
                </a:solidFill>
                <a:highlight>
                  <a:srgbClr val="FFFFFF"/>
                </a:highlight>
                <a:latin typeface="Courier New"/>
                <a:ea typeface="Courier New"/>
                <a:cs typeface="Courier New"/>
                <a:sym typeface="Courier New"/>
              </a:rPr>
              <a:t>n,</a:t>
            </a:r>
            <a:r>
              <a:rPr lang="es" sz="1100">
                <a:solidFill>
                  <a:srgbClr val="0033B3"/>
                </a:solidFill>
                <a:highlight>
                  <a:srgbClr val="FFFFFF"/>
                </a:highlight>
                <a:latin typeface="Courier New"/>
                <a:ea typeface="Courier New"/>
                <a:cs typeface="Courier New"/>
                <a:sym typeface="Courier New"/>
              </a:rPr>
              <a:t>int </a:t>
            </a:r>
            <a:r>
              <a:rPr lang="es" sz="1100">
                <a:solidFill>
                  <a:srgbClr val="080808"/>
                </a:solidFill>
                <a:highlight>
                  <a:srgbClr val="FFFFFF"/>
                </a:highlight>
                <a:latin typeface="Courier New"/>
                <a:ea typeface="Courier New"/>
                <a:cs typeface="Courier New"/>
                <a:sym typeface="Courier New"/>
              </a:rPr>
              <a:t>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maximo</a:t>
            </a:r>
            <a:r>
              <a:rPr lang="es" sz="1100">
                <a:solidFill>
                  <a:srgbClr val="080808"/>
                </a:solidFill>
                <a:highlight>
                  <a:srgbClr val="FFFFFF"/>
                </a:highlight>
                <a:latin typeface="Courier New"/>
                <a:ea typeface="Courier New"/>
                <a:cs typeface="Courier New"/>
                <a:sym typeface="Courier New"/>
              </a:rPr>
              <a:t>=n;//pasos del bucle</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tiempo</a:t>
            </a:r>
            <a:r>
              <a:rPr lang="es" sz="1100">
                <a:solidFill>
                  <a:srgbClr val="080808"/>
                </a:solidFill>
                <a:highlight>
                  <a:srgbClr val="FFFFFF"/>
                </a:highlight>
                <a:latin typeface="Courier New"/>
                <a:ea typeface="Courier New"/>
                <a:cs typeface="Courier New"/>
                <a:sym typeface="Courier New"/>
              </a:rPr>
              <a:t>=t;//</a:t>
            </a:r>
            <a:r>
              <a:rPr lang="es" sz="1100">
                <a:solidFill>
                  <a:srgbClr val="080808"/>
                </a:solidFill>
                <a:highlight>
                  <a:schemeClr val="lt1"/>
                </a:highlight>
                <a:latin typeface="Courier New"/>
                <a:ea typeface="Courier New"/>
                <a:cs typeface="Courier New"/>
                <a:sym typeface="Courier New"/>
              </a:rPr>
              <a:t>intervalo de tiempo q duerme el hilo o retraso temporal de cada hilo</a:t>
            </a:r>
            <a:endParaRPr sz="1100">
              <a:solidFill>
                <a:srgbClr val="080808"/>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33B3"/>
                </a:solidFill>
                <a:highlight>
                  <a:srgbClr val="FFFFFF"/>
                </a:highlight>
                <a:latin typeface="Courier New"/>
                <a:ea typeface="Courier New"/>
                <a:cs typeface="Courier New"/>
                <a:sym typeface="Courier New"/>
              </a:rPr>
              <a:t>public void </a:t>
            </a:r>
            <a:r>
              <a:rPr lang="es" sz="1100">
                <a:solidFill>
                  <a:srgbClr val="00627A"/>
                </a:solidFill>
                <a:highlight>
                  <a:srgbClr val="FFFFFF"/>
                </a:highlight>
                <a:latin typeface="Courier New"/>
                <a:ea typeface="Courier New"/>
                <a:cs typeface="Courier New"/>
                <a:sym typeface="Courier New"/>
              </a:rPr>
              <a:t>run</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33B3"/>
                </a:solidFill>
                <a:highlight>
                  <a:srgbClr val="FFFFFF"/>
                </a:highlight>
                <a:latin typeface="Courier New"/>
                <a:ea typeface="Courier New"/>
                <a:cs typeface="Courier New"/>
                <a:sym typeface="Courier New"/>
              </a:rPr>
              <a:t>for</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 </a:t>
            </a:r>
            <a:r>
              <a:rPr lang="es" sz="1100">
                <a:solidFill>
                  <a:srgbClr val="080808"/>
                </a:solidFill>
                <a:highlight>
                  <a:srgbClr val="FFFFFF"/>
                </a:highlight>
                <a:latin typeface="Courier New"/>
                <a:ea typeface="Courier New"/>
                <a:cs typeface="Courier New"/>
                <a:sym typeface="Courier New"/>
              </a:rPr>
              <a:t>i=</a:t>
            </a:r>
            <a:r>
              <a:rPr lang="es" sz="1100">
                <a:solidFill>
                  <a:srgbClr val="1750EB"/>
                </a:solidFill>
                <a:highlight>
                  <a:srgbClr val="FFFFFF"/>
                </a:highlight>
                <a:latin typeface="Courier New"/>
                <a:ea typeface="Courier New"/>
                <a:cs typeface="Courier New"/>
                <a:sym typeface="Courier New"/>
              </a:rPr>
              <a:t>0</a:t>
            </a:r>
            <a:r>
              <a:rPr lang="es" sz="1100">
                <a:solidFill>
                  <a:srgbClr val="080808"/>
                </a:solidFill>
                <a:highlight>
                  <a:srgbClr val="FFFFFF"/>
                </a:highlight>
                <a:latin typeface="Courier New"/>
                <a:ea typeface="Courier New"/>
                <a:cs typeface="Courier New"/>
                <a:sym typeface="Courier New"/>
              </a:rPr>
              <a:t>;i&lt;</a:t>
            </a:r>
            <a:r>
              <a:rPr lang="es" sz="1100">
                <a:solidFill>
                  <a:srgbClr val="871094"/>
                </a:solidFill>
                <a:highlight>
                  <a:srgbClr val="FFFFFF"/>
                </a:highlight>
                <a:latin typeface="Courier New"/>
                <a:ea typeface="Courier New"/>
                <a:cs typeface="Courier New"/>
                <a:sym typeface="Courier New"/>
              </a:rPr>
              <a:t>maximo</a:t>
            </a:r>
            <a:r>
              <a:rPr lang="es" sz="1100">
                <a:solidFill>
                  <a:srgbClr val="080808"/>
                </a:solidFill>
                <a:highlight>
                  <a:srgbClr val="FFFFFF"/>
                </a:highlight>
                <a:latin typeface="Courier New"/>
                <a:ea typeface="Courier New"/>
                <a:cs typeface="Courier New"/>
                <a:sym typeface="Courier New"/>
              </a:rPr>
              <a:t>;i++){//el valor de i se va incrementando en cada hilo según el valor del retraso</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33B3"/>
                </a:solidFill>
                <a:highlight>
                  <a:srgbClr val="FFFFFF"/>
                </a:highlight>
                <a:latin typeface="Courier New"/>
                <a:ea typeface="Courier New"/>
                <a:cs typeface="Courier New"/>
                <a:sym typeface="Courier New"/>
              </a:rPr>
              <a:t>try</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Thread</a:t>
            </a:r>
            <a:r>
              <a:rPr lang="es" sz="1100">
                <a:solidFill>
                  <a:srgbClr val="080808"/>
                </a:solidFill>
                <a:highlight>
                  <a:srgbClr val="FFFFFF"/>
                </a:highlight>
                <a:latin typeface="Courier New"/>
                <a:ea typeface="Courier New"/>
                <a:cs typeface="Courier New"/>
                <a:sym typeface="Courier New"/>
              </a:rPr>
              <a:t>.</a:t>
            </a:r>
            <a:r>
              <a:rPr i="1" lang="es" sz="1100">
                <a:solidFill>
                  <a:srgbClr val="080808"/>
                </a:solidFill>
                <a:highlight>
                  <a:srgbClr val="FFFFFF"/>
                </a:highlight>
                <a:latin typeface="Courier New"/>
                <a:ea typeface="Courier New"/>
                <a:cs typeface="Courier New"/>
                <a:sym typeface="Courier New"/>
              </a:rPr>
              <a:t>sleep</a:t>
            </a:r>
            <a:r>
              <a:rPr lang="es" sz="1100">
                <a:solidFill>
                  <a:srgbClr val="080808"/>
                </a:solidFill>
                <a:highlight>
                  <a:srgbClr val="FFFFFF"/>
                </a:highlight>
                <a:latin typeface="Courier New"/>
                <a:ea typeface="Courier New"/>
                <a:cs typeface="Courier New"/>
                <a:sym typeface="Courier New"/>
              </a:rPr>
              <a:t>(</a:t>
            </a:r>
            <a:r>
              <a:rPr lang="es" sz="1100">
                <a:solidFill>
                  <a:srgbClr val="871094"/>
                </a:solidFill>
                <a:highlight>
                  <a:srgbClr val="FFFFFF"/>
                </a:highlight>
                <a:latin typeface="Courier New"/>
                <a:ea typeface="Courier New"/>
                <a:cs typeface="Courier New"/>
                <a:sym typeface="Courier New"/>
              </a:rPr>
              <a:t>tiempo</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0033B3"/>
                </a:solidFill>
                <a:highlight>
                  <a:srgbClr val="FFFFFF"/>
                </a:highlight>
                <a:latin typeface="Courier New"/>
                <a:ea typeface="Courier New"/>
                <a:cs typeface="Courier New"/>
                <a:sym typeface="Courier New"/>
              </a:rPr>
              <a:t>catch </a:t>
            </a:r>
            <a:r>
              <a:rPr lang="es" sz="1100">
                <a:solidFill>
                  <a:srgbClr val="080808"/>
                </a:solidFill>
                <a:highlight>
                  <a:srgbClr val="FFFFFF"/>
                </a:highlight>
                <a:latin typeface="Courier New"/>
                <a:ea typeface="Courier New"/>
                <a:cs typeface="Courier New"/>
                <a:sym typeface="Courier New"/>
              </a:rPr>
              <a:t>(</a:t>
            </a:r>
            <a:r>
              <a:rPr lang="es" sz="1100">
                <a:highlight>
                  <a:srgbClr val="FFFFFF"/>
                </a:highlight>
                <a:latin typeface="Courier New"/>
                <a:ea typeface="Courier New"/>
                <a:cs typeface="Courier New"/>
                <a:sym typeface="Courier New"/>
              </a:rPr>
              <a:t>InterruptedException </a:t>
            </a:r>
            <a:r>
              <a:rPr lang="es" sz="1100">
                <a:solidFill>
                  <a:srgbClr val="080808"/>
                </a:solidFill>
                <a:highlight>
                  <a:srgbClr val="FFFFFF"/>
                </a:highlight>
                <a:latin typeface="Courier New"/>
                <a:ea typeface="Courier New"/>
                <a:cs typeface="Courier New"/>
                <a:sym typeface="Courier New"/>
              </a:rPr>
              <a:t>e){</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i="1" lang="es" sz="1100">
                <a:solidFill>
                  <a:srgbClr val="8C8C8C"/>
                </a:solidFill>
                <a:highlight>
                  <a:srgbClr val="FFFFFF"/>
                </a:highlight>
                <a:latin typeface="Courier New"/>
                <a:ea typeface="Courier New"/>
                <a:cs typeface="Courier New"/>
                <a:sym typeface="Courier New"/>
              </a:rPr>
              <a:t>//construye el mensaje para enviar al controlador handler</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i="1" lang="es" sz="1100">
                <a:solidFill>
                  <a:srgbClr val="8C8C8C"/>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Message msg</a:t>
            </a: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handler</a:t>
            </a:r>
            <a:r>
              <a:rPr lang="es" sz="1100">
                <a:solidFill>
                  <a:srgbClr val="080808"/>
                </a:solidFill>
                <a:highlight>
                  <a:srgbClr val="FFFFFF"/>
                </a:highlight>
                <a:latin typeface="Courier New"/>
                <a:ea typeface="Courier New"/>
                <a:cs typeface="Courier New"/>
                <a:sym typeface="Courier New"/>
              </a:rPr>
              <a:t>.obtainMessage();</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Bundle b</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new </a:t>
            </a:r>
            <a:r>
              <a:rPr lang="es" sz="1100">
                <a:solidFill>
                  <a:srgbClr val="080808"/>
                </a:solidFill>
                <a:highlight>
                  <a:srgbClr val="FFFFFF"/>
                </a:highlight>
                <a:latin typeface="Courier New"/>
                <a:ea typeface="Courier New"/>
                <a:cs typeface="Courier New"/>
                <a:sym typeface="Courier New"/>
              </a:rPr>
              <a:t>Bundle();</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b</a:t>
            </a:r>
            <a:r>
              <a:rPr lang="es" sz="1100">
                <a:solidFill>
                  <a:srgbClr val="080808"/>
                </a:solidFill>
                <a:highlight>
                  <a:srgbClr val="FFFFFF"/>
                </a:highlight>
                <a:latin typeface="Courier New"/>
                <a:ea typeface="Courier New"/>
                <a:cs typeface="Courier New"/>
                <a:sym typeface="Courier New"/>
              </a:rPr>
              <a:t>.putInt(</a:t>
            </a:r>
            <a:r>
              <a:rPr lang="es" sz="1100">
                <a:solidFill>
                  <a:srgbClr val="067D17"/>
                </a:solidFill>
                <a:highlight>
                  <a:srgbClr val="FFFFFF"/>
                </a:highlight>
                <a:latin typeface="Courier New"/>
                <a:ea typeface="Courier New"/>
                <a:cs typeface="Courier New"/>
                <a:sym typeface="Courier New"/>
              </a:rPr>
              <a:t>"i"</a:t>
            </a:r>
            <a:r>
              <a:rPr lang="es" sz="1100">
                <a:solidFill>
                  <a:srgbClr val="080808"/>
                </a:solidFill>
                <a:highlight>
                  <a:srgbClr val="FFFFFF"/>
                </a:highlight>
                <a:latin typeface="Courier New"/>
                <a:ea typeface="Courier New"/>
                <a:cs typeface="Courier New"/>
                <a:sym typeface="Courier New"/>
              </a:rPr>
              <a:t>,i);</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b</a:t>
            </a:r>
            <a:r>
              <a:rPr lang="es" sz="1100">
                <a:solidFill>
                  <a:srgbClr val="080808"/>
                </a:solidFill>
                <a:highlight>
                  <a:srgbClr val="FFFFFF"/>
                </a:highlight>
                <a:latin typeface="Courier New"/>
                <a:ea typeface="Courier New"/>
                <a:cs typeface="Courier New"/>
                <a:sym typeface="Courier New"/>
              </a:rPr>
              <a:t>.putString(</a:t>
            </a:r>
            <a:r>
              <a:rPr lang="es" sz="1100">
                <a:solidFill>
                  <a:srgbClr val="067D17"/>
                </a:solidFill>
                <a:highlight>
                  <a:srgbClr val="FFFFFF"/>
                </a:highlight>
                <a:latin typeface="Courier New"/>
                <a:ea typeface="Courier New"/>
                <a:cs typeface="Courier New"/>
                <a:sym typeface="Courier New"/>
              </a:rPr>
              <a:t>"thread"</a:t>
            </a:r>
            <a:r>
              <a:rPr lang="es" sz="1100">
                <a:solidFill>
                  <a:srgbClr val="080808"/>
                </a:solidFill>
                <a:highlight>
                  <a:srgbClr val="FFFFFF"/>
                </a:highlight>
                <a:latin typeface="Courier New"/>
                <a:ea typeface="Courier New"/>
                <a:cs typeface="Courier New"/>
                <a:sym typeface="Courier New"/>
              </a:rPr>
              <a:t>,</a:t>
            </a:r>
            <a:r>
              <a:rPr i="1" lang="es" sz="1100">
                <a:solidFill>
                  <a:srgbClr val="080808"/>
                </a:solidFill>
                <a:highlight>
                  <a:srgbClr val="FFFFFF"/>
                </a:highlight>
                <a:latin typeface="Courier New"/>
                <a:ea typeface="Courier New"/>
                <a:cs typeface="Courier New"/>
                <a:sym typeface="Courier New"/>
              </a:rPr>
              <a:t>currentThread</a:t>
            </a:r>
            <a:r>
              <a:rPr lang="es" sz="1100">
                <a:solidFill>
                  <a:srgbClr val="080808"/>
                </a:solidFill>
                <a:highlight>
                  <a:srgbClr val="FFFFFF"/>
                </a:highlight>
                <a:latin typeface="Courier New"/>
                <a:ea typeface="Courier New"/>
                <a:cs typeface="Courier New"/>
                <a:sym typeface="Courier New"/>
              </a:rPr>
              <a:t>().toString());</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msg</a:t>
            </a:r>
            <a:r>
              <a:rPr lang="es" sz="1100">
                <a:solidFill>
                  <a:srgbClr val="080808"/>
                </a:solidFill>
                <a:highlight>
                  <a:srgbClr val="FFFFFF"/>
                </a:highlight>
                <a:latin typeface="Courier New"/>
                <a:ea typeface="Courier New"/>
                <a:cs typeface="Courier New"/>
                <a:sym typeface="Courier New"/>
              </a:rPr>
              <a:t>.setData(</a:t>
            </a:r>
            <a:r>
              <a:rPr lang="es" sz="1100">
                <a:highlight>
                  <a:srgbClr val="FFFFFF"/>
                </a:highlight>
                <a:latin typeface="Courier New"/>
                <a:ea typeface="Courier New"/>
                <a:cs typeface="Courier New"/>
                <a:sym typeface="Courier New"/>
              </a:rPr>
              <a:t>b</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handler</a:t>
            </a:r>
            <a:r>
              <a:rPr lang="es" sz="1100">
                <a:solidFill>
                  <a:srgbClr val="080808"/>
                </a:solidFill>
                <a:highlight>
                  <a:srgbClr val="FFFFFF"/>
                </a:highlight>
                <a:latin typeface="Courier New"/>
                <a:ea typeface="Courier New"/>
                <a:cs typeface="Courier New"/>
                <a:sym typeface="Courier New"/>
              </a:rPr>
              <a:t>.sendMessage(</a:t>
            </a:r>
            <a:r>
              <a:rPr lang="es" sz="1100">
                <a:highlight>
                  <a:srgbClr val="FFFFFF"/>
                </a:highlight>
                <a:latin typeface="Courier New"/>
                <a:ea typeface="Courier New"/>
                <a:cs typeface="Courier New"/>
                <a:sym typeface="Courier New"/>
              </a:rPr>
              <a:t>msg</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100000"/>
              <a:buFont typeface="Arial"/>
              <a:buNone/>
            </a:pPr>
            <a:r>
              <a:rPr lang="es" sz="1100">
                <a:solidFill>
                  <a:srgbClr val="080808"/>
                </a:solidFill>
                <a:highlight>
                  <a:srgbClr val="FFFFFF"/>
                </a:highlight>
                <a:latin typeface="Courier New"/>
                <a:ea typeface="Courier New"/>
                <a:cs typeface="Courier New"/>
                <a:sym typeface="Courier New"/>
              </a:rPr>
              <a:t>       }   	}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ct val="222222"/>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idx="1" type="body"/>
          </p:nvPr>
        </p:nvSpPr>
        <p:spPr>
          <a:xfrm>
            <a:off x="212550" y="216750"/>
            <a:ext cx="8520600" cy="471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Hilo2 con prioridad 7:						Hilo2 e hilo1 con igual prioridad :</a:t>
            </a:r>
            <a:endParaRPr/>
          </a:p>
        </p:txBody>
      </p:sp>
      <p:pic>
        <p:nvPicPr>
          <p:cNvPr id="76" name="Google Shape;76;p5"/>
          <p:cNvPicPr preferRelativeResize="0"/>
          <p:nvPr/>
        </p:nvPicPr>
        <p:blipFill rotWithShape="1">
          <a:blip r:embed="rId3">
            <a:alphaModFix/>
          </a:blip>
          <a:srcRect b="0" l="0" r="0" t="0"/>
          <a:stretch/>
        </p:blipFill>
        <p:spPr>
          <a:xfrm>
            <a:off x="625800" y="768425"/>
            <a:ext cx="2838500" cy="4375076"/>
          </a:xfrm>
          <a:prstGeom prst="rect">
            <a:avLst/>
          </a:prstGeom>
          <a:noFill/>
          <a:ln>
            <a:noFill/>
          </a:ln>
        </p:spPr>
      </p:pic>
      <p:pic>
        <p:nvPicPr>
          <p:cNvPr id="77" name="Google Shape;77;p5"/>
          <p:cNvPicPr preferRelativeResize="0"/>
          <p:nvPr/>
        </p:nvPicPr>
        <p:blipFill rotWithShape="1">
          <a:blip r:embed="rId4">
            <a:alphaModFix/>
          </a:blip>
          <a:srcRect b="0" l="0" r="0" t="0"/>
          <a:stretch/>
        </p:blipFill>
        <p:spPr>
          <a:xfrm>
            <a:off x="5019750" y="766362"/>
            <a:ext cx="2838500" cy="43791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