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1" roundtripDataSignature="AMtx7mhJSBMO76Qd5m6bQ40gRSFD79XrG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customschemas.google.com/relationships/presentationmetadata" Target="metadata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7" name="Google Shape;8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3" name="Google Shape;9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1" name="Google Shape;10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7" name="Google Shape;10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3" name="Google Shape;11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8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8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0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0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1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2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2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2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2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2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5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5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6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hyperlink" Target="https://medium.com/@Emmitta/ciclo-de-vida-de-una-actividad-android-f30f8f2d1256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idx="1" type="subTitle"/>
          </p:nvPr>
        </p:nvSpPr>
        <p:spPr>
          <a:xfrm>
            <a:off x="1656080" y="2601119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s-ES"/>
              <a:t>TEMA 2: ACTIVIDADES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"/>
          <p:cNvSpPr txBox="1"/>
          <p:nvPr>
            <p:ph idx="1" type="body"/>
          </p:nvPr>
        </p:nvSpPr>
        <p:spPr>
          <a:xfrm>
            <a:off x="353171" y="688587"/>
            <a:ext cx="11685104" cy="65232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s-ES" sz="2000"/>
              <a:t>Una actividad es un componente de la aplicación Android que proporciona interacción con el usuario. Cada aplicación puede tener un conjunto de actividades cooperando para obtener unos resultados; se apilan al ser mostradas y se retiran de la pila al finalizar (método finish() o por la tecla back del dispositivo)la que se está visualizando, apareciendo la que la abrió.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s-ES" sz="2000"/>
              <a:t>Cuando cambia el estado de una actividad se le notifica mediante callbacks (ciclo de vida) o eventos.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s-ES" sz="2000"/>
              <a:t>Creando una actividad: para crear una actividad se extiende de la clase Activity y se implementan las callbacks del ciclo de vida deseadas; como mínimo onCreate. Los dos eventos más importantes son: onCreate y onPause.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s-ES" sz="2000"/>
              <a:t>Evento onCreate: obligatorio. Sirve para inicializar los componentes gráficos. Mediante setContentView(recurso…) se le pasa el fichero xml con su layout correspondiente.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s-ES" sz="2000"/>
              <a:t>Evento onPause: opcional. Se llama cuando está saliendo de la actividad. No significa que haya terminado, puede ser, porque otra actividad se ha lanzado o se ha puesto encima.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s-ES" sz="2000"/>
              <a:t>Todo actividad se debe declarar en el AndroidManifest.xml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s-ES" sz="2000"/>
              <a:t>Lanzamiento de actividades: mediante el LAUNCH de la aplicación o mediante un Intent.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s-ES" sz="2000"/>
              <a:t>Terminando una actividad: usando el método finish().</a:t>
            </a:r>
            <a:endParaRPr/>
          </a:p>
        </p:txBody>
      </p:sp>
      <p:sp>
        <p:nvSpPr>
          <p:cNvPr id="90" name="Google Shape;90;p2"/>
          <p:cNvSpPr txBox="1"/>
          <p:nvPr/>
        </p:nvSpPr>
        <p:spPr>
          <a:xfrm>
            <a:off x="2663687" y="182880"/>
            <a:ext cx="51444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ACTIVIDADES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"/>
          <p:cNvSpPr txBox="1"/>
          <p:nvPr>
            <p:ph type="title"/>
          </p:nvPr>
        </p:nvSpPr>
        <p:spPr>
          <a:xfrm>
            <a:off x="638755" y="-274013"/>
            <a:ext cx="10515600" cy="1100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s-ES" sz="2000"/>
              <a:t>CICLO DE VIDA DE UNA ACTIVIDAD: 3 estados posibles: resumed (está ejecutándose), paused(parada pero aún visible),  stopped (parada y no visible).</a:t>
            </a:r>
            <a:endParaRPr/>
          </a:p>
        </p:txBody>
      </p:sp>
      <p:pic>
        <p:nvPicPr>
          <p:cNvPr id="96" name="Google Shape;96;p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7645" y="826937"/>
            <a:ext cx="3308320" cy="4351338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3"/>
          <p:cNvSpPr txBox="1"/>
          <p:nvPr/>
        </p:nvSpPr>
        <p:spPr>
          <a:xfrm>
            <a:off x="5072932" y="715617"/>
            <a:ext cx="6480313" cy="59093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gestionar cada estado, tendremos que sobrescribir estos sucesos: El evento… se produce: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onCreate: al crearse la actividad, se usa para establecer el layout y recursos importantes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onRestart: después de ser parada: onStop y antes de ser reiniciada.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onStart: justo tras onCreate, antes de ser visible al usuario.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onResume: justo tras onStart, la actividad ya es visible y el usuario ya puede interactuar con ella.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onPause: cuando se va a lanzar otra actividad y ésta deja de tener el foco o ser completamente visible. Puede ser lanzado: porque el usuario pulsa el botón home o de aplicaciones recientes. A continuación pueden ocurrir dos cosas: onResume (la actividad vuelve al primer plano) u onStop (la actividad deja de ser visible).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onStop: ya no es visible. A continuación pueden ocurrir dos cosas: onRestart u onDestroy.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onDestroy: al terminar la actividad por llamar a la función finish() o por el sistema (falta de memoria, cambio de orientación, etc) de forma automática.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3"/>
          <p:cNvSpPr txBox="1"/>
          <p:nvPr/>
        </p:nvSpPr>
        <p:spPr>
          <a:xfrm>
            <a:off x="182880" y="5844739"/>
            <a:ext cx="489005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https://medium.com/@Emmitta/ciclo-de-vida-de-una-actividad-android-f30f8f2d1256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ES"/>
              <a:t>Ejemplo Ciclo de Vida con Log.i</a:t>
            </a:r>
            <a:endParaRPr/>
          </a:p>
        </p:txBody>
      </p:sp>
      <p:sp>
        <p:nvSpPr>
          <p:cNvPr id="104" name="Google Shape;104;p4"/>
          <p:cNvSpPr txBox="1"/>
          <p:nvPr>
            <p:ph idx="1" type="body"/>
          </p:nvPr>
        </p:nvSpPr>
        <p:spPr>
          <a:xfrm>
            <a:off x="838200" y="1415971"/>
            <a:ext cx="3595856" cy="517064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800"/>
              <a:buFont typeface="Courier New"/>
              <a:buNone/>
            </a:pPr>
            <a:r>
              <a:rPr b="1" i="0" lang="es-ES" sz="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b="0" i="0" lang="es-ES" sz="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MainActivity </a:t>
            </a:r>
            <a:r>
              <a:rPr b="1" i="0" lang="es-ES" sz="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extends </a:t>
            </a:r>
            <a:r>
              <a:rPr b="0" i="0" lang="es-ES" sz="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AppCompatActivity {</a:t>
            </a:r>
            <a:br>
              <a:rPr b="0" i="0" lang="es-ES" sz="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0" i="0" lang="es-ES" sz="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s-ES" sz="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s-ES" sz="800" u="none" cap="none" strike="noStrike">
                <a:solidFill>
                  <a:srgbClr val="808000"/>
                </a:solidFill>
                <a:latin typeface="Courier New"/>
                <a:ea typeface="Courier New"/>
                <a:cs typeface="Courier New"/>
                <a:sym typeface="Courier New"/>
              </a:rPr>
              <a:t>@Override</a:t>
            </a:r>
            <a:br>
              <a:rPr b="0" i="0" lang="es-ES" sz="800" u="none" cap="none" strike="noStrike">
                <a:solidFill>
                  <a:srgbClr val="808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s-ES" sz="800" u="none" cap="none" strike="noStrike">
                <a:solidFill>
                  <a:srgbClr val="808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s-ES" sz="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protected void </a:t>
            </a:r>
            <a:r>
              <a:rPr b="0" i="0" lang="es-ES" sz="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onCreate(Bundle savedInstanceState) {</a:t>
            </a:r>
            <a:br>
              <a:rPr b="0" i="0" lang="es-ES" sz="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s-ES" sz="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i="0" lang="es-ES" sz="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super</a:t>
            </a:r>
            <a:r>
              <a:rPr b="0" i="0" lang="es-ES" sz="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.onCreate(savedInstanceState);</a:t>
            </a:r>
            <a:br>
              <a:rPr b="0" i="0" lang="es-ES" sz="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s-ES" sz="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setContentView(R.layout.</a:t>
            </a:r>
            <a:r>
              <a:rPr b="1" i="1" lang="es-ES" sz="800" u="none" cap="none" strike="noStrike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activity_main</a:t>
            </a:r>
            <a:r>
              <a:rPr b="0" i="0" lang="es-ES" sz="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b="0" i="0" lang="es-ES" sz="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s-ES" sz="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Log.</a:t>
            </a:r>
            <a:r>
              <a:rPr b="0" i="1" lang="es-ES" sz="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0" i="0" lang="es-ES" sz="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s-ES" sz="8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"TAG CICLO VIDA"</a:t>
            </a:r>
            <a:r>
              <a:rPr b="0" i="0" lang="es-ES" sz="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s-ES" sz="8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"método·onCreate"</a:t>
            </a:r>
            <a:r>
              <a:rPr b="0" i="0" lang="es-ES" sz="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b="0" i="0" lang="es-ES" sz="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s-ES" sz="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br>
              <a:rPr b="0" i="0" lang="es-ES" sz="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s-ES" sz="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s-ES" sz="800" u="none" cap="none" strike="noStrike">
                <a:solidFill>
                  <a:srgbClr val="808000"/>
                </a:solidFill>
                <a:latin typeface="Courier New"/>
                <a:ea typeface="Courier New"/>
                <a:cs typeface="Courier New"/>
                <a:sym typeface="Courier New"/>
              </a:rPr>
              <a:t>@Override</a:t>
            </a:r>
            <a:br>
              <a:rPr b="0" i="0" lang="es-ES" sz="800" u="none" cap="none" strike="noStrike">
                <a:solidFill>
                  <a:srgbClr val="808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s-ES" sz="800" u="none" cap="none" strike="noStrike">
                <a:solidFill>
                  <a:srgbClr val="808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s-ES" sz="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protected void </a:t>
            </a:r>
            <a:r>
              <a:rPr b="0" i="0" lang="es-ES" sz="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onStart() {</a:t>
            </a:r>
            <a:br>
              <a:rPr b="0" i="0" lang="es-ES" sz="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s-ES" sz="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i="0" lang="es-ES" sz="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super</a:t>
            </a:r>
            <a:r>
              <a:rPr b="0" i="0" lang="es-ES" sz="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.onStart();</a:t>
            </a:r>
            <a:br>
              <a:rPr b="0" i="0" lang="es-ES" sz="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s-ES" sz="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Log.</a:t>
            </a:r>
            <a:r>
              <a:rPr b="0" i="1" lang="es-ES" sz="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0" i="0" lang="es-ES" sz="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s-ES" sz="8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"TAG CICLO VIDA"</a:t>
            </a:r>
            <a:r>
              <a:rPr b="0" i="0" lang="es-ES" sz="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s-ES" sz="8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"método·onRestart"</a:t>
            </a:r>
            <a:r>
              <a:rPr b="0" i="0" lang="es-ES" sz="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b="0" i="0" lang="es-ES" sz="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s-ES" sz="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br>
              <a:rPr b="0" i="0" lang="es-ES" sz="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s-ES" sz="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s-ES" sz="800" u="none" cap="none" strike="noStrike">
                <a:solidFill>
                  <a:srgbClr val="808000"/>
                </a:solidFill>
                <a:latin typeface="Courier New"/>
                <a:ea typeface="Courier New"/>
                <a:cs typeface="Courier New"/>
                <a:sym typeface="Courier New"/>
              </a:rPr>
              <a:t>@Override</a:t>
            </a:r>
            <a:br>
              <a:rPr b="0" i="0" lang="es-ES" sz="800" u="none" cap="none" strike="noStrike">
                <a:solidFill>
                  <a:srgbClr val="808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s-ES" sz="800" u="none" cap="none" strike="noStrike">
                <a:solidFill>
                  <a:srgbClr val="808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s-ES" sz="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protected void </a:t>
            </a:r>
            <a:r>
              <a:rPr b="0" i="0" lang="es-ES" sz="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onResume() {</a:t>
            </a:r>
            <a:br>
              <a:rPr b="0" i="0" lang="es-ES" sz="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s-ES" sz="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i="0" lang="es-ES" sz="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super</a:t>
            </a:r>
            <a:r>
              <a:rPr b="0" i="0" lang="es-ES" sz="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.onResume();</a:t>
            </a:r>
            <a:br>
              <a:rPr b="0" i="0" lang="es-ES" sz="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s-ES" sz="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Log.</a:t>
            </a:r>
            <a:r>
              <a:rPr b="0" i="1" lang="es-ES" sz="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0" i="0" lang="es-ES" sz="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s-ES" sz="8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"TAG CICLO VIDA"</a:t>
            </a:r>
            <a:r>
              <a:rPr b="0" i="0" lang="es-ES" sz="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s-ES" sz="8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"método·onResume"</a:t>
            </a:r>
            <a:r>
              <a:rPr b="0" i="0" lang="es-ES" sz="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b="0" i="0" lang="es-ES" sz="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s-ES" sz="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br>
              <a:rPr b="0" i="0" lang="es-ES" sz="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s-ES" sz="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0" i="0" lang="es-ES" sz="800" u="none" cap="none" strike="noStrike">
                <a:solidFill>
                  <a:srgbClr val="808000"/>
                </a:solidFill>
                <a:latin typeface="Courier New"/>
                <a:ea typeface="Courier New"/>
                <a:cs typeface="Courier New"/>
                <a:sym typeface="Courier New"/>
              </a:rPr>
              <a:t>@Override</a:t>
            </a:r>
            <a:br>
              <a:rPr b="0" i="0" lang="es-ES" sz="800" u="none" cap="none" strike="noStrike">
                <a:solidFill>
                  <a:srgbClr val="808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s-ES" sz="800" u="none" cap="none" strike="noStrike">
                <a:solidFill>
                  <a:srgbClr val="808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s-ES" sz="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protected void </a:t>
            </a:r>
            <a:r>
              <a:rPr b="0" i="0" lang="es-ES" sz="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onRestart() {</a:t>
            </a:r>
            <a:br>
              <a:rPr b="0" i="0" lang="es-ES" sz="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s-ES" sz="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i="0" lang="es-ES" sz="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super</a:t>
            </a:r>
            <a:r>
              <a:rPr b="0" i="0" lang="es-ES" sz="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.onRestart();</a:t>
            </a:r>
            <a:br>
              <a:rPr b="0" i="0" lang="es-ES" sz="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s-ES" sz="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Log.</a:t>
            </a:r>
            <a:r>
              <a:rPr b="0" i="1" lang="es-ES" sz="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0" i="0" lang="es-ES" sz="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s-ES" sz="8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"TAG CICLO VIDA"</a:t>
            </a:r>
            <a:r>
              <a:rPr b="0" i="0" lang="es-ES" sz="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s-ES" sz="8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"método·onRestart"</a:t>
            </a:r>
            <a:r>
              <a:rPr b="0" i="0" lang="es-ES" sz="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b="0" i="0" lang="es-ES" sz="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s-ES" sz="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br>
              <a:rPr b="0" i="0" lang="es-ES" sz="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s-ES" sz="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s-ES" sz="800" u="none" cap="none" strike="noStrike">
                <a:solidFill>
                  <a:srgbClr val="808000"/>
                </a:solidFill>
                <a:latin typeface="Courier New"/>
                <a:ea typeface="Courier New"/>
                <a:cs typeface="Courier New"/>
                <a:sym typeface="Courier New"/>
              </a:rPr>
              <a:t>@Override</a:t>
            </a:r>
            <a:br>
              <a:rPr b="0" i="0" lang="es-ES" sz="800" u="none" cap="none" strike="noStrike">
                <a:solidFill>
                  <a:srgbClr val="808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s-ES" sz="800" u="none" cap="none" strike="noStrike">
                <a:solidFill>
                  <a:srgbClr val="808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s-ES" sz="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protected void </a:t>
            </a:r>
            <a:r>
              <a:rPr b="0" i="0" lang="es-ES" sz="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onPause() {</a:t>
            </a:r>
            <a:br>
              <a:rPr b="0" i="0" lang="es-ES" sz="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s-ES" sz="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i="0" lang="es-ES" sz="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super</a:t>
            </a:r>
            <a:r>
              <a:rPr b="0" i="0" lang="es-ES" sz="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.onPause();</a:t>
            </a:r>
            <a:br>
              <a:rPr b="0" i="0" lang="es-ES" sz="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s-ES" sz="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Log.</a:t>
            </a:r>
            <a:r>
              <a:rPr b="0" i="1" lang="es-ES" sz="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0" i="0" lang="es-ES" sz="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s-ES" sz="8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"TAG CICLO VIDA"</a:t>
            </a:r>
            <a:r>
              <a:rPr b="0" i="0" lang="es-ES" sz="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s-ES" sz="8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"método·onPause"</a:t>
            </a:r>
            <a:r>
              <a:rPr b="0" i="0" lang="es-ES" sz="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b="0" i="0" lang="es-ES" sz="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s-ES" sz="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br>
              <a:rPr b="0" i="0" lang="es-ES" sz="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s-ES" sz="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s-ES" sz="800" u="none" cap="none" strike="noStrike">
                <a:solidFill>
                  <a:srgbClr val="808000"/>
                </a:solidFill>
                <a:latin typeface="Courier New"/>
                <a:ea typeface="Courier New"/>
                <a:cs typeface="Courier New"/>
                <a:sym typeface="Courier New"/>
              </a:rPr>
              <a:t>@Override</a:t>
            </a:r>
            <a:br>
              <a:rPr b="0" i="0" lang="es-ES" sz="800" u="none" cap="none" strike="noStrike">
                <a:solidFill>
                  <a:srgbClr val="808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s-ES" sz="800" u="none" cap="none" strike="noStrike">
                <a:solidFill>
                  <a:srgbClr val="808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s-ES" sz="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protected void </a:t>
            </a:r>
            <a:r>
              <a:rPr b="0" i="0" lang="es-ES" sz="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onStop() {</a:t>
            </a:r>
            <a:br>
              <a:rPr b="0" i="0" lang="es-ES" sz="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s-ES" sz="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i="0" lang="es-ES" sz="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super</a:t>
            </a:r>
            <a:r>
              <a:rPr b="0" i="0" lang="es-ES" sz="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.onStop();</a:t>
            </a:r>
            <a:br>
              <a:rPr b="0" i="0" lang="es-ES" sz="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s-ES" sz="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Log.</a:t>
            </a:r>
            <a:r>
              <a:rPr b="0" i="1" lang="es-ES" sz="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0" i="0" lang="es-ES" sz="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s-ES" sz="8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"TAG CICLO VIDA"</a:t>
            </a:r>
            <a:r>
              <a:rPr b="0" i="0" lang="es-ES" sz="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s-ES" sz="8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"método·onStop"</a:t>
            </a:r>
            <a:r>
              <a:rPr b="0" i="0" lang="es-ES" sz="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b="0" i="0" lang="es-ES" sz="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s-ES" sz="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br>
              <a:rPr b="0" i="0" lang="es-ES" sz="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s-ES" sz="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s-ES" sz="800" u="none" cap="none" strike="noStrike">
                <a:solidFill>
                  <a:srgbClr val="808000"/>
                </a:solidFill>
                <a:latin typeface="Courier New"/>
                <a:ea typeface="Courier New"/>
                <a:cs typeface="Courier New"/>
                <a:sym typeface="Courier New"/>
              </a:rPr>
              <a:t>@Override</a:t>
            </a:r>
            <a:br>
              <a:rPr b="0" i="0" lang="es-ES" sz="800" u="none" cap="none" strike="noStrike">
                <a:solidFill>
                  <a:srgbClr val="808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s-ES" sz="800" u="none" cap="none" strike="noStrike">
                <a:solidFill>
                  <a:srgbClr val="808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s-ES" sz="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protected void </a:t>
            </a:r>
            <a:r>
              <a:rPr b="0" i="0" lang="es-ES" sz="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onDestroy() {</a:t>
            </a:r>
            <a:br>
              <a:rPr b="0" i="0" lang="es-ES" sz="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s-ES" sz="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i="0" lang="es-ES" sz="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super</a:t>
            </a:r>
            <a:r>
              <a:rPr b="0" i="0" lang="es-ES" sz="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.onDestroy();</a:t>
            </a:r>
            <a:br>
              <a:rPr b="0" i="0" lang="es-ES" sz="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s-ES" sz="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Log.</a:t>
            </a:r>
            <a:r>
              <a:rPr b="0" i="1" lang="es-ES" sz="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0" i="0" lang="es-ES" sz="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s-ES" sz="8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"TAG CICLO VIDA"</a:t>
            </a:r>
            <a:r>
              <a:rPr b="0" i="0" lang="es-ES" sz="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s-ES" sz="8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"método·onDestroy"</a:t>
            </a:r>
            <a:r>
              <a:rPr b="0" i="0" lang="es-ES" sz="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b="0" i="0" lang="es-ES" sz="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s-ES" sz="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br>
              <a:rPr b="0" i="0" lang="es-ES" sz="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s-ES" sz="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b="0" i="0" lang="es-ES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ES"/>
              <a:t>Evento click: existen 3 formas distintas de capturarlo</a:t>
            </a:r>
            <a:endParaRPr/>
          </a:p>
        </p:txBody>
      </p:sp>
      <p:sp>
        <p:nvSpPr>
          <p:cNvPr id="110" name="Google Shape;110;p5"/>
          <p:cNvSpPr txBox="1"/>
          <p:nvPr>
            <p:ph idx="1" type="body"/>
          </p:nvPr>
        </p:nvSpPr>
        <p:spPr>
          <a:xfrm>
            <a:off x="838200" y="1825625"/>
            <a:ext cx="10515600" cy="48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-228647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AutoNum type="arabicPeriod"/>
            </a:pPr>
            <a:r>
              <a:rPr lang="es-ES" sz="5215"/>
              <a:t>Mediante la propiedad android:onClick=“nombreMetodo” del componente del cual se desea recoger dicho evento. Dicho método se deberá implementar en el cuerpo la actividad correspondiente, delante de onCreate. OBSOLETO.</a:t>
            </a:r>
            <a:endParaRPr sz="5215"/>
          </a:p>
          <a:p>
            <a:pPr indent="-228647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Calibri"/>
              <a:buAutoNum type="arabicPeriod"/>
            </a:pPr>
            <a:r>
              <a:rPr lang="es-ES" sz="5215"/>
              <a:t>Implementando setOnClickListener. Ej: click sobre un TextView</a:t>
            </a:r>
            <a:endParaRPr sz="5215"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"/>
              <a:buNone/>
            </a:pPr>
            <a:r>
              <a:rPr lang="es-ES" sz="5215"/>
              <a:t>texto=(TextView)findViewById(R.id.lblEvento);</a:t>
            </a:r>
            <a:endParaRPr sz="5215"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"/>
              <a:buNone/>
            </a:pPr>
            <a:r>
              <a:rPr lang="es-ES" sz="5215"/>
              <a:t>texto. setOnClickListener(new View. OnClickListener(){</a:t>
            </a:r>
            <a:endParaRPr sz="5215"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"/>
              <a:buNone/>
            </a:pPr>
            <a:r>
              <a:rPr lang="es-ES" sz="5215"/>
              <a:t>public void onClick(View view){//Toast “Se ha hecho click sobre un TextView”</a:t>
            </a:r>
            <a:endParaRPr sz="5215"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"/>
              <a:buNone/>
            </a:pPr>
            <a:r>
              <a:rPr lang="es-ES" sz="5215"/>
              <a:t>  Toast.makeText(MainActivity.this, "Se ha hecho click", Toast.LENGTH_SHORT).show();</a:t>
            </a:r>
            <a:endParaRPr sz="5215"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"/>
              <a:buNone/>
            </a:pPr>
            <a:r>
              <a:rPr lang="es-ES" sz="5215"/>
              <a:t>}</a:t>
            </a:r>
            <a:endParaRPr sz="5215"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"/>
              <a:buNone/>
            </a:pPr>
            <a:r>
              <a:rPr lang="es-ES" sz="5215"/>
              <a:t>});</a:t>
            </a:r>
            <a:endParaRPr sz="5215"/>
          </a:p>
          <a:p>
            <a:pPr indent="-228647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Calibri"/>
              <a:buAutoNum type="arabicPeriod" startAt="3"/>
            </a:pPr>
            <a:r>
              <a:rPr lang="es-ES" sz="5215"/>
              <a:t>Obligando a la actividad a implementar la interface siguiente: (implements View.OnClickListener)</a:t>
            </a:r>
            <a:endParaRPr sz="5215"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"/>
              <a:buNone/>
            </a:pPr>
            <a:r>
              <a:rPr lang="es-ES" sz="5215"/>
              <a:t>texto=(TextView)findViewById(R.id.lblEvento);//dentro de onCreate</a:t>
            </a:r>
            <a:endParaRPr sz="5215"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"/>
              <a:buNone/>
            </a:pPr>
            <a:r>
              <a:rPr lang="es-ES" sz="5215"/>
              <a:t>texto. setOnClickListener(this);//dentro de onCreate y por cada elemento que se desee capturar el evento click</a:t>
            </a:r>
            <a:endParaRPr sz="5215"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"/>
              <a:buNone/>
            </a:pPr>
            <a:r>
              <a:rPr lang="es-ES" sz="5215"/>
              <a:t>public void onClick(View view){//Toast “Se ha hecho click sobre un TextView”//fuera de onCreate</a:t>
            </a:r>
            <a:endParaRPr sz="5215"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"/>
              <a:buNone/>
            </a:pPr>
            <a:r>
              <a:rPr lang="es-ES" sz="5215"/>
              <a:t>//si se capturase el click sobre más de un componente, necesitaríamos distinguirlos: </a:t>
            </a:r>
            <a:endParaRPr sz="5215"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"/>
              <a:buNone/>
            </a:pPr>
            <a:r>
              <a:rPr lang="es-ES" sz="5215"/>
              <a:t>int id=view.getId();</a:t>
            </a:r>
            <a:endParaRPr sz="5215"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"/>
              <a:buNone/>
            </a:pPr>
            <a:r>
              <a:rPr lang="es-ES" sz="5215"/>
              <a:t>if(id==R.id. lblEvento){  Toast.makeText(MainActivity.this, "Se ha hecho click", Toast.LENGTH_SHORT).show();</a:t>
            </a:r>
            <a:endParaRPr sz="5215"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"/>
              <a:buNone/>
            </a:pPr>
            <a:r>
              <a:rPr lang="es-ES" sz="5215"/>
              <a:t>}</a:t>
            </a:r>
            <a:br>
              <a:rPr lang="es-ES" sz="5215"/>
            </a:br>
            <a:r>
              <a:rPr lang="es-ES" sz="5215"/>
              <a:t>}</a:t>
            </a:r>
            <a:br>
              <a:rPr lang="es-ES" sz="5215"/>
            </a:br>
            <a:r>
              <a:rPr lang="es-ES" sz="5215"/>
              <a:t>});</a:t>
            </a:r>
            <a:endParaRPr sz="5215"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200"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ES"/>
              <a:t>DEBUGER: repaso y ejemplo.</a:t>
            </a:r>
            <a:endParaRPr/>
          </a:p>
        </p:txBody>
      </p:sp>
      <p:sp>
        <p:nvSpPr>
          <p:cNvPr id="116" name="Google Shape;116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ES"/>
              <a:t>Puntos de interrupción: se pueden crear y destruir en tiempo de ejecución con el debug.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ES"/>
              <a:t>Step over (F8)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ES"/>
              <a:t>Step Into (F7)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ES"/>
              <a:t>Resume Program (F9)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ES"/>
              <a:t>Run- View Breakpoints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ES"/>
              <a:t>Run- Evaluate Expresion…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