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CF9rIqLx9q+IStca5B/EYSE4g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40755a6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40755a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olumna80.wordpress.com/2011/10/03/recursos-en-android-dimension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eveloper.android.com/guide/topics/resources/providing-resourc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eveloper.android.com/guide/topics/resources/color-list-resource?hl=es-41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513667" y="2870200"/>
            <a:ext cx="54086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TEMA 1: INTRODUCCIÓN PMDM. RECURSOS.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ES"/>
              <a:t>El recurso dimen</a:t>
            </a:r>
            <a:endParaRPr/>
          </a:p>
        </p:txBody>
      </p:sp>
      <p:sp>
        <p:nvSpPr>
          <p:cNvPr id="137" name="Google Shape;137;p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s-ES" u="sng">
                <a:solidFill>
                  <a:schemeClr val="hlink"/>
                </a:solidFill>
                <a:hlinkClick r:id="rId3"/>
              </a:rPr>
              <a:t>https://columna80.wordpress.com/2011/10/03/recursos-en-android-dimensiones/</a:t>
            </a:r>
            <a:endParaRPr/>
          </a:p>
          <a:p>
            <a:pPr indent="0" lvl="0" marL="0" rtl="0" algn="l">
              <a:lnSpc>
                <a:spcPct val="90000"/>
              </a:lnSpc>
              <a:spcBef>
                <a:spcPts val="1000"/>
              </a:spcBef>
              <a:spcAft>
                <a:spcPts val="0"/>
              </a:spcAft>
              <a:buSzPts val="1800"/>
              <a:buNone/>
            </a:pPr>
            <a:r>
              <a:t/>
            </a:r>
            <a:endParaRPr sz="1200"/>
          </a:p>
          <a:p>
            <a:pPr indent="0" lvl="0" marL="0" rtl="0" algn="l">
              <a:lnSpc>
                <a:spcPct val="100000"/>
              </a:lnSpc>
              <a:spcBef>
                <a:spcPts val="0"/>
              </a:spcBef>
              <a:spcAft>
                <a:spcPts val="0"/>
              </a:spcAft>
              <a:buSzPts val="1800"/>
              <a:buNone/>
            </a:pPr>
            <a:r>
              <a:rPr lang="es-ES" sz="1200">
                <a:solidFill>
                  <a:srgbClr val="2A2A2A"/>
                </a:solidFill>
                <a:highlight>
                  <a:srgbClr val="FFFFFF"/>
                </a:highlight>
              </a:rPr>
              <a:t>&lt;?xml version="1.0" encoding="utf-8"?&gt;</a:t>
            </a:r>
            <a:endParaRPr sz="1200">
              <a:solidFill>
                <a:srgbClr val="2A2A2A"/>
              </a:solidFill>
              <a:highlight>
                <a:srgbClr val="FFFFFF"/>
              </a:highlight>
            </a:endParaRPr>
          </a:p>
          <a:p>
            <a:pPr indent="0" lvl="0" marL="0" rtl="0" algn="l">
              <a:lnSpc>
                <a:spcPct val="100000"/>
              </a:lnSpc>
              <a:spcBef>
                <a:spcPts val="0"/>
              </a:spcBef>
              <a:spcAft>
                <a:spcPts val="0"/>
              </a:spcAft>
              <a:buSzPts val="1800"/>
              <a:buNone/>
            </a:pPr>
            <a:r>
              <a:rPr lang="es-ES" sz="1200">
                <a:solidFill>
                  <a:srgbClr val="2A2A2A"/>
                </a:solidFill>
                <a:highlight>
                  <a:srgbClr val="FFFFFF"/>
                </a:highlight>
              </a:rPr>
              <a:t>&lt;resources&gt;</a:t>
            </a:r>
            <a:endParaRPr sz="1200">
              <a:solidFill>
                <a:srgbClr val="2A2A2A"/>
              </a:solidFill>
              <a:highlight>
                <a:srgbClr val="FFFFFF"/>
              </a:highlight>
            </a:endParaRPr>
          </a:p>
          <a:p>
            <a:pPr indent="0" lvl="0" marL="0" rtl="0" algn="l">
              <a:lnSpc>
                <a:spcPct val="100000"/>
              </a:lnSpc>
              <a:spcBef>
                <a:spcPts val="0"/>
              </a:spcBef>
              <a:spcAft>
                <a:spcPts val="0"/>
              </a:spcAft>
              <a:buSzPts val="1800"/>
              <a:buNone/>
            </a:pPr>
            <a:r>
              <a:rPr lang="es-ES" sz="1200">
                <a:solidFill>
                  <a:srgbClr val="2A2A2A"/>
                </a:solidFill>
                <a:highlight>
                  <a:srgbClr val="FFFFFF"/>
                </a:highlight>
              </a:rPr>
              <a:t>   &lt;dimen name="nombre_de_la_dimensión"&gt;valor&lt;/dimen&gt;</a:t>
            </a:r>
            <a:endParaRPr sz="1200">
              <a:solidFill>
                <a:srgbClr val="2A2A2A"/>
              </a:solidFill>
              <a:highlight>
                <a:srgbClr val="FFFFFF"/>
              </a:highlight>
            </a:endParaRPr>
          </a:p>
          <a:p>
            <a:pPr indent="0" lvl="0" marL="0" rtl="0" algn="l">
              <a:lnSpc>
                <a:spcPct val="100000"/>
              </a:lnSpc>
              <a:spcBef>
                <a:spcPts val="0"/>
              </a:spcBef>
              <a:spcAft>
                <a:spcPts val="0"/>
              </a:spcAft>
              <a:buSzPts val="1800"/>
              <a:buNone/>
            </a:pPr>
            <a:r>
              <a:rPr lang="es-ES" sz="1200">
                <a:solidFill>
                  <a:srgbClr val="2A2A2A"/>
                </a:solidFill>
                <a:highlight>
                  <a:srgbClr val="FFFFFF"/>
                </a:highlight>
              </a:rPr>
              <a:t>&lt;/resources&gt;</a:t>
            </a:r>
            <a:endParaRPr sz="1200">
              <a:solidFill>
                <a:srgbClr val="2A2A2A"/>
              </a:solidFill>
              <a:highlight>
                <a:srgbClr val="FFFFFF"/>
              </a:highlight>
            </a:endParaRPr>
          </a:p>
          <a:p>
            <a:pPr indent="0" lvl="0" marL="0" rtl="0" algn="l">
              <a:lnSpc>
                <a:spcPct val="90000"/>
              </a:lnSpc>
              <a:spcBef>
                <a:spcPts val="1000"/>
              </a:spcBef>
              <a:spcAft>
                <a:spcPts val="0"/>
              </a:spcAft>
              <a:buSzPts val="1800"/>
              <a:buNone/>
            </a:pPr>
            <a:r>
              <a:t/>
            </a:r>
            <a:endParaRPr sz="1200"/>
          </a:p>
          <a:p>
            <a:pPr indent="0" lvl="0" marL="88900" marR="88900" rtl="0" algn="l">
              <a:lnSpc>
                <a:spcPct val="142857"/>
              </a:lnSpc>
              <a:spcBef>
                <a:spcPts val="0"/>
              </a:spcBef>
              <a:spcAft>
                <a:spcPts val="0"/>
              </a:spcAft>
              <a:buClr>
                <a:schemeClr val="dk1"/>
              </a:buClr>
              <a:buSzPts val="1100"/>
              <a:buFont typeface="Arial"/>
              <a:buNone/>
            </a:pPr>
            <a:r>
              <a:rPr lang="es-ES" sz="1200">
                <a:solidFill>
                  <a:srgbClr val="333333"/>
                </a:solidFill>
                <a:highlight>
                  <a:srgbClr val="F5F5F5"/>
                </a:highlight>
              </a:rPr>
              <a:t>&lt;resources&gt; &lt;dimen name="my_dimen"&gt;10dip&lt;/dimen&gt; &lt;/resources&gt;</a:t>
            </a:r>
            <a:endParaRPr sz="1200">
              <a:solidFill>
                <a:srgbClr val="333333"/>
              </a:solidFill>
              <a:highlight>
                <a:srgbClr val="F5F5F5"/>
              </a:highlight>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550333" y="1619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ARRAYS DE TEXTO</a:t>
            </a:r>
            <a:endParaRPr/>
          </a:p>
        </p:txBody>
      </p:sp>
      <p:sp>
        <p:nvSpPr>
          <p:cNvPr id="143" name="Google Shape;143;p10"/>
          <p:cNvSpPr txBox="1"/>
          <p:nvPr>
            <p:ph idx="1" type="body"/>
          </p:nvPr>
        </p:nvSpPr>
        <p:spPr>
          <a:xfrm>
            <a:off x="838200" y="1402290"/>
            <a:ext cx="10515600" cy="48715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300"/>
              <a:buChar char="•"/>
            </a:pPr>
            <a:r>
              <a:rPr lang="es-ES" sz="1300"/>
              <a:t>Se pueden crear arrays de datos para usarlos posteriormente en la aplicación. Se almacenan en la carpeta values.</a:t>
            </a:r>
            <a:endParaRPr/>
          </a:p>
          <a:p>
            <a:pPr indent="-228600" lvl="0" marL="228600" rtl="0" algn="l">
              <a:lnSpc>
                <a:spcPct val="90000"/>
              </a:lnSpc>
              <a:spcBef>
                <a:spcPts val="1000"/>
              </a:spcBef>
              <a:spcAft>
                <a:spcPts val="0"/>
              </a:spcAft>
              <a:buClr>
                <a:schemeClr val="dk1"/>
              </a:buClr>
              <a:buSzPts val="1300"/>
              <a:buChar char="•"/>
            </a:pPr>
            <a:r>
              <a:rPr lang="es-ES" sz="1300"/>
              <a:t>EJ: arrays.xml</a:t>
            </a:r>
            <a:endParaRPr/>
          </a:p>
          <a:p>
            <a:pPr indent="0" lvl="0" marL="0" rtl="0" algn="l">
              <a:lnSpc>
                <a:spcPct val="90000"/>
              </a:lnSpc>
              <a:spcBef>
                <a:spcPts val="1000"/>
              </a:spcBef>
              <a:spcAft>
                <a:spcPts val="0"/>
              </a:spcAft>
              <a:buClr>
                <a:schemeClr val="dk1"/>
              </a:buClr>
              <a:buSzPts val="1300"/>
              <a:buNone/>
            </a:pPr>
            <a:r>
              <a:rPr lang="es-ES" sz="1300"/>
              <a:t>&lt;resources&gt; </a:t>
            </a:r>
            <a:endParaRPr/>
          </a:p>
          <a:p>
            <a:pPr indent="0" lvl="0" marL="0" rtl="0" algn="l">
              <a:lnSpc>
                <a:spcPct val="90000"/>
              </a:lnSpc>
              <a:spcBef>
                <a:spcPts val="1000"/>
              </a:spcBef>
              <a:spcAft>
                <a:spcPts val="0"/>
              </a:spcAft>
              <a:buClr>
                <a:schemeClr val="dk1"/>
              </a:buClr>
              <a:buSzPts val="1300"/>
              <a:buNone/>
            </a:pPr>
            <a:r>
              <a:rPr lang="es-ES" sz="1300"/>
              <a:t>&lt;string-array name="datos"&gt; </a:t>
            </a:r>
            <a:endParaRPr/>
          </a:p>
          <a:p>
            <a:pPr indent="0" lvl="0" marL="0" rtl="0" algn="l">
              <a:lnSpc>
                <a:spcPct val="90000"/>
              </a:lnSpc>
              <a:spcBef>
                <a:spcPts val="1000"/>
              </a:spcBef>
              <a:spcAft>
                <a:spcPts val="0"/>
              </a:spcAft>
              <a:buClr>
                <a:schemeClr val="dk1"/>
              </a:buClr>
              <a:buSzPts val="1300"/>
              <a:buNone/>
            </a:pPr>
            <a:r>
              <a:rPr lang="es-ES" sz="1300"/>
              <a:t>&lt;item&gt;Nombre&lt;/item&gt; </a:t>
            </a:r>
            <a:endParaRPr/>
          </a:p>
          <a:p>
            <a:pPr indent="0" lvl="0" marL="0" rtl="0" algn="l">
              <a:lnSpc>
                <a:spcPct val="90000"/>
              </a:lnSpc>
              <a:spcBef>
                <a:spcPts val="1000"/>
              </a:spcBef>
              <a:spcAft>
                <a:spcPts val="0"/>
              </a:spcAft>
              <a:buClr>
                <a:schemeClr val="dk1"/>
              </a:buClr>
              <a:buSzPts val="1300"/>
              <a:buNone/>
            </a:pPr>
            <a:r>
              <a:rPr lang="es-ES" sz="1300"/>
              <a:t>&lt;item&gt;Apellidos&lt;/item&gt; </a:t>
            </a:r>
            <a:endParaRPr/>
          </a:p>
          <a:p>
            <a:pPr indent="0" lvl="0" marL="0" rtl="0" algn="l">
              <a:lnSpc>
                <a:spcPct val="90000"/>
              </a:lnSpc>
              <a:spcBef>
                <a:spcPts val="1000"/>
              </a:spcBef>
              <a:spcAft>
                <a:spcPts val="0"/>
              </a:spcAft>
              <a:buClr>
                <a:schemeClr val="dk1"/>
              </a:buClr>
              <a:buSzPts val="1300"/>
              <a:buNone/>
            </a:pPr>
            <a:r>
              <a:rPr lang="es-ES" sz="1300"/>
              <a:t>&lt;/string-array&gt; </a:t>
            </a:r>
            <a:endParaRPr/>
          </a:p>
          <a:p>
            <a:pPr indent="0" lvl="0" marL="0" rtl="0" algn="l">
              <a:lnSpc>
                <a:spcPct val="90000"/>
              </a:lnSpc>
              <a:spcBef>
                <a:spcPts val="1000"/>
              </a:spcBef>
              <a:spcAft>
                <a:spcPts val="0"/>
              </a:spcAft>
              <a:buClr>
                <a:schemeClr val="dk1"/>
              </a:buClr>
              <a:buSzPts val="1300"/>
              <a:buNone/>
            </a:pPr>
            <a:r>
              <a:rPr lang="es-ES" sz="1300"/>
              <a:t>&lt;/resources&gt; </a:t>
            </a:r>
            <a:endParaRPr/>
          </a:p>
          <a:p>
            <a:pPr indent="-228600" lvl="0" marL="228600" rtl="0" algn="l">
              <a:lnSpc>
                <a:spcPct val="90000"/>
              </a:lnSpc>
              <a:spcBef>
                <a:spcPts val="1000"/>
              </a:spcBef>
              <a:spcAft>
                <a:spcPts val="0"/>
              </a:spcAft>
              <a:buClr>
                <a:schemeClr val="dk1"/>
              </a:buClr>
              <a:buSzPts val="1300"/>
              <a:buChar char="•"/>
            </a:pPr>
            <a:r>
              <a:rPr lang="es-ES" sz="1300"/>
              <a:t>Fichero traducido y almacenado en la carpeta values-en:</a:t>
            </a:r>
            <a:endParaRPr/>
          </a:p>
          <a:p>
            <a:pPr indent="0" lvl="0" marL="0" rtl="0" algn="l">
              <a:lnSpc>
                <a:spcPct val="90000"/>
              </a:lnSpc>
              <a:spcBef>
                <a:spcPts val="1000"/>
              </a:spcBef>
              <a:spcAft>
                <a:spcPts val="0"/>
              </a:spcAft>
              <a:buClr>
                <a:schemeClr val="dk1"/>
              </a:buClr>
              <a:buSzPts val="1300"/>
              <a:buNone/>
            </a:pPr>
            <a:r>
              <a:rPr lang="es-ES" sz="1300"/>
              <a:t>&lt;resources&gt; </a:t>
            </a:r>
            <a:endParaRPr/>
          </a:p>
          <a:p>
            <a:pPr indent="0" lvl="0" marL="0" rtl="0" algn="l">
              <a:lnSpc>
                <a:spcPct val="90000"/>
              </a:lnSpc>
              <a:spcBef>
                <a:spcPts val="1000"/>
              </a:spcBef>
              <a:spcAft>
                <a:spcPts val="0"/>
              </a:spcAft>
              <a:buClr>
                <a:schemeClr val="dk1"/>
              </a:buClr>
              <a:buSzPts val="1300"/>
              <a:buNone/>
            </a:pPr>
            <a:r>
              <a:rPr lang="es-ES" sz="1300"/>
              <a:t>&lt;string-array name="datos"&gt; </a:t>
            </a:r>
            <a:endParaRPr/>
          </a:p>
          <a:p>
            <a:pPr indent="0" lvl="0" marL="0" rtl="0" algn="l">
              <a:lnSpc>
                <a:spcPct val="90000"/>
              </a:lnSpc>
              <a:spcBef>
                <a:spcPts val="1000"/>
              </a:spcBef>
              <a:spcAft>
                <a:spcPts val="0"/>
              </a:spcAft>
              <a:buClr>
                <a:schemeClr val="dk1"/>
              </a:buClr>
              <a:buSzPts val="1300"/>
              <a:buNone/>
            </a:pPr>
            <a:r>
              <a:rPr lang="es-ES" sz="1300"/>
              <a:t>&lt;item&gt;Name&lt;/item&gt; </a:t>
            </a:r>
            <a:endParaRPr/>
          </a:p>
          <a:p>
            <a:pPr indent="0" lvl="0" marL="0" rtl="0" algn="l">
              <a:lnSpc>
                <a:spcPct val="90000"/>
              </a:lnSpc>
              <a:spcBef>
                <a:spcPts val="1000"/>
              </a:spcBef>
              <a:spcAft>
                <a:spcPts val="0"/>
              </a:spcAft>
              <a:buClr>
                <a:schemeClr val="dk1"/>
              </a:buClr>
              <a:buSzPts val="1300"/>
              <a:buNone/>
            </a:pPr>
            <a:r>
              <a:rPr lang="es-ES" sz="1300"/>
              <a:t>&lt;item&gt;Lastname&lt;/item&gt; </a:t>
            </a:r>
            <a:endParaRPr/>
          </a:p>
          <a:p>
            <a:pPr indent="0" lvl="0" marL="0" rtl="0" algn="l">
              <a:lnSpc>
                <a:spcPct val="90000"/>
              </a:lnSpc>
              <a:spcBef>
                <a:spcPts val="1000"/>
              </a:spcBef>
              <a:spcAft>
                <a:spcPts val="0"/>
              </a:spcAft>
              <a:buClr>
                <a:schemeClr val="dk1"/>
              </a:buClr>
              <a:buSzPts val="1300"/>
              <a:buNone/>
            </a:pPr>
            <a:r>
              <a:rPr lang="es-ES" sz="1300"/>
              <a:t>&lt;/string-array&gt; </a:t>
            </a:r>
            <a:endParaRPr/>
          </a:p>
          <a:p>
            <a:pPr indent="0" lvl="0" marL="0" rtl="0" algn="l">
              <a:lnSpc>
                <a:spcPct val="90000"/>
              </a:lnSpc>
              <a:spcBef>
                <a:spcPts val="1000"/>
              </a:spcBef>
              <a:spcAft>
                <a:spcPts val="0"/>
              </a:spcAft>
              <a:buClr>
                <a:schemeClr val="dk1"/>
              </a:buClr>
              <a:buSzPts val="1300"/>
              <a:buNone/>
            </a:pPr>
            <a:r>
              <a:rPr lang="es-ES" sz="1300"/>
              <a:t>&lt;/resources&gt; </a:t>
            </a:r>
            <a:endParaRPr/>
          </a:p>
          <a:p>
            <a:pPr indent="-228600" lvl="0" marL="228600" rtl="0" algn="l">
              <a:lnSpc>
                <a:spcPct val="90000"/>
              </a:lnSpc>
              <a:spcBef>
                <a:spcPts val="1000"/>
              </a:spcBef>
              <a:spcAft>
                <a:spcPts val="0"/>
              </a:spcAft>
              <a:buClr>
                <a:schemeClr val="dk1"/>
              </a:buClr>
              <a:buSzPts val="1300"/>
              <a:buChar char="•"/>
            </a:pPr>
            <a:r>
              <a:rPr lang="es-ES" sz="1300"/>
              <a:t>Para acceder @arrays/datos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EJERCICIOS:</a:t>
            </a:r>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HolaMundo</a:t>
            </a:r>
            <a:endParaRPr/>
          </a:p>
          <a:p>
            <a:pPr indent="-228600" lvl="0" marL="228600" rtl="0" algn="l">
              <a:lnSpc>
                <a:spcPct val="90000"/>
              </a:lnSpc>
              <a:spcBef>
                <a:spcPts val="1000"/>
              </a:spcBef>
              <a:spcAft>
                <a:spcPts val="0"/>
              </a:spcAft>
              <a:buClr>
                <a:schemeClr val="dk1"/>
              </a:buClr>
              <a:buSzPts val="2800"/>
              <a:buChar char="•"/>
            </a:pPr>
            <a:r>
              <a:rPr lang="es-ES"/>
              <a:t>HolaPepe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840755a6be_0_0"/>
          <p:cNvSpPr txBox="1"/>
          <p:nvPr/>
        </p:nvSpPr>
        <p:spPr>
          <a:xfrm>
            <a:off x="280300" y="1214625"/>
            <a:ext cx="11265000" cy="3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800">
                <a:latin typeface="Calibri"/>
                <a:ea typeface="Calibri"/>
                <a:cs typeface="Calibri"/>
                <a:sym typeface="Calibri"/>
              </a:rPr>
              <a:t>TAREAS PREVIAS: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ES" sz="1800">
                <a:latin typeface="Calibri"/>
                <a:ea typeface="Calibri"/>
                <a:cs typeface="Calibri"/>
                <a:sym typeface="Calibri"/>
              </a:rPr>
              <a:t>INSTALAR ANDROID STUDIO</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ES" sz="1800">
                <a:latin typeface="Calibri"/>
                <a:ea typeface="Calibri"/>
                <a:cs typeface="Calibri"/>
                <a:sym typeface="Calibri"/>
              </a:rPr>
              <a:t>CREAR AL MENOS UN DISPOSITIVO VIRTUAL ANDROID CON AVD MANAGER</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ES" sz="1800">
                <a:latin typeface="Calibri"/>
                <a:ea typeface="Calibri"/>
                <a:cs typeface="Calibri"/>
                <a:sym typeface="Calibri"/>
              </a:rPr>
              <a:t>CREAR Y EJECUTAR UN PROYECTO BÁSICO DE ANDROID: contiene un descriptor de la aplicacion: carpeta y archivo manifest, código fuente en Java: carpeta java, un conjunto de archivos de recursos: carpeta res y ficheros para construir el módulo: gradle scripts (ficheros Gradle que permiten compilar y construir la aplicación; destaca el fichero build.gradle (Modul:app) que es donde se configuran las opciones de compilación del módulo).</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ES" sz="1800">
                <a:latin typeface="Calibri"/>
                <a:ea typeface="Calibri"/>
                <a:cs typeface="Calibri"/>
                <a:sym typeface="Calibri"/>
              </a:rPr>
              <a:t>RESUMIR VERSIONES DE ANDROID Y NIVELES DE API</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199" y="1825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Font typeface="Calibri"/>
              <a:buNone/>
            </a:pPr>
            <a:r>
              <a:rPr lang="es-ES" sz="1600"/>
              <a:t>ARQUITECTURA ANDROID: Android es una pila de software de código abierto basado en Linux creada para una variedad amplia de dispositivos y factores de forma. En el siguiente diagrama, se muestran los componentes principales de la plataforma Android:</a:t>
            </a:r>
            <a:endParaRPr/>
          </a:p>
        </p:txBody>
      </p:sp>
      <p:pic>
        <p:nvPicPr>
          <p:cNvPr descr="Pila de software de Android" id="95" name="Google Shape;95;p2"/>
          <p:cNvPicPr preferRelativeResize="0"/>
          <p:nvPr>
            <p:ph idx="1" type="body"/>
          </p:nvPr>
        </p:nvPicPr>
        <p:blipFill rotWithShape="1">
          <a:blip r:embed="rId3">
            <a:alphaModFix/>
          </a:blip>
          <a:srcRect b="0" l="0" r="0" t="0"/>
          <a:stretch/>
        </p:blipFill>
        <p:spPr>
          <a:xfrm>
            <a:off x="4618509" y="1825625"/>
            <a:ext cx="2954981"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58800" y="110594"/>
            <a:ext cx="10515600" cy="4905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s-ES" sz="2400"/>
              <a:t>FICHERO ANDROIDMANIFEST.XML</a:t>
            </a:r>
            <a:endParaRPr/>
          </a:p>
        </p:txBody>
      </p:sp>
      <p:sp>
        <p:nvSpPr>
          <p:cNvPr id="101" name="Google Shape;101;p3"/>
          <p:cNvSpPr txBox="1"/>
          <p:nvPr>
            <p:ph idx="1" type="body"/>
          </p:nvPr>
        </p:nvSpPr>
        <p:spPr>
          <a:xfrm>
            <a:off x="211682" y="491075"/>
            <a:ext cx="8992800" cy="60018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0000"/>
              </a:lnSpc>
              <a:spcBef>
                <a:spcPts val="0"/>
              </a:spcBef>
              <a:spcAft>
                <a:spcPts val="0"/>
              </a:spcAft>
              <a:buClr>
                <a:schemeClr val="dk1"/>
              </a:buClr>
              <a:buSzPts val="1400"/>
              <a:buChar char="•"/>
            </a:pPr>
            <a:r>
              <a:rPr lang="es-ES" sz="1400"/>
              <a:t>Describe la </a:t>
            </a:r>
            <a:r>
              <a:rPr lang="es-ES" sz="1400"/>
              <a:t>aplicación</a:t>
            </a:r>
            <a:r>
              <a:rPr lang="es-ES" sz="1400"/>
              <a:t> Android. </a:t>
            </a:r>
            <a:r>
              <a:rPr lang="es-ES" sz="1400"/>
              <a:t>Contiene los componentes que forman la aplicación: nombre, paquete, icono, estilos, etc. </a:t>
            </a:r>
            <a:endParaRPr sz="1400"/>
          </a:p>
          <a:p>
            <a:pPr indent="-228600" lvl="0" marL="228600" rtl="0" algn="just">
              <a:lnSpc>
                <a:spcPct val="100000"/>
              </a:lnSpc>
              <a:spcBef>
                <a:spcPts val="0"/>
              </a:spcBef>
              <a:spcAft>
                <a:spcPts val="0"/>
              </a:spcAft>
              <a:buClr>
                <a:schemeClr val="dk1"/>
              </a:buClr>
              <a:buSzPts val="1400"/>
              <a:buChar char="•"/>
            </a:pPr>
            <a:r>
              <a:rPr lang="es-ES" sz="1400"/>
              <a:t>Contiene los permisos necesarios, el API mínimo, versión de la aplicación, librerías necesarias,…</a:t>
            </a:r>
            <a:endParaRPr sz="1400"/>
          </a:p>
          <a:p>
            <a:pPr indent="-228600" lvl="0" marL="228600" rtl="0" algn="l">
              <a:lnSpc>
                <a:spcPct val="100000"/>
              </a:lnSpc>
              <a:spcBef>
                <a:spcPts val="0"/>
              </a:spcBef>
              <a:spcAft>
                <a:spcPts val="0"/>
              </a:spcAft>
              <a:buClr>
                <a:schemeClr val="dk1"/>
              </a:buClr>
              <a:buSzPts val="1400"/>
              <a:buChar char="•"/>
            </a:pPr>
            <a:r>
              <a:rPr lang="es-ES" sz="1400"/>
              <a:t>Cada componente está formado por: actividades, servicios, broadcast y proveedores de contenidos.</a:t>
            </a:r>
            <a:endParaRPr sz="1400"/>
          </a:p>
          <a:p>
            <a:pPr indent="-228600" lvl="0" marL="228600" rtl="0" algn="l">
              <a:lnSpc>
                <a:spcPct val="100000"/>
              </a:lnSpc>
              <a:spcBef>
                <a:spcPts val="0"/>
              </a:spcBef>
              <a:spcAft>
                <a:spcPts val="0"/>
              </a:spcAft>
              <a:buClr>
                <a:schemeClr val="dk1"/>
              </a:buClr>
              <a:buSzPts val="1400"/>
              <a:buChar char="•"/>
            </a:pPr>
            <a:r>
              <a:rPr lang="es-ES" sz="1400"/>
              <a:t>EJ:</a:t>
            </a:r>
            <a:endParaRPr sz="1400"/>
          </a:p>
          <a:p>
            <a:pPr indent="0" lvl="0" marL="0" rtl="0" algn="l">
              <a:lnSpc>
                <a:spcPct val="100000"/>
              </a:lnSpc>
              <a:spcBef>
                <a:spcPts val="0"/>
              </a:spcBef>
              <a:spcAft>
                <a:spcPts val="0"/>
              </a:spcAft>
              <a:buClr>
                <a:schemeClr val="dk1"/>
              </a:buClr>
              <a:buSzPts val="1000"/>
              <a:buNone/>
            </a:pPr>
            <a:r>
              <a:rPr lang="es-ES" sz="1400"/>
              <a:t>&lt;?xml version="1.0" encoding="utf-8"?&gt;</a:t>
            </a:r>
            <a:endParaRPr sz="1400"/>
          </a:p>
          <a:p>
            <a:pPr indent="0" lvl="0" marL="0" rtl="0" algn="l">
              <a:lnSpc>
                <a:spcPct val="100000"/>
              </a:lnSpc>
              <a:spcBef>
                <a:spcPts val="0"/>
              </a:spcBef>
              <a:spcAft>
                <a:spcPts val="0"/>
              </a:spcAft>
              <a:buClr>
                <a:schemeClr val="dk1"/>
              </a:buClr>
              <a:buSzPts val="1000"/>
              <a:buNone/>
            </a:pPr>
            <a:r>
              <a:rPr lang="es-ES" sz="1400"/>
              <a:t>&lt;manifest xmlns:android="http://schemas.android.com/apk/res/android"</a:t>
            </a:r>
            <a:endParaRPr sz="1400"/>
          </a:p>
          <a:p>
            <a:pPr indent="0" lvl="0" marL="0" rtl="0" algn="l">
              <a:lnSpc>
                <a:spcPct val="100000"/>
              </a:lnSpc>
              <a:spcBef>
                <a:spcPts val="0"/>
              </a:spcBef>
              <a:spcAft>
                <a:spcPts val="0"/>
              </a:spcAft>
              <a:buClr>
                <a:schemeClr val="dk1"/>
              </a:buClr>
              <a:buSzPts val="1000"/>
              <a:buNone/>
            </a:pPr>
            <a:r>
              <a:rPr lang="es-ES" sz="1400"/>
              <a:t>package="org.sfaci.guiarestaurantes" &gt;</a:t>
            </a:r>
            <a:endParaRPr sz="1400"/>
          </a:p>
          <a:p>
            <a:pPr indent="0" lvl="0" marL="0" rtl="0" algn="l">
              <a:lnSpc>
                <a:spcPct val="100000"/>
              </a:lnSpc>
              <a:spcBef>
                <a:spcPts val="0"/>
              </a:spcBef>
              <a:spcAft>
                <a:spcPts val="0"/>
              </a:spcAft>
              <a:buClr>
                <a:schemeClr val="dk1"/>
              </a:buClr>
              <a:buSzPts val="1000"/>
              <a:buNone/>
            </a:pPr>
            <a:r>
              <a:rPr lang="es-ES" sz="1400"/>
              <a:t>&lt;application</a:t>
            </a:r>
            <a:endParaRPr sz="1400"/>
          </a:p>
          <a:p>
            <a:pPr indent="0" lvl="0" marL="0" rtl="0" algn="l">
              <a:lnSpc>
                <a:spcPct val="100000"/>
              </a:lnSpc>
              <a:spcBef>
                <a:spcPts val="0"/>
              </a:spcBef>
              <a:spcAft>
                <a:spcPts val="0"/>
              </a:spcAft>
              <a:buClr>
                <a:schemeClr val="dk1"/>
              </a:buClr>
              <a:buSzPts val="1000"/>
              <a:buNone/>
            </a:pPr>
            <a:r>
              <a:rPr lang="es-ES" sz="1400"/>
              <a:t>android:allowBackup="true"</a:t>
            </a:r>
            <a:endParaRPr sz="1400"/>
          </a:p>
          <a:p>
            <a:pPr indent="0" lvl="0" marL="0" rtl="0" algn="l">
              <a:lnSpc>
                <a:spcPct val="100000"/>
              </a:lnSpc>
              <a:spcBef>
                <a:spcPts val="0"/>
              </a:spcBef>
              <a:spcAft>
                <a:spcPts val="0"/>
              </a:spcAft>
              <a:buClr>
                <a:schemeClr val="dk1"/>
              </a:buClr>
              <a:buSzPts val="1000"/>
              <a:buNone/>
            </a:pPr>
            <a:r>
              <a:rPr lang="es-ES" sz="1400"/>
              <a:t>android:icon="@drawable/ic_launcher"</a:t>
            </a:r>
            <a:endParaRPr sz="1400"/>
          </a:p>
          <a:p>
            <a:pPr indent="0" lvl="0" marL="0" rtl="0" algn="l">
              <a:lnSpc>
                <a:spcPct val="100000"/>
              </a:lnSpc>
              <a:spcBef>
                <a:spcPts val="0"/>
              </a:spcBef>
              <a:spcAft>
                <a:spcPts val="0"/>
              </a:spcAft>
              <a:buClr>
                <a:schemeClr val="dk1"/>
              </a:buClr>
              <a:buSzPts val="1000"/>
              <a:buNone/>
            </a:pPr>
            <a:r>
              <a:rPr lang="es-ES" sz="1400"/>
              <a:t>android:label="@string/app_name"</a:t>
            </a:r>
            <a:endParaRPr sz="1400"/>
          </a:p>
          <a:p>
            <a:pPr indent="0" lvl="0" marL="0" rtl="0" algn="l">
              <a:lnSpc>
                <a:spcPct val="100000"/>
              </a:lnSpc>
              <a:spcBef>
                <a:spcPts val="0"/>
              </a:spcBef>
              <a:spcAft>
                <a:spcPts val="0"/>
              </a:spcAft>
              <a:buClr>
                <a:schemeClr val="dk1"/>
              </a:buClr>
              <a:buSzPts val="1000"/>
              <a:buNone/>
            </a:pPr>
            <a:r>
              <a:rPr lang="es-ES" sz="1400"/>
              <a:t>android:theme="@style/AppTheme" &gt;</a:t>
            </a:r>
            <a:endParaRPr sz="1400"/>
          </a:p>
          <a:p>
            <a:pPr indent="0" lvl="0" marL="0" rtl="0" algn="l">
              <a:lnSpc>
                <a:spcPct val="100000"/>
              </a:lnSpc>
              <a:spcBef>
                <a:spcPts val="0"/>
              </a:spcBef>
              <a:spcAft>
                <a:spcPts val="0"/>
              </a:spcAft>
              <a:buClr>
                <a:schemeClr val="dk1"/>
              </a:buClr>
              <a:buSzPts val="1000"/>
              <a:buNone/>
            </a:pPr>
            <a:r>
              <a:rPr lang="es-ES" sz="1400"/>
              <a:t>&lt;uses-permission android:name="android.permission.INTERNET"/&gt;</a:t>
            </a:r>
            <a:endParaRPr sz="1400"/>
          </a:p>
          <a:p>
            <a:pPr indent="0" lvl="0" marL="0" rtl="0" algn="l">
              <a:lnSpc>
                <a:spcPct val="100000"/>
              </a:lnSpc>
              <a:spcBef>
                <a:spcPts val="0"/>
              </a:spcBef>
              <a:spcAft>
                <a:spcPts val="0"/>
              </a:spcAft>
              <a:buClr>
                <a:schemeClr val="dk1"/>
              </a:buClr>
              <a:buSzPts val="1000"/>
              <a:buNone/>
            </a:pPr>
            <a:r>
              <a:rPr lang="es-ES" sz="1400"/>
              <a:t>&lt;uses-permission android:name="android.permission.ACCESS_NETWORK_STATE"/&gt;</a:t>
            </a:r>
            <a:endParaRPr sz="1400"/>
          </a:p>
          <a:p>
            <a:pPr indent="0" lvl="0" marL="0" rtl="0" algn="l">
              <a:lnSpc>
                <a:spcPct val="100000"/>
              </a:lnSpc>
              <a:spcBef>
                <a:spcPts val="0"/>
              </a:spcBef>
              <a:spcAft>
                <a:spcPts val="0"/>
              </a:spcAft>
              <a:buClr>
                <a:schemeClr val="dk1"/>
              </a:buClr>
              <a:buSzPts val="1000"/>
              <a:buNone/>
            </a:pPr>
            <a:r>
              <a:rPr lang="es-ES" sz="1400"/>
              <a:t>&lt;uses-permission android:name="android.permission.WRITE_EXTERNAL_STORAGE"/&gt;</a:t>
            </a:r>
            <a:endParaRPr sz="1400"/>
          </a:p>
          <a:p>
            <a:pPr indent="0" lvl="0" marL="0" rtl="0" algn="l">
              <a:lnSpc>
                <a:spcPct val="100000"/>
              </a:lnSpc>
              <a:spcBef>
                <a:spcPts val="0"/>
              </a:spcBef>
              <a:spcAft>
                <a:spcPts val="0"/>
              </a:spcAft>
              <a:buClr>
                <a:schemeClr val="dk1"/>
              </a:buClr>
              <a:buSzPts val="1000"/>
              <a:buNone/>
            </a:pPr>
            <a:r>
              <a:rPr lang="es-ES" sz="1400"/>
              <a:t>&lt;uses-permission android:name="com.google.android.providers.gsf.permission.READ_GSERVICES"/&gt;</a:t>
            </a:r>
            <a:endParaRPr sz="1400"/>
          </a:p>
          <a:p>
            <a:pPr indent="0" lvl="0" marL="0" rtl="0" algn="l">
              <a:lnSpc>
                <a:spcPct val="100000"/>
              </a:lnSpc>
              <a:spcBef>
                <a:spcPts val="0"/>
              </a:spcBef>
              <a:spcAft>
                <a:spcPts val="0"/>
              </a:spcAft>
              <a:buClr>
                <a:schemeClr val="dk1"/>
              </a:buClr>
              <a:buSzPts val="1000"/>
              <a:buNone/>
            </a:pPr>
            <a:r>
              <a:rPr lang="es-ES" sz="1400"/>
              <a:t>&lt;activity</a:t>
            </a:r>
            <a:endParaRPr sz="1400"/>
          </a:p>
          <a:p>
            <a:pPr indent="0" lvl="0" marL="0" rtl="0" algn="l">
              <a:lnSpc>
                <a:spcPct val="100000"/>
              </a:lnSpc>
              <a:spcBef>
                <a:spcPts val="0"/>
              </a:spcBef>
              <a:spcAft>
                <a:spcPts val="0"/>
              </a:spcAft>
              <a:buClr>
                <a:schemeClr val="dk1"/>
              </a:buClr>
              <a:buSzPts val="1000"/>
              <a:buNone/>
            </a:pPr>
            <a:r>
              <a:rPr lang="es-ES" sz="1400"/>
              <a:t>android:name=".ListadoRestaurantes"</a:t>
            </a:r>
            <a:endParaRPr sz="1400"/>
          </a:p>
          <a:p>
            <a:pPr indent="0" lvl="0" marL="0" rtl="0" algn="l">
              <a:lnSpc>
                <a:spcPct val="100000"/>
              </a:lnSpc>
              <a:spcBef>
                <a:spcPts val="0"/>
              </a:spcBef>
              <a:spcAft>
                <a:spcPts val="0"/>
              </a:spcAft>
              <a:buClr>
                <a:schemeClr val="dk1"/>
              </a:buClr>
              <a:buSzPts val="1000"/>
              <a:buNone/>
            </a:pPr>
            <a:r>
              <a:rPr lang="es-ES" sz="1400"/>
              <a:t>android:label="@string/app_name" &gt;</a:t>
            </a:r>
            <a:endParaRPr sz="1400"/>
          </a:p>
          <a:p>
            <a:pPr indent="0" lvl="0" marL="0" rtl="0" algn="l">
              <a:lnSpc>
                <a:spcPct val="100000"/>
              </a:lnSpc>
              <a:spcBef>
                <a:spcPts val="0"/>
              </a:spcBef>
              <a:spcAft>
                <a:spcPts val="0"/>
              </a:spcAft>
              <a:buClr>
                <a:schemeClr val="dk1"/>
              </a:buClr>
              <a:buSzPts val="1000"/>
              <a:buNone/>
            </a:pPr>
            <a:r>
              <a:rPr lang="es-ES" sz="1400"/>
              <a:t>&lt;intent-filter&gt;</a:t>
            </a:r>
            <a:endParaRPr sz="1400"/>
          </a:p>
          <a:p>
            <a:pPr indent="0" lvl="0" marL="0" rtl="0" algn="l">
              <a:lnSpc>
                <a:spcPct val="100000"/>
              </a:lnSpc>
              <a:spcBef>
                <a:spcPts val="0"/>
              </a:spcBef>
              <a:spcAft>
                <a:spcPts val="0"/>
              </a:spcAft>
              <a:buClr>
                <a:schemeClr val="dk1"/>
              </a:buClr>
              <a:buSzPts val="1000"/>
              <a:buNone/>
            </a:pPr>
            <a:r>
              <a:rPr lang="es-ES" sz="1400"/>
              <a:t>&lt;action android:name="android.intent.action.MAIN" /&gt;&lt;category android:name="android.intent.category.LAUNCHER" /&gt;</a:t>
            </a:r>
            <a:endParaRPr sz="1400"/>
          </a:p>
          <a:p>
            <a:pPr indent="0" lvl="0" marL="0" rtl="0" algn="l">
              <a:lnSpc>
                <a:spcPct val="100000"/>
              </a:lnSpc>
              <a:spcBef>
                <a:spcPts val="0"/>
              </a:spcBef>
              <a:spcAft>
                <a:spcPts val="0"/>
              </a:spcAft>
              <a:buClr>
                <a:schemeClr val="dk1"/>
              </a:buClr>
              <a:buSzPts val="1000"/>
              <a:buNone/>
            </a:pPr>
            <a:r>
              <a:rPr lang="es-ES" sz="1400"/>
              <a:t>&lt;/intent-filter&gt;</a:t>
            </a:r>
            <a:endParaRPr sz="1400"/>
          </a:p>
          <a:p>
            <a:pPr indent="0" lvl="0" marL="0" rtl="0" algn="l">
              <a:lnSpc>
                <a:spcPct val="100000"/>
              </a:lnSpc>
              <a:spcBef>
                <a:spcPts val="0"/>
              </a:spcBef>
              <a:spcAft>
                <a:spcPts val="0"/>
              </a:spcAft>
              <a:buClr>
                <a:schemeClr val="dk1"/>
              </a:buClr>
              <a:buSzPts val="1000"/>
              <a:buNone/>
            </a:pPr>
            <a:r>
              <a:rPr lang="es-ES" sz="1400"/>
              <a:t>&lt;/activity&gt;</a:t>
            </a:r>
            <a:endParaRPr sz="1400"/>
          </a:p>
          <a:p>
            <a:pPr indent="0" lvl="0" marL="0" rtl="0" algn="l">
              <a:lnSpc>
                <a:spcPct val="100000"/>
              </a:lnSpc>
              <a:spcBef>
                <a:spcPts val="0"/>
              </a:spcBef>
              <a:spcAft>
                <a:spcPts val="0"/>
              </a:spcAft>
              <a:buClr>
                <a:schemeClr val="dk1"/>
              </a:buClr>
              <a:buSzPts val="1000"/>
              <a:buNone/>
            </a:pPr>
            <a:r>
              <a:rPr lang="es-ES" sz="1400"/>
              <a:t>&lt;activity</a:t>
            </a:r>
            <a:endParaRPr sz="1400"/>
          </a:p>
          <a:p>
            <a:pPr indent="0" lvl="0" marL="0" rtl="0" algn="l">
              <a:lnSpc>
                <a:spcPct val="100000"/>
              </a:lnSpc>
              <a:spcBef>
                <a:spcPts val="0"/>
              </a:spcBef>
              <a:spcAft>
                <a:spcPts val="0"/>
              </a:spcAft>
              <a:buClr>
                <a:schemeClr val="dk1"/>
              </a:buClr>
              <a:buSzPts val="1000"/>
              <a:buNone/>
            </a:pPr>
            <a:r>
              <a:rPr lang="es-ES" sz="1400"/>
              <a:t>android:name=".Mapa"</a:t>
            </a:r>
            <a:endParaRPr sz="1400"/>
          </a:p>
          <a:p>
            <a:pPr indent="0" lvl="0" marL="0" rtl="0" algn="l">
              <a:lnSpc>
                <a:spcPct val="100000"/>
              </a:lnSpc>
              <a:spcBef>
                <a:spcPts val="0"/>
              </a:spcBef>
              <a:spcAft>
                <a:spcPts val="0"/>
              </a:spcAft>
              <a:buClr>
                <a:schemeClr val="dk1"/>
              </a:buClr>
              <a:buSzPts val="1000"/>
              <a:buNone/>
            </a:pPr>
            <a:r>
              <a:rPr lang="es-ES" sz="1400"/>
              <a:t>android:label="@string/title_activity_mapa" &gt;</a:t>
            </a:r>
            <a:endParaRPr sz="1400"/>
          </a:p>
          <a:p>
            <a:pPr indent="0" lvl="0" marL="0" rtl="0" algn="l">
              <a:lnSpc>
                <a:spcPct val="100000"/>
              </a:lnSpc>
              <a:spcBef>
                <a:spcPts val="0"/>
              </a:spcBef>
              <a:spcAft>
                <a:spcPts val="0"/>
              </a:spcAft>
              <a:buClr>
                <a:schemeClr val="dk1"/>
              </a:buClr>
              <a:buSzPts val="1000"/>
              <a:buNone/>
            </a:pPr>
            <a:r>
              <a:rPr lang="es-ES" sz="1400"/>
              <a:t>&lt;/activity&gt;</a:t>
            </a:r>
            <a:endParaRPr sz="1400"/>
          </a:p>
          <a:p>
            <a:pPr indent="0" lvl="0" marL="0" rtl="0" algn="l">
              <a:lnSpc>
                <a:spcPct val="100000"/>
              </a:lnSpc>
              <a:spcBef>
                <a:spcPts val="0"/>
              </a:spcBef>
              <a:spcAft>
                <a:spcPts val="0"/>
              </a:spcAft>
              <a:buClr>
                <a:schemeClr val="dk1"/>
              </a:buClr>
              <a:buSzPts val="1000"/>
              <a:buNone/>
            </a:pPr>
            <a:r>
              <a:rPr lang="es-ES" sz="1400"/>
              <a:t>&lt;meta-data</a:t>
            </a:r>
            <a:endParaRPr sz="1400"/>
          </a:p>
          <a:p>
            <a:pPr indent="0" lvl="0" marL="0" rtl="0" algn="l">
              <a:lnSpc>
                <a:spcPct val="100000"/>
              </a:lnSpc>
              <a:spcBef>
                <a:spcPts val="0"/>
              </a:spcBef>
              <a:spcAft>
                <a:spcPts val="0"/>
              </a:spcAft>
              <a:buClr>
                <a:schemeClr val="dk1"/>
              </a:buClr>
              <a:buSzPts val="1000"/>
              <a:buNone/>
            </a:pPr>
            <a:r>
              <a:rPr lang="es-ES" sz="1400"/>
              <a:t>android:name="com.google.android.maps.v2.API_KEY"</a:t>
            </a:r>
            <a:endParaRPr sz="1400"/>
          </a:p>
          <a:p>
            <a:pPr indent="0" lvl="0" marL="0" rtl="0" algn="l">
              <a:lnSpc>
                <a:spcPct val="100000"/>
              </a:lnSpc>
              <a:spcBef>
                <a:spcPts val="0"/>
              </a:spcBef>
              <a:spcAft>
                <a:spcPts val="0"/>
              </a:spcAft>
              <a:buClr>
                <a:schemeClr val="dk1"/>
              </a:buClr>
              <a:buSzPts val="1000"/>
              <a:buNone/>
            </a:pPr>
            <a:r>
              <a:rPr lang="es-ES" sz="1400"/>
              <a:t>android:value="AIzaSyB2JUyHKX1WCg9Jj-rLDW6HicSs_6_lvac"/&gt; &lt;/application&gt;</a:t>
            </a:r>
            <a:endParaRPr sz="1400"/>
          </a:p>
          <a:p>
            <a:pPr indent="0" lvl="0" marL="0" rtl="0" algn="l">
              <a:lnSpc>
                <a:spcPct val="100000"/>
              </a:lnSpc>
              <a:spcBef>
                <a:spcPts val="0"/>
              </a:spcBef>
              <a:spcAft>
                <a:spcPts val="0"/>
              </a:spcAft>
              <a:buClr>
                <a:schemeClr val="dk1"/>
              </a:buClr>
              <a:buSzPts val="1000"/>
              <a:buNone/>
            </a:pPr>
            <a:r>
              <a:rPr lang="es-ES" sz="1400"/>
              <a:t>&lt;/manifest&gt;</a:t>
            </a:r>
            <a:endParaRPr sz="14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922867" y="18255"/>
            <a:ext cx="10515600" cy="10231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es-ES" sz="2000"/>
              <a:t>TIPOS DE COMPONENTES DE UNA APLICACIÓN</a:t>
            </a:r>
            <a:endParaRPr/>
          </a:p>
        </p:txBody>
      </p:sp>
      <p:sp>
        <p:nvSpPr>
          <p:cNvPr id="107" name="Google Shape;107;p4"/>
          <p:cNvSpPr txBox="1"/>
          <p:nvPr>
            <p:ph idx="1" type="body"/>
          </p:nvPr>
        </p:nvSpPr>
        <p:spPr>
          <a:xfrm>
            <a:off x="838200" y="1143000"/>
            <a:ext cx="10515600" cy="5033963"/>
          </a:xfrm>
          <a:prstGeom prst="rect">
            <a:avLst/>
          </a:prstGeom>
          <a:noFill/>
          <a:ln>
            <a:noFill/>
          </a:ln>
        </p:spPr>
        <p:txBody>
          <a:bodyPr anchorCtr="0" anchor="t" bIns="45700" lIns="91425" spcFirstLastPara="1" rIns="91425" wrap="square" tIns="45700">
            <a:normAutofit fontScale="62500" lnSpcReduction="10000"/>
          </a:bodyPr>
          <a:lstStyle/>
          <a:p>
            <a:pPr indent="-228600" lvl="0" marL="228600" rtl="0" algn="just">
              <a:lnSpc>
                <a:spcPct val="90000"/>
              </a:lnSpc>
              <a:spcBef>
                <a:spcPts val="0"/>
              </a:spcBef>
              <a:spcAft>
                <a:spcPts val="0"/>
              </a:spcAft>
              <a:buClr>
                <a:schemeClr val="dk1"/>
              </a:buClr>
              <a:buSzPct val="100000"/>
              <a:buChar char="•"/>
            </a:pPr>
            <a:r>
              <a:rPr lang="es-ES"/>
              <a:t>ACTIVIDADES: una aplicación tendrá una o varias actividades o tareas. Es el componente que proporciona interacción al usuario. Se puede interpretar como una ventana o pantalla tradicional en la que se desarrolla una acción.</a:t>
            </a:r>
            <a:endParaRPr/>
          </a:p>
          <a:p>
            <a:pPr indent="-228600" lvl="0" marL="228600" rtl="0" algn="just">
              <a:lnSpc>
                <a:spcPct val="90000"/>
              </a:lnSpc>
              <a:spcBef>
                <a:spcPts val="1000"/>
              </a:spcBef>
              <a:spcAft>
                <a:spcPts val="0"/>
              </a:spcAft>
              <a:buClr>
                <a:schemeClr val="dk1"/>
              </a:buClr>
              <a:buSzPct val="100000"/>
              <a:buChar char="•"/>
            </a:pPr>
            <a:r>
              <a:rPr lang="es-ES"/>
              <a:t>VIEW: las vistas son el componente básico de la interfaz gráfica. Los básicos: cuadro de texto, etiqueta, botón, lista desplegable, imagen, etc. Y también básicos extendidos o personalizados.</a:t>
            </a:r>
            <a:endParaRPr/>
          </a:p>
          <a:p>
            <a:pPr indent="-228600" lvl="0" marL="228600" rtl="0" algn="l">
              <a:lnSpc>
                <a:spcPct val="90000"/>
              </a:lnSpc>
              <a:spcBef>
                <a:spcPts val="1000"/>
              </a:spcBef>
              <a:spcAft>
                <a:spcPts val="0"/>
              </a:spcAft>
              <a:buClr>
                <a:schemeClr val="dk1"/>
              </a:buClr>
              <a:buSzPct val="100000"/>
              <a:buChar char="•"/>
            </a:pPr>
            <a:r>
              <a:rPr lang="es-ES"/>
              <a:t>SERVICIOS: tareas que ocurren en segundo plano, sin UI y usadas para operaciones largas.</a:t>
            </a:r>
            <a:endParaRPr/>
          </a:p>
          <a:p>
            <a:pPr indent="-188912" lvl="0" marL="228600" rtl="0" algn="l">
              <a:lnSpc>
                <a:spcPct val="90000"/>
              </a:lnSpc>
              <a:spcBef>
                <a:spcPts val="1000"/>
              </a:spcBef>
              <a:spcAft>
                <a:spcPts val="0"/>
              </a:spcAft>
              <a:buSzPct val="64285"/>
              <a:buChar char="•"/>
            </a:pPr>
            <a:r>
              <a:rPr lang="es-ES"/>
              <a:t>FRAGMENTOS: Permite la reutilización de código en aplicaciones diseñadas para distintos tamaños de pantalla.</a:t>
            </a:r>
            <a:endParaRPr/>
          </a:p>
          <a:p>
            <a:pPr indent="-228600" lvl="0" marL="228600" rtl="0" algn="just">
              <a:lnSpc>
                <a:spcPct val="90000"/>
              </a:lnSpc>
              <a:spcBef>
                <a:spcPts val="1000"/>
              </a:spcBef>
              <a:spcAft>
                <a:spcPts val="0"/>
              </a:spcAft>
              <a:buClr>
                <a:schemeClr val="dk1"/>
              </a:buClr>
              <a:buSzPct val="100000"/>
              <a:buChar char="•"/>
            </a:pPr>
            <a:r>
              <a:rPr lang="es-ES"/>
              <a:t>PROVEEDORES DE CONTENIDOS: se usan para gestionar/compartir datos en nuestra aplicación o fuera de ella.</a:t>
            </a:r>
            <a:endParaRPr/>
          </a:p>
          <a:p>
            <a:pPr indent="-228600" lvl="0" marL="228600" rtl="0" algn="just">
              <a:lnSpc>
                <a:spcPct val="90000"/>
              </a:lnSpc>
              <a:spcBef>
                <a:spcPts val="1000"/>
              </a:spcBef>
              <a:spcAft>
                <a:spcPts val="0"/>
              </a:spcAft>
              <a:buClr>
                <a:schemeClr val="dk1"/>
              </a:buClr>
              <a:buSzPct val="100000"/>
              <a:buChar char="•"/>
            </a:pPr>
            <a:r>
              <a:rPr lang="es-ES"/>
              <a:t>RECEPTORES DE BROADCAST: gestor de mensajes broadcast emitidos por el sistema o por la propia aplicación. No tienen UI y usan el sistema de notificación de la barra de estado para comunicarse con el usuario. Suelen pasar la notificación a otros componentes. Por ej: batería baja, sms recibido.</a:t>
            </a:r>
            <a:endParaRPr/>
          </a:p>
          <a:p>
            <a:pPr indent="-228600" lvl="0" marL="228600" rtl="0" algn="just">
              <a:lnSpc>
                <a:spcPct val="90000"/>
              </a:lnSpc>
              <a:spcBef>
                <a:spcPts val="1000"/>
              </a:spcBef>
              <a:spcAft>
                <a:spcPts val="0"/>
              </a:spcAft>
              <a:buClr>
                <a:schemeClr val="dk1"/>
              </a:buClr>
              <a:buSzPct val="100000"/>
              <a:buChar char="•"/>
            </a:pPr>
            <a:r>
              <a:rPr lang="es-ES"/>
              <a:t>WIDGET: Los </a:t>
            </a:r>
            <a:r>
              <a:rPr i="1" lang="es-ES"/>
              <a:t>widgets</a:t>
            </a:r>
            <a:r>
              <a:rPr lang="es-ES"/>
              <a:t> son elementos visuales, normalmente interactivos, que pueden mostrarse en la pantalla principal (</a:t>
            </a:r>
            <a:r>
              <a:rPr i="1" lang="es-ES"/>
              <a:t>home screen</a:t>
            </a:r>
            <a:r>
              <a:rPr lang="es-ES"/>
              <a:t>) del dispositivo Android y recibir actualizaciones periódicas. Permiten mostrar información de la aplicación al usuario directamente sobre la pantalla principal.</a:t>
            </a:r>
            <a:endParaRPr/>
          </a:p>
          <a:p>
            <a:pPr indent="-228600" lvl="0" marL="228600" rtl="0" algn="just">
              <a:lnSpc>
                <a:spcPct val="90000"/>
              </a:lnSpc>
              <a:spcBef>
                <a:spcPts val="1000"/>
              </a:spcBef>
              <a:spcAft>
                <a:spcPts val="0"/>
              </a:spcAft>
              <a:buClr>
                <a:schemeClr val="dk1"/>
              </a:buClr>
              <a:buSzPct val="100000"/>
              <a:buChar char="•"/>
            </a:pPr>
            <a:r>
              <a:rPr lang="es-ES"/>
              <a:t>INTENT: un </a:t>
            </a:r>
            <a:r>
              <a:rPr i="1" lang="es-ES"/>
              <a:t>intent</a:t>
            </a:r>
            <a:r>
              <a:rPr lang="es-ES"/>
              <a:t> es el elemento básico de comunicación entre los distintos componentes Android que hemos descrito anteriormente. Se pueden entender como los mensajes o peticiones que son enviados entre los distintos componentes de una aplicación o entre distintas aplicaciones. Mediante un </a:t>
            </a:r>
            <a:r>
              <a:rPr i="1" lang="es-ES"/>
              <a:t>intent</a:t>
            </a:r>
            <a:r>
              <a:rPr lang="es-ES"/>
              <a:t> se puede mostrar una actividad desde cualquier otra, iniciar un servicio, enviar un mensaje </a:t>
            </a:r>
            <a:r>
              <a:rPr i="1" lang="es-ES"/>
              <a:t>broadcast</a:t>
            </a:r>
            <a:r>
              <a:rPr lang="es-ES"/>
              <a:t>, iniciar otra aplicación,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714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ES"/>
              <a:t>ESTRUCTURA DE UN PROYECTO</a:t>
            </a:r>
            <a:endParaRPr/>
          </a:p>
        </p:txBody>
      </p:sp>
      <p:sp>
        <p:nvSpPr>
          <p:cNvPr id="113" name="Google Shape;113;p5"/>
          <p:cNvSpPr txBox="1"/>
          <p:nvPr>
            <p:ph idx="1" type="body"/>
          </p:nvPr>
        </p:nvSpPr>
        <p:spPr>
          <a:xfrm>
            <a:off x="838200" y="1397000"/>
            <a:ext cx="10515600" cy="5095875"/>
          </a:xfrm>
          <a:prstGeom prst="rect">
            <a:avLst/>
          </a:prstGeom>
          <a:noFill/>
          <a:ln>
            <a:noFill/>
          </a:ln>
        </p:spPr>
        <p:txBody>
          <a:bodyPr anchorCtr="0" anchor="t" bIns="45700" lIns="91425" spcFirstLastPara="1" rIns="91425" wrap="square" tIns="45700">
            <a:normAutofit fontScale="70000" lnSpcReduction="20000"/>
          </a:bodyPr>
          <a:lstStyle/>
          <a:p>
            <a:pPr indent="-205740" lvl="0" marL="228600" rtl="0" algn="just">
              <a:lnSpc>
                <a:spcPct val="90000"/>
              </a:lnSpc>
              <a:spcBef>
                <a:spcPts val="0"/>
              </a:spcBef>
              <a:spcAft>
                <a:spcPts val="0"/>
              </a:spcAft>
              <a:buClr>
                <a:schemeClr val="dk1"/>
              </a:buClr>
              <a:buSzPct val="100000"/>
              <a:buChar char="•"/>
            </a:pPr>
            <a:r>
              <a:rPr lang="es-ES" sz="2400"/>
              <a:t>src/nombredelpaquete/…java: fuentes del proyecto (MainActivity: clase con el código de la actividad inicial).</a:t>
            </a:r>
            <a:endParaRPr/>
          </a:p>
          <a:p>
            <a:pPr indent="-205740" lvl="0" marL="228600" rtl="0" algn="just">
              <a:lnSpc>
                <a:spcPct val="90000"/>
              </a:lnSpc>
              <a:spcBef>
                <a:spcPts val="1000"/>
              </a:spcBef>
              <a:spcAft>
                <a:spcPts val="0"/>
              </a:spcAft>
              <a:buClr>
                <a:schemeClr val="dk1"/>
              </a:buClr>
              <a:buSzPct val="100000"/>
              <a:buChar char="•"/>
            </a:pPr>
            <a:r>
              <a:rPr lang="es-ES" sz="2400"/>
              <a:t>bin: salida del fichero apk.</a:t>
            </a:r>
            <a:endParaRPr/>
          </a:p>
          <a:p>
            <a:pPr indent="-205740" lvl="0" marL="228600" rtl="0" algn="just">
              <a:lnSpc>
                <a:spcPct val="90000"/>
              </a:lnSpc>
              <a:spcBef>
                <a:spcPts val="1000"/>
              </a:spcBef>
              <a:spcAft>
                <a:spcPts val="0"/>
              </a:spcAft>
              <a:buClr>
                <a:schemeClr val="dk1"/>
              </a:buClr>
              <a:buSzPct val="100000"/>
              <a:buChar char="•"/>
            </a:pPr>
            <a:r>
              <a:rPr lang="es-ES" sz="2400"/>
              <a:t>gen: ficheros generados por ADT, por ej: R.java</a:t>
            </a:r>
            <a:endParaRPr/>
          </a:p>
          <a:p>
            <a:pPr indent="-205740" lvl="0" marL="228600" rtl="0" algn="just">
              <a:lnSpc>
                <a:spcPct val="90000"/>
              </a:lnSpc>
              <a:spcBef>
                <a:spcPts val="1000"/>
              </a:spcBef>
              <a:spcAft>
                <a:spcPts val="0"/>
              </a:spcAft>
              <a:buClr>
                <a:schemeClr val="dk1"/>
              </a:buClr>
              <a:buSzPct val="100000"/>
              <a:buChar char="•"/>
            </a:pPr>
            <a:r>
              <a:rPr lang="es-ES" sz="2400"/>
              <a:t>assets: assets raw, se copian dentro del apk sin tocar, se acceden desde AssetManager.</a:t>
            </a:r>
            <a:endParaRPr/>
          </a:p>
          <a:p>
            <a:pPr indent="-205740" lvl="0" marL="228600" rtl="0" algn="just">
              <a:lnSpc>
                <a:spcPct val="90000"/>
              </a:lnSpc>
              <a:spcBef>
                <a:spcPts val="1000"/>
              </a:spcBef>
              <a:spcAft>
                <a:spcPts val="0"/>
              </a:spcAft>
              <a:buClr>
                <a:schemeClr val="dk1"/>
              </a:buClr>
              <a:buSzPct val="100000"/>
              <a:buChar char="•"/>
            </a:pPr>
            <a:r>
              <a:rPr lang="es-ES" sz="2400"/>
              <a:t>res: recursos del sistema.</a:t>
            </a:r>
            <a:endParaRPr/>
          </a:p>
          <a:p>
            <a:pPr indent="-205740" lvl="0" marL="228600" rtl="0" algn="l">
              <a:lnSpc>
                <a:spcPct val="90000"/>
              </a:lnSpc>
              <a:spcBef>
                <a:spcPts val="1000"/>
              </a:spcBef>
              <a:spcAft>
                <a:spcPts val="0"/>
              </a:spcAft>
              <a:buClr>
                <a:schemeClr val="dk1"/>
              </a:buClr>
              <a:buSzPct val="100000"/>
              <a:buChar char="•"/>
            </a:pPr>
            <a:r>
              <a:rPr lang="es-ES" sz="2400"/>
              <a:t>libs: librerías privadas (.jar o fuentes).</a:t>
            </a:r>
            <a:endParaRPr/>
          </a:p>
          <a:p>
            <a:pPr indent="-205740" lvl="0" marL="228600" rtl="0" algn="l">
              <a:lnSpc>
                <a:spcPct val="90000"/>
              </a:lnSpc>
              <a:spcBef>
                <a:spcPts val="1000"/>
              </a:spcBef>
              <a:spcAft>
                <a:spcPts val="0"/>
              </a:spcAft>
              <a:buClr>
                <a:schemeClr val="dk1"/>
              </a:buClr>
              <a:buSzPct val="100000"/>
              <a:buChar char="•"/>
            </a:pPr>
            <a:r>
              <a:rPr lang="es-ES" sz="2400"/>
              <a:t>AndroidManifest.xml: descripción del contenido de la aplicación.</a:t>
            </a:r>
            <a:endParaRPr/>
          </a:p>
          <a:p>
            <a:pPr indent="-205740" lvl="0" marL="228600" rtl="0" algn="l">
              <a:lnSpc>
                <a:spcPct val="90000"/>
              </a:lnSpc>
              <a:spcBef>
                <a:spcPts val="1000"/>
              </a:spcBef>
              <a:spcAft>
                <a:spcPts val="0"/>
              </a:spcAft>
              <a:buClr>
                <a:schemeClr val="dk1"/>
              </a:buClr>
              <a:buSzPct val="100000"/>
              <a:buChar char="•"/>
            </a:pPr>
            <a:r>
              <a:rPr lang="es-ES" sz="2400"/>
              <a:t>project.propierties: propiedades para generar el proyecto.</a:t>
            </a:r>
            <a:endParaRPr/>
          </a:p>
          <a:p>
            <a:pPr indent="-205740" lvl="0" marL="228600" rtl="0" algn="l">
              <a:lnSpc>
                <a:spcPct val="90000"/>
              </a:lnSpc>
              <a:spcBef>
                <a:spcPts val="1000"/>
              </a:spcBef>
              <a:spcAft>
                <a:spcPts val="0"/>
              </a:spcAft>
              <a:buClr>
                <a:schemeClr val="dk1"/>
              </a:buClr>
              <a:buSzPct val="100000"/>
              <a:buChar char="•"/>
            </a:pPr>
            <a:r>
              <a:rPr lang="es-ES" sz="2400"/>
              <a:t>app/build.gradle: información para la compilación del proyecto.</a:t>
            </a:r>
            <a:endParaRPr/>
          </a:p>
          <a:p>
            <a:pPr indent="-205740" lvl="0" marL="228600" rtl="0" algn="l">
              <a:lnSpc>
                <a:spcPct val="90000"/>
              </a:lnSpc>
              <a:spcBef>
                <a:spcPts val="1000"/>
              </a:spcBef>
              <a:spcAft>
                <a:spcPts val="0"/>
              </a:spcAft>
              <a:buClr>
                <a:schemeClr val="dk1"/>
              </a:buClr>
              <a:buSzPct val="100000"/>
              <a:buChar char="•"/>
            </a:pPr>
            <a:r>
              <a:rPr lang="es-ES" sz="2400"/>
              <a:t>app/build: generado automáticamente.</a:t>
            </a:r>
            <a:endParaRPr/>
          </a:p>
          <a:p>
            <a:pPr indent="-205740" lvl="0" marL="228600" rtl="0" algn="just">
              <a:lnSpc>
                <a:spcPct val="90000"/>
              </a:lnSpc>
              <a:spcBef>
                <a:spcPts val="1000"/>
              </a:spcBef>
              <a:spcAft>
                <a:spcPts val="0"/>
              </a:spcAft>
              <a:buClr>
                <a:schemeClr val="dk1"/>
              </a:buClr>
              <a:buSzPct val="100000"/>
              <a:buChar char="•"/>
            </a:pPr>
            <a:r>
              <a:rPr lang="es-ES" sz="2400"/>
              <a:t>R.java: clase R contendrá en todo momento una serie de constantes con los identificadores (ID) de todos los recursos de la aplicación incluidos en la carpeta /app/src/main/res/, de forma que podamos acceder fácilmente a estos recursos desde nuestro código java a través de dicho dato. Así, por ejemplo, la constante R.layout.activity_main contendrá el ID del layout “</a:t>
            </a:r>
            <a:r>
              <a:rPr i="1" lang="es-ES" sz="2400"/>
              <a:t>activity_main.xml</a:t>
            </a:r>
            <a:r>
              <a:rPr lang="es-ES" sz="2400"/>
              <a:t>” en la carpeta /app/src/main/res/layout/. Otro ej: al escribir </a:t>
            </a:r>
            <a:r>
              <a:rPr i="1" lang="es-ES" sz="2400"/>
              <a:t>en el activity_main.xml : </a:t>
            </a:r>
            <a:r>
              <a:rPr lang="es-ES" sz="2400"/>
              <a:t>&lt;TextView </a:t>
            </a:r>
            <a:r>
              <a:rPr b="1" lang="es-ES" sz="2400"/>
              <a:t>android:id=“@+id/lblNombre” </a:t>
            </a:r>
            <a:r>
              <a:rPr lang="es-ES" sz="2400"/>
              <a:t>…&gt;, se incluirá en R y desde el activity correspondiente podré acceder a dicho TextView mediante: R.id. lblNombre.</a:t>
            </a:r>
            <a:endParaRPr/>
          </a:p>
          <a:p>
            <a:pPr indent="0" lvl="0" marL="0" rtl="0" algn="l">
              <a:lnSpc>
                <a:spcPct val="90000"/>
              </a:lnSpc>
              <a:spcBef>
                <a:spcPts val="1000"/>
              </a:spcBef>
              <a:spcAft>
                <a:spcPts val="0"/>
              </a:spcAft>
              <a:buClr>
                <a:schemeClr val="dk1"/>
              </a:buClr>
              <a:buSzPct val="100000"/>
              <a:buNone/>
            </a:pPr>
            <a:r>
              <a:t/>
            </a:r>
            <a:endParaRPr sz="2400"/>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533400" y="110067"/>
            <a:ext cx="10515600" cy="8948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s-ES" sz="3200"/>
              <a:t>RECURSOS PARA LAS APLICACIONES: CARPETA /res</a:t>
            </a:r>
            <a:endParaRPr/>
          </a:p>
        </p:txBody>
      </p:sp>
      <p:sp>
        <p:nvSpPr>
          <p:cNvPr id="119" name="Google Shape;119;p6"/>
          <p:cNvSpPr txBox="1"/>
          <p:nvPr>
            <p:ph idx="1" type="body"/>
          </p:nvPr>
        </p:nvSpPr>
        <p:spPr>
          <a:xfrm>
            <a:off x="198966" y="728396"/>
            <a:ext cx="11794067" cy="601953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s-ES" sz="1600"/>
              <a:t>drawable: imágenes y elementos gráficos de la aplicación. Para definir distintas resoluciones y densidades de pantalla se suelen usar subcarpetas: /drawable (recursos independientes de la densidad); /drawable-ldpi (densidad baja); /drawable-mdpi (densidad media); /drawable-hdpi (densidad alta); /drawable-xhdpi (densidad muy alta); /drawable-xxhdpi (densidad muy muy alta :).</a:t>
            </a:r>
            <a:endParaRPr/>
          </a:p>
          <a:p>
            <a:pPr indent="-228600" lvl="0" marL="228600" rtl="0" algn="l">
              <a:lnSpc>
                <a:spcPct val="90000"/>
              </a:lnSpc>
              <a:spcBef>
                <a:spcPts val="1000"/>
              </a:spcBef>
              <a:spcAft>
                <a:spcPts val="0"/>
              </a:spcAft>
              <a:buClr>
                <a:schemeClr val="dk1"/>
              </a:buClr>
              <a:buSzPts val="1600"/>
              <a:buChar char="•"/>
            </a:pPr>
            <a:r>
              <a:rPr lang="es-ES" sz="1600"/>
              <a:t>mipmap: iconos de lanzamiento de la aplicación. Para distintas densidades de la pantalla se definen subcarpetas: /mipmap-mdpi; /mipmap-hdpi; /mipmap-xhdpi; etc.</a:t>
            </a:r>
            <a:endParaRPr/>
          </a:p>
          <a:p>
            <a:pPr indent="-228600" lvl="0" marL="228600" rtl="0" algn="l">
              <a:lnSpc>
                <a:spcPct val="90000"/>
              </a:lnSpc>
              <a:spcBef>
                <a:spcPts val="1000"/>
              </a:spcBef>
              <a:spcAft>
                <a:spcPts val="0"/>
              </a:spcAft>
              <a:buClr>
                <a:schemeClr val="dk1"/>
              </a:buClr>
              <a:buSzPts val="1600"/>
              <a:buChar char="•"/>
            </a:pPr>
            <a:r>
              <a:rPr lang="es-ES" sz="1600"/>
              <a:t>anim y animator: animaciones</a:t>
            </a:r>
            <a:endParaRPr/>
          </a:p>
          <a:p>
            <a:pPr indent="-228600" lvl="0" marL="228600" rtl="0" algn="l">
              <a:lnSpc>
                <a:spcPct val="90000"/>
              </a:lnSpc>
              <a:spcBef>
                <a:spcPts val="1000"/>
              </a:spcBef>
              <a:spcAft>
                <a:spcPts val="0"/>
              </a:spcAft>
              <a:buClr>
                <a:schemeClr val="dk1"/>
              </a:buClr>
              <a:buSzPts val="1600"/>
              <a:buChar char="•"/>
            </a:pPr>
            <a:r>
              <a:rPr lang="es-ES" sz="1600"/>
              <a:t>color: contiene ficheros XML de definición de listas de colores según estado.</a:t>
            </a:r>
            <a:endParaRPr/>
          </a:p>
          <a:p>
            <a:pPr indent="-228600" lvl="0" marL="228600" rtl="0" algn="l">
              <a:lnSpc>
                <a:spcPct val="90000"/>
              </a:lnSpc>
              <a:spcBef>
                <a:spcPts val="1000"/>
              </a:spcBef>
              <a:spcAft>
                <a:spcPts val="0"/>
              </a:spcAft>
              <a:buClr>
                <a:schemeClr val="dk1"/>
              </a:buClr>
              <a:buSzPts val="1600"/>
              <a:buChar char="•"/>
            </a:pPr>
            <a:r>
              <a:rPr lang="es-ES" sz="1600"/>
              <a:t>layout: definición de ventanas (/layout (vertical) y /layout-land  (horizontal))</a:t>
            </a:r>
            <a:endParaRPr/>
          </a:p>
          <a:p>
            <a:pPr indent="-228600" lvl="0" marL="228600" rtl="0" algn="l">
              <a:lnSpc>
                <a:spcPct val="90000"/>
              </a:lnSpc>
              <a:spcBef>
                <a:spcPts val="1000"/>
              </a:spcBef>
              <a:spcAft>
                <a:spcPts val="0"/>
              </a:spcAft>
              <a:buClr>
                <a:schemeClr val="dk1"/>
              </a:buClr>
              <a:buSzPts val="1600"/>
              <a:buChar char="•"/>
            </a:pPr>
            <a:r>
              <a:rPr lang="es-ES" sz="1600"/>
              <a:t>menu: ficheros xml de definición de los menús de la aplicación o contextuales.</a:t>
            </a:r>
            <a:endParaRPr/>
          </a:p>
          <a:p>
            <a:pPr indent="-228600" lvl="0" marL="228600" rtl="0" algn="l">
              <a:lnSpc>
                <a:spcPct val="90000"/>
              </a:lnSpc>
              <a:spcBef>
                <a:spcPts val="1000"/>
              </a:spcBef>
              <a:spcAft>
                <a:spcPts val="0"/>
              </a:spcAft>
              <a:buClr>
                <a:schemeClr val="dk1"/>
              </a:buClr>
              <a:buSzPts val="1600"/>
              <a:buChar char="•"/>
            </a:pPr>
            <a:r>
              <a:rPr lang="es-ES" sz="1600"/>
              <a:t>x</a:t>
            </a:r>
            <a:r>
              <a:rPr lang="es-ES" sz="1600"/>
              <a:t>ml: contiene otros ficheros xml.</a:t>
            </a:r>
            <a:endParaRPr/>
          </a:p>
          <a:p>
            <a:pPr indent="-228600" lvl="0" marL="228600" rtl="0" algn="l">
              <a:lnSpc>
                <a:spcPct val="90000"/>
              </a:lnSpc>
              <a:spcBef>
                <a:spcPts val="1000"/>
              </a:spcBef>
              <a:spcAft>
                <a:spcPts val="0"/>
              </a:spcAft>
              <a:buClr>
                <a:schemeClr val="dk1"/>
              </a:buClr>
              <a:buSzPts val="1600"/>
              <a:buChar char="•"/>
            </a:pPr>
            <a:r>
              <a:rPr lang="es-ES" sz="1600"/>
              <a:t>raw: como assets, pero se identifican con R. Contiene recursos adicionales, normalmente en formato distinto a XML, que no se incluyen en el resto de carpetas de recurso.</a:t>
            </a:r>
            <a:endParaRPr/>
          </a:p>
          <a:p>
            <a:pPr indent="-228600" lvl="0" marL="228600" rtl="0" algn="just">
              <a:lnSpc>
                <a:spcPct val="90000"/>
              </a:lnSpc>
              <a:spcBef>
                <a:spcPts val="1000"/>
              </a:spcBef>
              <a:spcAft>
                <a:spcPts val="0"/>
              </a:spcAft>
              <a:buClr>
                <a:schemeClr val="dk1"/>
              </a:buClr>
              <a:buSzPts val="1600"/>
              <a:buChar char="•"/>
            </a:pPr>
            <a:r>
              <a:rPr lang="es-ES" sz="1600"/>
              <a:t>values: cualquier recurso que se identifica por el valor de una etiqueta, en vez de por el nombre de un fichero. Contiene otros ficheros XML de recursos de la aplicación, como por ejemplo cadenas de texto (</a:t>
            </a:r>
            <a:r>
              <a:rPr b="1" i="1" lang="es-ES" sz="1600"/>
              <a:t>strings.xml</a:t>
            </a:r>
            <a:r>
              <a:rPr i="1" lang="es-ES" sz="1600"/>
              <a:t>: permite que en el activity_main.xml mediante </a:t>
            </a:r>
            <a:r>
              <a:rPr b="1" i="1" lang="es-ES" sz="1600"/>
              <a:t>@string/CADENA </a:t>
            </a:r>
            <a:r>
              <a:rPr i="1" lang="es-ES" sz="1600"/>
              <a:t>se accede a la CADENA definida en strings.xml: &lt;string name=“CADENA”&gt;Esta es la cadena&lt;/string&gt;</a:t>
            </a:r>
            <a:r>
              <a:rPr lang="es-ES" sz="1600"/>
              <a:t>), estilos (</a:t>
            </a:r>
            <a:r>
              <a:rPr i="1" lang="es-ES" sz="1600"/>
              <a:t>styles.xml</a:t>
            </a:r>
            <a:r>
              <a:rPr lang="es-ES" sz="1600"/>
              <a:t>), colores (</a:t>
            </a:r>
            <a:r>
              <a:rPr i="1" lang="es-ES" sz="1600"/>
              <a:t>colors.xml</a:t>
            </a:r>
            <a:r>
              <a:rPr lang="es-ES" sz="1600"/>
              <a:t>), arrays de valores (</a:t>
            </a:r>
            <a:r>
              <a:rPr i="1" lang="es-ES" sz="1600"/>
              <a:t>arrays.xml</a:t>
            </a:r>
            <a:r>
              <a:rPr lang="es-ES" sz="1600"/>
              <a:t>), tamaños (</a:t>
            </a:r>
            <a:r>
              <a:rPr i="1" lang="es-ES" sz="1600"/>
              <a:t>dimens.xml</a:t>
            </a:r>
            <a:r>
              <a:rPr lang="es-ES" sz="1600"/>
              <a:t>), etc</a:t>
            </a:r>
            <a:endParaRPr sz="1600"/>
          </a:p>
          <a:p>
            <a:pPr indent="-228600" lvl="0" marL="228600" rtl="0" algn="just">
              <a:lnSpc>
                <a:spcPct val="90000"/>
              </a:lnSpc>
              <a:spcBef>
                <a:spcPts val="1000"/>
              </a:spcBef>
              <a:spcAft>
                <a:spcPts val="0"/>
              </a:spcAft>
              <a:buClr>
                <a:schemeClr val="dk1"/>
              </a:buClr>
              <a:buSzPts val="1600"/>
              <a:buChar char="•"/>
            </a:pPr>
            <a:r>
              <a:rPr lang="es-ES" sz="1600"/>
              <a:t>OBSERVACIÓN: existen algunas carpetas en cuyo nombre se incluye un sufijo adicional, como por ejemplo “values-w820dp”. Estos, y otros sufijos, se emplean para definir recursos independientes para determinados dispositivos según sus características. De esta forma, por ejemplo, los recursos incluidos en la carpeta “values-</a:t>
            </a:r>
            <a:r>
              <a:rPr b="1" lang="es-ES" sz="1600"/>
              <a:t>w820dp</a:t>
            </a:r>
            <a:r>
              <a:rPr lang="es-ES" sz="1600"/>
              <a:t>” se aplicarían sólo a pantallas con más de 820dp de ancho, o los incluidos en una carpeta llamada “values-</a:t>
            </a:r>
            <a:r>
              <a:rPr b="1" lang="es-ES" sz="1600"/>
              <a:t>v11</a:t>
            </a:r>
            <a:r>
              <a:rPr lang="es-ES" sz="1600"/>
              <a:t>” se aplicarían tan sólo a dispositivos cuya versión de Android sea la 3.0 (API 11) o superior. Al igual que estos sufijos «-w» y “–v” existen otros muchos para referirse a otras características del terminal, puede consultarse la lista completa en la </a:t>
            </a:r>
            <a:r>
              <a:rPr lang="es-ES" sz="1600" u="sng">
                <a:solidFill>
                  <a:schemeClr val="hlink"/>
                </a:solidFill>
                <a:hlinkClick r:id="rId3"/>
              </a:rPr>
              <a:t>documentación oficial del Android</a:t>
            </a:r>
            <a:r>
              <a:rPr lang="es-ES" sz="16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ES"/>
              <a:t>El recurso string</a:t>
            </a:r>
            <a:endParaRPr/>
          </a:p>
        </p:txBody>
      </p:sp>
      <p:sp>
        <p:nvSpPr>
          <p:cNvPr id="125" name="Google Shape;125;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s-ES"/>
              <a:t>https://developer.android.com/guide/topics/resources/string-resource?hl=es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s-ES"/>
              <a:t>El recurso color</a:t>
            </a:r>
            <a:endParaRPr/>
          </a:p>
        </p:txBody>
      </p:sp>
      <p:sp>
        <p:nvSpPr>
          <p:cNvPr id="131" name="Google Shape;131;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s-ES" u="sng">
                <a:solidFill>
                  <a:schemeClr val="hlink"/>
                </a:solidFill>
                <a:hlinkClick r:id="rId3"/>
              </a:rPr>
              <a:t>https://developer.android.com/guide/topics/resources/color-list-resource?hl=es-419</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s-ES"/>
              <a:t>Material Design:</a:t>
            </a:r>
            <a:endParaRPr/>
          </a:p>
          <a:p>
            <a:pPr indent="0" lvl="0" marL="0" rtl="0" algn="l">
              <a:lnSpc>
                <a:spcPct val="90000"/>
              </a:lnSpc>
              <a:spcBef>
                <a:spcPts val="1000"/>
              </a:spcBef>
              <a:spcAft>
                <a:spcPts val="0"/>
              </a:spcAft>
              <a:buSzPts val="1800"/>
              <a:buNone/>
            </a:pPr>
            <a:r>
              <a:rPr lang="es-ES"/>
              <a:t>https://desarrollador-android.com/material-design/diseno-material-design/estilo/color/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