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jhmFS5kUg9HqeXPgwOhtp1Jt/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35b3ac49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35b3ac4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naps.com.mx/blog/uso-de-un-listview-en-andro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eveloper.android.com/guide/topics/ui/look-and-feel/them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eveloper.android.com/guide/topics/ui/controls/butt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1524000" y="206787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ES"/>
              <a:t>TEMA 5.1: ESTILOS. TEMAS. APARIENCIA. COMPONENTES INTERFAZ GRÁFICA: CONTROLES DE ENTRADA.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337268" y="7069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Listado de Elementos (widget de selección)</a:t>
            </a:r>
            <a:endParaRPr/>
          </a:p>
        </p:txBody>
      </p:sp>
      <p:sp>
        <p:nvSpPr>
          <p:cNvPr id="139" name="Google Shape;139;p10"/>
          <p:cNvSpPr txBox="1"/>
          <p:nvPr>
            <p:ph idx="1" type="body"/>
          </p:nvPr>
        </p:nvSpPr>
        <p:spPr>
          <a:xfrm>
            <a:off x="408825" y="1253325"/>
            <a:ext cx="11447400" cy="5604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s-ES" sz="1400"/>
              <a:t>Tres tipos:</a:t>
            </a:r>
            <a:endParaRPr/>
          </a:p>
          <a:p>
            <a:pPr indent="-228600" lvl="1" marL="685800" rtl="0" algn="l">
              <a:lnSpc>
                <a:spcPct val="90000"/>
              </a:lnSpc>
              <a:spcBef>
                <a:spcPts val="500"/>
              </a:spcBef>
              <a:spcAft>
                <a:spcPts val="0"/>
              </a:spcAft>
              <a:buClr>
                <a:schemeClr val="dk1"/>
              </a:buClr>
              <a:buSzPts val="1400"/>
              <a:buChar char="•"/>
            </a:pPr>
            <a:r>
              <a:rPr lang="es-ES" sz="1400"/>
              <a:t>ListView</a:t>
            </a:r>
            <a:endParaRPr sz="1400"/>
          </a:p>
          <a:p>
            <a:pPr indent="-228600" lvl="1" marL="685800" rtl="0" algn="l">
              <a:lnSpc>
                <a:spcPct val="90000"/>
              </a:lnSpc>
              <a:spcBef>
                <a:spcPts val="500"/>
              </a:spcBef>
              <a:spcAft>
                <a:spcPts val="0"/>
              </a:spcAft>
              <a:buClr>
                <a:schemeClr val="dk1"/>
              </a:buClr>
              <a:buSzPts val="1400"/>
              <a:buChar char="•"/>
            </a:pPr>
            <a:r>
              <a:rPr lang="es-ES" sz="1400"/>
              <a:t>Spinner</a:t>
            </a:r>
            <a:endParaRPr sz="1400"/>
          </a:p>
          <a:p>
            <a:pPr indent="-228600" lvl="1" marL="685800" rtl="0" algn="l">
              <a:lnSpc>
                <a:spcPct val="90000"/>
              </a:lnSpc>
              <a:spcBef>
                <a:spcPts val="500"/>
              </a:spcBef>
              <a:spcAft>
                <a:spcPts val="0"/>
              </a:spcAft>
              <a:buClr>
                <a:schemeClr val="dk1"/>
              </a:buClr>
              <a:buSzPts val="1400"/>
              <a:buChar char="•"/>
            </a:pPr>
            <a:r>
              <a:rPr lang="es-ES" sz="1400"/>
              <a:t>GridView</a:t>
            </a:r>
            <a:endParaRPr sz="1400"/>
          </a:p>
          <a:p>
            <a:pPr indent="0" lvl="0" marL="0" rtl="0" algn="just">
              <a:lnSpc>
                <a:spcPct val="100000"/>
              </a:lnSpc>
              <a:spcBef>
                <a:spcPts val="0"/>
              </a:spcBef>
              <a:spcAft>
                <a:spcPts val="0"/>
              </a:spcAft>
              <a:buClr>
                <a:schemeClr val="dk1"/>
              </a:buClr>
              <a:buSzPts val="1400"/>
              <a:buChar char="•"/>
            </a:pPr>
            <a:r>
              <a:rPr lang="es-ES" sz="1400"/>
              <a:t>Permiten cargar un conjunto de elementos, con diferentes vistas cada uno. Requieren de la carga de sus elementos mediante una lista (List), por ejemplo una lista de String (List&lt;String&gt;) o de cualquier otro tipo de dato. Para conectar el objeto View con sus datos se utiliza un elemento de tipo Adapter (podemos usar uno que ya existe por defecto: ArrayAdapter; sino habría que crearlo; en nuestro caso sería ArrayAdapter&lt;String&gt;) y una plantilla mediante un layout personalizado que se encarga del diseño.</a:t>
            </a:r>
            <a:endParaRPr/>
          </a:p>
          <a:p>
            <a:pPr indent="0" lvl="0" marL="0" rtl="0" algn="just">
              <a:lnSpc>
                <a:spcPct val="100000"/>
              </a:lnSpc>
              <a:spcBef>
                <a:spcPts val="0"/>
              </a:spcBef>
              <a:spcAft>
                <a:spcPts val="0"/>
              </a:spcAft>
              <a:buClr>
                <a:schemeClr val="dk1"/>
              </a:buClr>
              <a:buSzPts val="1400"/>
              <a:buChar char="•"/>
            </a:pPr>
            <a:r>
              <a:rPr lang="es-ES" sz="1400"/>
              <a:t>Si se cargasen los datos desde una BD utilizaríamos SimpleCursorAdapter</a:t>
            </a:r>
            <a:endParaRPr sz="1400"/>
          </a:p>
          <a:p>
            <a:pPr indent="0" lvl="0" marL="0" rtl="0" algn="just">
              <a:lnSpc>
                <a:spcPct val="100000"/>
              </a:lnSpc>
              <a:spcBef>
                <a:spcPts val="0"/>
              </a:spcBef>
              <a:spcAft>
                <a:spcPts val="0"/>
              </a:spcAft>
              <a:buClr>
                <a:schemeClr val="dk1"/>
              </a:buClr>
              <a:buSzPts val="1400"/>
              <a:buChar char="•"/>
            </a:pPr>
            <a:r>
              <a:rPr lang="es-ES" sz="1400"/>
              <a:t>Al crear el ArrayAdapter (ArrayAdapter&lt;String&gt; adaptadorNombres= new ArrayAdapter&lt;String&gt;(this, android.R.layout.simple_list_item_1, listaElementos);) le pasamos 3 parámetros: </a:t>
            </a:r>
            <a:endParaRPr/>
          </a:p>
          <a:p>
            <a:pPr indent="-342900" lvl="0" marL="342900" rtl="0" algn="just">
              <a:lnSpc>
                <a:spcPct val="100000"/>
              </a:lnSpc>
              <a:spcBef>
                <a:spcPts val="0"/>
              </a:spcBef>
              <a:spcAft>
                <a:spcPts val="0"/>
              </a:spcAft>
              <a:buClr>
                <a:schemeClr val="dk1"/>
              </a:buClr>
              <a:buSzPts val="1400"/>
              <a:buFont typeface="Calibri"/>
              <a:buAutoNum type="arabicPeriod"/>
            </a:pPr>
            <a:r>
              <a:rPr lang="es-ES" sz="1400"/>
              <a:t>Contexto, es this.</a:t>
            </a:r>
            <a:endParaRPr/>
          </a:p>
          <a:p>
            <a:pPr indent="-342900" lvl="0" marL="342900" rtl="0" algn="just">
              <a:lnSpc>
                <a:spcPct val="100000"/>
              </a:lnSpc>
              <a:spcBef>
                <a:spcPts val="0"/>
              </a:spcBef>
              <a:spcAft>
                <a:spcPts val="0"/>
              </a:spcAft>
              <a:buClr>
                <a:schemeClr val="dk1"/>
              </a:buClr>
              <a:buSzPts val="1400"/>
              <a:buFont typeface="Calibri"/>
              <a:buAutoNum type="arabicPeriod"/>
            </a:pPr>
            <a:r>
              <a:rPr lang="es-ES" sz="1400"/>
              <a:t>Su layout/plantilla : android.R.layout.simple_list_item_1. Este es uno de android que ya existe; también podemos crearlo específicamente. Si lo seleccionamos y pulsamos control más click, podemos acceder a su código: tiene un TextView.</a:t>
            </a:r>
            <a:endParaRPr/>
          </a:p>
          <a:p>
            <a:pPr indent="-342900" lvl="0" marL="342900" rtl="0" algn="just">
              <a:lnSpc>
                <a:spcPct val="100000"/>
              </a:lnSpc>
              <a:spcBef>
                <a:spcPts val="0"/>
              </a:spcBef>
              <a:spcAft>
                <a:spcPts val="0"/>
              </a:spcAft>
              <a:buClr>
                <a:schemeClr val="dk1"/>
              </a:buClr>
              <a:buSzPts val="1400"/>
              <a:buFont typeface="Calibri"/>
              <a:buAutoNum type="arabicPeriod"/>
            </a:pPr>
            <a:r>
              <a:rPr lang="es-ES" sz="1400"/>
              <a:t>Los datos, su lista de elementos. En nuestro caso: listaElementos.</a:t>
            </a:r>
            <a:endParaRPr/>
          </a:p>
          <a:p>
            <a:pPr indent="-228600" lvl="0" marL="228600" rtl="0" algn="just">
              <a:lnSpc>
                <a:spcPct val="100000"/>
              </a:lnSpc>
              <a:spcBef>
                <a:spcPts val="0"/>
              </a:spcBef>
              <a:spcAft>
                <a:spcPts val="0"/>
              </a:spcAft>
              <a:buClr>
                <a:schemeClr val="dk1"/>
              </a:buClr>
              <a:buSzPts val="1400"/>
              <a:buChar char="•"/>
            </a:pPr>
            <a:r>
              <a:rPr lang="es-ES" sz="1400"/>
              <a:t>Y por último asociar el ListView con el ArrayAdapter: lista.setAdapter (adaptadorNombres);</a:t>
            </a:r>
            <a:endParaRPr/>
          </a:p>
          <a:p>
            <a:pPr indent="-228600" lvl="0" marL="228600" rtl="0" algn="just">
              <a:lnSpc>
                <a:spcPct val="100000"/>
              </a:lnSpc>
              <a:spcBef>
                <a:spcPts val="0"/>
              </a:spcBef>
              <a:spcAft>
                <a:spcPts val="0"/>
              </a:spcAft>
              <a:buClr>
                <a:schemeClr val="dk1"/>
              </a:buClr>
              <a:buSzPts val="1400"/>
              <a:buChar char="•"/>
            </a:pPr>
            <a:r>
              <a:rPr lang="es-ES" sz="1400"/>
              <a:t>GESTIÓN DE EVENTOS CLICK SOBRE CADA ELEMENTO DE LA LISTA: listaElementos.setOnItemClickListener(this);. El MainActivity está obligado a implementar esta interfaz, mediante el código: public void onItemClick(AdapterView&lt;?&gt; adapterView, View view,  int i, long l){….} Donde i es la posición que se ha pulsado. El identificador de la fila que se ha clicado: id. View es el objeto con el que se ha configurado el elemento de la lista: podemos hacer: view.animate().rotation(360).setDuration(1000).start(); O bien cambiarle el color mediante backgroundcolor (</a:t>
            </a:r>
            <a:r>
              <a:rPr lang="es-ES" sz="1100">
                <a:highlight>
                  <a:srgbClr val="FFFFFF"/>
                </a:highlight>
                <a:latin typeface="Courier New"/>
                <a:ea typeface="Courier New"/>
                <a:cs typeface="Courier New"/>
                <a:sym typeface="Courier New"/>
              </a:rPr>
              <a:t>view.setBackgroundColor(Color.</a:t>
            </a:r>
            <a:r>
              <a:rPr b="1" i="1" lang="es-ES" sz="1100">
                <a:solidFill>
                  <a:srgbClr val="660E7A"/>
                </a:solidFill>
                <a:highlight>
                  <a:srgbClr val="FFFFFF"/>
                </a:highlight>
                <a:latin typeface="Courier New"/>
                <a:ea typeface="Courier New"/>
                <a:cs typeface="Courier New"/>
                <a:sym typeface="Courier New"/>
              </a:rPr>
              <a:t>YELLOW</a:t>
            </a:r>
            <a:r>
              <a:rPr lang="es-ES" sz="1100">
                <a:highlight>
                  <a:srgbClr val="FFFFFF"/>
                </a:highlight>
                <a:latin typeface="Courier New"/>
                <a:ea typeface="Courier New"/>
                <a:cs typeface="Courier New"/>
                <a:sym typeface="Courier New"/>
              </a:rPr>
              <a:t>);</a:t>
            </a:r>
            <a:r>
              <a:rPr lang="es-ES" sz="1400"/>
              <a:t>.</a:t>
            </a:r>
            <a:endParaRPr/>
          </a:p>
          <a:p>
            <a:pPr indent="-228600" lvl="0" marL="228600" rtl="0" algn="just">
              <a:lnSpc>
                <a:spcPct val="100000"/>
              </a:lnSpc>
              <a:spcBef>
                <a:spcPts val="0"/>
              </a:spcBef>
              <a:spcAft>
                <a:spcPts val="0"/>
              </a:spcAft>
              <a:buClr>
                <a:schemeClr val="dk1"/>
              </a:buClr>
              <a:buSzPts val="1400"/>
              <a:buChar char="•"/>
            </a:pPr>
            <a:r>
              <a:rPr lang="es-ES" sz="1400"/>
              <a:t>GESTIÓN DE CAMBIOS: adaptadorNombres.notifyDataSetChanged();</a:t>
            </a:r>
            <a:endParaRPr sz="1400"/>
          </a:p>
          <a:p>
            <a:pPr indent="-254000" lvl="0" marL="342900" rtl="0" algn="just">
              <a:lnSpc>
                <a:spcPct val="100000"/>
              </a:lnSpc>
              <a:spcBef>
                <a:spcPts val="0"/>
              </a:spcBef>
              <a:spcAft>
                <a:spcPts val="0"/>
              </a:spcAft>
              <a:buClr>
                <a:schemeClr val="dk1"/>
              </a:buClr>
              <a:buSzPts val="1400"/>
              <a:buFont typeface="Calibri"/>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165250" y="0"/>
            <a:ext cx="10229400" cy="42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1472"/>
              <a:buFont typeface="Calibri"/>
              <a:buNone/>
            </a:pPr>
            <a:r>
              <a:t/>
            </a:r>
            <a:endParaRPr sz="3622"/>
          </a:p>
          <a:p>
            <a:pPr indent="0" lvl="0" marL="0" rtl="0" algn="l">
              <a:lnSpc>
                <a:spcPct val="90000"/>
              </a:lnSpc>
              <a:spcBef>
                <a:spcPts val="0"/>
              </a:spcBef>
              <a:spcAft>
                <a:spcPts val="0"/>
              </a:spcAft>
              <a:buClr>
                <a:schemeClr val="dk1"/>
              </a:buClr>
              <a:buSzPct val="121472"/>
              <a:buFont typeface="Calibri"/>
              <a:buNone/>
            </a:pPr>
            <a:r>
              <a:rPr lang="es-ES" sz="3622"/>
              <a:t>ListView: VER EJEMPLOS</a:t>
            </a:r>
            <a:r>
              <a:rPr lang="es-ES"/>
              <a:t>.</a:t>
            </a:r>
            <a:br>
              <a:rPr lang="es-ES"/>
            </a:br>
            <a:endParaRPr/>
          </a:p>
        </p:txBody>
      </p:sp>
      <p:sp>
        <p:nvSpPr>
          <p:cNvPr id="145" name="Google Shape;145;p11"/>
          <p:cNvSpPr txBox="1"/>
          <p:nvPr/>
        </p:nvSpPr>
        <p:spPr>
          <a:xfrm>
            <a:off x="339875" y="429601"/>
            <a:ext cx="10814700" cy="6649500"/>
          </a:xfrm>
          <a:prstGeom prst="rect">
            <a:avLst/>
          </a:prstGeom>
          <a:noFill/>
          <a:ln>
            <a:noFill/>
          </a:ln>
        </p:spPr>
        <p:txBody>
          <a:bodyPr anchorCtr="0" anchor="t" bIns="45700" lIns="91425" spcFirstLastPara="1" rIns="91425" wrap="square" tIns="45700">
            <a:spAutoFit/>
          </a:bodyPr>
          <a:lstStyle/>
          <a:p>
            <a:pPr indent="-336550" lvl="0" marL="342900" marR="0" rtl="0" algn="just">
              <a:lnSpc>
                <a:spcPct val="100000"/>
              </a:lnSpc>
              <a:spcBef>
                <a:spcPts val="0"/>
              </a:spcBef>
              <a:spcAft>
                <a:spcPts val="0"/>
              </a:spcAft>
              <a:buClr>
                <a:schemeClr val="dk1"/>
              </a:buClr>
              <a:buSzPts val="1100"/>
              <a:buFont typeface="Calibri"/>
              <a:buAutoNum type="arabicPeriod"/>
            </a:pPr>
            <a:r>
              <a:rPr b="0" i="0" lang="es-ES" sz="1100" u="none" cap="none" strike="noStrike">
                <a:solidFill>
                  <a:schemeClr val="dk1"/>
                </a:solidFill>
                <a:latin typeface="Calibri"/>
                <a:ea typeface="Calibri"/>
                <a:cs typeface="Calibri"/>
                <a:sym typeface="Calibri"/>
              </a:rPr>
              <a:t>Al pulsar requiere capturar el evento: setOnItemClickListener y que la actividad principal implemente ListView.OnItemClickListener. Y definir public void onItemClick(…)</a:t>
            </a:r>
            <a:endParaRPr b="0" i="0" sz="11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chemeClr val="dk1"/>
              </a:buClr>
              <a:buSzPts val="1100"/>
              <a:buFont typeface="Calibri"/>
              <a:buAutoNum type="arabicPeriod"/>
            </a:pPr>
            <a:r>
              <a:rPr b="0" i="0" lang="es-ES" sz="1100" u="none" cap="none" strike="noStrike">
                <a:solidFill>
                  <a:schemeClr val="dk1"/>
                </a:solidFill>
                <a:latin typeface="Calibri"/>
                <a:ea typeface="Calibri"/>
                <a:cs typeface="Calibri"/>
                <a:sym typeface="Calibri"/>
              </a:rPr>
              <a:t>Permite selección múltiple de elementos: </a:t>
            </a:r>
            <a:endParaRPr b="0" i="0" sz="1100" u="none" cap="none" strike="noStrike">
              <a:solidFill>
                <a:schemeClr val="dk1"/>
              </a:solidFill>
              <a:latin typeface="Calibri"/>
              <a:ea typeface="Calibri"/>
              <a:cs typeface="Calibri"/>
              <a:sym typeface="Calibri"/>
            </a:endParaRPr>
          </a:p>
          <a:p>
            <a:pPr indent="-298450" lvl="1" marL="914400" marR="0" rtl="0" algn="just">
              <a:lnSpc>
                <a:spcPct val="100000"/>
              </a:lnSpc>
              <a:spcBef>
                <a:spcPts val="0"/>
              </a:spcBef>
              <a:spcAft>
                <a:spcPts val="0"/>
              </a:spcAft>
              <a:buClr>
                <a:schemeClr val="dk1"/>
              </a:buClr>
              <a:buSzPts val="1100"/>
              <a:buFont typeface="Calibri"/>
              <a:buChar char="•"/>
            </a:pPr>
            <a:r>
              <a:rPr b="0" i="0" lang="es-ES" sz="1100" u="none" cap="none" strike="noStrike">
                <a:solidFill>
                  <a:schemeClr val="dk1"/>
                </a:solidFill>
                <a:latin typeface="Calibri"/>
                <a:ea typeface="Calibri"/>
                <a:cs typeface="Calibri"/>
                <a:sym typeface="Calibri"/>
              </a:rPr>
              <a:t>al crear el adaptadador: adaptador=new ArrayAdapter&lt;String&gt; (this, android.</a:t>
            </a:r>
            <a:r>
              <a:rPr b="1" i="0" lang="es-ES" sz="1100" u="none" cap="none" strike="noStrike">
                <a:solidFill>
                  <a:schemeClr val="dk1"/>
                </a:solidFill>
                <a:latin typeface="Calibri"/>
                <a:ea typeface="Calibri"/>
                <a:cs typeface="Calibri"/>
                <a:sym typeface="Calibri"/>
              </a:rPr>
              <a:t>R.layout.simple_list_item_multiple_choice</a:t>
            </a:r>
            <a:r>
              <a:rPr b="0" i="0" lang="es-ES" sz="1100" u="none" cap="none" strike="noStrike">
                <a:solidFill>
                  <a:schemeClr val="dk1"/>
                </a:solidFill>
                <a:latin typeface="Calibri"/>
                <a:ea typeface="Calibri"/>
                <a:cs typeface="Calibri"/>
                <a:sym typeface="Calibri"/>
              </a:rPr>
              <a:t>, elementos);</a:t>
            </a:r>
            <a:endParaRPr b="0" i="0" sz="1100" u="none" cap="none" strike="noStrike">
              <a:solidFill>
                <a:schemeClr val="dk1"/>
              </a:solidFill>
              <a:latin typeface="Calibri"/>
              <a:ea typeface="Calibri"/>
              <a:cs typeface="Calibri"/>
              <a:sym typeface="Calibri"/>
            </a:endParaRPr>
          </a:p>
          <a:p>
            <a:pPr indent="-298450" lvl="1" marL="914400" marR="0" rtl="0" algn="just">
              <a:lnSpc>
                <a:spcPct val="100000"/>
              </a:lnSpc>
              <a:spcBef>
                <a:spcPts val="0"/>
              </a:spcBef>
              <a:spcAft>
                <a:spcPts val="0"/>
              </a:spcAft>
              <a:buClr>
                <a:schemeClr val="dk1"/>
              </a:buClr>
              <a:buSzPts val="1100"/>
              <a:buFont typeface="Calibri"/>
              <a:buChar char="•"/>
            </a:pPr>
            <a:r>
              <a:rPr b="0" i="0" lang="es-ES" sz="1100" u="none" cap="none" strike="noStrike">
                <a:solidFill>
                  <a:schemeClr val="dk1"/>
                </a:solidFill>
                <a:latin typeface="Calibri"/>
                <a:ea typeface="Calibri"/>
                <a:cs typeface="Calibri"/>
                <a:sym typeface="Calibri"/>
              </a:rPr>
              <a:t>y al crear el ListView en el xml: </a:t>
            </a:r>
            <a:r>
              <a:rPr b="1" i="0" lang="es-ES" sz="1100" u="none" cap="none" strike="noStrike">
                <a:solidFill>
                  <a:srgbClr val="1B1811"/>
                </a:solidFill>
                <a:highlight>
                  <a:srgbClr val="E9F0F7"/>
                </a:highlight>
                <a:latin typeface="Courier New"/>
                <a:ea typeface="Courier New"/>
                <a:cs typeface="Courier New"/>
                <a:sym typeface="Courier New"/>
              </a:rPr>
              <a:t>android:choiceMode</a:t>
            </a:r>
            <a:r>
              <a:rPr b="1" i="0" lang="es-ES" sz="1100" u="none" cap="none" strike="noStrike">
                <a:solidFill>
                  <a:schemeClr val="dk1"/>
                </a:solidFill>
                <a:highlight>
                  <a:srgbClr val="E9F0F7"/>
                </a:highlight>
                <a:latin typeface="Courier New"/>
                <a:ea typeface="Courier New"/>
                <a:cs typeface="Courier New"/>
                <a:sym typeface="Courier New"/>
              </a:rPr>
              <a:t>=</a:t>
            </a:r>
            <a:r>
              <a:rPr b="0" i="0" lang="es-ES" sz="1100" u="none" cap="none" strike="noStrike">
                <a:solidFill>
                  <a:srgbClr val="232B2B"/>
                </a:solidFill>
                <a:highlight>
                  <a:srgbClr val="E9F0F7"/>
                </a:highlight>
                <a:latin typeface="Courier New"/>
                <a:ea typeface="Courier New"/>
                <a:cs typeface="Courier New"/>
                <a:sym typeface="Courier New"/>
              </a:rPr>
              <a:t>"multipleChoice"</a:t>
            </a:r>
            <a:endParaRPr b="0" i="0" sz="1100" u="none" cap="none" strike="noStrike">
              <a:solidFill>
                <a:srgbClr val="232B2B"/>
              </a:solidFill>
              <a:highlight>
                <a:srgbClr val="E9F0F7"/>
              </a:highlight>
              <a:latin typeface="Courier New"/>
              <a:ea typeface="Courier New"/>
              <a:cs typeface="Courier New"/>
              <a:sym typeface="Courier New"/>
            </a:endParaRPr>
          </a:p>
          <a:p>
            <a:pPr indent="-298450" lvl="1" marL="914400" marR="0" rtl="0" algn="just">
              <a:lnSpc>
                <a:spcPct val="100000"/>
              </a:lnSpc>
              <a:spcBef>
                <a:spcPts val="0"/>
              </a:spcBef>
              <a:spcAft>
                <a:spcPts val="0"/>
              </a:spcAft>
              <a:buClr>
                <a:srgbClr val="232B2B"/>
              </a:buClr>
              <a:buSzPts val="1100"/>
              <a:buFont typeface="Courier New"/>
              <a:buChar char="•"/>
            </a:pPr>
            <a:r>
              <a:rPr b="0" i="0" lang="es-ES" sz="1100" u="none" cap="none" strike="noStrike">
                <a:solidFill>
                  <a:srgbClr val="232B2B"/>
                </a:solidFill>
                <a:highlight>
                  <a:srgbClr val="E9F0F7"/>
                </a:highlight>
                <a:latin typeface="Courier New"/>
                <a:ea typeface="Courier New"/>
                <a:cs typeface="Courier New"/>
                <a:sym typeface="Courier New"/>
              </a:rPr>
              <a:t>EJEMPLO: </a:t>
            </a:r>
            <a:r>
              <a:rPr lang="es-ES" sz="1100" u="sng">
                <a:solidFill>
                  <a:schemeClr val="hlink"/>
                </a:solidFill>
                <a:highlight>
                  <a:srgbClr val="E9F0F7"/>
                </a:highlight>
                <a:latin typeface="Courier New"/>
                <a:ea typeface="Courier New"/>
                <a:cs typeface="Courier New"/>
                <a:sym typeface="Courier New"/>
                <a:hlinkClick r:id="rId3"/>
              </a:rPr>
              <a:t>https://naps.com.mx/blog/uso-de-un-listview-en-android/</a:t>
            </a:r>
            <a:endParaRPr sz="1100">
              <a:solidFill>
                <a:srgbClr val="232B2B"/>
              </a:solidFill>
              <a:highlight>
                <a:srgbClr val="E9F0F7"/>
              </a:highlight>
              <a:latin typeface="Courier New"/>
              <a:ea typeface="Courier New"/>
              <a:cs typeface="Courier New"/>
              <a:sym typeface="Courier New"/>
            </a:endParaRPr>
          </a:p>
          <a:p>
            <a:pPr indent="-298450" lvl="1" marL="914400" marR="0" rtl="0" algn="just">
              <a:lnSpc>
                <a:spcPct val="100000"/>
              </a:lnSpc>
              <a:spcBef>
                <a:spcPts val="0"/>
              </a:spcBef>
              <a:spcAft>
                <a:spcPts val="0"/>
              </a:spcAft>
              <a:buClr>
                <a:srgbClr val="232B2B"/>
              </a:buClr>
              <a:buSzPts val="1100"/>
              <a:buFont typeface="Courier New"/>
              <a:buChar char="•"/>
            </a:pPr>
            <a:r>
              <a:rPr lang="es-ES" sz="1100">
                <a:solidFill>
                  <a:srgbClr val="232B2B"/>
                </a:solidFill>
                <a:highlight>
                  <a:srgbClr val="E9F0F7"/>
                </a:highlight>
                <a:latin typeface="Courier New"/>
                <a:ea typeface="Courier New"/>
                <a:cs typeface="Courier New"/>
                <a:sym typeface="Courier New"/>
              </a:rPr>
              <a:t>EJEMPLO: USO ViewHolder https://naps.com.mx/blog/uso-de-un-listview-en-android/</a:t>
            </a:r>
            <a:endParaRPr sz="1100">
              <a:solidFill>
                <a:srgbClr val="232B2B"/>
              </a:solidFill>
              <a:highlight>
                <a:srgbClr val="E9F0F7"/>
              </a:highlight>
              <a:latin typeface="Courier New"/>
              <a:ea typeface="Courier New"/>
              <a:cs typeface="Courier New"/>
              <a:sym typeface="Courier New"/>
            </a:endParaRPr>
          </a:p>
          <a:p>
            <a:pPr indent="-336550" lvl="0" marL="342900" marR="0" rtl="0" algn="just">
              <a:lnSpc>
                <a:spcPct val="100000"/>
              </a:lnSpc>
              <a:spcBef>
                <a:spcPts val="0"/>
              </a:spcBef>
              <a:spcAft>
                <a:spcPts val="0"/>
              </a:spcAft>
              <a:buClr>
                <a:schemeClr val="dk1"/>
              </a:buClr>
              <a:buSzPts val="1100"/>
              <a:buFont typeface="Calibri"/>
              <a:buAutoNum type="arabicPeriod"/>
            </a:pPr>
            <a:r>
              <a:rPr b="0" i="0" lang="es-ES" sz="1100" u="none" cap="none" strike="noStrike">
                <a:solidFill>
                  <a:schemeClr val="dk1"/>
                </a:solidFill>
                <a:latin typeface="Calibri"/>
                <a:ea typeface="Calibri"/>
                <a:cs typeface="Calibri"/>
                <a:sym typeface="Calibri"/>
              </a:rPr>
              <a:t>ListView usando ArrayAdapter, los datos son una lista de String (en cada elemento hay un String) y el layout simple de Android (android.R.layout.simple_list_item_1).</a:t>
            </a:r>
            <a:endParaRPr b="0" i="0" sz="11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chemeClr val="dk1"/>
              </a:buClr>
              <a:buSzPts val="1100"/>
              <a:buFont typeface="Calibri"/>
              <a:buAutoNum type="arabicPeriod"/>
            </a:pPr>
            <a:r>
              <a:rPr b="0" i="0" lang="es-ES" sz="1100" u="none" cap="none" strike="noStrike">
                <a:solidFill>
                  <a:schemeClr val="dk1"/>
                </a:solidFill>
                <a:latin typeface="Calibri"/>
                <a:ea typeface="Calibri"/>
                <a:cs typeface="Calibri"/>
                <a:sym typeface="Calibri"/>
              </a:rPr>
              <a:t>ListView PERSONALIZADO: usando mi propio layout (</a:t>
            </a:r>
            <a:r>
              <a:rPr b="0" i="0" lang="es-ES" sz="1100" u="none" cap="none" strike="noStrike">
                <a:solidFill>
                  <a:srgbClr val="FF0000"/>
                </a:solidFill>
                <a:latin typeface="Calibri"/>
                <a:ea typeface="Calibri"/>
                <a:cs typeface="Calibri"/>
                <a:sym typeface="Calibri"/>
              </a:rPr>
              <a:t>R.layout.nombre_item</a:t>
            </a:r>
            <a:r>
              <a:rPr b="0" i="0" lang="es-ES" sz="1100" u="none" cap="none" strike="noStrike">
                <a:solidFill>
                  <a:schemeClr val="dk1"/>
                </a:solidFill>
                <a:latin typeface="Calibri"/>
                <a:ea typeface="Calibri"/>
                <a:cs typeface="Calibri"/>
                <a:sym typeface="Calibri"/>
              </a:rPr>
              <a:t>), donde representar cada elemento del listView; en cada elemento habrá varios componentes. También debemos crear un nuevo tipo de dato para la lista, una nueva clase java; la usaremos para crear un nuevo elemento de la lista (NuevaClase).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	Además crearemos otra nueva clase adaptador propio  que será una nueva clase que extienda de ArrayAdapter: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100" u="none" cap="none" strike="noStrike">
                <a:solidFill>
                  <a:srgbClr val="2F5496"/>
                </a:solidFill>
                <a:latin typeface="Calibri"/>
                <a:ea typeface="Calibri"/>
                <a:cs typeface="Calibri"/>
                <a:sym typeface="Calibri"/>
              </a:rPr>
              <a:t>MiPropioAdapter extends ArrayAdapter&lt;NuevaClase&gt;; </a:t>
            </a:r>
            <a:r>
              <a:rPr b="0" i="0" lang="es-ES" sz="1100" u="none" cap="none" strike="noStrike">
                <a:solidFill>
                  <a:schemeClr val="dk1"/>
                </a:solidFill>
                <a:latin typeface="Calibri"/>
                <a:ea typeface="Calibri"/>
                <a:cs typeface="Calibri"/>
                <a:sym typeface="Calibri"/>
              </a:rPr>
              <a:t>	MiPropioAdapter debe implementar:</a:t>
            </a:r>
            <a:endParaRPr b="0" i="0" sz="1100" u="none" cap="none" strike="noStrike">
              <a:solidFill>
                <a:srgbClr val="000000"/>
              </a:solidFill>
              <a:latin typeface="Arial"/>
              <a:ea typeface="Arial"/>
              <a:cs typeface="Arial"/>
              <a:sym typeface="Arial"/>
            </a:endParaRPr>
          </a:p>
          <a:p>
            <a:pPr indent="-279400" lvl="1" marL="742950" marR="0" rtl="0" algn="just">
              <a:lnSpc>
                <a:spcPct val="100000"/>
              </a:lnSpc>
              <a:spcBef>
                <a:spcPts val="0"/>
              </a:spcBef>
              <a:spcAft>
                <a:spcPts val="0"/>
              </a:spcAft>
              <a:buClr>
                <a:schemeClr val="dk1"/>
              </a:buClr>
              <a:buSzPts val="1100"/>
              <a:buFont typeface="Arial"/>
              <a:buChar char="•"/>
            </a:pPr>
            <a:r>
              <a:rPr b="0" i="0" lang="es-ES" sz="1100" u="none" cap="none" strike="noStrike">
                <a:solidFill>
                  <a:schemeClr val="dk1"/>
                </a:solidFill>
                <a:latin typeface="Calibri"/>
                <a:ea typeface="Calibri"/>
                <a:cs typeface="Calibri"/>
                <a:sym typeface="Calibri"/>
              </a:rPr>
              <a:t>un constructor de este tipo: ArrayAdapter(context:Context,resource:int,objects:List&lt;T&gt;), los parámetros son el contexto, una referencia al propio layout (nuevaClase_item) y la lista de datos creada de tipo NuevaClase. Para tener acceso a estos 3 parámetros dentro de MiPropioAdapter, creamos 3 atributos que los representen: ctx, layoutTemplate y list.</a:t>
            </a:r>
            <a:endParaRPr b="0" i="0" sz="11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public </a:t>
            </a:r>
            <a:r>
              <a:rPr b="0" i="0" lang="es-ES" sz="1100" u="none" cap="none" strike="noStrike">
                <a:solidFill>
                  <a:srgbClr val="2F5496"/>
                </a:solidFill>
                <a:latin typeface="Calibri"/>
                <a:ea typeface="Calibri"/>
                <a:cs typeface="Calibri"/>
                <a:sym typeface="Calibri"/>
              </a:rPr>
              <a:t>MiPropioAdapter</a:t>
            </a:r>
            <a:r>
              <a:rPr b="0" i="0" lang="es-ES" sz="1100" u="none" cap="none" strike="noStrike">
                <a:solidFill>
                  <a:schemeClr val="dk1"/>
                </a:solidFill>
                <a:latin typeface="Calibri"/>
                <a:ea typeface="Calibri"/>
                <a:cs typeface="Calibri"/>
                <a:sym typeface="Calibri"/>
              </a:rPr>
              <a:t> extends ArrayAdapter&lt; NuevaClase&gt;{</a:t>
            </a:r>
            <a:endParaRPr b="0" i="0" sz="11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Context ctx;</a:t>
            </a:r>
            <a:endParaRPr b="0" i="0" sz="11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int layoutTemplate;</a:t>
            </a:r>
            <a:endParaRPr b="0" i="0" sz="11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List&lt;NuevaClase&gt; list;</a:t>
            </a:r>
            <a:endParaRPr b="0" i="0" sz="1100" u="none" cap="none" strike="noStrike">
              <a:solidFill>
                <a:srgbClr val="000000"/>
              </a:solidFill>
              <a:latin typeface="Arial"/>
              <a:ea typeface="Arial"/>
              <a:cs typeface="Arial"/>
              <a:sym typeface="Arial"/>
            </a:endParaRPr>
          </a:p>
          <a:p>
            <a:pPr indent="0" lvl="2" marL="9144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public MiPropioAdapter(Context context,int resource, List&lt;NuevaClase&gt; objects){</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super(context, resource, objects);</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this.ctx= context;</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this. layoutTemplate=resource;</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this.list=objects;</a:t>
            </a:r>
            <a:endParaRPr b="0" i="0" sz="1100" u="none" cap="none" strike="noStrike">
              <a:solidFill>
                <a:srgbClr val="000000"/>
              </a:solidFill>
              <a:latin typeface="Arial"/>
              <a:ea typeface="Arial"/>
              <a:cs typeface="Arial"/>
              <a:sym typeface="Arial"/>
            </a:endParaRPr>
          </a:p>
          <a:p>
            <a:pPr indent="0" lvl="2" marL="9144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336550" lvl="1" marL="800100" marR="0" rtl="0" algn="just">
              <a:lnSpc>
                <a:spcPct val="100000"/>
              </a:lnSpc>
              <a:spcBef>
                <a:spcPts val="0"/>
              </a:spcBef>
              <a:spcAft>
                <a:spcPts val="0"/>
              </a:spcAft>
              <a:buClr>
                <a:schemeClr val="dk1"/>
              </a:buClr>
              <a:buSzPts val="1100"/>
              <a:buFont typeface="Arial"/>
              <a:buChar char="•"/>
            </a:pPr>
            <a:r>
              <a:rPr b="0" i="0" lang="es-ES" sz="1100" u="none" cap="none" strike="noStrike">
                <a:solidFill>
                  <a:schemeClr val="dk1"/>
                </a:solidFill>
                <a:latin typeface="Calibri"/>
                <a:ea typeface="Calibri"/>
                <a:cs typeface="Calibri"/>
                <a:sym typeface="Calibri"/>
              </a:rPr>
              <a:t>Sobrescribir getView (éste método se lanza automáticamente una vez para cada elemento de la lista recibida como tercer parámetro en el constructor:</a:t>
            </a:r>
            <a:endParaRPr b="0" i="0" sz="1100" u="none" cap="none" strike="noStrike">
              <a:solidFill>
                <a:srgbClr val="000000"/>
              </a:solidFill>
              <a:latin typeface="Arial"/>
              <a:ea typeface="Arial"/>
              <a:cs typeface="Arial"/>
              <a:sym typeface="Arial"/>
            </a:endParaRPr>
          </a:p>
          <a:p>
            <a:pPr indent="0" lvl="2" marL="9144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public View getView(int position,View convertView,ViewGroup parent){	//recibe la posición que se esta dibujando en cada iteración</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//para obtener el layout o nuestra plantilla y cargarlo dentro del elemento padre, que es la lista:</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rgbClr val="FF0000"/>
                </a:solidFill>
                <a:latin typeface="Calibri"/>
                <a:ea typeface="Calibri"/>
                <a:cs typeface="Calibri"/>
                <a:sym typeface="Calibri"/>
              </a:rPr>
              <a:t>View v=LayoutInflater.from(ctx).inflate(layoutTemplate,parent,false);</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//obtengo la información del elemento actual de la lista que estoy recorriendo, en la correspondiente iteración</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NuevaClase elementoActual=list.get(position);</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//Rescatar los elementos de la IU de la template (plantilla) mediante findViewById</a:t>
            </a:r>
            <a:endParaRPr b="0" i="0" sz="1100" u="none" cap="none" strike="noStrike">
              <a:solidFill>
                <a:schemeClr val="dk1"/>
              </a:solidFill>
              <a:latin typeface="Calibri"/>
              <a:ea typeface="Calibri"/>
              <a:cs typeface="Calibri"/>
              <a:sym typeface="Calibri"/>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TextView tvTitulo=(TextView)v.findViewById(R.id.tVTitulo);</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//y etc. A continuación hacer un set de cada elemento actual en la IU. Si el parámetro pasado a este método no es String, usar Strig.valueOf(valor).</a:t>
            </a:r>
            <a:endParaRPr b="0" i="0" sz="1100" u="none" cap="none" strike="noStrike">
              <a:solidFill>
                <a:srgbClr val="000000"/>
              </a:solidFill>
              <a:latin typeface="Arial"/>
              <a:ea typeface="Arial"/>
              <a:cs typeface="Arial"/>
              <a:sym typeface="Arial"/>
            </a:endParaRPr>
          </a:p>
          <a:p>
            <a:pPr indent="0" lvl="3" marL="13716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tvTitulo.setText(elementoActual.getTitulo());</a:t>
            </a:r>
            <a:endParaRPr b="0" i="0" sz="1100" u="none" cap="none" strike="noStrike">
              <a:solidFill>
                <a:srgbClr val="000000"/>
              </a:solidFill>
              <a:latin typeface="Arial"/>
              <a:ea typeface="Arial"/>
              <a:cs typeface="Arial"/>
              <a:sym typeface="Arial"/>
            </a:endParaRPr>
          </a:p>
          <a:p>
            <a:pPr indent="0" lvl="2" marL="91440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	return v;}</a:t>
            </a:r>
            <a:endParaRPr b="0" i="0" sz="1100" u="none" cap="none" strike="noStrike">
              <a:solidFill>
                <a:srgbClr val="000000"/>
              </a:solidFill>
              <a:latin typeface="Arial"/>
              <a:ea typeface="Arial"/>
              <a:cs typeface="Arial"/>
              <a:sym typeface="Arial"/>
            </a:endParaRPr>
          </a:p>
          <a:p>
            <a:pPr indent="0" lvl="2" marL="0" marR="0" rtl="0" algn="just">
              <a:lnSpc>
                <a:spcPct val="100000"/>
              </a:lnSpc>
              <a:spcBef>
                <a:spcPts val="0"/>
              </a:spcBef>
              <a:spcAft>
                <a:spcPts val="0"/>
              </a:spcAft>
              <a:buClr>
                <a:srgbClr val="000000"/>
              </a:buClr>
              <a:buSzPts val="1200"/>
              <a:buFont typeface="Arial"/>
              <a:buNone/>
            </a:pPr>
            <a:r>
              <a:rPr b="0" i="0" lang="es-ES" sz="1100" u="none" cap="none" strike="noStrike">
                <a:solidFill>
                  <a:schemeClr val="dk1"/>
                </a:solidFill>
                <a:latin typeface="Calibri"/>
                <a:ea typeface="Calibri"/>
                <a:cs typeface="Calibri"/>
                <a:sym typeface="Calibri"/>
              </a:rPr>
              <a:t>5.      Si los datos de la lista son modificados, se ejecutará la instrucción: </a:t>
            </a:r>
            <a:r>
              <a:rPr b="0" i="0" lang="es-ES" sz="1100" u="none" cap="none" strike="noStrike">
                <a:solidFill>
                  <a:srgbClr val="FF0000"/>
                </a:solidFill>
                <a:latin typeface="Calibri"/>
                <a:ea typeface="Calibri"/>
                <a:cs typeface="Calibri"/>
                <a:sym typeface="Calibri"/>
              </a:rPr>
              <a:t>adaptador.notifyDataSetChanged(); </a:t>
            </a:r>
            <a:r>
              <a:rPr b="0" i="0" lang="es-ES" sz="1100" u="none" cap="none" strike="noStrike">
                <a:solidFill>
                  <a:schemeClr val="dk1"/>
                </a:solidFill>
                <a:latin typeface="Calibri"/>
                <a:ea typeface="Calibri"/>
                <a:cs typeface="Calibri"/>
                <a:sym typeface="Calibri"/>
              </a:rPr>
              <a:t>y el adaptador se encargará de rellenar de nuevo los datos actualizados.</a:t>
            </a:r>
            <a:endParaRPr b="0" i="0" sz="1100" u="none" cap="none" strike="noStrike">
              <a:solidFill>
                <a:srgbClr val="000000"/>
              </a:solidFill>
              <a:latin typeface="Arial"/>
              <a:ea typeface="Arial"/>
              <a:cs typeface="Arial"/>
              <a:sym typeface="Arial"/>
            </a:endParaRPr>
          </a:p>
          <a:p>
            <a:pPr indent="0" lvl="2" marL="91440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259491" y="76874"/>
            <a:ext cx="10515600" cy="5178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ES"/>
              <a:t>SPINNER</a:t>
            </a:r>
            <a:endParaRPr/>
          </a:p>
        </p:txBody>
      </p:sp>
      <p:sp>
        <p:nvSpPr>
          <p:cNvPr id="151" name="Google Shape;151;p12"/>
          <p:cNvSpPr txBox="1"/>
          <p:nvPr>
            <p:ph idx="1" type="body"/>
          </p:nvPr>
        </p:nvSpPr>
        <p:spPr>
          <a:xfrm>
            <a:off x="0" y="522808"/>
            <a:ext cx="10515600" cy="6258318"/>
          </a:xfrm>
          <a:prstGeom prst="rect">
            <a:avLst/>
          </a:prstGeom>
          <a:noFill/>
          <a:ln>
            <a:noFill/>
          </a:ln>
        </p:spPr>
        <p:txBody>
          <a:bodyPr anchorCtr="0" anchor="t" bIns="45700" lIns="91425" spcFirstLastPara="1" rIns="91425" wrap="square" tIns="45700">
            <a:normAutofit fontScale="92500" lnSpcReduction="10000"/>
          </a:bodyPr>
          <a:lstStyle/>
          <a:p>
            <a:pPr indent="-228615" lvl="0" marL="228600" rtl="0" algn="just">
              <a:lnSpc>
                <a:spcPct val="90000"/>
              </a:lnSpc>
              <a:spcBef>
                <a:spcPts val="0"/>
              </a:spcBef>
              <a:spcAft>
                <a:spcPts val="0"/>
              </a:spcAft>
              <a:buClr>
                <a:schemeClr val="dk1"/>
              </a:buClr>
              <a:buSzPct val="100000"/>
              <a:buChar char="•"/>
            </a:pPr>
            <a:r>
              <a:rPr lang="es-ES" sz="1050"/>
              <a:t>Un adaptador representa algo así como una interfaz común al modelo de datos que existe por detrás de todos los controles de selección que hemos comentado. Dicho de otra forma, todos los controles de selección accederán a los datos que contienen a través de un adaptador. Además también genera su vista exterior. Android proporciona de serie varios tipos de adaptadores sencillos: ArrayAdapter (provee de datos a un control de selección a partir de un array de objetos de cualquier tipo), SimpleAdapter (Se utiliza para mapear datos sobre los diferentes controles definidos en un fichero XML de layout) y SimpleCursorAdapter (Se utiliza para mapear las columnas de un cursor abierto sobre una base de datos sobre los diferentes elementos visuales contenidos en el control de selección).</a:t>
            </a:r>
            <a:endParaRPr/>
          </a:p>
          <a:p>
            <a:pPr indent="-228615" lvl="0" marL="228600" rtl="0" algn="just">
              <a:lnSpc>
                <a:spcPct val="100000"/>
              </a:lnSpc>
              <a:spcBef>
                <a:spcPts val="0"/>
              </a:spcBef>
              <a:spcAft>
                <a:spcPts val="0"/>
              </a:spcAft>
              <a:buClr>
                <a:schemeClr val="dk1"/>
              </a:buClr>
              <a:buSzPct val="100000"/>
              <a:buChar char="•"/>
            </a:pPr>
            <a:r>
              <a:rPr lang="es-ES" sz="1050"/>
              <a:t>Veamos cómo crear un adaptador de tipo ArrayAdapter para trabajar con un array genérico de java: final String[] datos =new String[]{"Elem1","Elem2","Elem3","Elem4","Elem5"}; </a:t>
            </a:r>
            <a:endParaRPr/>
          </a:p>
          <a:p>
            <a:pPr indent="0" lvl="0" marL="0" rtl="0" algn="just">
              <a:lnSpc>
                <a:spcPct val="100000"/>
              </a:lnSpc>
              <a:spcBef>
                <a:spcPts val="0"/>
              </a:spcBef>
              <a:spcAft>
                <a:spcPts val="0"/>
              </a:spcAft>
              <a:buClr>
                <a:schemeClr val="dk1"/>
              </a:buClr>
              <a:buSzPct val="100000"/>
              <a:buNone/>
            </a:pPr>
            <a:r>
              <a:rPr lang="es-ES" sz="1050"/>
              <a:t>ArrayAdapter&lt;String&gt; adaptador =new ArrayAdapter&lt;String&gt;(this,android.R.layout.simple_spinner_item, datos);</a:t>
            </a:r>
            <a:endParaRPr/>
          </a:p>
          <a:p>
            <a:pPr indent="0" lvl="0" marL="0" rtl="0" algn="just">
              <a:lnSpc>
                <a:spcPct val="100000"/>
              </a:lnSpc>
              <a:spcBef>
                <a:spcPts val="0"/>
              </a:spcBef>
              <a:spcAft>
                <a:spcPts val="0"/>
              </a:spcAft>
              <a:buClr>
                <a:schemeClr val="dk1"/>
              </a:buClr>
              <a:buSzPct val="100000"/>
              <a:buNone/>
            </a:pPr>
            <a:r>
              <a:rPr lang="es-ES" sz="1050"/>
              <a:t>Si los datos a mostrar en el control son estáticos la lista de posibles valores se definiría como un recurso de tipo string-array.  Para ello, primero crearíamos un nuevo fichero XML en la carpeta </a:t>
            </a:r>
            <a:r>
              <a:rPr i="1" lang="es-ES" sz="1050"/>
              <a:t>/res/values</a:t>
            </a:r>
            <a:r>
              <a:rPr lang="es-ES" sz="1050"/>
              <a:t> llamado por ejemplo </a:t>
            </a:r>
            <a:r>
              <a:rPr i="1" lang="es-ES" sz="1050"/>
              <a:t>valores_array.xml</a:t>
            </a:r>
            <a:r>
              <a:rPr lang="es-ES" sz="1050"/>
              <a:t> e incluiríamos en él los valores seleccionables de la siguiente forma: :</a:t>
            </a:r>
            <a:endParaRPr/>
          </a:p>
          <a:p>
            <a:pPr indent="0" lvl="0" marL="0" rtl="0" algn="just">
              <a:lnSpc>
                <a:spcPct val="100000"/>
              </a:lnSpc>
              <a:spcBef>
                <a:spcPts val="0"/>
              </a:spcBef>
              <a:spcAft>
                <a:spcPts val="0"/>
              </a:spcAft>
              <a:buClr>
                <a:schemeClr val="dk1"/>
              </a:buClr>
              <a:buSzPct val="100000"/>
              <a:buNone/>
            </a:pPr>
            <a:r>
              <a:rPr lang="es-ES" sz="1050"/>
              <a:t>&lt;resources&gt;</a:t>
            </a:r>
            <a:endParaRPr/>
          </a:p>
          <a:p>
            <a:pPr indent="0" lvl="0" marL="0" rtl="0" algn="just">
              <a:lnSpc>
                <a:spcPct val="100000"/>
              </a:lnSpc>
              <a:spcBef>
                <a:spcPts val="0"/>
              </a:spcBef>
              <a:spcAft>
                <a:spcPts val="0"/>
              </a:spcAft>
              <a:buClr>
                <a:schemeClr val="dk1"/>
              </a:buClr>
              <a:buSzPct val="100000"/>
              <a:buNone/>
            </a:pPr>
            <a:r>
              <a:rPr lang="es-ES" sz="1050"/>
              <a:t>    &lt;string-array name="valores_array"&gt;</a:t>
            </a:r>
            <a:endParaRPr/>
          </a:p>
          <a:p>
            <a:pPr indent="0" lvl="0" marL="0" rtl="0" algn="just">
              <a:lnSpc>
                <a:spcPct val="100000"/>
              </a:lnSpc>
              <a:spcBef>
                <a:spcPts val="0"/>
              </a:spcBef>
              <a:spcAft>
                <a:spcPts val="0"/>
              </a:spcAft>
              <a:buClr>
                <a:schemeClr val="dk1"/>
              </a:buClr>
              <a:buSzPct val="100000"/>
              <a:buNone/>
            </a:pPr>
            <a:r>
              <a:rPr lang="es-ES" sz="1050"/>
              <a:t>        &lt;item&gt;Elem1&lt;/item&gt;</a:t>
            </a:r>
            <a:endParaRPr/>
          </a:p>
          <a:p>
            <a:pPr indent="0" lvl="0" marL="0" rtl="0" algn="just">
              <a:lnSpc>
                <a:spcPct val="100000"/>
              </a:lnSpc>
              <a:spcBef>
                <a:spcPts val="0"/>
              </a:spcBef>
              <a:spcAft>
                <a:spcPts val="0"/>
              </a:spcAft>
              <a:buClr>
                <a:schemeClr val="dk1"/>
              </a:buClr>
              <a:buSzPct val="100000"/>
              <a:buNone/>
            </a:pPr>
            <a:r>
              <a:rPr lang="es-ES" sz="1050"/>
              <a:t>        &lt;item&gt;Elem2&lt;/item&gt;</a:t>
            </a:r>
            <a:endParaRPr/>
          </a:p>
          <a:p>
            <a:pPr indent="0" lvl="0" marL="0" rtl="0" algn="just">
              <a:lnSpc>
                <a:spcPct val="100000"/>
              </a:lnSpc>
              <a:spcBef>
                <a:spcPts val="0"/>
              </a:spcBef>
              <a:spcAft>
                <a:spcPts val="0"/>
              </a:spcAft>
              <a:buClr>
                <a:schemeClr val="dk1"/>
              </a:buClr>
              <a:buSzPct val="100000"/>
              <a:buNone/>
            </a:pPr>
            <a:r>
              <a:rPr lang="es-ES" sz="1050"/>
              <a:t>        &lt;item&gt;Elem3&lt;/item&gt;</a:t>
            </a:r>
            <a:endParaRPr/>
          </a:p>
          <a:p>
            <a:pPr indent="0" lvl="0" marL="0" rtl="0" algn="just">
              <a:lnSpc>
                <a:spcPct val="100000"/>
              </a:lnSpc>
              <a:spcBef>
                <a:spcPts val="0"/>
              </a:spcBef>
              <a:spcAft>
                <a:spcPts val="0"/>
              </a:spcAft>
              <a:buClr>
                <a:schemeClr val="dk1"/>
              </a:buClr>
              <a:buSzPct val="100000"/>
              <a:buNone/>
            </a:pPr>
            <a:r>
              <a:rPr lang="es-ES" sz="1050"/>
              <a:t>        &lt;item&gt;Elem4&lt;/item&gt;</a:t>
            </a:r>
            <a:endParaRPr/>
          </a:p>
          <a:p>
            <a:pPr indent="0" lvl="0" marL="0" rtl="0" algn="just">
              <a:lnSpc>
                <a:spcPct val="100000"/>
              </a:lnSpc>
              <a:spcBef>
                <a:spcPts val="0"/>
              </a:spcBef>
              <a:spcAft>
                <a:spcPts val="0"/>
              </a:spcAft>
              <a:buClr>
                <a:schemeClr val="dk1"/>
              </a:buClr>
              <a:buSzPct val="100000"/>
              <a:buNone/>
            </a:pPr>
            <a:r>
              <a:rPr lang="es-ES" sz="1050"/>
              <a:t>        &lt;item&gt;Elem5&lt;/item&gt;    &lt;/string-array&gt;&lt;/resources&gt;</a:t>
            </a:r>
            <a:endParaRPr/>
          </a:p>
          <a:p>
            <a:pPr indent="0" lvl="0" marL="0" rtl="0" algn="just">
              <a:lnSpc>
                <a:spcPct val="100000"/>
              </a:lnSpc>
              <a:spcBef>
                <a:spcPts val="0"/>
              </a:spcBef>
              <a:spcAft>
                <a:spcPts val="0"/>
              </a:spcAft>
              <a:buClr>
                <a:schemeClr val="dk1"/>
              </a:buClr>
              <a:buSzPct val="100000"/>
              <a:buNone/>
            </a:pPr>
            <a:r>
              <a:rPr lang="es-ES" sz="1050"/>
              <a:t>Y el ultimo paso para crear el adaptador, utilizaríamos el método createFromResource() para hacer referencia a este array XML que acabamos de crear:</a:t>
            </a:r>
            <a:endParaRPr sz="1050"/>
          </a:p>
          <a:p>
            <a:pPr indent="0" lvl="0" marL="0" rtl="0" algn="just">
              <a:lnSpc>
                <a:spcPct val="100000"/>
              </a:lnSpc>
              <a:spcBef>
                <a:spcPts val="0"/>
              </a:spcBef>
              <a:spcAft>
                <a:spcPts val="0"/>
              </a:spcAft>
              <a:buClr>
                <a:schemeClr val="dk1"/>
              </a:buClr>
              <a:buSzPct val="100000"/>
              <a:buNone/>
            </a:pPr>
            <a:r>
              <a:rPr lang="es-ES" sz="1050"/>
              <a:t>ArrayAdapter&lt;CharSequence&gt; adapter = ArrayAdapter.createFromResource(this, R.array.valores_array, android.R.layout.simple_spinner_item);</a:t>
            </a:r>
            <a:endParaRPr/>
          </a:p>
          <a:p>
            <a:pPr indent="-228615" lvl="0" marL="228600" rtl="0" algn="just">
              <a:lnSpc>
                <a:spcPct val="100000"/>
              </a:lnSpc>
              <a:spcBef>
                <a:spcPts val="0"/>
              </a:spcBef>
              <a:spcAft>
                <a:spcPts val="0"/>
              </a:spcAft>
              <a:buClr>
                <a:schemeClr val="dk1"/>
              </a:buClr>
              <a:buSzPct val="100000"/>
              <a:buChar char="•"/>
            </a:pPr>
            <a:r>
              <a:rPr lang="es-ES" sz="1050"/>
              <a:t>Control Spinner:Las listas desplegables en Android se llaman Spinner. Funcionan de forma similar a cualquier control de este tipo, el usuario selecciona la lista, se muestra una especie de lista emergente al usuario con todas las opciones disponibles y al seleccionarse una de ellas ésta queda fijada en el control. Para añadir una lista de este tipo a nuestra aplicación podemos utilizar el código siguiente:</a:t>
            </a:r>
            <a:endParaRPr/>
          </a:p>
          <a:p>
            <a:pPr indent="0" lvl="0" marL="0" rtl="0" algn="just">
              <a:lnSpc>
                <a:spcPct val="100000"/>
              </a:lnSpc>
              <a:spcBef>
                <a:spcPts val="0"/>
              </a:spcBef>
              <a:spcAft>
                <a:spcPts val="0"/>
              </a:spcAft>
              <a:buClr>
                <a:schemeClr val="dk1"/>
              </a:buClr>
              <a:buSzPct val="100000"/>
              <a:buNone/>
            </a:pPr>
            <a:r>
              <a:rPr lang="es-ES" sz="1050"/>
              <a:t>&lt;Spinner android:id="@+id/CmbOpciones"</a:t>
            </a:r>
            <a:endParaRPr/>
          </a:p>
          <a:p>
            <a:pPr indent="0" lvl="0" marL="0" rtl="0" algn="just">
              <a:lnSpc>
                <a:spcPct val="100000"/>
              </a:lnSpc>
              <a:spcBef>
                <a:spcPts val="0"/>
              </a:spcBef>
              <a:spcAft>
                <a:spcPts val="0"/>
              </a:spcAft>
              <a:buClr>
                <a:schemeClr val="dk1"/>
              </a:buClr>
              <a:buSzPct val="100000"/>
              <a:buNone/>
            </a:pPr>
            <a:r>
              <a:rPr lang="es-ES" sz="1050"/>
              <a:t>    android:layout_width="match_parent"</a:t>
            </a:r>
            <a:endParaRPr/>
          </a:p>
          <a:p>
            <a:pPr indent="0" lvl="0" marL="0" rtl="0" algn="just">
              <a:lnSpc>
                <a:spcPct val="100000"/>
              </a:lnSpc>
              <a:spcBef>
                <a:spcPts val="0"/>
              </a:spcBef>
              <a:spcAft>
                <a:spcPts val="0"/>
              </a:spcAft>
              <a:buClr>
                <a:schemeClr val="dk1"/>
              </a:buClr>
              <a:buSzPct val="100000"/>
              <a:buNone/>
            </a:pPr>
            <a:r>
              <a:rPr lang="es-ES" sz="1050"/>
              <a:t>    android:layout_height="wrap_content" /&gt;</a:t>
            </a:r>
            <a:endParaRPr sz="1050"/>
          </a:p>
          <a:p>
            <a:pPr indent="-228615" lvl="0" marL="228600" rtl="0" algn="just">
              <a:lnSpc>
                <a:spcPct val="100000"/>
              </a:lnSpc>
              <a:spcBef>
                <a:spcPts val="0"/>
              </a:spcBef>
              <a:spcAft>
                <a:spcPts val="0"/>
              </a:spcAft>
              <a:buClr>
                <a:schemeClr val="dk1"/>
              </a:buClr>
              <a:buSzPct val="100000"/>
              <a:buChar char="•"/>
            </a:pPr>
            <a:r>
              <a:rPr lang="es-ES" sz="1050"/>
              <a:t>Y para enlazarlo:</a:t>
            </a:r>
            <a:endParaRPr/>
          </a:p>
          <a:p>
            <a:pPr indent="0" lvl="0" marL="0" rtl="0" algn="just">
              <a:lnSpc>
                <a:spcPct val="100000"/>
              </a:lnSpc>
              <a:spcBef>
                <a:spcPts val="0"/>
              </a:spcBef>
              <a:spcAft>
                <a:spcPts val="0"/>
              </a:spcAft>
              <a:buClr>
                <a:schemeClr val="dk1"/>
              </a:buClr>
              <a:buSzPct val="100000"/>
              <a:buNone/>
            </a:pPr>
            <a:r>
              <a:rPr lang="es-ES" sz="1050"/>
              <a:t>private Spinner cmbOpciones; </a:t>
            </a:r>
            <a:endParaRPr/>
          </a:p>
          <a:p>
            <a:pPr indent="0" lvl="0" marL="0" rtl="0" algn="just">
              <a:lnSpc>
                <a:spcPct val="100000"/>
              </a:lnSpc>
              <a:spcBef>
                <a:spcPts val="0"/>
              </a:spcBef>
              <a:spcAft>
                <a:spcPts val="0"/>
              </a:spcAft>
              <a:buClr>
                <a:schemeClr val="dk1"/>
              </a:buClr>
              <a:buSzPct val="100000"/>
              <a:buNone/>
            </a:pPr>
            <a:r>
              <a:rPr lang="es-ES" sz="1050"/>
              <a:t>//... </a:t>
            </a:r>
            <a:endParaRPr/>
          </a:p>
          <a:p>
            <a:pPr indent="0" lvl="0" marL="0" rtl="0" algn="just">
              <a:lnSpc>
                <a:spcPct val="100000"/>
              </a:lnSpc>
              <a:spcBef>
                <a:spcPts val="0"/>
              </a:spcBef>
              <a:spcAft>
                <a:spcPts val="0"/>
              </a:spcAft>
              <a:buClr>
                <a:schemeClr val="dk1"/>
              </a:buClr>
              <a:buSzPct val="100000"/>
              <a:buNone/>
            </a:pPr>
            <a:r>
              <a:rPr lang="es-ES" sz="1050"/>
              <a:t>cmbOpciones = (Spinner)findViewById(R.id.CmbOpciones); </a:t>
            </a:r>
            <a:endParaRPr/>
          </a:p>
          <a:p>
            <a:pPr indent="0" lvl="0" marL="0" rtl="0" algn="just">
              <a:lnSpc>
                <a:spcPct val="100000"/>
              </a:lnSpc>
              <a:spcBef>
                <a:spcPts val="0"/>
              </a:spcBef>
              <a:spcAft>
                <a:spcPts val="0"/>
              </a:spcAft>
              <a:buClr>
                <a:schemeClr val="dk1"/>
              </a:buClr>
              <a:buSzPct val="100000"/>
              <a:buNone/>
            </a:pPr>
            <a:r>
              <a:rPr lang="es-ES" sz="1050"/>
              <a:t>adaptador.setDropDownViewResource( android.R.layout.simple_spinner_dropdown_item); </a:t>
            </a:r>
            <a:endParaRPr/>
          </a:p>
          <a:p>
            <a:pPr indent="0" lvl="0" marL="0" rtl="0" algn="just">
              <a:lnSpc>
                <a:spcPct val="100000"/>
              </a:lnSpc>
              <a:spcBef>
                <a:spcPts val="0"/>
              </a:spcBef>
              <a:spcAft>
                <a:spcPts val="0"/>
              </a:spcAft>
              <a:buClr>
                <a:schemeClr val="dk1"/>
              </a:buClr>
              <a:buSzPct val="100000"/>
              <a:buNone/>
            </a:pPr>
            <a:r>
              <a:rPr lang="es-ES" sz="1050"/>
              <a:t>cmbOpciones.setAdapter(adapter);</a:t>
            </a:r>
            <a:endParaRPr/>
          </a:p>
          <a:p>
            <a:pPr indent="-228615" lvl="0" marL="228600" rtl="0" algn="just">
              <a:lnSpc>
                <a:spcPct val="100000"/>
              </a:lnSpc>
              <a:spcBef>
                <a:spcPts val="0"/>
              </a:spcBef>
              <a:spcAft>
                <a:spcPts val="0"/>
              </a:spcAft>
              <a:buClr>
                <a:schemeClr val="dk1"/>
              </a:buClr>
              <a:buSzPct val="100000"/>
              <a:buChar char="•"/>
            </a:pPr>
            <a:r>
              <a:rPr lang="es-ES" sz="1050"/>
              <a:t>Evento onItemSelected</a:t>
            </a:r>
            <a:endParaRPr sz="1050"/>
          </a:p>
          <a:p>
            <a:pPr indent="0" lvl="0" marL="0" rtl="0" algn="just">
              <a:lnSpc>
                <a:spcPct val="100000"/>
              </a:lnSpc>
              <a:spcBef>
                <a:spcPts val="0"/>
              </a:spcBef>
              <a:spcAft>
                <a:spcPts val="0"/>
              </a:spcAft>
              <a:buClr>
                <a:schemeClr val="dk1"/>
              </a:buClr>
              <a:buSzPct val="100000"/>
              <a:buNone/>
            </a:pPr>
            <a:r>
              <a:rPr lang="es-ES" sz="1050"/>
              <a:t> ArrayAdapter &lt;CharSequence&gt; adaptador = ArrayAdapter.createFromResource (this,</a:t>
            </a:r>
            <a:endParaRPr/>
          </a:p>
          <a:p>
            <a:pPr indent="0" lvl="0" marL="0" rtl="0" algn="just">
              <a:lnSpc>
                <a:spcPct val="100000"/>
              </a:lnSpc>
              <a:spcBef>
                <a:spcPts val="0"/>
              </a:spcBef>
              <a:spcAft>
                <a:spcPts val="0"/>
              </a:spcAft>
              <a:buClr>
                <a:schemeClr val="dk1"/>
              </a:buClr>
              <a:buSzPct val="100000"/>
              <a:buNone/>
            </a:pPr>
            <a:r>
              <a:rPr lang="es-ES" sz="1050"/>
              <a:t>                	        R.array.valores_array, android.R.layout.simple_spinner_item);</a:t>
            </a:r>
            <a:endParaRPr/>
          </a:p>
          <a:p>
            <a:pPr indent="0" lvl="0" marL="0" rtl="0" algn="just">
              <a:lnSpc>
                <a:spcPct val="100000"/>
              </a:lnSpc>
              <a:spcBef>
                <a:spcPts val="0"/>
              </a:spcBef>
              <a:spcAft>
                <a:spcPts val="0"/>
              </a:spcAft>
              <a:buClr>
                <a:schemeClr val="dk1"/>
              </a:buClr>
              <a:buSzPct val="100000"/>
              <a:buNone/>
            </a:pPr>
            <a:r>
              <a:rPr lang="es-ES" sz="1050"/>
              <a:t>        adaptador.setDropDownViewResource(android.R.layout.simple_spinner_dropdown_item);</a:t>
            </a:r>
            <a:endParaRPr/>
          </a:p>
          <a:p>
            <a:pPr indent="0" lvl="0" marL="0" rtl="0" algn="just">
              <a:lnSpc>
                <a:spcPct val="100000"/>
              </a:lnSpc>
              <a:spcBef>
                <a:spcPts val="0"/>
              </a:spcBef>
              <a:spcAft>
                <a:spcPts val="0"/>
              </a:spcAft>
              <a:buClr>
                <a:schemeClr val="dk1"/>
              </a:buClr>
              <a:buSzPct val="100000"/>
              <a:buNone/>
            </a:pPr>
            <a:r>
              <a:rPr lang="es-ES" sz="1050"/>
              <a:t>        cmbOpciones . setAdapter (adaptador);</a:t>
            </a:r>
            <a:endParaRPr/>
          </a:p>
          <a:p>
            <a:pPr indent="0" lvl="0" marL="0" rtl="0" algn="just">
              <a:lnSpc>
                <a:spcPct val="100000"/>
              </a:lnSpc>
              <a:spcBef>
                <a:spcPts val="0"/>
              </a:spcBef>
              <a:spcAft>
                <a:spcPts val="0"/>
              </a:spcAft>
              <a:buClr>
                <a:schemeClr val="dk1"/>
              </a:buClr>
              <a:buSzPct val="100000"/>
              <a:buNone/>
            </a:pPr>
            <a:r>
              <a:rPr lang="es-ES" sz="1050"/>
              <a:t>        cmbOpciones.setOnItemSelectedListener(</a:t>
            </a:r>
            <a:endParaRPr/>
          </a:p>
          <a:p>
            <a:pPr indent="0" lvl="0" marL="0" rtl="0" algn="just">
              <a:lnSpc>
                <a:spcPct val="100000"/>
              </a:lnSpc>
              <a:spcBef>
                <a:spcPts val="0"/>
              </a:spcBef>
              <a:spcAft>
                <a:spcPts val="0"/>
              </a:spcAft>
              <a:buClr>
                <a:schemeClr val="dk1"/>
              </a:buClr>
              <a:buSzPct val="100000"/>
              <a:buNone/>
            </a:pPr>
            <a:r>
              <a:rPr lang="es-ES" sz="1050"/>
              <a:t>                new AdapterView.OnItemSelectedListener() {</a:t>
            </a:r>
            <a:endParaRPr/>
          </a:p>
          <a:p>
            <a:pPr indent="0" lvl="0" marL="0" rtl="0" algn="just">
              <a:lnSpc>
                <a:spcPct val="100000"/>
              </a:lnSpc>
              <a:spcBef>
                <a:spcPts val="0"/>
              </a:spcBef>
              <a:spcAft>
                <a:spcPts val="0"/>
              </a:spcAft>
              <a:buClr>
                <a:schemeClr val="dk1"/>
              </a:buClr>
              <a:buSzPct val="100000"/>
              <a:buNone/>
            </a:pPr>
            <a:r>
              <a:rPr lang="es-ES" sz="1050"/>
              <a:t>                    public void onItemSelected(AdapterView&lt;?&gt; parent,</a:t>
            </a:r>
            <a:endParaRPr/>
          </a:p>
          <a:p>
            <a:pPr indent="0" lvl="0" marL="0" rtl="0" algn="just">
              <a:lnSpc>
                <a:spcPct val="100000"/>
              </a:lnSpc>
              <a:spcBef>
                <a:spcPts val="0"/>
              </a:spcBef>
              <a:spcAft>
                <a:spcPts val="0"/>
              </a:spcAft>
              <a:buClr>
                <a:schemeClr val="dk1"/>
              </a:buClr>
              <a:buSzPct val="100000"/>
              <a:buNone/>
            </a:pPr>
            <a:r>
              <a:rPr lang="es-ES" sz="1050"/>
              <a:t>                                               android.view.View v, int position, long id) {	…</a:t>
            </a:r>
            <a:endParaRPr/>
          </a:p>
          <a:p>
            <a:pPr indent="0" lvl="0" marL="0" rtl="0" algn="just">
              <a:lnSpc>
                <a:spcPct val="100000"/>
              </a:lnSpc>
              <a:spcBef>
                <a:spcPts val="0"/>
              </a:spcBef>
              <a:spcAft>
                <a:spcPts val="0"/>
              </a:spcAft>
              <a:buClr>
                <a:schemeClr val="dk1"/>
              </a:buClr>
              <a:buSzPct val="100000"/>
              <a:buNone/>
            </a:pPr>
            <a:r>
              <a:rPr lang="es-ES" sz="1050"/>
              <a:t>}</a:t>
            </a:r>
            <a:endParaRPr/>
          </a:p>
          <a:p>
            <a:pPr indent="0" lvl="0" marL="0" rtl="0" algn="just">
              <a:lnSpc>
                <a:spcPct val="100000"/>
              </a:lnSpc>
              <a:spcBef>
                <a:spcPts val="0"/>
              </a:spcBef>
              <a:spcAft>
                <a:spcPts val="0"/>
              </a:spcAft>
              <a:buClr>
                <a:schemeClr val="dk1"/>
              </a:buClr>
              <a:buSzPct val="100000"/>
              <a:buNone/>
            </a:pPr>
            <a:r>
              <a:rPr lang="es-ES" sz="1050"/>
              <a:t>                    public void onNothingSelected(AdapterView&lt;?&gt; parent) {	…</a:t>
            </a:r>
            <a:endParaRPr/>
          </a:p>
          <a:p>
            <a:pPr indent="0" lvl="0" marL="0" rtl="0" algn="just">
              <a:lnSpc>
                <a:spcPct val="100000"/>
              </a:lnSpc>
              <a:spcBef>
                <a:spcPts val="0"/>
              </a:spcBef>
              <a:spcAft>
                <a:spcPts val="0"/>
              </a:spcAft>
              <a:buClr>
                <a:schemeClr val="dk1"/>
              </a:buClr>
              <a:buSzPct val="100000"/>
              <a:buNone/>
            </a:pPr>
            <a:r>
              <a:rPr lang="es-ES" sz="1050"/>
              <a:t>                    }</a:t>
            </a:r>
            <a:endParaRPr/>
          </a:p>
          <a:p>
            <a:pPr indent="0" lvl="0" marL="0" rtl="0" algn="just">
              <a:lnSpc>
                <a:spcPct val="100000"/>
              </a:lnSpc>
              <a:spcBef>
                <a:spcPts val="0"/>
              </a:spcBef>
              <a:spcAft>
                <a:spcPts val="0"/>
              </a:spcAft>
              <a:buClr>
                <a:schemeClr val="dk1"/>
              </a:buClr>
              <a:buSzPct val="100000"/>
              <a:buNone/>
            </a:pPr>
            <a:r>
              <a:rPr lang="es-ES" sz="1050"/>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s-ES"/>
              <a:t>Para personalizar un Spinner se crea una clase que extienda de ArryAdapter y se sobrescribe un constructor y los métodos getView y getDropDownView. También se crea un archivo xml correspondiente a la vista para cada elemento.(</a:t>
            </a:r>
            <a:r>
              <a:rPr lang="es-ES" sz="1400"/>
              <a:t>LayoutInflater inflater = getLayoutInflater(); View miFila = inflater.inflate(R.layout.lineaspiner, parent, false);)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idx="1" type="body"/>
          </p:nvPr>
        </p:nvSpPr>
        <p:spPr>
          <a:xfrm>
            <a:off x="93733" y="85836"/>
            <a:ext cx="10515600" cy="6711473"/>
          </a:xfrm>
          <a:prstGeom prst="rect">
            <a:avLst/>
          </a:prstGeom>
          <a:noFill/>
          <a:ln>
            <a:noFill/>
          </a:ln>
        </p:spPr>
        <p:txBody>
          <a:bodyPr anchorCtr="0" anchor="t" bIns="45700" lIns="91425" spcFirstLastPara="1" rIns="91425" wrap="square" tIns="45700">
            <a:normAutofit fontScale="40000" lnSpcReduction="10000"/>
          </a:bodyPr>
          <a:lstStyle/>
          <a:p>
            <a:pPr indent="0" lvl="0" marL="0" rtl="0" algn="l">
              <a:lnSpc>
                <a:spcPct val="100000"/>
              </a:lnSpc>
              <a:spcBef>
                <a:spcPts val="0"/>
              </a:spcBef>
              <a:spcAft>
                <a:spcPts val="0"/>
              </a:spcAft>
              <a:buClr>
                <a:schemeClr val="dk1"/>
              </a:buClr>
              <a:buSzPct val="96551"/>
              <a:buNone/>
            </a:pPr>
            <a:r>
              <a:rPr lang="es-ES" sz="2900"/>
              <a:t>GRIDVIEW: Muestra los elementos en forma de tabla (https://developer.android.com/reference/android/widget/GridView.html?hl=es)</a:t>
            </a:r>
            <a:endParaRPr sz="2900"/>
          </a:p>
          <a:p>
            <a:pPr indent="-225933" lvl="0" marL="228600" rtl="0" algn="l">
              <a:lnSpc>
                <a:spcPct val="100000"/>
              </a:lnSpc>
              <a:spcBef>
                <a:spcPts val="0"/>
              </a:spcBef>
              <a:spcAft>
                <a:spcPts val="0"/>
              </a:spcAft>
              <a:buClr>
                <a:schemeClr val="dk1"/>
              </a:buClr>
              <a:buSzPct val="100000"/>
              <a:buChar char="•"/>
            </a:pPr>
            <a:r>
              <a:rPr lang="es-ES" sz="2900"/>
              <a:t>PROPIEDADES/ATRIBUTOS:</a:t>
            </a:r>
            <a:endParaRPr sz="2900"/>
          </a:p>
          <a:p>
            <a:pPr indent="0" lvl="0" marL="0" rtl="0" algn="l">
              <a:lnSpc>
                <a:spcPct val="100000"/>
              </a:lnSpc>
              <a:spcBef>
                <a:spcPts val="0"/>
              </a:spcBef>
              <a:spcAft>
                <a:spcPts val="0"/>
              </a:spcAft>
              <a:buClr>
                <a:schemeClr val="dk1"/>
              </a:buClr>
              <a:buSzPct val="44827"/>
              <a:buNone/>
            </a:pPr>
            <a:r>
              <a:rPr lang="es-ES" sz="2900"/>
              <a:t>Ancho y alto match_parent para que ocupe todo el espacio</a:t>
            </a:r>
            <a:endParaRPr sz="2900"/>
          </a:p>
          <a:p>
            <a:pPr indent="0" lvl="0" marL="0" rtl="0" algn="l">
              <a:lnSpc>
                <a:spcPct val="100000"/>
              </a:lnSpc>
              <a:spcBef>
                <a:spcPts val="0"/>
              </a:spcBef>
              <a:spcAft>
                <a:spcPts val="0"/>
              </a:spcAft>
              <a:buClr>
                <a:schemeClr val="dk1"/>
              </a:buClr>
              <a:buSzPct val="44827"/>
              <a:buNone/>
            </a:pPr>
            <a:r>
              <a:rPr lang="es-ES" sz="2900"/>
              <a:t>android:numColumns, indica el número de columnas de la tabla o «auto_fit» si queremos que sea calculado por el propio sistema operativo a partir de las siguientes propiedades.</a:t>
            </a:r>
            <a:endParaRPr sz="2900"/>
          </a:p>
          <a:p>
            <a:pPr indent="0" lvl="0" marL="0" rtl="0" algn="l">
              <a:lnSpc>
                <a:spcPct val="100000"/>
              </a:lnSpc>
              <a:spcBef>
                <a:spcPts val="0"/>
              </a:spcBef>
              <a:spcAft>
                <a:spcPts val="0"/>
              </a:spcAft>
              <a:buClr>
                <a:schemeClr val="dk1"/>
              </a:buClr>
              <a:buSzPct val="44827"/>
              <a:buNone/>
            </a:pPr>
            <a:r>
              <a:rPr lang="es-ES" sz="2900"/>
              <a:t>android:columnWidth, indica el ancho de las columnas de la tabla.</a:t>
            </a:r>
            <a:endParaRPr sz="2900"/>
          </a:p>
          <a:p>
            <a:pPr indent="0" lvl="0" marL="0" rtl="0" algn="l">
              <a:lnSpc>
                <a:spcPct val="100000"/>
              </a:lnSpc>
              <a:spcBef>
                <a:spcPts val="0"/>
              </a:spcBef>
              <a:spcAft>
                <a:spcPts val="0"/>
              </a:spcAft>
              <a:buClr>
                <a:schemeClr val="dk1"/>
              </a:buClr>
              <a:buSzPct val="44827"/>
              <a:buNone/>
            </a:pPr>
            <a:r>
              <a:rPr lang="es-ES" sz="2900"/>
              <a:t>android:horizontalSpacing, indica el espacio horizontal entre columnas.</a:t>
            </a:r>
            <a:endParaRPr sz="2900"/>
          </a:p>
          <a:p>
            <a:pPr indent="0" lvl="0" marL="0" rtl="0" algn="l">
              <a:lnSpc>
                <a:spcPct val="100000"/>
              </a:lnSpc>
              <a:spcBef>
                <a:spcPts val="0"/>
              </a:spcBef>
              <a:spcAft>
                <a:spcPts val="0"/>
              </a:spcAft>
              <a:buClr>
                <a:schemeClr val="dk1"/>
              </a:buClr>
              <a:buSzPct val="44827"/>
              <a:buNone/>
            </a:pPr>
            <a:r>
              <a:rPr lang="es-ES" sz="2900"/>
              <a:t>android:verticalSpacing, indica el espacio vertical entre filas.</a:t>
            </a:r>
            <a:endParaRPr sz="2900"/>
          </a:p>
          <a:p>
            <a:pPr indent="0" lvl="0" marL="0" rtl="0" algn="l">
              <a:lnSpc>
                <a:spcPct val="100000"/>
              </a:lnSpc>
              <a:spcBef>
                <a:spcPts val="0"/>
              </a:spcBef>
              <a:spcAft>
                <a:spcPts val="0"/>
              </a:spcAft>
              <a:buClr>
                <a:schemeClr val="dk1"/>
              </a:buClr>
              <a:buSzPct val="44827"/>
              <a:buNone/>
            </a:pPr>
            <a:r>
              <a:rPr lang="es-ES" sz="2900"/>
              <a:t>android:stretchMode, indica qué hacer con el espacio horizontal sobrante. Si se establece al valor «columnWidth» este espacio será absorbido a partes iguales por las columnas de la tabla. Si por el contrario se establece a «spacingWidth» será absorbido a partes iguales por los espacios entre celdas.</a:t>
            </a:r>
            <a:endParaRPr sz="2900"/>
          </a:p>
          <a:p>
            <a:pPr indent="-225933" lvl="0" marL="228600" rtl="0" algn="l">
              <a:lnSpc>
                <a:spcPct val="100000"/>
              </a:lnSpc>
              <a:spcBef>
                <a:spcPts val="0"/>
              </a:spcBef>
              <a:spcAft>
                <a:spcPts val="0"/>
              </a:spcAft>
              <a:buClr>
                <a:schemeClr val="dk1"/>
              </a:buClr>
              <a:buSzPct val="100000"/>
              <a:buChar char="•"/>
            </a:pPr>
            <a:r>
              <a:rPr lang="es-ES" sz="2900"/>
              <a:t> EJEMPLO:</a:t>
            </a:r>
            <a:endParaRPr sz="2900"/>
          </a:p>
          <a:p>
            <a:pPr indent="0" lvl="0" marL="0" rtl="0" algn="l">
              <a:lnSpc>
                <a:spcPct val="100000"/>
              </a:lnSpc>
              <a:spcBef>
                <a:spcPts val="0"/>
              </a:spcBef>
              <a:spcAft>
                <a:spcPts val="0"/>
              </a:spcAft>
              <a:buClr>
                <a:schemeClr val="dk1"/>
              </a:buClr>
              <a:buSzPct val="44827"/>
              <a:buNone/>
            </a:pPr>
            <a:r>
              <a:rPr lang="es-ES" sz="2900"/>
              <a:t>&lt;GridView android:id="@+id/GridOpciones"</a:t>
            </a:r>
            <a:endParaRPr sz="2900"/>
          </a:p>
          <a:p>
            <a:pPr indent="0" lvl="0" marL="0" rtl="0" algn="l">
              <a:lnSpc>
                <a:spcPct val="100000"/>
              </a:lnSpc>
              <a:spcBef>
                <a:spcPts val="0"/>
              </a:spcBef>
              <a:spcAft>
                <a:spcPts val="0"/>
              </a:spcAft>
              <a:buClr>
                <a:schemeClr val="dk1"/>
              </a:buClr>
              <a:buSzPct val="44827"/>
              <a:buNone/>
            </a:pPr>
            <a:r>
              <a:rPr lang="es-ES" sz="2900"/>
              <a:t>    android:layout_width="match_parent"</a:t>
            </a:r>
            <a:endParaRPr sz="2900"/>
          </a:p>
          <a:p>
            <a:pPr indent="0" lvl="0" marL="0" rtl="0" algn="l">
              <a:lnSpc>
                <a:spcPct val="100000"/>
              </a:lnSpc>
              <a:spcBef>
                <a:spcPts val="0"/>
              </a:spcBef>
              <a:spcAft>
                <a:spcPts val="0"/>
              </a:spcAft>
              <a:buClr>
                <a:schemeClr val="dk1"/>
              </a:buClr>
              <a:buSzPct val="44827"/>
              <a:buNone/>
            </a:pPr>
            <a:r>
              <a:rPr lang="es-ES" sz="2900"/>
              <a:t>    android:layout_height="match_parent"</a:t>
            </a:r>
            <a:endParaRPr sz="2900"/>
          </a:p>
          <a:p>
            <a:pPr indent="0" lvl="0" marL="0" rtl="0" algn="l">
              <a:lnSpc>
                <a:spcPct val="100000"/>
              </a:lnSpc>
              <a:spcBef>
                <a:spcPts val="0"/>
              </a:spcBef>
              <a:spcAft>
                <a:spcPts val="0"/>
              </a:spcAft>
              <a:buClr>
                <a:schemeClr val="dk1"/>
              </a:buClr>
              <a:buSzPct val="44827"/>
              <a:buNone/>
            </a:pPr>
            <a:r>
              <a:rPr lang="es-ES" sz="2900"/>
              <a:t>    android:numColumns="auto_fit"</a:t>
            </a:r>
            <a:endParaRPr sz="2900"/>
          </a:p>
          <a:p>
            <a:pPr indent="0" lvl="0" marL="0" rtl="0" algn="l">
              <a:lnSpc>
                <a:spcPct val="100000"/>
              </a:lnSpc>
              <a:spcBef>
                <a:spcPts val="0"/>
              </a:spcBef>
              <a:spcAft>
                <a:spcPts val="0"/>
              </a:spcAft>
              <a:buClr>
                <a:schemeClr val="dk1"/>
              </a:buClr>
              <a:buSzPct val="44827"/>
              <a:buNone/>
            </a:pPr>
            <a:r>
              <a:rPr lang="es-ES" sz="2900"/>
              <a:t>    android:columnWidth="80px"</a:t>
            </a:r>
            <a:endParaRPr sz="2900"/>
          </a:p>
          <a:p>
            <a:pPr indent="0" lvl="0" marL="0" rtl="0" algn="l">
              <a:lnSpc>
                <a:spcPct val="100000"/>
              </a:lnSpc>
              <a:spcBef>
                <a:spcPts val="0"/>
              </a:spcBef>
              <a:spcAft>
                <a:spcPts val="0"/>
              </a:spcAft>
              <a:buClr>
                <a:schemeClr val="dk1"/>
              </a:buClr>
              <a:buSzPct val="44827"/>
              <a:buNone/>
            </a:pPr>
            <a:r>
              <a:rPr lang="es-ES" sz="2900"/>
              <a:t>    android:horizontalSpacing="5dp"</a:t>
            </a:r>
            <a:endParaRPr sz="2900"/>
          </a:p>
          <a:p>
            <a:pPr indent="0" lvl="0" marL="0" rtl="0" algn="l">
              <a:lnSpc>
                <a:spcPct val="100000"/>
              </a:lnSpc>
              <a:spcBef>
                <a:spcPts val="0"/>
              </a:spcBef>
              <a:spcAft>
                <a:spcPts val="0"/>
              </a:spcAft>
              <a:buClr>
                <a:schemeClr val="dk1"/>
              </a:buClr>
              <a:buSzPct val="44827"/>
              <a:buNone/>
            </a:pPr>
            <a:r>
              <a:rPr lang="es-ES" sz="2900"/>
              <a:t>    android:verticalSpacing="10dp"</a:t>
            </a:r>
            <a:endParaRPr sz="2900"/>
          </a:p>
          <a:p>
            <a:pPr indent="0" lvl="0" marL="0" rtl="0" algn="l">
              <a:lnSpc>
                <a:spcPct val="100000"/>
              </a:lnSpc>
              <a:spcBef>
                <a:spcPts val="0"/>
              </a:spcBef>
              <a:spcAft>
                <a:spcPts val="0"/>
              </a:spcAft>
              <a:buClr>
                <a:schemeClr val="dk1"/>
              </a:buClr>
              <a:buSzPct val="44827"/>
              <a:buNone/>
            </a:pPr>
            <a:r>
              <a:rPr lang="es-ES" sz="2900"/>
              <a:t>    android:stretchMode="columnWidth" /&gt;</a:t>
            </a:r>
            <a:endParaRPr sz="2900"/>
          </a:p>
          <a:p>
            <a:pPr indent="-225933" lvl="0" marL="228600" rtl="0" algn="l">
              <a:lnSpc>
                <a:spcPct val="100000"/>
              </a:lnSpc>
              <a:spcBef>
                <a:spcPts val="0"/>
              </a:spcBef>
              <a:spcAft>
                <a:spcPts val="0"/>
              </a:spcAft>
              <a:buClr>
                <a:schemeClr val="dk1"/>
              </a:buClr>
              <a:buSzPct val="100000"/>
              <a:buChar char="•"/>
            </a:pPr>
            <a:r>
              <a:rPr lang="es-ES" sz="2900"/>
              <a:t>Para asignar los datos se crea un ArrayAdapter:</a:t>
            </a:r>
            <a:endParaRPr sz="2900"/>
          </a:p>
          <a:p>
            <a:pPr indent="0" lvl="0" marL="0" rtl="0" algn="l">
              <a:lnSpc>
                <a:spcPct val="120000"/>
              </a:lnSpc>
              <a:spcBef>
                <a:spcPts val="0"/>
              </a:spcBef>
              <a:spcAft>
                <a:spcPts val="0"/>
              </a:spcAft>
              <a:buClr>
                <a:schemeClr val="dk1"/>
              </a:buClr>
              <a:buSzPct val="44827"/>
              <a:buNone/>
            </a:pPr>
            <a:r>
              <a:rPr lang="es-ES" sz="2900"/>
              <a:t>private String[] datos = new String[50];</a:t>
            </a:r>
            <a:endParaRPr sz="2900"/>
          </a:p>
          <a:p>
            <a:pPr indent="0" lvl="0" marL="0" rtl="0" algn="l">
              <a:lnSpc>
                <a:spcPct val="120000"/>
              </a:lnSpc>
              <a:spcBef>
                <a:spcPts val="0"/>
              </a:spcBef>
              <a:spcAft>
                <a:spcPts val="0"/>
              </a:spcAft>
              <a:buClr>
                <a:schemeClr val="dk1"/>
              </a:buClr>
              <a:buSzPct val="44827"/>
              <a:buNone/>
            </a:pPr>
            <a:r>
              <a:rPr lang="es-ES" sz="2900"/>
              <a:t>//...</a:t>
            </a:r>
            <a:endParaRPr sz="2900"/>
          </a:p>
          <a:p>
            <a:pPr indent="0" lvl="0" marL="0" rtl="0" algn="l">
              <a:lnSpc>
                <a:spcPct val="120000"/>
              </a:lnSpc>
              <a:spcBef>
                <a:spcPts val="0"/>
              </a:spcBef>
              <a:spcAft>
                <a:spcPts val="0"/>
              </a:spcAft>
              <a:buClr>
                <a:schemeClr val="dk1"/>
              </a:buClr>
              <a:buSzPct val="44827"/>
              <a:buNone/>
            </a:pPr>
            <a:r>
              <a:rPr lang="es-ES" sz="2900"/>
              <a:t>for(int i=1; i&lt;=50; i++)        datos[i-1] = "Dato " + i; </a:t>
            </a:r>
            <a:endParaRPr sz="2900"/>
          </a:p>
          <a:p>
            <a:pPr indent="0" lvl="0" marL="0" rtl="0" algn="l">
              <a:lnSpc>
                <a:spcPct val="120000"/>
              </a:lnSpc>
              <a:spcBef>
                <a:spcPts val="0"/>
              </a:spcBef>
              <a:spcAft>
                <a:spcPts val="0"/>
              </a:spcAft>
              <a:buClr>
                <a:schemeClr val="dk1"/>
              </a:buClr>
              <a:buSzPct val="44827"/>
              <a:buNone/>
            </a:pPr>
            <a:r>
              <a:rPr lang="es-ES" sz="2900"/>
              <a:t>ArrayAdapter&lt;String&gt; adaptador =        new ArrayAdapter&lt;String&gt;(this, android.R.layout.simple_list_item_1, datos); </a:t>
            </a:r>
            <a:endParaRPr sz="2900"/>
          </a:p>
          <a:p>
            <a:pPr indent="0" lvl="0" marL="0" rtl="0" algn="l">
              <a:lnSpc>
                <a:spcPct val="120000"/>
              </a:lnSpc>
              <a:spcBef>
                <a:spcPts val="0"/>
              </a:spcBef>
              <a:spcAft>
                <a:spcPts val="0"/>
              </a:spcAft>
              <a:buClr>
                <a:schemeClr val="dk1"/>
              </a:buClr>
              <a:buSzPct val="44827"/>
              <a:buNone/>
            </a:pPr>
            <a:r>
              <a:rPr lang="es-ES" sz="2900"/>
              <a:t>grdOpciones = (GridView)findViewById(R.id.GridOpciones); </a:t>
            </a:r>
            <a:endParaRPr sz="2900"/>
          </a:p>
          <a:p>
            <a:pPr indent="0" lvl="0" marL="0" rtl="0" algn="l">
              <a:lnSpc>
                <a:spcPct val="120000"/>
              </a:lnSpc>
              <a:spcBef>
                <a:spcPts val="0"/>
              </a:spcBef>
              <a:spcAft>
                <a:spcPts val="0"/>
              </a:spcAft>
              <a:buClr>
                <a:schemeClr val="dk1"/>
              </a:buClr>
              <a:buSzPct val="44827"/>
              <a:buNone/>
            </a:pPr>
            <a:r>
              <a:rPr lang="es-ES" sz="2900"/>
              <a:t>grdOpciones.setAdapter(adaptador);</a:t>
            </a:r>
            <a:endParaRPr sz="2900"/>
          </a:p>
          <a:p>
            <a:pPr indent="-225933" lvl="0" marL="228600" rtl="0" algn="l">
              <a:lnSpc>
                <a:spcPct val="120000"/>
              </a:lnSpc>
              <a:spcBef>
                <a:spcPts val="0"/>
              </a:spcBef>
              <a:spcAft>
                <a:spcPts val="0"/>
              </a:spcAft>
              <a:buClr>
                <a:schemeClr val="dk1"/>
              </a:buClr>
              <a:buSzPct val="100000"/>
              <a:buChar char="•"/>
            </a:pPr>
            <a:r>
              <a:rPr lang="es-ES" sz="2900"/>
              <a:t>EVENTO onItemClick:</a:t>
            </a:r>
            <a:endParaRPr sz="2900"/>
          </a:p>
          <a:p>
            <a:pPr indent="0" lvl="0" marL="0" rtl="0" algn="l">
              <a:lnSpc>
                <a:spcPct val="120000"/>
              </a:lnSpc>
              <a:spcBef>
                <a:spcPts val="0"/>
              </a:spcBef>
              <a:spcAft>
                <a:spcPts val="0"/>
              </a:spcAft>
              <a:buClr>
                <a:schemeClr val="dk1"/>
              </a:buClr>
              <a:buSzPct val="44827"/>
              <a:buNone/>
            </a:pPr>
            <a:r>
              <a:rPr lang="es-ES" sz="2900"/>
              <a:t>grdOpciones.setOnItemClickListener(</a:t>
            </a:r>
            <a:endParaRPr sz="2900"/>
          </a:p>
          <a:p>
            <a:pPr indent="0" lvl="0" marL="0" rtl="0" algn="l">
              <a:lnSpc>
                <a:spcPct val="120000"/>
              </a:lnSpc>
              <a:spcBef>
                <a:spcPts val="0"/>
              </a:spcBef>
              <a:spcAft>
                <a:spcPts val="0"/>
              </a:spcAft>
              <a:buClr>
                <a:schemeClr val="dk1"/>
              </a:buClr>
              <a:buSzPct val="44827"/>
              <a:buNone/>
            </a:pPr>
            <a:r>
              <a:rPr lang="es-ES" sz="2900"/>
              <a:t>    new AdapterView.OnItemClickListener() {</a:t>
            </a:r>
            <a:endParaRPr sz="2900"/>
          </a:p>
          <a:p>
            <a:pPr indent="0" lvl="0" marL="0" rtl="0" algn="l">
              <a:lnSpc>
                <a:spcPct val="120000"/>
              </a:lnSpc>
              <a:spcBef>
                <a:spcPts val="0"/>
              </a:spcBef>
              <a:spcAft>
                <a:spcPts val="0"/>
              </a:spcAft>
              <a:buClr>
                <a:schemeClr val="dk1"/>
              </a:buClr>
              <a:buSzPct val="44827"/>
              <a:buNone/>
            </a:pPr>
            <a:r>
              <a:rPr lang="es-ES" sz="2900"/>
              <a:t>        public void onItemClick(AdapterView&lt;?&gt; parent,</a:t>
            </a:r>
            <a:endParaRPr sz="2900"/>
          </a:p>
          <a:p>
            <a:pPr indent="0" lvl="0" marL="0" rtl="0" algn="l">
              <a:lnSpc>
                <a:spcPct val="120000"/>
              </a:lnSpc>
              <a:spcBef>
                <a:spcPts val="0"/>
              </a:spcBef>
              <a:spcAft>
                <a:spcPts val="0"/>
              </a:spcAft>
              <a:buClr>
                <a:schemeClr val="dk1"/>
              </a:buClr>
              <a:buSzPct val="44827"/>
              <a:buNone/>
            </a:pPr>
            <a:r>
              <a:rPr lang="es-ES" sz="2900"/>
              <a:t>            android.view.View v, int position, long id) {</a:t>
            </a:r>
            <a:endParaRPr sz="2900"/>
          </a:p>
          <a:p>
            <a:pPr indent="0" lvl="0" marL="0" rtl="0" algn="l">
              <a:lnSpc>
                <a:spcPct val="120000"/>
              </a:lnSpc>
              <a:spcBef>
                <a:spcPts val="0"/>
              </a:spcBef>
              <a:spcAft>
                <a:spcPts val="0"/>
              </a:spcAft>
              <a:buClr>
                <a:schemeClr val="dk1"/>
              </a:buClr>
              <a:buSzPct val="44827"/>
              <a:buNone/>
            </a:pPr>
            <a:r>
              <a:rPr lang="es-ES" sz="2900"/>
              <a:t>                lblMensaje.setText("Opción seleccionada: "</a:t>
            </a:r>
            <a:endParaRPr sz="2900"/>
          </a:p>
          <a:p>
            <a:pPr indent="0" lvl="0" marL="0" rtl="0" algn="l">
              <a:lnSpc>
                <a:spcPct val="120000"/>
              </a:lnSpc>
              <a:spcBef>
                <a:spcPts val="0"/>
              </a:spcBef>
              <a:spcAft>
                <a:spcPts val="0"/>
              </a:spcAft>
              <a:buClr>
                <a:schemeClr val="dk1"/>
              </a:buClr>
              <a:buSzPct val="44827"/>
              <a:buNone/>
            </a:pPr>
            <a:r>
              <a:rPr lang="es-ES" sz="2900"/>
              <a:t>                    + parent.getItemAtPosition(position));</a:t>
            </a:r>
            <a:endParaRPr sz="2900"/>
          </a:p>
          <a:p>
            <a:pPr indent="0" lvl="0" marL="0" rtl="0" algn="l">
              <a:lnSpc>
                <a:spcPct val="120000"/>
              </a:lnSpc>
              <a:spcBef>
                <a:spcPts val="0"/>
              </a:spcBef>
              <a:spcAft>
                <a:spcPts val="0"/>
              </a:spcAft>
              <a:buClr>
                <a:schemeClr val="dk1"/>
              </a:buClr>
              <a:buSzPct val="44827"/>
              <a:buNone/>
            </a:pPr>
            <a:r>
              <a:rPr lang="es-ES" sz="2900"/>
              <a:t>            }    });</a:t>
            </a:r>
            <a:endParaRPr sz="2900"/>
          </a:p>
          <a:p>
            <a:pPr indent="-302260" lvl="0" marL="457200" rtl="0" algn="l">
              <a:lnSpc>
                <a:spcPct val="120000"/>
              </a:lnSpc>
              <a:spcBef>
                <a:spcPts val="0"/>
              </a:spcBef>
              <a:spcAft>
                <a:spcPts val="0"/>
              </a:spcAft>
              <a:buSzPct val="100000"/>
              <a:buChar char="•"/>
            </a:pPr>
            <a:r>
              <a:rPr lang="es-ES" sz="2900"/>
              <a:t>Para personalizar  su adaptador , extender la clase BaseAdapter.</a:t>
            </a:r>
            <a:endParaRPr sz="2900"/>
          </a:p>
          <a:p>
            <a:pPr indent="0" lvl="0" marL="0" rtl="0" algn="l">
              <a:lnSpc>
                <a:spcPct val="120000"/>
              </a:lnSpc>
              <a:spcBef>
                <a:spcPts val="0"/>
              </a:spcBef>
              <a:spcAft>
                <a:spcPts val="0"/>
              </a:spcAft>
              <a:buClr>
                <a:schemeClr val="dk1"/>
              </a:buClr>
              <a:buSzPct val="44827"/>
              <a:buNone/>
            </a:pPr>
            <a:r>
              <a:rPr lang="es-ES" sz="2900"/>
              <a:t>EJEMPLO: https://elbauldelprogramador.com/crear-un-gridview-con-adaptador-personalizado-en-android/</a:t>
            </a:r>
            <a:endParaRPr sz="2900"/>
          </a:p>
        </p:txBody>
      </p:sp>
      <p:pic>
        <p:nvPicPr>
          <p:cNvPr id="162" name="Google Shape;162;p14"/>
          <p:cNvPicPr preferRelativeResize="0"/>
          <p:nvPr/>
        </p:nvPicPr>
        <p:blipFill>
          <a:blip r:embed="rId3">
            <a:alphaModFix/>
          </a:blip>
          <a:stretch>
            <a:fillRect/>
          </a:stretch>
        </p:blipFill>
        <p:spPr>
          <a:xfrm>
            <a:off x="7587750" y="1615423"/>
            <a:ext cx="4358675" cy="391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Recycler View</a:t>
            </a:r>
            <a:endParaRPr/>
          </a:p>
        </p:txBody>
      </p:sp>
      <p:sp>
        <p:nvSpPr>
          <p:cNvPr id="168" name="Google Shape;168;p15"/>
          <p:cNvSpPr txBox="1"/>
          <p:nvPr>
            <p:ph idx="1" type="body"/>
          </p:nvPr>
        </p:nvSpPr>
        <p:spPr>
          <a:xfrm>
            <a:off x="838200" y="1081402"/>
            <a:ext cx="10515600" cy="50955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s-ES"/>
              <a:t>ListView, Spinner y GridView están obsoletos. VER: RecyclerView.</a:t>
            </a:r>
            <a:endParaRPr/>
          </a:p>
          <a:p>
            <a:pPr indent="-228600" lvl="0" marL="228600" rtl="0" algn="just">
              <a:lnSpc>
                <a:spcPct val="90000"/>
              </a:lnSpc>
              <a:spcBef>
                <a:spcPts val="0"/>
              </a:spcBef>
              <a:spcAft>
                <a:spcPts val="0"/>
              </a:spcAft>
              <a:buClr>
                <a:schemeClr val="dk1"/>
              </a:buClr>
              <a:buSzPts val="2800"/>
              <a:buChar char="•"/>
            </a:pPr>
            <a:r>
              <a:rPr lang="es-ES"/>
              <a:t>ListView se puede sobrecargar para listas de muchos elementos (cientos o miles), con exceso de información; para agilizar su uso apareció ViewHolder. Actualmente se usa Recycler View, es más eficiente y más rápido.</a:t>
            </a:r>
            <a:endParaRPr/>
          </a:p>
          <a:p>
            <a:pPr indent="-228600" lvl="0" marL="228600" rtl="0" algn="just">
              <a:lnSpc>
                <a:spcPct val="90000"/>
              </a:lnSpc>
              <a:spcBef>
                <a:spcPts val="1000"/>
              </a:spcBef>
              <a:spcAft>
                <a:spcPts val="0"/>
              </a:spcAft>
              <a:buClr>
                <a:schemeClr val="dk1"/>
              </a:buClr>
              <a:buSzPts val="2800"/>
              <a:buChar char="•"/>
            </a:pPr>
            <a:r>
              <a:rPr lang="es-ES"/>
              <a:t>Para usar Recycler View se utiliza ListFragment. Se puede desactivar Include Fragment (Factory method). Se crea un objeto Dummy por defecto, que tendremos que </a:t>
            </a:r>
            <a:r>
              <a:rPr lang="es-ES"/>
              <a:t>eliminar</a:t>
            </a:r>
            <a:r>
              <a:rPr lang="es-ES"/>
              <a:t> y personalizar con la clase que estemos manejando. Se crea también automáticamente, un adaptador personalizado.</a:t>
            </a:r>
            <a:endParaRPr/>
          </a:p>
          <a:p>
            <a:pPr indent="-165100" lvl="0" marL="228600" rtl="0" algn="just">
              <a:lnSpc>
                <a:spcPct val="90000"/>
              </a:lnSpc>
              <a:spcBef>
                <a:spcPts val="1000"/>
              </a:spcBef>
              <a:spcAft>
                <a:spcPts val="0"/>
              </a:spcAft>
              <a:buSzPts val="1800"/>
              <a:buChar char="•"/>
            </a:pPr>
            <a:r>
              <a:rPr lang="es-ES"/>
              <a:t>BLOG: </a:t>
            </a:r>
            <a:r>
              <a:rPr lang="es-ES"/>
              <a:t>https://www.sgoliver.net/blog/controles-de-seleccion-v-recyclerview/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935b3ac49a_0_1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CardView:</a:t>
            </a:r>
            <a:endParaRPr/>
          </a:p>
          <a:p>
            <a:pPr indent="0" lvl="0" marL="0" rtl="0" algn="l">
              <a:spcBef>
                <a:spcPts val="1000"/>
              </a:spcBef>
              <a:spcAft>
                <a:spcPts val="0"/>
              </a:spcAft>
              <a:buNone/>
            </a:pPr>
            <a:r>
              <a:rPr lang="es-ES"/>
              <a:t>VER https://developer.android.com/guide/topics/ui/layout/cardview?hl=es-419</a:t>
            </a:r>
            <a:endParaRPr/>
          </a:p>
          <a:p>
            <a:pPr indent="0" lvl="0" marL="0" rtl="0" algn="l">
              <a:spcBef>
                <a:spcPts val="1000"/>
              </a:spcBef>
              <a:spcAft>
                <a:spcPts val="0"/>
              </a:spcAft>
              <a:buNone/>
            </a:pPr>
            <a:r>
              <a:rPr lang="es-ES"/>
              <a:t>Ejemplo: </a:t>
            </a:r>
            <a:r>
              <a:rPr lang="es-ES"/>
              <a:t>https://www.sgoliver.net/blog/interfaz-de-usuario-en-android-cardview/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365125"/>
            <a:ext cx="10515600" cy="6544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s-ES" sz="2800"/>
              <a:t>Estilos y Temas (</a:t>
            </a:r>
            <a:r>
              <a:rPr lang="es-ES" sz="2000" u="sng">
                <a:solidFill>
                  <a:schemeClr val="hlink"/>
                </a:solidFill>
                <a:hlinkClick r:id="rId3"/>
              </a:rPr>
              <a:t>https://developer.android.com/guide/topics/ui/look-and-feel/themes</a:t>
            </a:r>
            <a:r>
              <a:rPr lang="es-ES" sz="2000"/>
              <a:t>)</a:t>
            </a:r>
            <a:endParaRPr/>
          </a:p>
        </p:txBody>
      </p:sp>
      <p:sp>
        <p:nvSpPr>
          <p:cNvPr id="90" name="Google Shape;90;p2"/>
          <p:cNvSpPr txBox="1"/>
          <p:nvPr>
            <p:ph idx="1" type="body"/>
          </p:nvPr>
        </p:nvSpPr>
        <p:spPr>
          <a:xfrm>
            <a:off x="838200" y="1019596"/>
            <a:ext cx="10515600" cy="562396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050"/>
              <a:buChar char="•"/>
            </a:pPr>
            <a:r>
              <a:rPr lang="es-ES" sz="1050"/>
              <a:t>Un estilo es una colección de atributos que especifican la apariencia de un solo View. Un estilo puede especificar atributos como el color de fuente, el tamaño de fuente, el color de fondo y mucho más.</a:t>
            </a:r>
            <a:endParaRPr/>
          </a:p>
          <a:p>
            <a:pPr indent="-228600" lvl="0" marL="228600" rtl="0" algn="just">
              <a:lnSpc>
                <a:spcPct val="90000"/>
              </a:lnSpc>
              <a:spcBef>
                <a:spcPts val="1000"/>
              </a:spcBef>
              <a:spcAft>
                <a:spcPts val="0"/>
              </a:spcAft>
              <a:buClr>
                <a:schemeClr val="dk1"/>
              </a:buClr>
              <a:buSzPts val="1050"/>
              <a:buChar char="•"/>
            </a:pPr>
            <a:r>
              <a:rPr lang="es-ES" sz="1050"/>
              <a:t>Un tema es un tipo de estilo que se aplica a toda una aplicación, actividad o jerarquía de vistas, no solo a una vista individual. Cuando aplica su estilo como tema, cada vista en la aplicación o actividad aplica cada atributo de estilo que admite. Los temas también pueden aplicar estilos a elementos que no se ven, como la barra de estado y el fondo de la ventana.</a:t>
            </a:r>
            <a:endParaRPr/>
          </a:p>
          <a:p>
            <a:pPr indent="-228600" lvl="0" marL="228600" rtl="0" algn="just">
              <a:lnSpc>
                <a:spcPct val="90000"/>
              </a:lnSpc>
              <a:spcBef>
                <a:spcPts val="1000"/>
              </a:spcBef>
              <a:spcAft>
                <a:spcPts val="0"/>
              </a:spcAft>
              <a:buClr>
                <a:schemeClr val="dk1"/>
              </a:buClr>
              <a:buSzPts val="1050"/>
              <a:buChar char="•"/>
            </a:pPr>
            <a:r>
              <a:rPr lang="es-ES" sz="1050"/>
              <a:t>Estilos y temas se declaran en un archivo de recursos estilo de res/values/, por lo general llamado styles.xml</a:t>
            </a:r>
            <a:endParaRPr/>
          </a:p>
          <a:p>
            <a:pPr indent="-228600" lvl="0" marL="228600" rtl="0" algn="just">
              <a:lnSpc>
                <a:spcPct val="90000"/>
              </a:lnSpc>
              <a:spcBef>
                <a:spcPts val="1000"/>
              </a:spcBef>
              <a:spcAft>
                <a:spcPts val="0"/>
              </a:spcAft>
              <a:buClr>
                <a:schemeClr val="dk1"/>
              </a:buClr>
              <a:buSzPts val="1050"/>
              <a:buChar char="•"/>
            </a:pPr>
            <a:r>
              <a:rPr lang="es-ES" sz="1050"/>
              <a:t>Ej: Aplicar dos temas a la misma actividad: Theme.AppCompat y Theme.AppCompat.Light</a:t>
            </a:r>
            <a:endParaRPr sz="1050"/>
          </a:p>
          <a:p>
            <a:pPr indent="-228600" lvl="0" marL="228600" rtl="0" algn="just">
              <a:lnSpc>
                <a:spcPct val="90000"/>
              </a:lnSpc>
              <a:spcBef>
                <a:spcPts val="1000"/>
              </a:spcBef>
              <a:spcAft>
                <a:spcPts val="0"/>
              </a:spcAft>
              <a:buClr>
                <a:schemeClr val="dk1"/>
              </a:buClr>
              <a:buSzPts val="1050"/>
              <a:buChar char="•"/>
            </a:pPr>
            <a:r>
              <a:rPr lang="es-ES" sz="1050"/>
              <a:t>CREAR Y APLICAR UN ESTILO: Para crear un nuevo estilo o tema, abrir el res/values/styles.xml archivo de su proyecto . Para cada estilo que desee crear, seguir estos pasos:</a:t>
            </a:r>
            <a:endParaRPr/>
          </a:p>
          <a:p>
            <a:pPr indent="-342900" lvl="0" marL="342900" rtl="0" algn="just">
              <a:lnSpc>
                <a:spcPct val="90000"/>
              </a:lnSpc>
              <a:spcBef>
                <a:spcPts val="1000"/>
              </a:spcBef>
              <a:spcAft>
                <a:spcPts val="0"/>
              </a:spcAft>
              <a:buClr>
                <a:schemeClr val="dk1"/>
              </a:buClr>
              <a:buSzPts val="1050"/>
              <a:buFont typeface="Calibri"/>
              <a:buAutoNum type="arabicPeriod"/>
            </a:pPr>
            <a:r>
              <a:rPr i="1" lang="es-ES" sz="1050"/>
              <a:t>Agregue un &lt;style&gt;elemento con un nombre que identifique de forma exclusiva el estilo.</a:t>
            </a:r>
            <a:endParaRPr/>
          </a:p>
          <a:p>
            <a:pPr indent="-342900" lvl="0" marL="342900" rtl="0" algn="just">
              <a:lnSpc>
                <a:spcPct val="90000"/>
              </a:lnSpc>
              <a:spcBef>
                <a:spcPts val="1000"/>
              </a:spcBef>
              <a:spcAft>
                <a:spcPts val="0"/>
              </a:spcAft>
              <a:buClr>
                <a:schemeClr val="dk1"/>
              </a:buClr>
              <a:buSzPts val="1050"/>
              <a:buFont typeface="Calibri"/>
              <a:buAutoNum type="arabicPeriod"/>
            </a:pPr>
            <a:r>
              <a:rPr i="1" lang="es-ES" sz="1050"/>
              <a:t>Agregue un &lt;item&gt;elemento para cada atributo de estilo que desee definir. El name </a:t>
            </a:r>
            <a:r>
              <a:rPr lang="es-ES" sz="1050"/>
              <a:t>en cada elemento especifica un atributo que de otro modo usaría como un atributo XML en su diseño. El valor en el &lt;item&gt;elemento es el valor para ese atributo.</a:t>
            </a:r>
            <a:endParaRPr/>
          </a:p>
          <a:p>
            <a:pPr indent="-228600" lvl="0" marL="228600" rtl="0" algn="just">
              <a:lnSpc>
                <a:spcPct val="90000"/>
              </a:lnSpc>
              <a:spcBef>
                <a:spcPts val="1000"/>
              </a:spcBef>
              <a:spcAft>
                <a:spcPts val="0"/>
              </a:spcAft>
              <a:buClr>
                <a:schemeClr val="dk1"/>
              </a:buClr>
              <a:buSzPts val="1050"/>
              <a:buChar char="•"/>
            </a:pPr>
            <a:r>
              <a:rPr lang="es-ES" sz="1050"/>
              <a:t>Por ejemplo, si define el siguiente estilo:</a:t>
            </a:r>
            <a:endParaRPr/>
          </a:p>
          <a:p>
            <a:pPr indent="0" lvl="0" marL="0" rtl="0" algn="just">
              <a:lnSpc>
                <a:spcPct val="100000"/>
              </a:lnSpc>
              <a:spcBef>
                <a:spcPts val="0"/>
              </a:spcBef>
              <a:spcAft>
                <a:spcPts val="0"/>
              </a:spcAft>
              <a:buClr>
                <a:schemeClr val="dk1"/>
              </a:buClr>
              <a:buSzPts val="1050"/>
              <a:buNone/>
            </a:pPr>
            <a:r>
              <a:rPr lang="es-ES" sz="1050"/>
              <a:t>&lt;? versión xml = "1.0" codificación = "utf-8" ?&gt;</a:t>
            </a:r>
            <a:endParaRPr/>
          </a:p>
          <a:p>
            <a:pPr indent="0" lvl="0" marL="0" rtl="0" algn="just">
              <a:lnSpc>
                <a:spcPct val="100000"/>
              </a:lnSpc>
              <a:spcBef>
                <a:spcPts val="0"/>
              </a:spcBef>
              <a:spcAft>
                <a:spcPts val="0"/>
              </a:spcAft>
              <a:buClr>
                <a:schemeClr val="dk1"/>
              </a:buClr>
              <a:buSzPts val="1050"/>
              <a:buNone/>
            </a:pPr>
            <a:r>
              <a:rPr lang="es-ES" sz="1050"/>
              <a:t>&lt;recursos&gt;</a:t>
            </a:r>
            <a:endParaRPr/>
          </a:p>
          <a:p>
            <a:pPr indent="0" lvl="0" marL="0" rtl="0" algn="just">
              <a:lnSpc>
                <a:spcPct val="100000"/>
              </a:lnSpc>
              <a:spcBef>
                <a:spcPts val="0"/>
              </a:spcBef>
              <a:spcAft>
                <a:spcPts val="0"/>
              </a:spcAft>
              <a:buClr>
                <a:schemeClr val="dk1"/>
              </a:buClr>
              <a:buSzPts val="1050"/>
              <a:buNone/>
            </a:pPr>
            <a:r>
              <a:rPr lang="es-ES" sz="1050"/>
              <a:t>    &lt;style name = "GreenText" parent = "TextAppearance.AppCompat" &gt;  </a:t>
            </a:r>
            <a:endParaRPr/>
          </a:p>
          <a:p>
            <a:pPr indent="0" lvl="0" marL="0" rtl="0" algn="just">
              <a:lnSpc>
                <a:spcPct val="100000"/>
              </a:lnSpc>
              <a:spcBef>
                <a:spcPts val="0"/>
              </a:spcBef>
              <a:spcAft>
                <a:spcPts val="0"/>
              </a:spcAft>
              <a:buClr>
                <a:schemeClr val="dk1"/>
              </a:buClr>
              <a:buSzPts val="1050"/>
              <a:buNone/>
            </a:pPr>
            <a:r>
              <a:rPr lang="es-ES" sz="1050"/>
              <a:t>        &lt; item name = "android: textColor" &gt; # 00FF00 &lt;/ item &gt;</a:t>
            </a:r>
            <a:endParaRPr/>
          </a:p>
          <a:p>
            <a:pPr indent="0" lvl="0" marL="0" rtl="0" algn="just">
              <a:lnSpc>
                <a:spcPct val="100000"/>
              </a:lnSpc>
              <a:spcBef>
                <a:spcPts val="0"/>
              </a:spcBef>
              <a:spcAft>
                <a:spcPts val="0"/>
              </a:spcAft>
              <a:buClr>
                <a:schemeClr val="dk1"/>
              </a:buClr>
              <a:buSzPts val="1050"/>
              <a:buNone/>
            </a:pPr>
            <a:r>
              <a:rPr lang="es-ES" sz="1050"/>
              <a:t>    &lt;/style&gt;</a:t>
            </a:r>
            <a:endParaRPr/>
          </a:p>
          <a:p>
            <a:pPr indent="0" lvl="0" marL="0" rtl="0" algn="just">
              <a:lnSpc>
                <a:spcPct val="100000"/>
              </a:lnSpc>
              <a:spcBef>
                <a:spcPts val="0"/>
              </a:spcBef>
              <a:spcAft>
                <a:spcPts val="0"/>
              </a:spcAft>
              <a:buClr>
                <a:schemeClr val="dk1"/>
              </a:buClr>
              <a:buSzPts val="1050"/>
              <a:buNone/>
            </a:pPr>
            <a:r>
              <a:rPr lang="es-ES" sz="1050"/>
              <a:t>&lt;/resources&gt;</a:t>
            </a:r>
            <a:endParaRPr/>
          </a:p>
          <a:p>
            <a:pPr indent="-228600" lvl="0" marL="228600" rtl="0" algn="just">
              <a:lnSpc>
                <a:spcPct val="90000"/>
              </a:lnSpc>
              <a:spcBef>
                <a:spcPts val="1000"/>
              </a:spcBef>
              <a:spcAft>
                <a:spcPts val="0"/>
              </a:spcAft>
              <a:buClr>
                <a:schemeClr val="dk1"/>
              </a:buClr>
              <a:buSzPts val="1050"/>
              <a:buChar char="•"/>
            </a:pPr>
            <a:r>
              <a:rPr lang="es-ES" sz="1050"/>
              <a:t>Puede aplicar un estilo a un view:</a:t>
            </a:r>
            <a:endParaRPr/>
          </a:p>
          <a:p>
            <a:pPr indent="0" lvl="0" marL="0" rtl="0" algn="just">
              <a:lnSpc>
                <a:spcPct val="90000"/>
              </a:lnSpc>
              <a:spcBef>
                <a:spcPts val="0"/>
              </a:spcBef>
              <a:spcAft>
                <a:spcPts val="0"/>
              </a:spcAft>
              <a:buClr>
                <a:schemeClr val="dk1"/>
              </a:buClr>
              <a:buSzPts val="1050"/>
              <a:buNone/>
            </a:pPr>
            <a:r>
              <a:rPr lang="es-ES" sz="1050"/>
              <a:t>&lt;TextView</a:t>
            </a:r>
            <a:endParaRPr sz="1050"/>
          </a:p>
          <a:p>
            <a:pPr indent="0" lvl="0" marL="0" rtl="0" algn="just">
              <a:lnSpc>
                <a:spcPct val="90000"/>
              </a:lnSpc>
              <a:spcBef>
                <a:spcPts val="0"/>
              </a:spcBef>
              <a:spcAft>
                <a:spcPts val="0"/>
              </a:spcAft>
              <a:buClr>
                <a:schemeClr val="dk1"/>
              </a:buClr>
              <a:buSzPts val="1050"/>
              <a:buNone/>
            </a:pPr>
            <a:r>
              <a:rPr lang="es-ES" sz="1050"/>
              <a:t>    style = " @ style / GreenText "</a:t>
            </a:r>
            <a:endParaRPr/>
          </a:p>
          <a:p>
            <a:pPr indent="0" lvl="0" marL="0" rtl="0" algn="just">
              <a:lnSpc>
                <a:spcPct val="90000"/>
              </a:lnSpc>
              <a:spcBef>
                <a:spcPts val="0"/>
              </a:spcBef>
              <a:spcAft>
                <a:spcPts val="0"/>
              </a:spcAft>
              <a:buClr>
                <a:schemeClr val="dk1"/>
              </a:buClr>
              <a:buSzPts val="1050"/>
              <a:buNone/>
            </a:pPr>
            <a:r>
              <a:rPr lang="es-ES" sz="1050"/>
              <a:t>    ... /&gt;</a:t>
            </a:r>
            <a:endParaRPr/>
          </a:p>
          <a:p>
            <a:pPr indent="-228600" lvl="0" marL="228600" rtl="0" algn="just">
              <a:lnSpc>
                <a:spcPct val="90000"/>
              </a:lnSpc>
              <a:spcBef>
                <a:spcPts val="1000"/>
              </a:spcBef>
              <a:spcAft>
                <a:spcPts val="0"/>
              </a:spcAft>
              <a:buClr>
                <a:schemeClr val="dk1"/>
              </a:buClr>
              <a:buSzPts val="1050"/>
              <a:buChar char="•"/>
            </a:pPr>
            <a:r>
              <a:rPr lang="es-ES" sz="1050"/>
              <a:t>La vista ignorará el atributo que no acepta. Solo el elemento al que agrega el styleatributo recibe esos atributos de estilo; cualquier vista secundaria no aplica los estilos. Si desea que las vistas secundarias hereden estilos, aplique el estilo con el android:themeatributo.</a:t>
            </a:r>
            <a:endParaRPr/>
          </a:p>
          <a:p>
            <a:pPr indent="-228600" lvl="0" marL="228600" rtl="0" algn="just">
              <a:lnSpc>
                <a:spcPct val="90000"/>
              </a:lnSpc>
              <a:spcBef>
                <a:spcPts val="1000"/>
              </a:spcBef>
              <a:spcAft>
                <a:spcPts val="0"/>
              </a:spcAft>
              <a:buClr>
                <a:schemeClr val="dk1"/>
              </a:buClr>
              <a:buSzPts val="1050"/>
              <a:buChar char="•"/>
            </a:pPr>
            <a:r>
              <a:rPr lang="es-ES" sz="1050"/>
              <a:t>Aplicar un estilo como tema: Ej</a:t>
            </a:r>
            <a:endParaRPr sz="1050"/>
          </a:p>
          <a:p>
            <a:pPr indent="0" lvl="0" marL="0" rtl="0" algn="just">
              <a:lnSpc>
                <a:spcPct val="90000"/>
              </a:lnSpc>
              <a:spcBef>
                <a:spcPts val="0"/>
              </a:spcBef>
              <a:spcAft>
                <a:spcPts val="0"/>
              </a:spcAft>
              <a:buClr>
                <a:schemeClr val="dk1"/>
              </a:buClr>
              <a:buSzPts val="1050"/>
              <a:buNone/>
            </a:pPr>
            <a:r>
              <a:rPr lang="es-ES" sz="1050"/>
              <a:t>&lt;manifiesto ... &gt;</a:t>
            </a:r>
            <a:endParaRPr/>
          </a:p>
          <a:p>
            <a:pPr indent="0" lvl="0" marL="0" rtl="0" algn="just">
              <a:lnSpc>
                <a:spcPct val="90000"/>
              </a:lnSpc>
              <a:spcBef>
                <a:spcPts val="0"/>
              </a:spcBef>
              <a:spcAft>
                <a:spcPts val="0"/>
              </a:spcAft>
              <a:buClr>
                <a:schemeClr val="dk1"/>
              </a:buClr>
              <a:buSzPts val="1050"/>
              <a:buNone/>
            </a:pPr>
            <a:r>
              <a:rPr lang="es-ES" sz="1050"/>
              <a:t>    &lt;aplicación android: theme = "@ style / Theme.AppCompat" ... &gt; </a:t>
            </a:r>
            <a:endParaRPr/>
          </a:p>
          <a:p>
            <a:pPr indent="0" lvl="0" marL="0" rtl="0" algn="just">
              <a:lnSpc>
                <a:spcPct val="90000"/>
              </a:lnSpc>
              <a:spcBef>
                <a:spcPts val="0"/>
              </a:spcBef>
              <a:spcAft>
                <a:spcPts val="0"/>
              </a:spcAft>
              <a:buClr>
                <a:schemeClr val="dk1"/>
              </a:buClr>
              <a:buSzPts val="1050"/>
              <a:buNone/>
            </a:pPr>
            <a:r>
              <a:rPr lang="es-ES" sz="1050"/>
              <a:t>    &lt;/application&gt;</a:t>
            </a:r>
            <a:endParaRPr/>
          </a:p>
          <a:p>
            <a:pPr indent="0" lvl="0" marL="0" rtl="0" algn="just">
              <a:lnSpc>
                <a:spcPct val="90000"/>
              </a:lnSpc>
              <a:spcBef>
                <a:spcPts val="0"/>
              </a:spcBef>
              <a:spcAft>
                <a:spcPts val="0"/>
              </a:spcAft>
              <a:buClr>
                <a:schemeClr val="dk1"/>
              </a:buClr>
              <a:buSzPts val="1050"/>
              <a:buNone/>
            </a:pPr>
            <a:r>
              <a:rPr lang="es-ES" sz="1050"/>
              <a:t>&lt;/manifest&gt;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 type="body"/>
          </p:nvPr>
        </p:nvSpPr>
        <p:spPr>
          <a:xfrm>
            <a:off x="174654" y="231528"/>
            <a:ext cx="10515600" cy="230832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lang="es-ES" sz="2200"/>
              <a:t>Apariencia de Texto</a:t>
            </a:r>
            <a:endParaRPr/>
          </a:p>
          <a:p>
            <a:pPr indent="-228600" lvl="0" marL="228600" rtl="0" algn="just">
              <a:lnSpc>
                <a:spcPct val="90000"/>
              </a:lnSpc>
              <a:spcBef>
                <a:spcPts val="1000"/>
              </a:spcBef>
              <a:spcAft>
                <a:spcPts val="0"/>
              </a:spcAft>
              <a:buClr>
                <a:schemeClr val="dk1"/>
              </a:buClr>
              <a:buSzPct val="100000"/>
              <a:buChar char="•"/>
            </a:pPr>
            <a:r>
              <a:rPr lang="es-ES" sz="1600"/>
              <a:t>En un TextView, también puede especificar un atributo  TextAppearance que funciona de manera similar a un estilo, como se muestra en el siguiente ejemplo:</a:t>
            </a:r>
            <a:endParaRPr/>
          </a:p>
          <a:p>
            <a:pPr indent="0" lvl="0" marL="0" rtl="0" algn="just">
              <a:lnSpc>
                <a:spcPct val="90000"/>
              </a:lnSpc>
              <a:spcBef>
                <a:spcPts val="0"/>
              </a:spcBef>
              <a:spcAft>
                <a:spcPts val="0"/>
              </a:spcAft>
              <a:buClr>
                <a:schemeClr val="dk1"/>
              </a:buClr>
              <a:buSzPct val="100000"/>
              <a:buNone/>
            </a:pPr>
            <a:r>
              <a:rPr lang="es-ES" sz="1600"/>
              <a:t>&lt;TextView</a:t>
            </a:r>
            <a:endParaRPr sz="1600"/>
          </a:p>
          <a:p>
            <a:pPr indent="0" lvl="0" marL="0" rtl="0" algn="just">
              <a:lnSpc>
                <a:spcPct val="90000"/>
              </a:lnSpc>
              <a:spcBef>
                <a:spcPts val="0"/>
              </a:spcBef>
              <a:spcAft>
                <a:spcPts val="0"/>
              </a:spcAft>
              <a:buClr>
                <a:schemeClr val="dk1"/>
              </a:buClr>
              <a:buSzPct val="100000"/>
              <a:buNone/>
            </a:pPr>
            <a:r>
              <a:rPr lang="es-ES" sz="1600"/>
              <a:t>    ...</a:t>
            </a:r>
            <a:endParaRPr/>
          </a:p>
          <a:p>
            <a:pPr indent="0" lvl="0" marL="0" rtl="0" algn="just">
              <a:lnSpc>
                <a:spcPct val="90000"/>
              </a:lnSpc>
              <a:spcBef>
                <a:spcPts val="0"/>
              </a:spcBef>
              <a:spcAft>
                <a:spcPts val="0"/>
              </a:spcAft>
              <a:buClr>
                <a:schemeClr val="dk1"/>
              </a:buClr>
              <a:buSzPct val="100000"/>
              <a:buNone/>
            </a:pPr>
            <a:r>
              <a:rPr lang="es-ES" sz="1600"/>
              <a:t>    android: textAppearance = "@android: style / TextAppearance.Material.Headline"</a:t>
            </a:r>
            <a:endParaRPr/>
          </a:p>
          <a:p>
            <a:pPr indent="0" lvl="0" marL="0" rtl="0" algn="just">
              <a:lnSpc>
                <a:spcPct val="90000"/>
              </a:lnSpc>
              <a:spcBef>
                <a:spcPts val="0"/>
              </a:spcBef>
              <a:spcAft>
                <a:spcPts val="0"/>
              </a:spcAft>
              <a:buClr>
                <a:schemeClr val="dk1"/>
              </a:buClr>
              <a:buSzPct val="100000"/>
              <a:buNone/>
            </a:pPr>
            <a:r>
              <a:rPr lang="es-ES" sz="1600"/>
              <a:t>    android: text = "¡Este texto está diseñado a través de textAppearance!" /&gt;</a:t>
            </a:r>
            <a:endParaRPr/>
          </a:p>
          <a:p>
            <a:pPr indent="-228600" lvl="0" marL="228600" rtl="0" algn="just">
              <a:lnSpc>
                <a:spcPct val="90000"/>
              </a:lnSpc>
              <a:spcBef>
                <a:spcPts val="1000"/>
              </a:spcBef>
              <a:spcAft>
                <a:spcPts val="0"/>
              </a:spcAft>
              <a:buClr>
                <a:schemeClr val="dk1"/>
              </a:buClr>
              <a:buSzPct val="100000"/>
              <a:buChar char="•"/>
            </a:pPr>
            <a:r>
              <a:rPr lang="es-ES" sz="1600"/>
              <a:t>TextAppearance permite definir un estilo de texto específico. </a:t>
            </a:r>
            <a:endParaRPr/>
          </a:p>
          <a:p>
            <a:pPr indent="-228600" lvl="0" marL="228600" rtl="0" algn="just">
              <a:lnSpc>
                <a:spcPct val="90000"/>
              </a:lnSpc>
              <a:spcBef>
                <a:spcPts val="1000"/>
              </a:spcBef>
              <a:spcAft>
                <a:spcPts val="0"/>
              </a:spcAft>
              <a:buClr>
                <a:schemeClr val="dk1"/>
              </a:buClr>
              <a:buSzPct val="100000"/>
              <a:buChar char="•"/>
            </a:pPr>
            <a:r>
              <a:rPr lang="es-ES" sz="1600"/>
              <a:t>TextAppearance admite un subconjunto de atributos de estilo de TextView. TextAppearance funciona a nivel de caracteres y no a nivel de párrafo, por lo que no se admiten atributos que afectan a todo el diseño.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nvSpPr>
        <p:spPr>
          <a:xfrm>
            <a:off x="255574" y="663547"/>
            <a:ext cx="10701042" cy="600164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PERSONALIZAR EL TEMA DETERMINADO: Cuando se crea un proyecto con Android Studio, se aplica un tema de diseño a su aplicación. Este AppThemeestilo extiende un tema de la biblioteca de soporte e incluye anulaciones para los atributos de color que utilizan los elementos clave de la interfaz de usuario, como la barra de la aplicación y el botón de acción flotante (si se usa). Para personalizarlo: Ej</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&lt;style name = "AppTheme" parent = "Theme.AppCompat.Light.DarkActionBar" &gt;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 - Personaliza tu tema aquí . -&gt;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 item name = "colorPrimary" &gt; @ color / colorPrimary &lt;/ item &gt;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 item name = "colorPrimaryDark" &gt; @ color / colorPrimaryDark &lt;/ item &gt;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 item name = "colorAccent" &gt; @ color / colorAccent &lt;/ item &gt;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&lt;/style&gt;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Los valores de estilo son en realidad referencias a otros recursos de color , definidos en el res/values/colors.xml archivo del proyecto . Así que ese es el archivo que debes editar para cambiar los colores. Una vez que conozca sus colores, actualice los valores en res/values/colors.xml: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 versión xml = "1.0" codificación = "utf-8" ?&gt;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&lt;recursos&gt;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 - color para la barra de aplicaciones y otros elementos primarios de la interfaz de usuario -&gt;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&lt;color name = "colorPrimary" &gt; # 3F51B5 &lt;/color&gt;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 - una variante más oscura del color primario, utilizada para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la barra de estado (en Android 5.0+) y las barras de aplicaciones contextuales -&gt;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&lt;color name = "colorPrimaryDark" &gt; # 303F9F &lt;/color&gt;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 - un color secundario para controles como casillas de verificación y campos de texto -&gt;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&lt;color name = "colorAccent" &gt; # FF4081 &lt;/color&gt;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&lt;/resources&gt;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Y luego puede anular cualquier otro estilo que desee. Por ejemplo, puede cambiar el color de fondo de la actividad de la siguiente manera: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&lt;style name = "AppTheme" parent = "Theme.AppCompat.Light.DarkActionBar" &gt;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    &lt; item name = "android: windowBackground" &gt; @ color / activityBackground &lt;/ item &gt;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&lt;/style&gt;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Para obtener una lista de atributos que puede usar en su tema, consulte la tabla de atributos en R.styleable.Theme. Y al agregar estilos para las vistas en su diseño, también puede encontrar atributos mirando la tabla "Atributos XML" en las referencias de clase de vista. Por ejemplo, todas las vistas admiten atributos XML de la Viewclase base.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La Biblioteca de soporte de Android también proporciona otros atributos que puede usar para personalizar su tema extendido Theme.AppCompat(como el colorPrimary atributo que se muestra arriba). Estos se ven mejor en el archivo attrs.xml de la biblioteca.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Calibri"/>
                <a:ea typeface="Calibri"/>
                <a:cs typeface="Calibri"/>
                <a:sym typeface="Calibri"/>
              </a:rPr>
              <a:t>Los nombres de atributos de la biblioteca de soporte no usan el android:prefijo. Eso se usa solo para los atributos del marco de Android.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838200" y="365126"/>
            <a:ext cx="10515600" cy="8648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VISTAS BÁSICAS</a:t>
            </a:r>
            <a:endParaRPr/>
          </a:p>
        </p:txBody>
      </p:sp>
      <p:sp>
        <p:nvSpPr>
          <p:cNvPr id="106" name="Google Shape;106;p5"/>
          <p:cNvSpPr txBox="1"/>
          <p:nvPr>
            <p:ph idx="1" type="body"/>
          </p:nvPr>
        </p:nvSpPr>
        <p:spPr>
          <a:xfrm>
            <a:off x="724912" y="1032605"/>
            <a:ext cx="2859860" cy="555431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s-ES" sz="1600"/>
              <a:t>Button</a:t>
            </a:r>
            <a:endParaRPr sz="1600"/>
          </a:p>
          <a:p>
            <a:pPr indent="-228600" lvl="0" marL="228600" rtl="0" algn="l">
              <a:lnSpc>
                <a:spcPct val="90000"/>
              </a:lnSpc>
              <a:spcBef>
                <a:spcPts val="1000"/>
              </a:spcBef>
              <a:spcAft>
                <a:spcPts val="0"/>
              </a:spcAft>
              <a:buClr>
                <a:schemeClr val="dk1"/>
              </a:buClr>
              <a:buSzPct val="100000"/>
              <a:buChar char="•"/>
            </a:pPr>
            <a:r>
              <a:rPr lang="es-ES" sz="1600"/>
              <a:t>EditText</a:t>
            </a:r>
            <a:endParaRPr sz="1600"/>
          </a:p>
          <a:p>
            <a:pPr indent="-228600" lvl="0" marL="228600" rtl="0" algn="l">
              <a:lnSpc>
                <a:spcPct val="90000"/>
              </a:lnSpc>
              <a:spcBef>
                <a:spcPts val="1000"/>
              </a:spcBef>
              <a:spcAft>
                <a:spcPts val="0"/>
              </a:spcAft>
              <a:buClr>
                <a:schemeClr val="dk1"/>
              </a:buClr>
              <a:buSzPct val="100000"/>
              <a:buChar char="•"/>
            </a:pPr>
            <a:r>
              <a:rPr lang="es-ES" sz="1600"/>
              <a:t>TextView</a:t>
            </a:r>
            <a:endParaRPr sz="1600"/>
          </a:p>
          <a:p>
            <a:pPr indent="-228600" lvl="0" marL="228600" rtl="0" algn="l">
              <a:lnSpc>
                <a:spcPct val="90000"/>
              </a:lnSpc>
              <a:spcBef>
                <a:spcPts val="1000"/>
              </a:spcBef>
              <a:spcAft>
                <a:spcPts val="0"/>
              </a:spcAft>
              <a:buClr>
                <a:schemeClr val="dk1"/>
              </a:buClr>
              <a:buSzPct val="100000"/>
              <a:buChar char="•"/>
            </a:pPr>
            <a:r>
              <a:rPr lang="es-ES" sz="1600"/>
              <a:t>CheckBox</a:t>
            </a:r>
            <a:endParaRPr sz="1600"/>
          </a:p>
          <a:p>
            <a:pPr indent="-228600" lvl="0" marL="228600" rtl="0" algn="l">
              <a:lnSpc>
                <a:spcPct val="90000"/>
              </a:lnSpc>
              <a:spcBef>
                <a:spcPts val="1000"/>
              </a:spcBef>
              <a:spcAft>
                <a:spcPts val="0"/>
              </a:spcAft>
              <a:buClr>
                <a:schemeClr val="dk1"/>
              </a:buClr>
              <a:buSzPct val="100000"/>
              <a:buChar char="•"/>
            </a:pPr>
            <a:r>
              <a:rPr lang="es-ES" sz="1600"/>
              <a:t>RadioButton</a:t>
            </a:r>
            <a:endParaRPr sz="1600"/>
          </a:p>
          <a:p>
            <a:pPr indent="-228600" lvl="0" marL="228600" rtl="0" algn="l">
              <a:lnSpc>
                <a:spcPct val="90000"/>
              </a:lnSpc>
              <a:spcBef>
                <a:spcPts val="1000"/>
              </a:spcBef>
              <a:spcAft>
                <a:spcPts val="0"/>
              </a:spcAft>
              <a:buClr>
                <a:schemeClr val="dk1"/>
              </a:buClr>
              <a:buSzPct val="100000"/>
              <a:buChar char="•"/>
            </a:pPr>
            <a:r>
              <a:rPr lang="es-ES" sz="1600"/>
              <a:t>RadioGroup</a:t>
            </a:r>
            <a:endParaRPr sz="1600"/>
          </a:p>
          <a:p>
            <a:pPr indent="-228600" lvl="0" marL="228600" rtl="0" algn="l">
              <a:lnSpc>
                <a:spcPct val="90000"/>
              </a:lnSpc>
              <a:spcBef>
                <a:spcPts val="1000"/>
              </a:spcBef>
              <a:spcAft>
                <a:spcPts val="0"/>
              </a:spcAft>
              <a:buClr>
                <a:schemeClr val="dk1"/>
              </a:buClr>
              <a:buSzPct val="100000"/>
              <a:buChar char="•"/>
            </a:pPr>
            <a:r>
              <a:rPr lang="es-ES" sz="1600"/>
              <a:t>ToggleButton</a:t>
            </a:r>
            <a:endParaRPr sz="1600"/>
          </a:p>
          <a:p>
            <a:pPr indent="-228600" lvl="0" marL="228600" rtl="0" algn="l">
              <a:lnSpc>
                <a:spcPct val="90000"/>
              </a:lnSpc>
              <a:spcBef>
                <a:spcPts val="1000"/>
              </a:spcBef>
              <a:spcAft>
                <a:spcPts val="0"/>
              </a:spcAft>
              <a:buClr>
                <a:schemeClr val="dk1"/>
              </a:buClr>
              <a:buSzPct val="100000"/>
              <a:buChar char="•"/>
            </a:pPr>
            <a:r>
              <a:rPr lang="es-ES" sz="1600"/>
              <a:t>Switch</a:t>
            </a:r>
            <a:endParaRPr sz="1600"/>
          </a:p>
          <a:p>
            <a:pPr indent="-228600" lvl="0" marL="228600" rtl="0" algn="l">
              <a:lnSpc>
                <a:spcPct val="90000"/>
              </a:lnSpc>
              <a:spcBef>
                <a:spcPts val="1000"/>
              </a:spcBef>
              <a:spcAft>
                <a:spcPts val="0"/>
              </a:spcAft>
              <a:buClr>
                <a:schemeClr val="dk1"/>
              </a:buClr>
              <a:buSzPct val="100000"/>
              <a:buChar char="•"/>
            </a:pPr>
            <a:r>
              <a:rPr lang="es-ES" sz="1600"/>
              <a:t>Spinner</a:t>
            </a:r>
            <a:endParaRPr sz="1600"/>
          </a:p>
          <a:p>
            <a:pPr indent="-228600" lvl="0" marL="228600" rtl="0" algn="l">
              <a:lnSpc>
                <a:spcPct val="90000"/>
              </a:lnSpc>
              <a:spcBef>
                <a:spcPts val="1000"/>
              </a:spcBef>
              <a:spcAft>
                <a:spcPts val="0"/>
              </a:spcAft>
              <a:buClr>
                <a:schemeClr val="dk1"/>
              </a:buClr>
              <a:buSzPct val="100000"/>
              <a:buChar char="•"/>
            </a:pPr>
            <a:r>
              <a:rPr lang="es-ES" sz="1600"/>
              <a:t>ListView</a:t>
            </a:r>
            <a:endParaRPr sz="1600"/>
          </a:p>
          <a:p>
            <a:pPr indent="-228600" lvl="0" marL="228600" rtl="0" algn="l">
              <a:lnSpc>
                <a:spcPct val="90000"/>
              </a:lnSpc>
              <a:spcBef>
                <a:spcPts val="1000"/>
              </a:spcBef>
              <a:spcAft>
                <a:spcPts val="0"/>
              </a:spcAft>
              <a:buClr>
                <a:schemeClr val="dk1"/>
              </a:buClr>
              <a:buSzPct val="100000"/>
              <a:buChar char="•"/>
            </a:pPr>
            <a:r>
              <a:rPr lang="es-ES" sz="1600"/>
              <a:t>GridView</a:t>
            </a:r>
            <a:endParaRPr sz="1600"/>
          </a:p>
          <a:p>
            <a:pPr indent="-228600" lvl="0" marL="228600" rtl="0" algn="l">
              <a:lnSpc>
                <a:spcPct val="90000"/>
              </a:lnSpc>
              <a:spcBef>
                <a:spcPts val="1000"/>
              </a:spcBef>
              <a:spcAft>
                <a:spcPts val="0"/>
              </a:spcAft>
              <a:buClr>
                <a:schemeClr val="dk1"/>
              </a:buClr>
              <a:buSzPct val="100000"/>
              <a:buChar char="•"/>
            </a:pPr>
            <a:r>
              <a:rPr lang="es-ES" sz="1600"/>
              <a:t>RecyclerView</a:t>
            </a:r>
            <a:endParaRPr sz="1600"/>
          </a:p>
          <a:p>
            <a:pPr indent="-228600" lvl="0" marL="228600" rtl="0" algn="l">
              <a:lnSpc>
                <a:spcPct val="90000"/>
              </a:lnSpc>
              <a:spcBef>
                <a:spcPts val="1000"/>
              </a:spcBef>
              <a:spcAft>
                <a:spcPts val="0"/>
              </a:spcAft>
              <a:buClr>
                <a:schemeClr val="dk1"/>
              </a:buClr>
              <a:buSzPct val="100000"/>
              <a:buChar char="•"/>
            </a:pPr>
            <a:r>
              <a:rPr lang="es-ES" sz="1600"/>
              <a:t>ViewFlipper</a:t>
            </a:r>
            <a:endParaRPr sz="1600"/>
          </a:p>
          <a:p>
            <a:pPr indent="-228600" lvl="0" marL="228600" rtl="0" algn="l">
              <a:lnSpc>
                <a:spcPct val="90000"/>
              </a:lnSpc>
              <a:spcBef>
                <a:spcPts val="1000"/>
              </a:spcBef>
              <a:spcAft>
                <a:spcPts val="0"/>
              </a:spcAft>
              <a:buClr>
                <a:schemeClr val="dk1"/>
              </a:buClr>
              <a:buSzPct val="100000"/>
              <a:buChar char="•"/>
            </a:pPr>
            <a:r>
              <a:rPr lang="es-ES" sz="1600"/>
              <a:t>ScrollView</a:t>
            </a:r>
            <a:endParaRPr sz="1600"/>
          </a:p>
          <a:p>
            <a:pPr indent="-228600" lvl="0" marL="228600" rtl="0" algn="l">
              <a:lnSpc>
                <a:spcPct val="90000"/>
              </a:lnSpc>
              <a:spcBef>
                <a:spcPts val="1000"/>
              </a:spcBef>
              <a:spcAft>
                <a:spcPts val="0"/>
              </a:spcAft>
              <a:buClr>
                <a:schemeClr val="dk1"/>
              </a:buClr>
              <a:buSzPct val="100000"/>
              <a:buChar char="•"/>
            </a:pPr>
            <a:r>
              <a:rPr lang="es-ES" sz="1600"/>
              <a:t>DataPicker</a:t>
            </a:r>
            <a:endParaRPr sz="1600"/>
          </a:p>
          <a:p>
            <a:pPr indent="-228600" lvl="0" marL="228600" rtl="0" algn="l">
              <a:lnSpc>
                <a:spcPct val="90000"/>
              </a:lnSpc>
              <a:spcBef>
                <a:spcPts val="1000"/>
              </a:spcBef>
              <a:spcAft>
                <a:spcPts val="0"/>
              </a:spcAft>
              <a:buClr>
                <a:schemeClr val="dk1"/>
              </a:buClr>
              <a:buSzPct val="100000"/>
              <a:buChar char="•"/>
            </a:pPr>
            <a:r>
              <a:rPr lang="es-ES" sz="1600"/>
              <a:t>DataTimer</a:t>
            </a:r>
            <a:endParaRPr sz="1600"/>
          </a:p>
          <a:p>
            <a:pPr indent="-228600" lvl="0" marL="228600" rtl="0" algn="l">
              <a:lnSpc>
                <a:spcPct val="90000"/>
              </a:lnSpc>
              <a:spcBef>
                <a:spcPts val="1000"/>
              </a:spcBef>
              <a:spcAft>
                <a:spcPts val="0"/>
              </a:spcAft>
              <a:buClr>
                <a:schemeClr val="dk1"/>
              </a:buClr>
              <a:buSzPct val="100000"/>
              <a:buChar char="•"/>
            </a:pPr>
            <a:r>
              <a:rPr lang="es-ES" sz="1600"/>
              <a:t>MapView</a:t>
            </a:r>
            <a:endParaRPr sz="1600"/>
          </a:p>
          <a:p>
            <a:pPr indent="-228600" lvl="0" marL="228600" rtl="0" algn="l">
              <a:lnSpc>
                <a:spcPct val="90000"/>
              </a:lnSpc>
              <a:spcBef>
                <a:spcPts val="1000"/>
              </a:spcBef>
              <a:spcAft>
                <a:spcPts val="0"/>
              </a:spcAft>
              <a:buClr>
                <a:schemeClr val="dk1"/>
              </a:buClr>
              <a:buSzPct val="100000"/>
              <a:buChar char="•"/>
            </a:pPr>
            <a:r>
              <a:rPr lang="es-ES" sz="1600"/>
              <a:t>WebView</a:t>
            </a:r>
            <a:endParaRPr sz="1600"/>
          </a:p>
        </p:txBody>
      </p:sp>
      <p:sp>
        <p:nvSpPr>
          <p:cNvPr id="107" name="Google Shape;107;p5"/>
          <p:cNvSpPr txBox="1"/>
          <p:nvPr/>
        </p:nvSpPr>
        <p:spPr>
          <a:xfrm>
            <a:off x="6481720" y="1367554"/>
            <a:ext cx="3366287" cy="27189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8" name="Google Shape;108;p5"/>
          <p:cNvPicPr preferRelativeResize="0"/>
          <p:nvPr/>
        </p:nvPicPr>
        <p:blipFill rotWithShape="1">
          <a:blip r:embed="rId3">
            <a:alphaModFix/>
          </a:blip>
          <a:srcRect b="0" l="0" r="0" t="0"/>
          <a:stretch/>
        </p:blipFill>
        <p:spPr>
          <a:xfrm>
            <a:off x="5266301" y="1334742"/>
            <a:ext cx="2064000" cy="308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Botones: 3 tipos (</a:t>
            </a:r>
            <a:r>
              <a:rPr lang="es-ES" sz="1300" u="sng">
                <a:solidFill>
                  <a:schemeClr val="hlink"/>
                </a:solidFill>
                <a:hlinkClick r:id="rId3"/>
              </a:rPr>
              <a:t>https://developer.android.com/guide/topics/ui/controls/button</a:t>
            </a:r>
            <a:r>
              <a:rPr lang="es-ES"/>
              <a:t>)</a:t>
            </a:r>
            <a:endParaRPr/>
          </a:p>
        </p:txBody>
      </p:sp>
      <p:sp>
        <p:nvSpPr>
          <p:cNvPr id="114" name="Google Shape;114;p6"/>
          <p:cNvSpPr txBox="1"/>
          <p:nvPr>
            <p:ph idx="1" type="body"/>
          </p:nvPr>
        </p:nvSpPr>
        <p:spPr>
          <a:xfrm>
            <a:off x="838200" y="1825625"/>
            <a:ext cx="10515600" cy="1872435"/>
          </a:xfrm>
          <a:prstGeom prst="rect">
            <a:avLst/>
          </a:prstGeom>
          <a:noFill/>
          <a:ln>
            <a:noFill/>
          </a:ln>
        </p:spPr>
        <p:txBody>
          <a:bodyPr anchorCtr="0" anchor="t" bIns="45700" lIns="91425" spcFirstLastPara="1" rIns="91425" wrap="square" tIns="45700">
            <a:normAutofit lnSpcReduction="10000"/>
          </a:bodyPr>
          <a:lstStyle/>
          <a:p>
            <a:pPr indent="-514350" lvl="0" marL="514350" rtl="0" algn="l">
              <a:lnSpc>
                <a:spcPct val="90000"/>
              </a:lnSpc>
              <a:spcBef>
                <a:spcPts val="0"/>
              </a:spcBef>
              <a:spcAft>
                <a:spcPts val="0"/>
              </a:spcAft>
              <a:buClr>
                <a:schemeClr val="dk1"/>
              </a:buClr>
              <a:buSzPts val="2800"/>
              <a:buFont typeface="Calibri"/>
              <a:buAutoNum type="arabicPeriod"/>
            </a:pPr>
            <a:r>
              <a:rPr lang="es-ES"/>
              <a:t>Sólo aparece texto: clase Button (propiedad text)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s-ES"/>
              <a:t>Sólo aparece icono: clase ImageButton (propiedad src)</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s-ES"/>
              <a:t>Aparece texto y también icono: clase Button (propiedad text y drawableLeft)</a:t>
            </a:r>
            <a:endParaRPr/>
          </a:p>
        </p:txBody>
      </p:sp>
      <p:sp>
        <p:nvSpPr>
          <p:cNvPr id="115" name="Google Shape;115;p6"/>
          <p:cNvSpPr txBox="1"/>
          <p:nvPr/>
        </p:nvSpPr>
        <p:spPr>
          <a:xfrm>
            <a:off x="838200" y="4215950"/>
            <a:ext cx="8127775"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PROPIEDADES: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Background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MÉTODOS: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b.setBackgroundResource(R.drawable.ford_mondeo);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548640" y="365125"/>
            <a:ext cx="1080516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USO DE IMÁGENES VECTORIALES (fichero xml)</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s-ES"/>
              <a:t>Vector Asset: desde la carpeta res, botón derecho New- Vector Asset-Clip Art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s-ES"/>
              <a:t>Descargar de internet. Por ejemplo: flaticon (formato svg). Y posteriormente: New- Vector Asset-File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126101" y="18255"/>
            <a:ext cx="10515600" cy="5320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ES"/>
              <a:t>EditText</a:t>
            </a:r>
            <a:endParaRPr/>
          </a:p>
        </p:txBody>
      </p:sp>
      <p:sp>
        <p:nvSpPr>
          <p:cNvPr id="127" name="Google Shape;127;p8"/>
          <p:cNvSpPr txBox="1"/>
          <p:nvPr>
            <p:ph idx="1" type="body"/>
          </p:nvPr>
        </p:nvSpPr>
        <p:spPr>
          <a:xfrm>
            <a:off x="126101" y="668464"/>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s-ES"/>
              <a:t>Propiedad text.</a:t>
            </a:r>
            <a:endParaRPr/>
          </a:p>
          <a:p>
            <a:pPr indent="-228600" lvl="0" marL="228600" rtl="0" algn="just">
              <a:lnSpc>
                <a:spcPct val="90000"/>
              </a:lnSpc>
              <a:spcBef>
                <a:spcPts val="1000"/>
              </a:spcBef>
              <a:spcAft>
                <a:spcPts val="0"/>
              </a:spcAft>
              <a:buClr>
                <a:schemeClr val="dk1"/>
              </a:buClr>
              <a:buSzPct val="100000"/>
              <a:buChar char="•"/>
            </a:pPr>
            <a:r>
              <a:rPr lang="es-ES"/>
              <a:t>Propiedad inputText: number, textEmailAddress, pone, textUri, text.</a:t>
            </a:r>
            <a:endParaRPr/>
          </a:p>
          <a:p>
            <a:pPr indent="-228600" lvl="0" marL="228600" rtl="0" algn="l">
              <a:lnSpc>
                <a:spcPct val="90000"/>
              </a:lnSpc>
              <a:spcBef>
                <a:spcPts val="1000"/>
              </a:spcBef>
              <a:spcAft>
                <a:spcPts val="0"/>
              </a:spcAft>
              <a:buClr>
                <a:schemeClr val="dk1"/>
              </a:buClr>
              <a:buSzPct val="100000"/>
              <a:buChar char="•"/>
            </a:pPr>
            <a:r>
              <a:rPr lang="es-ES"/>
              <a:t>Propiedad drawableText, drawableRight.</a:t>
            </a:r>
            <a:endParaRPr/>
          </a:p>
          <a:p>
            <a:pPr indent="-228600" lvl="0" marL="228600" rtl="0" algn="l">
              <a:lnSpc>
                <a:spcPct val="90000"/>
              </a:lnSpc>
              <a:spcBef>
                <a:spcPts val="1000"/>
              </a:spcBef>
              <a:spcAft>
                <a:spcPts val="0"/>
              </a:spcAft>
              <a:buClr>
                <a:schemeClr val="dk1"/>
              </a:buClr>
              <a:buSzPct val="100000"/>
              <a:buChar char="•"/>
            </a:pPr>
            <a:r>
              <a:rPr lang="es-ES"/>
              <a:t>Propiedad hint y textColorHint.</a:t>
            </a:r>
            <a:endParaRPr/>
          </a:p>
          <a:p>
            <a:pPr indent="-228600" lvl="0" marL="228600" rtl="0" algn="just">
              <a:lnSpc>
                <a:spcPct val="90000"/>
              </a:lnSpc>
              <a:spcBef>
                <a:spcPts val="1000"/>
              </a:spcBef>
              <a:spcAft>
                <a:spcPts val="0"/>
              </a:spcAft>
              <a:buClr>
                <a:schemeClr val="dk1"/>
              </a:buClr>
              <a:buSzPct val="100000"/>
              <a:buChar char="•"/>
            </a:pPr>
            <a:r>
              <a:rPr lang="es-ES"/>
              <a:t>El método getText devuelve un objeto de tipo Editable que implementa la interfaz Spannable. Para dar formato al texto, existen algunos spans predefinidos: TypefaceSpan (tipo de fuente), StyleSpan (negrita, etc), ForegroundColorSpan (color de fuente) y AbsolutesizeSpan (tamaño). También se pueden definir; Ej:</a:t>
            </a:r>
            <a:endParaRPr/>
          </a:p>
          <a:p>
            <a:pPr indent="0" lvl="0" marL="0" rtl="0" algn="just">
              <a:lnSpc>
                <a:spcPct val="90000"/>
              </a:lnSpc>
              <a:spcBef>
                <a:spcPts val="1000"/>
              </a:spcBef>
              <a:spcAft>
                <a:spcPts val="0"/>
              </a:spcAft>
              <a:buClr>
                <a:schemeClr val="dk1"/>
              </a:buClr>
              <a:buSzPct val="100000"/>
              <a:buNone/>
            </a:pPr>
            <a:r>
              <a:rPr lang="es-ES" sz="1700"/>
              <a:t>//Creamos un nuevo objeto de tipo Editable</a:t>
            </a:r>
            <a:endParaRPr/>
          </a:p>
          <a:p>
            <a:pPr indent="0" lvl="0" marL="0" rtl="0" algn="just">
              <a:lnSpc>
                <a:spcPct val="90000"/>
              </a:lnSpc>
              <a:spcBef>
                <a:spcPts val="1000"/>
              </a:spcBef>
              <a:spcAft>
                <a:spcPts val="0"/>
              </a:spcAft>
              <a:buClr>
                <a:schemeClr val="dk1"/>
              </a:buClr>
              <a:buSzPct val="100000"/>
              <a:buNone/>
            </a:pPr>
            <a:r>
              <a:rPr lang="es-ES" sz="1700"/>
              <a:t>Editable str = Editable.Factory.getInstance().newEditable("Esto es un simulacro."); </a:t>
            </a:r>
            <a:endParaRPr/>
          </a:p>
          <a:p>
            <a:pPr indent="0" lvl="0" marL="0" rtl="0" algn="just">
              <a:lnSpc>
                <a:spcPct val="90000"/>
              </a:lnSpc>
              <a:spcBef>
                <a:spcPts val="1000"/>
              </a:spcBef>
              <a:spcAft>
                <a:spcPts val="0"/>
              </a:spcAft>
              <a:buClr>
                <a:schemeClr val="dk1"/>
              </a:buClr>
              <a:buSzPct val="100000"/>
              <a:buNone/>
            </a:pPr>
            <a:r>
              <a:rPr lang="es-ES" sz="1700"/>
              <a:t>//Marcamos cono fuente negrita la palabra "simulacro" (caracteres del 11-19)</a:t>
            </a:r>
            <a:endParaRPr/>
          </a:p>
          <a:p>
            <a:pPr indent="0" lvl="0" marL="0" rtl="0" algn="just">
              <a:lnSpc>
                <a:spcPct val="90000"/>
              </a:lnSpc>
              <a:spcBef>
                <a:spcPts val="1000"/>
              </a:spcBef>
              <a:spcAft>
                <a:spcPts val="0"/>
              </a:spcAft>
              <a:buClr>
                <a:schemeClr val="dk1"/>
              </a:buClr>
              <a:buSzPct val="100000"/>
              <a:buNone/>
            </a:pPr>
            <a:r>
              <a:rPr lang="es-ES" sz="1700"/>
              <a:t>str.setSpan(new StyleSpan(android.graphics.Typeface.BOLD), 11, 19, Spannable.SPAN_EXCLUSIVE_EXCLUSIVE);</a:t>
            </a:r>
            <a:endParaRPr/>
          </a:p>
          <a:p>
            <a:pPr indent="0" lvl="0" marL="0" rtl="0" algn="just">
              <a:lnSpc>
                <a:spcPct val="90000"/>
              </a:lnSpc>
              <a:spcBef>
                <a:spcPts val="1000"/>
              </a:spcBef>
              <a:spcAft>
                <a:spcPts val="0"/>
              </a:spcAft>
              <a:buClr>
                <a:schemeClr val="dk1"/>
              </a:buClr>
              <a:buSzPct val="100000"/>
              <a:buNone/>
            </a:pPr>
            <a:r>
              <a:rPr lang="es-ES" sz="1700"/>
              <a:t>txt.setText(str);</a:t>
            </a:r>
            <a:endParaRPr/>
          </a:p>
          <a:p>
            <a:pPr indent="-228600" lvl="0" marL="228600" rtl="0" algn="just">
              <a:lnSpc>
                <a:spcPct val="90000"/>
              </a:lnSpc>
              <a:spcBef>
                <a:spcPts val="1000"/>
              </a:spcBef>
              <a:spcAft>
                <a:spcPts val="0"/>
              </a:spcAft>
              <a:buClr>
                <a:schemeClr val="dk1"/>
              </a:buClr>
              <a:buSzPct val="100000"/>
              <a:buChar char="•"/>
            </a:pPr>
            <a:r>
              <a:rPr lang="es-ES"/>
              <a:t>Los métodosgetSelectionStart() y getSelectionEnd(), nos devolverán el índice del primer y último carácter seleccionado en el texto.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idx="1" type="body"/>
          </p:nvPr>
        </p:nvSpPr>
        <p:spPr>
          <a:xfrm>
            <a:off x="109242" y="66044"/>
            <a:ext cx="10515600" cy="278639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s-ES" sz="1400"/>
              <a:t>Checkbox </a:t>
            </a:r>
            <a:endParaRPr/>
          </a:p>
          <a:p>
            <a:pPr indent="-228600" lvl="0" marL="228600" rtl="0" algn="l">
              <a:lnSpc>
                <a:spcPct val="90000"/>
              </a:lnSpc>
              <a:spcBef>
                <a:spcPts val="1000"/>
              </a:spcBef>
              <a:spcAft>
                <a:spcPts val="0"/>
              </a:spcAft>
              <a:buClr>
                <a:schemeClr val="dk1"/>
              </a:buClr>
              <a:buSzPct val="100000"/>
              <a:buChar char="•"/>
            </a:pPr>
            <a:r>
              <a:rPr lang="es-ES" sz="1400"/>
              <a:t>Propiedad checked</a:t>
            </a:r>
            <a:endParaRPr sz="1400"/>
          </a:p>
          <a:p>
            <a:pPr indent="-228600" lvl="0" marL="228600" rtl="0" algn="l">
              <a:lnSpc>
                <a:spcPct val="90000"/>
              </a:lnSpc>
              <a:spcBef>
                <a:spcPts val="1000"/>
              </a:spcBef>
              <a:spcAft>
                <a:spcPts val="0"/>
              </a:spcAft>
              <a:buClr>
                <a:schemeClr val="dk1"/>
              </a:buClr>
              <a:buSzPct val="100000"/>
              <a:buChar char="•"/>
            </a:pPr>
            <a:r>
              <a:rPr lang="es-ES" sz="1400"/>
              <a:t>Metodos isChecked, setChecked.</a:t>
            </a:r>
            <a:endParaRPr/>
          </a:p>
          <a:p>
            <a:pPr indent="-228600" lvl="0" marL="228600" rtl="0" algn="l">
              <a:lnSpc>
                <a:spcPct val="90000"/>
              </a:lnSpc>
              <a:spcBef>
                <a:spcPts val="1000"/>
              </a:spcBef>
              <a:spcAft>
                <a:spcPts val="0"/>
              </a:spcAft>
              <a:buClr>
                <a:schemeClr val="dk1"/>
              </a:buClr>
              <a:buSzPct val="100000"/>
              <a:buChar char="•"/>
            </a:pPr>
            <a:r>
              <a:rPr lang="es-ES" sz="1400"/>
              <a:t>Evento click: onClick() y onCheckedChanged(). Ej:</a:t>
            </a:r>
            <a:endParaRPr/>
          </a:p>
          <a:p>
            <a:pPr indent="0" lvl="0" marL="0" rtl="0" algn="l">
              <a:lnSpc>
                <a:spcPct val="90000"/>
              </a:lnSpc>
              <a:spcBef>
                <a:spcPts val="1000"/>
              </a:spcBef>
              <a:spcAft>
                <a:spcPts val="0"/>
              </a:spcAft>
              <a:buClr>
                <a:schemeClr val="dk1"/>
              </a:buClr>
              <a:buSzPct val="100000"/>
              <a:buNone/>
            </a:pPr>
            <a:r>
              <a:rPr lang="es-ES" sz="1400"/>
              <a:t>cbMarcame = (CheckBox)findViewById(R.id.ChkMarcame); </a:t>
            </a:r>
            <a:endParaRPr/>
          </a:p>
          <a:p>
            <a:pPr indent="0" lvl="0" marL="0" rtl="0" algn="l">
              <a:lnSpc>
                <a:spcPct val="90000"/>
              </a:lnSpc>
              <a:spcBef>
                <a:spcPts val="1000"/>
              </a:spcBef>
              <a:spcAft>
                <a:spcPts val="0"/>
              </a:spcAft>
              <a:buClr>
                <a:schemeClr val="dk1"/>
              </a:buClr>
              <a:buSzPct val="100000"/>
              <a:buNone/>
            </a:pPr>
            <a:r>
              <a:rPr lang="es-ES" sz="1400"/>
              <a:t>cbMarcame.setOnCheckedChangeListener(new CheckBox.OnCheckedChangeListener() {</a:t>
            </a:r>
            <a:endParaRPr/>
          </a:p>
          <a:p>
            <a:pPr indent="0" lvl="0" marL="0" rtl="0" algn="l">
              <a:lnSpc>
                <a:spcPct val="90000"/>
              </a:lnSpc>
              <a:spcBef>
                <a:spcPts val="1000"/>
              </a:spcBef>
              <a:spcAft>
                <a:spcPts val="0"/>
              </a:spcAft>
              <a:buClr>
                <a:schemeClr val="dk1"/>
              </a:buClr>
              <a:buSzPct val="100000"/>
              <a:buNone/>
            </a:pPr>
            <a:r>
              <a:rPr lang="es-ES" sz="1400"/>
              <a:t>    public void onCheckedChanged(CompoundButton buttonView, boolean isChecked) {</a:t>
            </a:r>
            <a:endParaRPr/>
          </a:p>
          <a:p>
            <a:pPr indent="0" lvl="0" marL="0" rtl="0" algn="l">
              <a:lnSpc>
                <a:spcPct val="90000"/>
              </a:lnSpc>
              <a:spcBef>
                <a:spcPts val="1000"/>
              </a:spcBef>
              <a:spcAft>
                <a:spcPts val="0"/>
              </a:spcAft>
              <a:buClr>
                <a:schemeClr val="dk1"/>
              </a:buClr>
              <a:buSzPct val="100000"/>
              <a:buNone/>
            </a:pPr>
            <a:r>
              <a:rPr lang="es-ES" sz="1400"/>
              <a:t>        if (isChecked) {            cbMarcame.setText("Checkbox marcado!");        }</a:t>
            </a:r>
            <a:endParaRPr/>
          </a:p>
          <a:p>
            <a:pPr indent="0" lvl="0" marL="0" rtl="0" algn="l">
              <a:lnSpc>
                <a:spcPct val="90000"/>
              </a:lnSpc>
              <a:spcBef>
                <a:spcPts val="1000"/>
              </a:spcBef>
              <a:spcAft>
                <a:spcPts val="0"/>
              </a:spcAft>
              <a:buClr>
                <a:schemeClr val="dk1"/>
              </a:buClr>
              <a:buSzPct val="100000"/>
              <a:buNone/>
            </a:pPr>
            <a:r>
              <a:rPr lang="es-ES" sz="1400"/>
              <a:t>        else {            cbMarcame.setText("Checkbox desmarcado!");        }    }</a:t>
            </a:r>
            <a:endParaRPr/>
          </a:p>
          <a:p>
            <a:pPr indent="0" lvl="0" marL="0" rtl="0" algn="l">
              <a:lnSpc>
                <a:spcPct val="90000"/>
              </a:lnSpc>
              <a:spcBef>
                <a:spcPts val="1000"/>
              </a:spcBef>
              <a:spcAft>
                <a:spcPts val="0"/>
              </a:spcAft>
              <a:buClr>
                <a:schemeClr val="dk1"/>
              </a:buClr>
              <a:buSzPct val="100000"/>
              <a:buNone/>
            </a:pPr>
            <a:r>
              <a:rPr lang="es-ES" sz="1400"/>
              <a:t>});</a:t>
            </a:r>
            <a:endParaRPr/>
          </a:p>
        </p:txBody>
      </p:sp>
      <p:sp>
        <p:nvSpPr>
          <p:cNvPr id="133" name="Google Shape;133;p9"/>
          <p:cNvSpPr txBox="1"/>
          <p:nvPr/>
        </p:nvSpPr>
        <p:spPr>
          <a:xfrm>
            <a:off x="0" y="2743200"/>
            <a:ext cx="10297115"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RadioGroup (varios RadioButton):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400"/>
              <a:buFont typeface="Arial"/>
              <a:buChar char="•"/>
            </a:pPr>
            <a:r>
              <a:rPr b="0" i="0" lang="es-ES" sz="1400" u="none" cap="none" strike="noStrike">
                <a:solidFill>
                  <a:schemeClr val="dk1"/>
                </a:solidFill>
                <a:latin typeface="Calibri"/>
                <a:ea typeface="Calibri"/>
                <a:cs typeface="Calibri"/>
                <a:sym typeface="Calibri"/>
              </a:rPr>
              <a:t>Propiedad orientation (vertical, horizontal).</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400"/>
              <a:buFont typeface="Arial"/>
              <a:buChar char="•"/>
            </a:pPr>
            <a:r>
              <a:rPr b="0" i="0" lang="es-ES" sz="1400" u="none" cap="none" strike="noStrike">
                <a:solidFill>
                  <a:schemeClr val="dk1"/>
                </a:solidFill>
                <a:latin typeface="Calibri"/>
                <a:ea typeface="Calibri"/>
                <a:cs typeface="Calibri"/>
                <a:sym typeface="Calibri"/>
              </a:rPr>
              <a:t>Métodos: check(id) para marcar una opción determinada mediante su ID, clearCheck() para desmarcar todas las opciones, y getCheckedRadioButtonId() que como su nombre indica devolverá el ID de la opción marcada (o el valor -1 si no hay ninguna marcada).</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400"/>
              <a:buFont typeface="Arial"/>
              <a:buChar char="•"/>
            </a:pPr>
            <a:r>
              <a:rPr b="0" i="0" lang="es-ES" sz="1400" u="none" cap="none" strike="noStrike">
                <a:solidFill>
                  <a:schemeClr val="dk1"/>
                </a:solidFill>
                <a:latin typeface="Calibri"/>
                <a:ea typeface="Calibri"/>
                <a:cs typeface="Calibri"/>
                <a:sym typeface="Calibri"/>
              </a:rPr>
              <a:t>Evento click: onClick() y onCheckedChanged(). Ej:</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rgOpciones = (RadioGroup)findViewById(R.id.GrbGrupo1);</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rgOpciones.setOnCheckedChangeListener(new RadioGroup.OnCheckedChangeListener()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public void onCheckedChanged(RadioGroup group, int checkedId) {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String opcion =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switch(checkedId)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case R.id.RbOpcion1:</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opcion = "opción 1";</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break;</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case R.id.RbOpcion2:</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opcion = "opción 2";</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break;        }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        lblMensaje.setText("ID opción seleccionada: " + opcion);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