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  <p:sldMasterId id="2147483742" r:id="rId2"/>
  </p:sldMasterIdLst>
  <p:notesMasterIdLst>
    <p:notesMasterId r:id="rId38"/>
  </p:notesMasterIdLst>
  <p:sldIdLst>
    <p:sldId id="300" r:id="rId3"/>
    <p:sldId id="268" r:id="rId4"/>
    <p:sldId id="269" r:id="rId5"/>
    <p:sldId id="271" r:id="rId6"/>
    <p:sldId id="270" r:id="rId7"/>
    <p:sldId id="284" r:id="rId8"/>
    <p:sldId id="272" r:id="rId9"/>
    <p:sldId id="275" r:id="rId10"/>
    <p:sldId id="256" r:id="rId11"/>
    <p:sldId id="278" r:id="rId12"/>
    <p:sldId id="279" r:id="rId13"/>
    <p:sldId id="274" r:id="rId14"/>
    <p:sldId id="260" r:id="rId15"/>
    <p:sldId id="273" r:id="rId16"/>
    <p:sldId id="280" r:id="rId17"/>
    <p:sldId id="263" r:id="rId18"/>
    <p:sldId id="281" r:id="rId19"/>
    <p:sldId id="282" r:id="rId20"/>
    <p:sldId id="283" r:id="rId21"/>
    <p:sldId id="285" r:id="rId22"/>
    <p:sldId id="288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286" r:id="rId33"/>
    <p:sldId id="302" r:id="rId34"/>
    <p:sldId id="304" r:id="rId35"/>
    <p:sldId id="301" r:id="rId36"/>
    <p:sldId id="303" r:id="rId3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8C9EE-93E1-4CC2-A766-83E4EF2C2E2A}" type="datetimeFigureOut">
              <a:rPr lang="es-CL" smtClean="0"/>
              <a:t>26-03-2018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60F54-B666-44DB-BA88-805D1EE151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4578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279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941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7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703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774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889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080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532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663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661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63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443-6C5B-4FA7-8000-8DF764B6779A}" type="datetimeFigureOut">
              <a:rPr lang="es-CL" smtClean="0"/>
              <a:t>26-03-2018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2F5F-A52B-470E-B6EF-954B8BB325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850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443-6C5B-4FA7-8000-8DF764B6779A}" type="datetimeFigureOut">
              <a:rPr lang="es-CL" smtClean="0"/>
              <a:t>26-03-2018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2F5F-A52B-470E-B6EF-954B8BB325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209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443-6C5B-4FA7-8000-8DF764B6779A}" type="datetimeFigureOut">
              <a:rPr lang="es-CL" smtClean="0"/>
              <a:t>26-03-2018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2F5F-A52B-470E-B6EF-954B8BB325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6177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443-6C5B-4FA7-8000-8DF764B6779A}" type="datetimeFigureOut">
              <a:rPr lang="es-CL" smtClean="0"/>
              <a:t>26-03-2018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2F5F-A52B-470E-B6EF-954B8BB325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2600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443-6C5B-4FA7-8000-8DF764B6779A}" type="datetimeFigureOut">
              <a:rPr lang="es-CL" smtClean="0"/>
              <a:t>26-03-2018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2F5F-A52B-470E-B6EF-954B8BB325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287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443-6C5B-4FA7-8000-8DF764B6779A}" type="datetimeFigureOut">
              <a:rPr lang="es-CL" smtClean="0"/>
              <a:t>26-03-2018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2F5F-A52B-470E-B6EF-954B8BB325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8041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443-6C5B-4FA7-8000-8DF764B6779A}" type="datetimeFigureOut">
              <a:rPr lang="es-CL" smtClean="0"/>
              <a:t>26-03-2018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2F5F-A52B-470E-B6EF-954B8BB325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1615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443-6C5B-4FA7-8000-8DF764B6779A}" type="datetimeFigureOut">
              <a:rPr lang="es-CL" smtClean="0"/>
              <a:t>26-03-2018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2F5F-A52B-470E-B6EF-954B8BB325A8}" type="slidenum">
              <a:rPr lang="es-CL" smtClean="0"/>
              <a:t>‹Nº›</a:t>
            </a:fld>
            <a:endParaRPr lang="es-C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82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443-6C5B-4FA7-8000-8DF764B6779A}" type="datetimeFigureOut">
              <a:rPr lang="es-CL" smtClean="0"/>
              <a:t>26-03-2018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2F5F-A52B-470E-B6EF-954B8BB325A8}" type="slidenum">
              <a:rPr lang="es-CL" smtClean="0"/>
              <a:t>‹Nº›</a:t>
            </a:fld>
            <a:endParaRPr lang="es-C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79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443-6C5B-4FA7-8000-8DF764B6779A}" type="datetimeFigureOut">
              <a:rPr lang="es-CL" smtClean="0"/>
              <a:t>26-03-2018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2F5F-A52B-470E-B6EF-954B8BB325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003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443-6C5B-4FA7-8000-8DF764B6779A}" type="datetimeFigureOut">
              <a:rPr lang="es-CL" smtClean="0"/>
              <a:t>26-03-2018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2F5F-A52B-470E-B6EF-954B8BB325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23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443-6C5B-4FA7-8000-8DF764B6779A}" type="datetimeFigureOut">
              <a:rPr lang="es-CL" smtClean="0"/>
              <a:t>26-03-2018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2F5F-A52B-470E-B6EF-954B8BB325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6437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443-6C5B-4FA7-8000-8DF764B6779A}" type="datetimeFigureOut">
              <a:rPr lang="es-CL" smtClean="0"/>
              <a:t>26-03-2018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2F5F-A52B-470E-B6EF-954B8BB325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9193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443-6C5B-4FA7-8000-8DF764B6779A}" type="datetimeFigureOut">
              <a:rPr lang="es-CL" smtClean="0"/>
              <a:t>26-03-2018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2F5F-A52B-470E-B6EF-954B8BB325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190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443-6C5B-4FA7-8000-8DF764B6779A}" type="datetimeFigureOut">
              <a:rPr lang="es-CL" smtClean="0"/>
              <a:t>26-03-2018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2F5F-A52B-470E-B6EF-954B8BB325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9763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696400" y="3754564"/>
            <a:ext cx="7455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8033" y="3429016"/>
            <a:ext cx="264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/>
          <p:nvPr/>
        </p:nvSpPr>
        <p:spPr>
          <a:xfrm>
            <a:off x="1490600" y="3051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7865300" y="3429000"/>
            <a:ext cx="4334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375216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6915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443-6C5B-4FA7-8000-8DF764B6779A}" type="datetimeFigureOut">
              <a:rPr lang="es-CL" smtClean="0"/>
              <a:t>26-03-2018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2F5F-A52B-470E-B6EF-954B8BB325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469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443-6C5B-4FA7-8000-8DF764B6779A}" type="datetimeFigureOut">
              <a:rPr lang="es-CL" smtClean="0"/>
              <a:t>26-03-2018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2F5F-A52B-470E-B6EF-954B8BB325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024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443-6C5B-4FA7-8000-8DF764B6779A}" type="datetimeFigureOut">
              <a:rPr lang="es-CL" smtClean="0"/>
              <a:t>26-03-2018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2F5F-A52B-470E-B6EF-954B8BB325A8}" type="slidenum">
              <a:rPr lang="es-CL" smtClean="0"/>
              <a:t>‹Nº›</a:t>
            </a:fld>
            <a:endParaRPr lang="es-C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443-6C5B-4FA7-8000-8DF764B6779A}" type="datetimeFigureOut">
              <a:rPr lang="es-CL" smtClean="0"/>
              <a:t>26-03-2018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2F5F-A52B-470E-B6EF-954B8BB325A8}" type="slidenum">
              <a:rPr lang="es-CL" smtClean="0"/>
              <a:t>‹Nº›</a:t>
            </a:fld>
            <a:endParaRPr lang="es-C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7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443-6C5B-4FA7-8000-8DF764B6779A}" type="datetimeFigureOut">
              <a:rPr lang="es-CL" smtClean="0"/>
              <a:t>26-03-2018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2F5F-A52B-470E-B6EF-954B8BB325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150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443-6C5B-4FA7-8000-8DF764B6779A}" type="datetimeFigureOut">
              <a:rPr lang="es-CL" smtClean="0"/>
              <a:t>26-03-2018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2F5F-A52B-470E-B6EF-954B8BB325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156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443-6C5B-4FA7-8000-8DF764B6779A}" type="datetimeFigureOut">
              <a:rPr lang="es-CL" smtClean="0"/>
              <a:t>26-03-2018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2F5F-A52B-470E-B6EF-954B8BB325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2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8DB2443-6C5B-4FA7-8000-8DF764B6779A}" type="datetimeFigureOut">
              <a:rPr lang="es-CL" smtClean="0"/>
              <a:t>26-03-2018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D2F5F-A52B-470E-B6EF-954B8BB325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585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8DB2443-6C5B-4FA7-8000-8DF764B6779A}" type="datetimeFigureOut">
              <a:rPr lang="es-CL" smtClean="0"/>
              <a:t>26-03-2018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D2F5F-A52B-470E-B6EF-954B8BB325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761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tinuum.io/downloa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mirror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2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stringr/READM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EJEMPLOS DE SIMGEN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2EF967C0-6B75-4005-A569-46B89AEA4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Rev.0</a:t>
            </a:r>
          </a:p>
        </p:txBody>
      </p:sp>
    </p:spTree>
    <p:extLst>
      <p:ext uri="{BB962C8B-B14F-4D97-AF65-F5344CB8AC3E}">
        <p14:creationId xmlns:p14="http://schemas.microsoft.com/office/powerpoint/2010/main" val="294306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3E75A7F-18C0-43BD-8E46-9E321A019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19" y="1253563"/>
            <a:ext cx="7354622" cy="192360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87319" y="3177167"/>
            <a:ext cx="107854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err="1"/>
              <a:t>Workingdir</a:t>
            </a:r>
            <a:r>
              <a:rPr lang="es-CL" b="1" dirty="0"/>
              <a:t> </a:t>
            </a:r>
            <a:r>
              <a:rPr lang="es-CL" dirty="0"/>
              <a:t>: Directorio de Trabajo, definido en inicio de script </a:t>
            </a:r>
            <a:r>
              <a:rPr lang="es-ES" dirty="0"/>
              <a:t>–Propio de la función en R –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err="1"/>
              <a:t>Simixlen</a:t>
            </a:r>
            <a:r>
              <a:rPr lang="es-CL" b="1" dirty="0"/>
              <a:t> :</a:t>
            </a:r>
            <a:r>
              <a:rPr lang="es-CL" dirty="0"/>
              <a:t> </a:t>
            </a:r>
            <a:r>
              <a:rPr lang="es-ES" dirty="0"/>
              <a:t>es el máximo de </a:t>
            </a:r>
            <a:r>
              <a:rPr lang="es-ES" dirty="0" err="1"/>
              <a:t>simix</a:t>
            </a:r>
            <a:r>
              <a:rPr lang="es-ES" dirty="0"/>
              <a:t> a utilizar por percentil, si </a:t>
            </a:r>
            <a:r>
              <a:rPr lang="es-ES" dirty="0" err="1"/>
              <a:t>simix</a:t>
            </a:r>
            <a:r>
              <a:rPr lang="es-ES" dirty="0"/>
              <a:t> &lt; </a:t>
            </a:r>
            <a:r>
              <a:rPr lang="es-ES" dirty="0" err="1"/>
              <a:t>simixlen</a:t>
            </a:r>
            <a:r>
              <a:rPr lang="es-ES" dirty="0"/>
              <a:t> entonces se usa </a:t>
            </a:r>
            <a:r>
              <a:rPr lang="es-ES" dirty="0" err="1"/>
              <a:t>simix</a:t>
            </a:r>
            <a:r>
              <a:rPr lang="es-ES" dirty="0"/>
              <a:t> (generados en </a:t>
            </a:r>
            <a:r>
              <a:rPr lang="es-ES" dirty="0" err="1"/>
              <a:t>quantserach</a:t>
            </a:r>
            <a:r>
              <a:rPr lang="es-ES" dirty="0"/>
              <a:t>) –Propio de la función en R, reduce los tiempos de ejecución–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quantiles</a:t>
            </a:r>
            <a:r>
              <a:rPr lang="es-ES" b="1" dirty="0"/>
              <a:t> : </a:t>
            </a:r>
            <a:r>
              <a:rPr lang="es-ES" dirty="0"/>
              <a:t>definido en inicio de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obsix</a:t>
            </a:r>
            <a:r>
              <a:rPr lang="es-ES" b="1" dirty="0"/>
              <a:t> </a:t>
            </a:r>
            <a:r>
              <a:rPr lang="es-ES" dirty="0"/>
              <a:t>: estaciones, definidas en inicio de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simix</a:t>
            </a:r>
            <a:r>
              <a:rPr lang="es-ES" b="1" dirty="0"/>
              <a:t> : </a:t>
            </a:r>
            <a:r>
              <a:rPr lang="es-ES" dirty="0"/>
              <a:t>no modificar, desde </a:t>
            </a:r>
            <a:r>
              <a:rPr lang="es-ES" dirty="0" err="1"/>
              <a:t>quantsearch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write</a:t>
            </a:r>
            <a:r>
              <a:rPr lang="es-ES" b="1" dirty="0"/>
              <a:t>: </a:t>
            </a:r>
            <a:r>
              <a:rPr lang="es-ES" dirty="0"/>
              <a:t>escribir los resultados, 1 sí, 2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fname</a:t>
            </a:r>
            <a:r>
              <a:rPr lang="es-ES" b="1" dirty="0"/>
              <a:t>: </a:t>
            </a:r>
            <a:r>
              <a:rPr lang="es-ES" dirty="0"/>
              <a:t>no modificar, archivo con simulación grande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simlen</a:t>
            </a:r>
            <a:r>
              <a:rPr lang="es-ES" b="1" dirty="0"/>
              <a:t>: </a:t>
            </a:r>
            <a:r>
              <a:rPr lang="es-ES" dirty="0"/>
              <a:t>total de años a generar desde el año a comenzar con las </a:t>
            </a:r>
            <a:r>
              <a:rPr lang="es-ES" dirty="0" err="1"/>
              <a:t>simluaciones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locate</a:t>
            </a:r>
            <a:r>
              <a:rPr lang="es-ES" b="1" dirty="0"/>
              <a:t>: </a:t>
            </a:r>
            <a:r>
              <a:rPr lang="es-ES" dirty="0"/>
              <a:t>año a comenzar con las simulaciones, año en el se impondrán las fluctuaciones decadales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xval</a:t>
            </a:r>
            <a:r>
              <a:rPr lang="es-ES" b="1" dirty="0"/>
              <a:t>: </a:t>
            </a:r>
            <a:r>
              <a:rPr lang="es-ES" dirty="0"/>
              <a:t>Período observado se replica (0) o se simula (1). Se recomida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M:</a:t>
            </a:r>
            <a:r>
              <a:rPr lang="es-ES" dirty="0"/>
              <a:t> (1) Utiliza la distancia de </a:t>
            </a:r>
            <a:r>
              <a:rPr lang="es-ES" dirty="0" err="1"/>
              <a:t>Mahalanobis</a:t>
            </a:r>
            <a:r>
              <a:rPr lang="es-ES" dirty="0"/>
              <a:t> para </a:t>
            </a:r>
            <a:r>
              <a:rPr lang="es-ES" dirty="0" err="1"/>
              <a:t>pr</a:t>
            </a:r>
            <a:r>
              <a:rPr lang="es-ES" dirty="0"/>
              <a:t>, </a:t>
            </a:r>
            <a:r>
              <a:rPr lang="es-ES" dirty="0" err="1"/>
              <a:t>tx</a:t>
            </a:r>
            <a:r>
              <a:rPr lang="es-ES" dirty="0"/>
              <a:t> y </a:t>
            </a:r>
            <a:r>
              <a:rPr lang="es-ES" dirty="0" err="1"/>
              <a:t>tn</a:t>
            </a:r>
            <a:r>
              <a:rPr lang="es-ES" dirty="0"/>
              <a:t>. (0) sólo </a:t>
            </a:r>
            <a:r>
              <a:rPr lang="es-ES" dirty="0" err="1"/>
              <a:t>pr</a:t>
            </a:r>
            <a:r>
              <a:rPr lang="es-ES" dirty="0"/>
              <a:t>. Se recomienda 1</a:t>
            </a:r>
            <a:endParaRPr lang="es-CL" dirty="0"/>
          </a:p>
        </p:txBody>
      </p:sp>
      <p:sp>
        <p:nvSpPr>
          <p:cNvPr id="11" name="1 Título"/>
          <p:cNvSpPr>
            <a:spLocks noGrp="1"/>
          </p:cNvSpPr>
          <p:nvPr>
            <p:ph type="ctrTitle"/>
          </p:nvPr>
        </p:nvSpPr>
        <p:spPr>
          <a:xfrm>
            <a:off x="517571" y="-11752"/>
            <a:ext cx="7862282" cy="839599"/>
          </a:xfrm>
        </p:spPr>
        <p:txBody>
          <a:bodyPr>
            <a:normAutofit fontScale="90000"/>
          </a:bodyPr>
          <a:lstStyle/>
          <a:p>
            <a:pPr algn="l"/>
            <a:r>
              <a:rPr lang="es-CL" dirty="0" err="1"/>
              <a:t>simgen.R</a:t>
            </a:r>
            <a:r>
              <a:rPr lang="es-CL" dirty="0"/>
              <a:t> – </a:t>
            </a:r>
            <a:r>
              <a:rPr lang="es-CL" dirty="0" err="1"/>
              <a:t>simgen</a:t>
            </a:r>
            <a:r>
              <a:rPr lang="es-CL" dirty="0"/>
              <a:t> –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988D15C-510C-4447-AF7A-39EC9D7BC854}"/>
              </a:ext>
            </a:extLst>
          </p:cNvPr>
          <p:cNvSpPr txBox="1"/>
          <p:nvPr/>
        </p:nvSpPr>
        <p:spPr>
          <a:xfrm>
            <a:off x="187320" y="827847"/>
            <a:ext cx="996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Los parámetros son los mismos de la función original, más dos nuevos</a:t>
            </a:r>
          </a:p>
        </p:txBody>
      </p:sp>
    </p:spTree>
    <p:extLst>
      <p:ext uri="{BB962C8B-B14F-4D97-AF65-F5344CB8AC3E}">
        <p14:creationId xmlns:p14="http://schemas.microsoft.com/office/powerpoint/2010/main" val="287745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3E75A7F-18C0-43BD-8E46-9E321A019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19" y="1040705"/>
            <a:ext cx="7354622" cy="192360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87319" y="3177167"/>
            <a:ext cx="10785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err="1"/>
              <a:t>Trendmean</a:t>
            </a:r>
            <a:r>
              <a:rPr lang="es-CL" b="1" dirty="0"/>
              <a:t>: </a:t>
            </a:r>
            <a:r>
              <a:rPr lang="es-CL" dirty="0"/>
              <a:t>promedio de la tasa de cambio de la precipitación en base a la temperatura.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err="1"/>
              <a:t>Trendsd</a:t>
            </a:r>
            <a:r>
              <a:rPr lang="es-CL" b="1" dirty="0"/>
              <a:t>: </a:t>
            </a:r>
            <a:r>
              <a:rPr lang="es-CL" dirty="0"/>
              <a:t>desviación de la tasa de cambio de la precipitación en base a la temperatura.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err="1"/>
              <a:t>Temptrendmean</a:t>
            </a:r>
            <a:r>
              <a:rPr lang="es-CL" b="1" dirty="0"/>
              <a:t>: </a:t>
            </a:r>
            <a:r>
              <a:rPr lang="es-CL" dirty="0"/>
              <a:t>tendencia de la temperatura local, sacada del pre procesamiento de los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err="1"/>
              <a:t>Temptrendsd</a:t>
            </a:r>
            <a:r>
              <a:rPr lang="es-CL" b="1" dirty="0"/>
              <a:t>: </a:t>
            </a:r>
            <a:r>
              <a:rPr lang="es-CL" dirty="0"/>
              <a:t>desviación de la temperatura local.</a:t>
            </a:r>
          </a:p>
        </p:txBody>
      </p:sp>
      <p:sp>
        <p:nvSpPr>
          <p:cNvPr id="11" name="1 Título"/>
          <p:cNvSpPr>
            <a:spLocks noGrp="1"/>
          </p:cNvSpPr>
          <p:nvPr>
            <p:ph type="ctrTitle"/>
          </p:nvPr>
        </p:nvSpPr>
        <p:spPr>
          <a:xfrm>
            <a:off x="517571" y="-11752"/>
            <a:ext cx="7862282" cy="839599"/>
          </a:xfrm>
        </p:spPr>
        <p:txBody>
          <a:bodyPr>
            <a:normAutofit fontScale="90000"/>
          </a:bodyPr>
          <a:lstStyle/>
          <a:p>
            <a:pPr algn="l"/>
            <a:r>
              <a:rPr lang="es-CL" dirty="0" err="1"/>
              <a:t>simgen.R</a:t>
            </a:r>
            <a:r>
              <a:rPr lang="es-CL" dirty="0"/>
              <a:t> – </a:t>
            </a:r>
            <a:r>
              <a:rPr lang="es-CL" dirty="0" err="1"/>
              <a:t>simgen</a:t>
            </a:r>
            <a:r>
              <a:rPr lang="es-CL" dirty="0"/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85802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-CL" dirty="0"/>
              <a:t>SIMGEN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2696400" y="3754564"/>
            <a:ext cx="7455200" cy="10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s-CL" dirty="0"/>
              <a:t>Logs</a:t>
            </a:r>
            <a:endParaRPr dirty="0"/>
          </a:p>
        </p:txBody>
      </p:sp>
      <p:sp>
        <p:nvSpPr>
          <p:cNvPr id="100" name="Shape 100"/>
          <p:cNvSpPr txBox="1"/>
          <p:nvPr/>
        </p:nvSpPr>
        <p:spPr>
          <a:xfrm>
            <a:off x="1511967" y="3054867"/>
            <a:ext cx="725200" cy="7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32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9775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65" y="2138428"/>
            <a:ext cx="7115175" cy="4352925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10365" y="946602"/>
            <a:ext cx="118816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La salida del script de Python es guardada en la carpeta log, en caso que se desee revisar la salida del script.</a:t>
            </a:r>
          </a:p>
          <a:p>
            <a:r>
              <a:rPr lang="es-CL" dirty="0"/>
              <a:t>Ejemplo de salida de la función </a:t>
            </a:r>
            <a:r>
              <a:rPr lang="es-CL" dirty="0" err="1"/>
              <a:t>quantsearch</a:t>
            </a:r>
            <a:r>
              <a:rPr lang="es-CL" dirty="0"/>
              <a:t> en la carpeta log (archivo quantsearch-output.txt disponible en carpeta log, sólo para verificación de salida):</a:t>
            </a: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05A9F441-1E75-4B90-A756-ED4C63CA5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365" y="-11752"/>
            <a:ext cx="8069488" cy="839599"/>
          </a:xfrm>
        </p:spPr>
        <p:txBody>
          <a:bodyPr>
            <a:normAutofit fontScale="90000"/>
          </a:bodyPr>
          <a:lstStyle/>
          <a:p>
            <a:pPr algn="l"/>
            <a:r>
              <a:rPr lang="es-CL" dirty="0"/>
              <a:t>log/quantsearch-output.txt</a:t>
            </a:r>
          </a:p>
        </p:txBody>
      </p:sp>
    </p:spTree>
    <p:extLst>
      <p:ext uri="{BB962C8B-B14F-4D97-AF65-F5344CB8AC3E}">
        <p14:creationId xmlns:p14="http://schemas.microsoft.com/office/powerpoint/2010/main" val="23939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310365" y="946602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Ejemplo de salida de la función </a:t>
            </a:r>
            <a:r>
              <a:rPr lang="es-CL" dirty="0" err="1"/>
              <a:t>simgen</a:t>
            </a:r>
            <a:r>
              <a:rPr lang="es-CL" dirty="0"/>
              <a:t>, en el archivo logout-output.txt (disponible en carpeta log):</a:t>
            </a: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05A9F441-1E75-4B90-A756-ED4C63CA5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365" y="-11752"/>
            <a:ext cx="8069488" cy="839599"/>
          </a:xfrm>
        </p:spPr>
        <p:txBody>
          <a:bodyPr>
            <a:normAutofit fontScale="90000"/>
          </a:bodyPr>
          <a:lstStyle/>
          <a:p>
            <a:pPr algn="l"/>
            <a:r>
              <a:rPr lang="es-CL" dirty="0"/>
              <a:t>log/logout-output.txt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7C63E5F-49B7-4D05-A16C-658B608CF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65" y="1601028"/>
            <a:ext cx="61150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2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-CL" dirty="0"/>
              <a:t>SIMGEN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2696400" y="3754564"/>
            <a:ext cx="7455200" cy="10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s-CL" dirty="0"/>
              <a:t>Output</a:t>
            </a:r>
            <a:endParaRPr dirty="0"/>
          </a:p>
        </p:txBody>
      </p:sp>
      <p:sp>
        <p:nvSpPr>
          <p:cNvPr id="100" name="Shape 100"/>
          <p:cNvSpPr txBox="1"/>
          <p:nvPr/>
        </p:nvSpPr>
        <p:spPr>
          <a:xfrm>
            <a:off x="1511967" y="3054867"/>
            <a:ext cx="725200" cy="7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32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248062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03" y="1434690"/>
            <a:ext cx="3562350" cy="5136486"/>
          </a:xfrm>
          <a:prstGeom prst="rect">
            <a:avLst/>
          </a:prstGeom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5856F89C-A06C-483D-97B8-5AF25AD9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365" y="-11752"/>
            <a:ext cx="8069488" cy="839599"/>
          </a:xfrm>
        </p:spPr>
        <p:txBody>
          <a:bodyPr>
            <a:normAutofit fontScale="90000"/>
          </a:bodyPr>
          <a:lstStyle/>
          <a:p>
            <a:pPr algn="l"/>
            <a:r>
              <a:rPr lang="es-CL" dirty="0" err="1"/>
              <a:t>output_sim</a:t>
            </a:r>
            <a:r>
              <a:rPr lang="es-CL" dirty="0"/>
              <a:t>/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79F18C6-FEBE-4532-9544-282366556D17}"/>
              </a:ext>
            </a:extLst>
          </p:cNvPr>
          <p:cNvSpPr/>
          <p:nvPr/>
        </p:nvSpPr>
        <p:spPr>
          <a:xfrm>
            <a:off x="310365" y="946602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Ejemplo de salida original de </a:t>
            </a:r>
            <a:r>
              <a:rPr lang="es-CL" dirty="0" err="1"/>
              <a:t>simgen</a:t>
            </a:r>
            <a:r>
              <a:rPr lang="es-C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29392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5856F89C-A06C-483D-97B8-5AF25AD9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365" y="-11752"/>
            <a:ext cx="8069488" cy="839599"/>
          </a:xfrm>
        </p:spPr>
        <p:txBody>
          <a:bodyPr>
            <a:normAutofit fontScale="90000"/>
          </a:bodyPr>
          <a:lstStyle/>
          <a:p>
            <a:pPr algn="l"/>
            <a:r>
              <a:rPr lang="es-CL" dirty="0" err="1"/>
              <a:t>output_sim</a:t>
            </a:r>
            <a:r>
              <a:rPr lang="es-CL" dirty="0"/>
              <a:t>/anual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FAC199B-6767-4B32-B861-5269CDF00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65" y="1675986"/>
            <a:ext cx="6305550" cy="24193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24AAAE7-E51A-4F06-9DDF-85F721B1B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155" y="3220692"/>
            <a:ext cx="7543800" cy="337185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313CB90-D07C-413B-BB79-93BABDB10EB8}"/>
              </a:ext>
            </a:extLst>
          </p:cNvPr>
          <p:cNvSpPr/>
          <p:nvPr/>
        </p:nvSpPr>
        <p:spPr>
          <a:xfrm>
            <a:off x="310365" y="946602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Ejemplo de salida modificada de </a:t>
            </a:r>
            <a:r>
              <a:rPr lang="es-CL" dirty="0" err="1"/>
              <a:t>simgen</a:t>
            </a:r>
            <a:r>
              <a:rPr lang="es-CL" dirty="0"/>
              <a:t> (formato </a:t>
            </a:r>
            <a:r>
              <a:rPr lang="es-CL" dirty="0" err="1"/>
              <a:t>csv</a:t>
            </a:r>
            <a:r>
              <a:rPr lang="es-CL" dirty="0"/>
              <a:t>, en forma anual), la carpeta representa el percentil generado, el formato del archivos es </a:t>
            </a:r>
            <a:r>
              <a:rPr lang="es-CL" dirty="0" err="1"/>
              <a:t>pp_simix</a:t>
            </a:r>
            <a:r>
              <a:rPr lang="es-CL" dirty="0"/>
              <a:t>, </a:t>
            </a:r>
            <a:r>
              <a:rPr lang="es-CL" dirty="0" err="1"/>
              <a:t>tmin_simix</a:t>
            </a:r>
            <a:r>
              <a:rPr lang="es-CL" dirty="0"/>
              <a:t>, </a:t>
            </a:r>
            <a:r>
              <a:rPr lang="es-CL" dirty="0" err="1"/>
              <a:t>tmax_simix</a:t>
            </a:r>
            <a:r>
              <a:rPr lang="es-CL" dirty="0"/>
              <a:t> y </a:t>
            </a:r>
            <a:r>
              <a:rPr lang="es-CL" dirty="0" err="1"/>
              <a:t>tprom_simix</a:t>
            </a:r>
            <a:r>
              <a:rPr lang="es-CL" dirty="0"/>
              <a:t>. </a:t>
            </a:r>
            <a:r>
              <a:rPr lang="es-CL" dirty="0" err="1"/>
              <a:t>Tprom</a:t>
            </a:r>
            <a:r>
              <a:rPr lang="es-CL" dirty="0"/>
              <a:t> corresponde a (</a:t>
            </a:r>
            <a:r>
              <a:rPr lang="es-CL" dirty="0" err="1"/>
              <a:t>tmin+tmax</a:t>
            </a:r>
            <a:r>
              <a:rPr lang="es-CL" dirty="0"/>
              <a:t>)/2.</a:t>
            </a:r>
          </a:p>
        </p:txBody>
      </p:sp>
    </p:spTree>
    <p:extLst>
      <p:ext uri="{BB962C8B-B14F-4D97-AF65-F5344CB8AC3E}">
        <p14:creationId xmlns:p14="http://schemas.microsoft.com/office/powerpoint/2010/main" val="1647006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5856F89C-A06C-483D-97B8-5AF25AD9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365" y="-11752"/>
            <a:ext cx="8069488" cy="839599"/>
          </a:xfrm>
        </p:spPr>
        <p:txBody>
          <a:bodyPr>
            <a:normAutofit fontScale="90000"/>
          </a:bodyPr>
          <a:lstStyle/>
          <a:p>
            <a:pPr algn="l"/>
            <a:r>
              <a:rPr lang="es-CL" dirty="0" err="1"/>
              <a:t>output_sim</a:t>
            </a:r>
            <a:r>
              <a:rPr lang="es-CL" dirty="0"/>
              <a:t>/anual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1012C9-5301-4C21-A0CD-2907DD06C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65" y="1597734"/>
            <a:ext cx="11316466" cy="378706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FE4BE23-8D32-4CD1-87D2-F4098EA06264}"/>
              </a:ext>
            </a:extLst>
          </p:cNvPr>
          <p:cNvSpPr/>
          <p:nvPr/>
        </p:nvSpPr>
        <p:spPr>
          <a:xfrm>
            <a:off x="310365" y="946602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Ejemplo de salida anual en </a:t>
            </a:r>
            <a:r>
              <a:rPr lang="es-CL" dirty="0" err="1"/>
              <a:t>simgen</a:t>
            </a:r>
            <a:r>
              <a:rPr lang="es-C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33792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5856F89C-A06C-483D-97B8-5AF25AD9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365" y="-11752"/>
            <a:ext cx="8069488" cy="839599"/>
          </a:xfrm>
        </p:spPr>
        <p:txBody>
          <a:bodyPr>
            <a:normAutofit fontScale="90000"/>
          </a:bodyPr>
          <a:lstStyle/>
          <a:p>
            <a:pPr algn="l"/>
            <a:r>
              <a:rPr lang="es-CL" dirty="0" err="1"/>
              <a:t>output_sim</a:t>
            </a:r>
            <a:r>
              <a:rPr lang="es-CL" dirty="0"/>
              <a:t>/mensual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E93B19-1B45-47A6-8717-EF8CA9983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190" y="1941030"/>
            <a:ext cx="6715125" cy="24003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D4C50A9-6152-47D8-9A53-969B6B942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65" y="3502686"/>
            <a:ext cx="5457825" cy="279082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E983A38-DBE0-4FB5-B15B-CB03827D19EE}"/>
              </a:ext>
            </a:extLst>
          </p:cNvPr>
          <p:cNvSpPr/>
          <p:nvPr/>
        </p:nvSpPr>
        <p:spPr>
          <a:xfrm>
            <a:off x="310365" y="946602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Ejemplo de salida modificada de </a:t>
            </a:r>
            <a:r>
              <a:rPr lang="es-CL" dirty="0" err="1"/>
              <a:t>simgen</a:t>
            </a:r>
            <a:r>
              <a:rPr lang="es-CL" dirty="0"/>
              <a:t> (formato </a:t>
            </a:r>
            <a:r>
              <a:rPr lang="es-CL" dirty="0" err="1"/>
              <a:t>csv</a:t>
            </a:r>
            <a:r>
              <a:rPr lang="es-CL" dirty="0"/>
              <a:t>, en forma mensual), se ocupa el mismo formato de archivo de la salida anual.</a:t>
            </a:r>
          </a:p>
        </p:txBody>
      </p:sp>
    </p:spTree>
    <p:extLst>
      <p:ext uri="{BB962C8B-B14F-4D97-AF65-F5344CB8AC3E}">
        <p14:creationId xmlns:p14="http://schemas.microsoft.com/office/powerpoint/2010/main" val="217314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-CL" dirty="0"/>
              <a:t>Requerimientos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2696400" y="3754564"/>
            <a:ext cx="7455200" cy="10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00" name="Shape 100"/>
          <p:cNvSpPr txBox="1"/>
          <p:nvPr/>
        </p:nvSpPr>
        <p:spPr>
          <a:xfrm>
            <a:off x="1511967" y="3054867"/>
            <a:ext cx="725200" cy="7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32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286501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-CL" dirty="0"/>
              <a:t>SIMGEN: Ejercicio 1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2696400" y="3754564"/>
            <a:ext cx="7455200" cy="10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s-CL" dirty="0"/>
              <a:t>Limarí</a:t>
            </a:r>
            <a:endParaRPr dirty="0"/>
          </a:p>
        </p:txBody>
      </p:sp>
      <p:sp>
        <p:nvSpPr>
          <p:cNvPr id="100" name="Shape 100"/>
          <p:cNvSpPr txBox="1"/>
          <p:nvPr/>
        </p:nvSpPr>
        <p:spPr>
          <a:xfrm>
            <a:off x="1511967" y="3054867"/>
            <a:ext cx="725200" cy="7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32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33443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5856F89C-A06C-483D-97B8-5AF25AD9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365" y="-11752"/>
            <a:ext cx="8069488" cy="839599"/>
          </a:xfrm>
        </p:spPr>
        <p:txBody>
          <a:bodyPr>
            <a:normAutofit fontScale="90000"/>
          </a:bodyPr>
          <a:lstStyle/>
          <a:p>
            <a:pPr algn="l"/>
            <a:r>
              <a:rPr lang="es-CL" dirty="0"/>
              <a:t>Preparando la información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271CF31-C0E4-4A19-BAD7-775F1C32A521}"/>
              </a:ext>
            </a:extLst>
          </p:cNvPr>
          <p:cNvSpPr/>
          <p:nvPr/>
        </p:nvSpPr>
        <p:spPr>
          <a:xfrm>
            <a:off x="310365" y="9391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dirty="0"/>
              <a:t>-Copiar archivos de la carpeta </a:t>
            </a:r>
            <a:r>
              <a:rPr lang="es-CL" dirty="0" err="1"/>
              <a:t>archivos_ejemplos</a:t>
            </a:r>
            <a:r>
              <a:rPr lang="es-CL" dirty="0"/>
              <a:t>/Limarí a la carpeta </a:t>
            </a:r>
            <a:r>
              <a:rPr lang="es-CL" dirty="0" err="1"/>
              <a:t>Input_datos</a:t>
            </a:r>
            <a:endParaRPr lang="es-CL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3BFD56-8025-41E5-9D94-1657C819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65" y="2160676"/>
            <a:ext cx="5981700" cy="33718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0544E30-8EF5-4374-B00D-AC61885DE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884" y="2160676"/>
            <a:ext cx="3800475" cy="3181350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D5DA4AAE-0CD4-4D66-95CE-04A4218E6310}"/>
              </a:ext>
            </a:extLst>
          </p:cNvPr>
          <p:cNvSpPr/>
          <p:nvPr/>
        </p:nvSpPr>
        <p:spPr>
          <a:xfrm>
            <a:off x="4774691" y="3362896"/>
            <a:ext cx="3034748" cy="967409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414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5856F89C-A06C-483D-97B8-5AF25AD9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365" y="-11752"/>
            <a:ext cx="8069488" cy="839599"/>
          </a:xfrm>
        </p:spPr>
        <p:txBody>
          <a:bodyPr>
            <a:normAutofit fontScale="90000"/>
          </a:bodyPr>
          <a:lstStyle/>
          <a:p>
            <a:pPr algn="l"/>
            <a:r>
              <a:rPr lang="es-CL" dirty="0"/>
              <a:t>Preparando la información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271CF31-C0E4-4A19-BAD7-775F1C32A521}"/>
              </a:ext>
            </a:extLst>
          </p:cNvPr>
          <p:cNvSpPr/>
          <p:nvPr/>
        </p:nvSpPr>
        <p:spPr>
          <a:xfrm>
            <a:off x="329181" y="741294"/>
            <a:ext cx="10285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-Abrir el script “</a:t>
            </a:r>
            <a:r>
              <a:rPr lang="es-CL" dirty="0" err="1"/>
              <a:t>Procesamiento.R</a:t>
            </a:r>
            <a:r>
              <a:rPr lang="es-CL" dirty="0"/>
              <a:t>” en </a:t>
            </a:r>
            <a:r>
              <a:rPr lang="es-CL" dirty="0" err="1"/>
              <a:t>Rstudio</a:t>
            </a:r>
            <a:r>
              <a:rPr lang="es-CL" dirty="0"/>
              <a:t>, que se encuentra en la raíz de </a:t>
            </a:r>
            <a:r>
              <a:rPr lang="es-CL" dirty="0" err="1"/>
              <a:t>simgen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3879094-3AF1-4C20-AA95-A0151E1CF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65" y="1110626"/>
            <a:ext cx="8943975" cy="260032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F95CF28-F243-42B0-BA51-F66CECF55A44}"/>
              </a:ext>
            </a:extLst>
          </p:cNvPr>
          <p:cNvSpPr/>
          <p:nvPr/>
        </p:nvSpPr>
        <p:spPr>
          <a:xfrm>
            <a:off x="310365" y="3710951"/>
            <a:ext cx="1139899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dirty="0" err="1"/>
              <a:t>setwd</a:t>
            </a:r>
            <a:r>
              <a:rPr lang="es-CL" sz="1600" dirty="0"/>
              <a:t>("C:/Users/Pablo/Dropbox/cazalac/Simgen-Limari v2/</a:t>
            </a:r>
            <a:r>
              <a:rPr lang="es-CL" sz="1600" dirty="0" err="1"/>
              <a:t>simgen</a:t>
            </a:r>
            <a:r>
              <a:rPr lang="es-CL" sz="1600" dirty="0"/>
              <a:t>/") </a:t>
            </a:r>
            <a:r>
              <a:rPr lang="es-CL" sz="1600" dirty="0">
                <a:solidFill>
                  <a:srgbClr val="FF0000"/>
                </a:solidFill>
              </a:rPr>
              <a:t>-&gt;</a:t>
            </a:r>
            <a:r>
              <a:rPr lang="es-CL" sz="1600" dirty="0"/>
              <a:t> </a:t>
            </a:r>
            <a:r>
              <a:rPr lang="es-CL" sz="1600" dirty="0">
                <a:solidFill>
                  <a:srgbClr val="FF0000"/>
                </a:solidFill>
              </a:rPr>
              <a:t>Cambiar por el directorio de trabajo, en donde se encuentra </a:t>
            </a:r>
            <a:r>
              <a:rPr lang="es-CL" sz="1600" dirty="0" err="1">
                <a:solidFill>
                  <a:srgbClr val="FF0000"/>
                </a:solidFill>
              </a:rPr>
              <a:t>simgen</a:t>
            </a:r>
            <a:endParaRPr lang="es-CL" sz="1600" dirty="0">
              <a:solidFill>
                <a:srgbClr val="FF0000"/>
              </a:solidFill>
            </a:endParaRPr>
          </a:p>
          <a:p>
            <a:endParaRPr lang="es-CL" sz="1600" dirty="0"/>
          </a:p>
          <a:p>
            <a:r>
              <a:rPr lang="es-CL" sz="1600" dirty="0"/>
              <a:t>Ejecutar:</a:t>
            </a:r>
          </a:p>
          <a:p>
            <a:r>
              <a:rPr lang="es-CL" sz="1600" dirty="0" err="1"/>
              <a:t>remover_archivos_antiguos</a:t>
            </a:r>
            <a:r>
              <a:rPr lang="es-CL" sz="1600" dirty="0"/>
              <a:t>(directorio = c("output_sim","obs","acru","Procesamiento_output","daily","input_sim"))</a:t>
            </a:r>
          </a:p>
          <a:p>
            <a:r>
              <a:rPr lang="es-CL" sz="1600" dirty="0"/>
              <a:t>Output:[1] </a:t>
            </a:r>
          </a:p>
          <a:p>
            <a:r>
              <a:rPr lang="es-CL" sz="1600" dirty="0"/>
              <a:t>"</a:t>
            </a:r>
            <a:r>
              <a:rPr lang="es-CL" sz="1600" dirty="0" err="1"/>
              <a:t>Deleting</a:t>
            </a:r>
            <a:r>
              <a:rPr lang="es-CL" sz="1600" dirty="0"/>
              <a:t>...  </a:t>
            </a:r>
            <a:r>
              <a:rPr lang="es-CL" sz="1600" dirty="0" err="1"/>
              <a:t>output_sim</a:t>
            </a:r>
            <a:r>
              <a:rPr lang="es-CL" sz="1600" dirty="0"/>
              <a:t>"</a:t>
            </a:r>
          </a:p>
          <a:p>
            <a:r>
              <a:rPr lang="es-CL" sz="1600" dirty="0"/>
              <a:t>[1] "</a:t>
            </a:r>
            <a:r>
              <a:rPr lang="es-CL" sz="1600" dirty="0" err="1"/>
              <a:t>Deleting</a:t>
            </a:r>
            <a:r>
              <a:rPr lang="es-CL" sz="1600" dirty="0"/>
              <a:t>...  </a:t>
            </a:r>
            <a:r>
              <a:rPr lang="es-CL" sz="1600" dirty="0" err="1"/>
              <a:t>obs</a:t>
            </a:r>
            <a:r>
              <a:rPr lang="es-CL" sz="1600" dirty="0"/>
              <a:t>"</a:t>
            </a:r>
          </a:p>
          <a:p>
            <a:r>
              <a:rPr lang="es-CL" sz="1600" dirty="0"/>
              <a:t>[1] "</a:t>
            </a:r>
            <a:r>
              <a:rPr lang="es-CL" sz="1600" dirty="0" err="1"/>
              <a:t>Deleting</a:t>
            </a:r>
            <a:r>
              <a:rPr lang="es-CL" sz="1600" dirty="0"/>
              <a:t>...  </a:t>
            </a:r>
            <a:r>
              <a:rPr lang="es-CL" sz="1600" dirty="0" err="1"/>
              <a:t>acru</a:t>
            </a:r>
            <a:r>
              <a:rPr lang="es-CL" sz="1600" dirty="0"/>
              <a:t>"</a:t>
            </a:r>
          </a:p>
          <a:p>
            <a:r>
              <a:rPr lang="es-CL" sz="1600" dirty="0"/>
              <a:t>[1] "</a:t>
            </a:r>
            <a:r>
              <a:rPr lang="es-CL" sz="1600" dirty="0" err="1"/>
              <a:t>Deleting</a:t>
            </a:r>
            <a:r>
              <a:rPr lang="es-CL" sz="1600" dirty="0"/>
              <a:t>...  </a:t>
            </a:r>
            <a:r>
              <a:rPr lang="es-CL" sz="1600" dirty="0" err="1"/>
              <a:t>Procesamiento_output</a:t>
            </a:r>
            <a:r>
              <a:rPr lang="es-CL" sz="1600" dirty="0"/>
              <a:t>"</a:t>
            </a:r>
          </a:p>
          <a:p>
            <a:r>
              <a:rPr lang="es-CL" sz="1600" dirty="0"/>
              <a:t>[1] "</a:t>
            </a:r>
            <a:r>
              <a:rPr lang="es-CL" sz="1600" dirty="0" err="1"/>
              <a:t>Deleting</a:t>
            </a:r>
            <a:r>
              <a:rPr lang="es-CL" sz="1600" dirty="0"/>
              <a:t>...  </a:t>
            </a:r>
            <a:r>
              <a:rPr lang="es-CL" sz="1600" dirty="0" err="1"/>
              <a:t>daily</a:t>
            </a:r>
            <a:r>
              <a:rPr lang="es-CL" sz="1600" dirty="0"/>
              <a:t>"</a:t>
            </a:r>
          </a:p>
          <a:p>
            <a:r>
              <a:rPr lang="es-CL" sz="1600" dirty="0"/>
              <a:t>[1] "</a:t>
            </a:r>
            <a:r>
              <a:rPr lang="es-CL" sz="1600" dirty="0" err="1"/>
              <a:t>Deleting</a:t>
            </a:r>
            <a:r>
              <a:rPr lang="es-CL" sz="1600" dirty="0"/>
              <a:t>...  </a:t>
            </a:r>
            <a:r>
              <a:rPr lang="es-CL" sz="1600" dirty="0" err="1"/>
              <a:t>input_sim</a:t>
            </a:r>
            <a:r>
              <a:rPr lang="es-CL" sz="1600" dirty="0"/>
              <a:t>"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85702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5767372E-B93C-4C6E-AAB1-29BD812B8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5" y="1818653"/>
            <a:ext cx="3533775" cy="676275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0FDF9C7C-1058-48DD-B552-0F7D247A7EEF}"/>
              </a:ext>
            </a:extLst>
          </p:cNvPr>
          <p:cNvSpPr/>
          <p:nvPr/>
        </p:nvSpPr>
        <p:spPr>
          <a:xfrm>
            <a:off x="260695" y="130073"/>
            <a:ext cx="232044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Ejecutar:</a:t>
            </a:r>
          </a:p>
          <a:p>
            <a:endParaRPr lang="es-CL" dirty="0"/>
          </a:p>
          <a:p>
            <a:r>
              <a:rPr lang="es-CL" dirty="0" err="1"/>
              <a:t>formateo_datos_pais</a:t>
            </a:r>
            <a:r>
              <a:rPr lang="es-CL" dirty="0"/>
              <a:t>()</a:t>
            </a:r>
          </a:p>
          <a:p>
            <a:endParaRPr lang="es-CL" dirty="0"/>
          </a:p>
          <a:p>
            <a:r>
              <a:rPr lang="es-CL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391275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73825B8-8C87-4A2A-8C07-868468459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90" y="2125938"/>
            <a:ext cx="9782175" cy="414337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0949F8D-D7D6-45D3-8D60-593ADF12486D}"/>
              </a:ext>
            </a:extLst>
          </p:cNvPr>
          <p:cNvSpPr/>
          <p:nvPr/>
        </p:nvSpPr>
        <p:spPr>
          <a:xfrm>
            <a:off x="92765" y="375888"/>
            <a:ext cx="120992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corrcmip5models(</a:t>
            </a:r>
            <a:r>
              <a:rPr lang="es-CL" dirty="0" err="1"/>
              <a:t>LongMin</a:t>
            </a:r>
            <a:r>
              <a:rPr lang="es-CL" dirty="0"/>
              <a:t> = -71.71, </a:t>
            </a:r>
            <a:r>
              <a:rPr lang="es-CL" dirty="0" err="1"/>
              <a:t>LongMax</a:t>
            </a:r>
            <a:r>
              <a:rPr lang="es-CL" dirty="0"/>
              <a:t> = -70.28, </a:t>
            </a:r>
            <a:r>
              <a:rPr lang="es-CL" dirty="0" err="1"/>
              <a:t>LatMin</a:t>
            </a:r>
            <a:r>
              <a:rPr lang="es-CL" dirty="0"/>
              <a:t> = -31.42, </a:t>
            </a:r>
            <a:r>
              <a:rPr lang="es-CL" dirty="0" err="1"/>
              <a:t>LatMax</a:t>
            </a:r>
            <a:r>
              <a:rPr lang="es-CL" dirty="0"/>
              <a:t> = -30.25, umbral = 0.30, </a:t>
            </a:r>
            <a:r>
              <a:rPr lang="es-CL" dirty="0" err="1"/>
              <a:t>clearcache</a:t>
            </a:r>
            <a:r>
              <a:rPr lang="es-CL" dirty="0"/>
              <a:t> = "YES")</a:t>
            </a:r>
          </a:p>
          <a:p>
            <a:endParaRPr lang="es-CL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7A95559-DA9F-49D7-9B30-F685B31736D0}"/>
              </a:ext>
            </a:extLst>
          </p:cNvPr>
          <p:cNvCxnSpPr/>
          <p:nvPr/>
        </p:nvCxnSpPr>
        <p:spPr>
          <a:xfrm>
            <a:off x="10442713" y="759528"/>
            <a:ext cx="0" cy="463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3B249FE-64E5-447A-8286-3C8DCB77D622}"/>
              </a:ext>
            </a:extLst>
          </p:cNvPr>
          <p:cNvSpPr txBox="1"/>
          <p:nvPr/>
        </p:nvSpPr>
        <p:spPr>
          <a:xfrm>
            <a:off x="9992139" y="1391478"/>
            <a:ext cx="20673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No borrará los archivos descargados de los modelos globales, permite ejecución offline cuando están disponibles los archivos, “YES” eliminará los archivos disponibles.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06B3BEB-E94B-4AEF-A8AA-C5B9EBC3604E}"/>
              </a:ext>
            </a:extLst>
          </p:cNvPr>
          <p:cNvSpPr txBox="1"/>
          <p:nvPr/>
        </p:nvSpPr>
        <p:spPr>
          <a:xfrm>
            <a:off x="4658139" y="1146312"/>
            <a:ext cx="20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Cuenca de Limarí</a:t>
            </a:r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F7AA63EA-6F2D-4E4C-B6D8-4A7848707CE8}"/>
              </a:ext>
            </a:extLst>
          </p:cNvPr>
          <p:cNvSpPr/>
          <p:nvPr/>
        </p:nvSpPr>
        <p:spPr>
          <a:xfrm rot="5400000">
            <a:off x="5191541" y="-1487554"/>
            <a:ext cx="450573" cy="483042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FFE8678-295C-4654-A19F-DBA5A179C89E}"/>
              </a:ext>
            </a:extLst>
          </p:cNvPr>
          <p:cNvCxnSpPr/>
          <p:nvPr/>
        </p:nvCxnSpPr>
        <p:spPr>
          <a:xfrm>
            <a:off x="8641452" y="702369"/>
            <a:ext cx="0" cy="463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6CAD646-058A-47C5-B33A-5B970B0EF6DE}"/>
              </a:ext>
            </a:extLst>
          </p:cNvPr>
          <p:cNvSpPr txBox="1"/>
          <p:nvPr/>
        </p:nvSpPr>
        <p:spPr>
          <a:xfrm>
            <a:off x="7607782" y="1359886"/>
            <a:ext cx="20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Corr</a:t>
            </a:r>
            <a:r>
              <a:rPr lang="es-CL" dirty="0"/>
              <a:t>. </a:t>
            </a:r>
            <a:r>
              <a:rPr lang="es-CL" dirty="0" err="1"/>
              <a:t>Mín</a:t>
            </a:r>
            <a:r>
              <a:rPr lang="es-CL" dirty="0"/>
              <a:t> aceptada</a:t>
            </a:r>
          </a:p>
        </p:txBody>
      </p:sp>
    </p:spTree>
    <p:extLst>
      <p:ext uri="{BB962C8B-B14F-4D97-AF65-F5344CB8AC3E}">
        <p14:creationId xmlns:p14="http://schemas.microsoft.com/office/powerpoint/2010/main" val="4162908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A52EB87-037C-4E10-808E-F3CD06157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13" y="139131"/>
            <a:ext cx="915635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Salida: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</a:t>
            </a:r>
            <a:r>
              <a:rPr kumimoji="0" lang="es-CL" altLang="es-C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Precipitacion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:" $mean [1] -0.07139359 $</a:t>
            </a:r>
            <a:r>
              <a:rPr kumimoji="0" lang="es-CL" altLang="es-C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sd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[1] 0.1026361 [1] "Temperatura:" $mean [1] 0.04907273 $</a:t>
            </a:r>
            <a:r>
              <a:rPr kumimoji="0" lang="es-CL" altLang="es-C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sd</a:t>
            </a: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[1] 0.00963019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4429FB8-CC97-4C16-A372-9FBE8AD35569}"/>
              </a:ext>
            </a:extLst>
          </p:cNvPr>
          <p:cNvSpPr/>
          <p:nvPr/>
        </p:nvSpPr>
        <p:spPr>
          <a:xfrm>
            <a:off x="341659" y="978212"/>
            <a:ext cx="1155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En carpeta: “Procesamiento/output” se encuentran los gráficos en formato PDF y la tabla de correlaciones en formato </a:t>
            </a:r>
            <a:r>
              <a:rPr lang="es-CL" dirty="0" err="1"/>
              <a:t>csv</a:t>
            </a:r>
            <a:endParaRPr lang="es-CL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F7BD22C-A361-48F1-997B-96235EEE5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55" y="1744010"/>
            <a:ext cx="4619625" cy="46863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2699C9C-037A-4044-AC17-D62F22605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309" y="1724960"/>
            <a:ext cx="4648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30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5069B16-F2BE-473A-91F8-5A22E773E47A}"/>
              </a:ext>
            </a:extLst>
          </p:cNvPr>
          <p:cNvSpPr/>
          <p:nvPr/>
        </p:nvSpPr>
        <p:spPr>
          <a:xfrm>
            <a:off x="299357" y="143325"/>
            <a:ext cx="64495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Ejecutar:</a:t>
            </a:r>
          </a:p>
          <a:p>
            <a:endParaRPr lang="es-CL" dirty="0"/>
          </a:p>
          <a:p>
            <a:r>
              <a:rPr lang="es-CL" dirty="0" err="1"/>
              <a:t>preparacion_datos</a:t>
            </a:r>
            <a:r>
              <a:rPr lang="es-CL" dirty="0"/>
              <a:t>(</a:t>
            </a:r>
            <a:r>
              <a:rPr lang="es-CL" dirty="0" err="1"/>
              <a:t>codigo.estacion.inicial</a:t>
            </a:r>
            <a:r>
              <a:rPr lang="es-CL" dirty="0"/>
              <a:t> = 2000 )</a:t>
            </a:r>
          </a:p>
          <a:p>
            <a:endParaRPr lang="es-CL" dirty="0"/>
          </a:p>
          <a:p>
            <a:r>
              <a:rPr lang="es-CL" dirty="0"/>
              <a:t>Nota: Código inicial dará nombre a 2000 a la primera estación de datos, la segunda será 2001, como es requerido por </a:t>
            </a:r>
            <a:r>
              <a:rPr lang="es-CL" dirty="0" err="1"/>
              <a:t>simgen</a:t>
            </a:r>
            <a:r>
              <a:rPr lang="es-CL" dirty="0"/>
              <a:t> en </a:t>
            </a:r>
            <a:r>
              <a:rPr lang="es-CL" dirty="0" err="1"/>
              <a:t>python</a:t>
            </a:r>
            <a:r>
              <a:rPr lang="es-CL" dirty="0"/>
              <a:t>.</a:t>
            </a:r>
          </a:p>
          <a:p>
            <a:endParaRPr lang="es-CL" dirty="0"/>
          </a:p>
          <a:p>
            <a:r>
              <a:rPr lang="es-CL" dirty="0"/>
              <a:t>Salida:</a:t>
            </a:r>
          </a:p>
          <a:p>
            <a:endParaRPr lang="es-CL" dirty="0"/>
          </a:p>
          <a:p>
            <a:r>
              <a:rPr lang="es-CL" dirty="0"/>
              <a:t>-Diversos Gráficos ploteados en R</a:t>
            </a:r>
          </a:p>
          <a:p>
            <a:r>
              <a:rPr lang="es-CL" dirty="0"/>
              <a:t>-Archivos se mueven a sus carpetas para ser ejecutados en </a:t>
            </a:r>
            <a:r>
              <a:rPr lang="es-CL" dirty="0" err="1"/>
              <a:t>simgen</a:t>
            </a:r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Nota: En carpeta </a:t>
            </a:r>
            <a:r>
              <a:rPr lang="es-CL" dirty="0" err="1"/>
              <a:t>acru</a:t>
            </a:r>
            <a:r>
              <a:rPr lang="es-CL" dirty="0"/>
              <a:t>, se encuentran los códigos de cada estación en el archivo codigos.txt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2D1A68-D35F-4629-A767-E9FA3A555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876" y="783741"/>
            <a:ext cx="5267325" cy="5953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D19972D-0522-4D4E-91BA-EFC404A31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57" y="4779686"/>
            <a:ext cx="40576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32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5856F89C-A06C-483D-97B8-5AF25AD9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365" y="-11752"/>
            <a:ext cx="8069488" cy="839599"/>
          </a:xfrm>
        </p:spPr>
        <p:txBody>
          <a:bodyPr>
            <a:normAutofit fontScale="90000"/>
          </a:bodyPr>
          <a:lstStyle/>
          <a:p>
            <a:pPr algn="l"/>
            <a:r>
              <a:rPr lang="es-CL" dirty="0"/>
              <a:t>Preparando la información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271CF31-C0E4-4A19-BAD7-775F1C32A521}"/>
              </a:ext>
            </a:extLst>
          </p:cNvPr>
          <p:cNvSpPr/>
          <p:nvPr/>
        </p:nvSpPr>
        <p:spPr>
          <a:xfrm>
            <a:off x="329181" y="741294"/>
            <a:ext cx="10285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-Abrir el script “</a:t>
            </a:r>
            <a:r>
              <a:rPr lang="es-CL" dirty="0" err="1"/>
              <a:t>simgen.R</a:t>
            </a:r>
            <a:r>
              <a:rPr lang="es-CL" dirty="0"/>
              <a:t>” en </a:t>
            </a:r>
            <a:r>
              <a:rPr lang="es-CL" dirty="0" err="1"/>
              <a:t>Rstudio</a:t>
            </a:r>
            <a:r>
              <a:rPr lang="es-CL" dirty="0"/>
              <a:t>, que se encuentra en la raíz de </a:t>
            </a:r>
            <a:r>
              <a:rPr lang="es-CL" dirty="0" err="1"/>
              <a:t>simgen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8DF4BD0-03F0-4F2A-8DAB-4298C77B8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1" y="1333293"/>
            <a:ext cx="6696075" cy="1514475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42A4E38-C1DF-4BEC-A9BE-8E3C0DC581BA}"/>
              </a:ext>
            </a:extLst>
          </p:cNvPr>
          <p:cNvCxnSpPr/>
          <p:nvPr/>
        </p:nvCxnSpPr>
        <p:spPr>
          <a:xfrm>
            <a:off x="5698435" y="1696278"/>
            <a:ext cx="22528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3D9565F-D74C-4AEC-9A62-18FA4460E41E}"/>
              </a:ext>
            </a:extLst>
          </p:cNvPr>
          <p:cNvCxnSpPr>
            <a:cxnSpLocks/>
          </p:cNvCxnSpPr>
          <p:nvPr/>
        </p:nvCxnSpPr>
        <p:spPr>
          <a:xfrm>
            <a:off x="2352261" y="2710069"/>
            <a:ext cx="55990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20024DE-380A-48DD-8BF1-346D5B86A98D}"/>
              </a:ext>
            </a:extLst>
          </p:cNvPr>
          <p:cNvSpPr txBox="1"/>
          <p:nvPr/>
        </p:nvSpPr>
        <p:spPr>
          <a:xfrm>
            <a:off x="8110329" y="1510747"/>
            <a:ext cx="3988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Directorio de trabajo, donde es encuentra instalado </a:t>
            </a:r>
            <a:r>
              <a:rPr lang="es-CL" dirty="0" err="1"/>
              <a:t>simgen</a:t>
            </a:r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28D3DE0-A948-4ADB-849B-FAD6DAE148A0}"/>
              </a:ext>
            </a:extLst>
          </p:cNvPr>
          <p:cNvSpPr txBox="1"/>
          <p:nvPr/>
        </p:nvSpPr>
        <p:spPr>
          <a:xfrm>
            <a:off x="8110329" y="2386903"/>
            <a:ext cx="3988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Percentiles a ejecutar durante la simulación, en este caso 10, 50 y 95</a:t>
            </a:r>
          </a:p>
        </p:txBody>
      </p:sp>
    </p:spTree>
    <p:extLst>
      <p:ext uri="{BB962C8B-B14F-4D97-AF65-F5344CB8AC3E}">
        <p14:creationId xmlns:p14="http://schemas.microsoft.com/office/powerpoint/2010/main" val="914349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5856F89C-A06C-483D-97B8-5AF25AD9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365" y="-11752"/>
            <a:ext cx="11709356" cy="839599"/>
          </a:xfrm>
        </p:spPr>
        <p:txBody>
          <a:bodyPr>
            <a:noAutofit/>
          </a:bodyPr>
          <a:lstStyle/>
          <a:p>
            <a:pPr algn="l"/>
            <a:r>
              <a:rPr lang="es-CL" sz="4800" dirty="0"/>
              <a:t>Preparando la información – Función </a:t>
            </a:r>
            <a:r>
              <a:rPr lang="es-CL" sz="4800" dirty="0" err="1"/>
              <a:t>simgen</a:t>
            </a:r>
            <a:endParaRPr lang="es-CL" sz="48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C2E0BDB-BC13-4908-BCD5-99DA10EF0D74}"/>
              </a:ext>
            </a:extLst>
          </p:cNvPr>
          <p:cNvSpPr/>
          <p:nvPr/>
        </p:nvSpPr>
        <p:spPr>
          <a:xfrm>
            <a:off x="310365" y="2462576"/>
            <a:ext cx="114178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 </a:t>
            </a:r>
            <a:r>
              <a:rPr lang="es-CL" dirty="0" err="1"/>
              <a:t>workingdir</a:t>
            </a:r>
            <a:r>
              <a:rPr lang="es-CL" dirty="0"/>
              <a:t> </a:t>
            </a:r>
            <a:r>
              <a:rPr lang="es-CL" dirty="0">
                <a:solidFill>
                  <a:srgbClr val="FF0000"/>
                </a:solidFill>
              </a:rPr>
              <a:t>-&gt; No modificar, directorio de trabajo</a:t>
            </a:r>
          </a:p>
          <a:p>
            <a:r>
              <a:rPr lang="es-CL" dirty="0" err="1"/>
              <a:t>simixlen</a:t>
            </a:r>
            <a:r>
              <a:rPr lang="es-CL" dirty="0"/>
              <a:t>=11 </a:t>
            </a:r>
            <a:r>
              <a:rPr lang="es-CL" dirty="0">
                <a:solidFill>
                  <a:srgbClr val="FF0000"/>
                </a:solidFill>
              </a:rPr>
              <a:t>-&gt; Máximo a simulaciones a generar por percentil, si es menor usa el número menor</a:t>
            </a:r>
          </a:p>
          <a:p>
            <a:r>
              <a:rPr lang="es-CL" dirty="0" err="1"/>
              <a:t>quantiles</a:t>
            </a:r>
            <a:r>
              <a:rPr lang="es-CL" dirty="0"/>
              <a:t> = c(</a:t>
            </a:r>
            <a:r>
              <a:rPr lang="es-CL" dirty="0" err="1"/>
              <a:t>percentil.value</a:t>
            </a:r>
            <a:r>
              <a:rPr lang="es-CL" dirty="0"/>
              <a:t>/100) </a:t>
            </a:r>
            <a:r>
              <a:rPr lang="es-CL" dirty="0">
                <a:solidFill>
                  <a:srgbClr val="FF0000"/>
                </a:solidFill>
              </a:rPr>
              <a:t>-&gt; No modificar</a:t>
            </a:r>
          </a:p>
          <a:p>
            <a:r>
              <a:rPr lang="es-CL" dirty="0" err="1"/>
              <a:t>obsix</a:t>
            </a:r>
            <a:r>
              <a:rPr lang="es-CL" dirty="0"/>
              <a:t> = '2000,2001,2002,2003,2004,2005,2006,2007,2008,2009,2010’ -&gt; </a:t>
            </a:r>
            <a:r>
              <a:rPr lang="es-CL" dirty="0">
                <a:solidFill>
                  <a:srgbClr val="FF0000"/>
                </a:solidFill>
              </a:rPr>
              <a:t>Estaciones, varían caso a caso</a:t>
            </a:r>
          </a:p>
          <a:p>
            <a:r>
              <a:rPr lang="es-CL" dirty="0" err="1"/>
              <a:t>Simix</a:t>
            </a:r>
            <a:r>
              <a:rPr lang="es-CL" dirty="0"/>
              <a:t> </a:t>
            </a:r>
            <a:r>
              <a:rPr lang="es-CL" dirty="0">
                <a:solidFill>
                  <a:srgbClr val="FF0000"/>
                </a:solidFill>
              </a:rPr>
              <a:t>-&gt; No modificar</a:t>
            </a:r>
          </a:p>
          <a:p>
            <a:r>
              <a:rPr lang="es-CL" dirty="0" err="1"/>
              <a:t>write</a:t>
            </a:r>
            <a:r>
              <a:rPr lang="es-CL" dirty="0"/>
              <a:t>=1 </a:t>
            </a:r>
            <a:r>
              <a:rPr lang="es-CL" dirty="0">
                <a:solidFill>
                  <a:srgbClr val="FF0000"/>
                </a:solidFill>
              </a:rPr>
              <a:t>-&gt; 1: Escribir</a:t>
            </a:r>
          </a:p>
          <a:p>
            <a:r>
              <a:rPr lang="es-CL" dirty="0" err="1"/>
              <a:t>fname</a:t>
            </a:r>
            <a:r>
              <a:rPr lang="es-CL" dirty="0"/>
              <a:t>='sim_100kyr.dat’ </a:t>
            </a:r>
            <a:r>
              <a:rPr lang="es-CL" dirty="0">
                <a:solidFill>
                  <a:srgbClr val="FF0000"/>
                </a:solidFill>
              </a:rPr>
              <a:t>-&gt; No modificar</a:t>
            </a:r>
          </a:p>
          <a:p>
            <a:r>
              <a:rPr lang="es-CL" dirty="0" err="1"/>
              <a:t>simlen</a:t>
            </a:r>
            <a:r>
              <a:rPr lang="es-CL" dirty="0"/>
              <a:t>=80 </a:t>
            </a:r>
            <a:r>
              <a:rPr lang="es-CL" dirty="0">
                <a:solidFill>
                  <a:srgbClr val="FF0000"/>
                </a:solidFill>
              </a:rPr>
              <a:t>-&gt; Largo de la simulación</a:t>
            </a:r>
          </a:p>
          <a:p>
            <a:r>
              <a:rPr lang="es-CL" dirty="0" err="1"/>
              <a:t>locate</a:t>
            </a:r>
            <a:r>
              <a:rPr lang="es-CL" dirty="0"/>
              <a:t>=2010 </a:t>
            </a:r>
            <a:r>
              <a:rPr lang="es-CL" dirty="0">
                <a:solidFill>
                  <a:srgbClr val="FF0000"/>
                </a:solidFill>
              </a:rPr>
              <a:t>-&gt; Inicio de simulación</a:t>
            </a:r>
          </a:p>
          <a:p>
            <a:r>
              <a:rPr lang="es-CL" dirty="0" err="1"/>
              <a:t>xval</a:t>
            </a:r>
            <a:r>
              <a:rPr lang="es-CL" dirty="0"/>
              <a:t>=0 </a:t>
            </a:r>
            <a:r>
              <a:rPr lang="es-CL" dirty="0">
                <a:solidFill>
                  <a:srgbClr val="FF0000"/>
                </a:solidFill>
              </a:rPr>
              <a:t>-&gt; No modificar</a:t>
            </a:r>
          </a:p>
          <a:p>
            <a:r>
              <a:rPr lang="es-CL" dirty="0"/>
              <a:t>M=1 </a:t>
            </a:r>
            <a:r>
              <a:rPr lang="es-CL" dirty="0">
                <a:solidFill>
                  <a:srgbClr val="FF0000"/>
                </a:solidFill>
              </a:rPr>
              <a:t>-&gt; No </a:t>
            </a:r>
            <a:r>
              <a:rPr lang="es-CL" dirty="0" err="1">
                <a:solidFill>
                  <a:srgbClr val="FF0000"/>
                </a:solidFill>
              </a:rPr>
              <a:t>moficiar</a:t>
            </a:r>
            <a:endParaRPr lang="es-CL" dirty="0">
              <a:solidFill>
                <a:srgbClr val="FF0000"/>
              </a:solidFill>
            </a:endParaRPr>
          </a:p>
          <a:p>
            <a:r>
              <a:rPr lang="es-CL" dirty="0" err="1"/>
              <a:t>trendmean</a:t>
            </a:r>
            <a:r>
              <a:rPr lang="es-CL" dirty="0"/>
              <a:t>=-0.07139359 </a:t>
            </a:r>
            <a:r>
              <a:rPr lang="es-CL" dirty="0">
                <a:solidFill>
                  <a:srgbClr val="FF0000"/>
                </a:solidFill>
              </a:rPr>
              <a:t>-&gt; Cambio de </a:t>
            </a:r>
            <a:r>
              <a:rPr lang="es-CL" dirty="0" err="1">
                <a:solidFill>
                  <a:srgbClr val="FF0000"/>
                </a:solidFill>
              </a:rPr>
              <a:t>pp</a:t>
            </a:r>
            <a:r>
              <a:rPr lang="es-CL" dirty="0">
                <a:solidFill>
                  <a:srgbClr val="FF0000"/>
                </a:solidFill>
              </a:rPr>
              <a:t> por grado de aumento en temperatura, dato obtenido del procesamiento</a:t>
            </a:r>
          </a:p>
          <a:p>
            <a:r>
              <a:rPr lang="es-CL" dirty="0" err="1"/>
              <a:t>trendsd</a:t>
            </a:r>
            <a:r>
              <a:rPr lang="es-CL" dirty="0"/>
              <a:t>=0.1026361</a:t>
            </a:r>
            <a:r>
              <a:rPr lang="es-CL" dirty="0">
                <a:solidFill>
                  <a:srgbClr val="FF0000"/>
                </a:solidFill>
              </a:rPr>
              <a:t> -&gt; </a:t>
            </a:r>
            <a:r>
              <a:rPr lang="es-CL" dirty="0" err="1">
                <a:solidFill>
                  <a:srgbClr val="FF0000"/>
                </a:solidFill>
              </a:rPr>
              <a:t>sd</a:t>
            </a:r>
            <a:r>
              <a:rPr lang="es-CL" dirty="0">
                <a:solidFill>
                  <a:srgbClr val="FF0000"/>
                </a:solidFill>
              </a:rPr>
              <a:t>, Dato obtenido del procesamiento</a:t>
            </a:r>
            <a:endParaRPr lang="es-CL" dirty="0"/>
          </a:p>
          <a:p>
            <a:r>
              <a:rPr lang="es-CL" dirty="0" err="1"/>
              <a:t>Temptrendmean</a:t>
            </a:r>
            <a:r>
              <a:rPr lang="es-CL" dirty="0"/>
              <a:t>=0.04907273 </a:t>
            </a:r>
            <a:r>
              <a:rPr lang="es-CL" dirty="0">
                <a:solidFill>
                  <a:srgbClr val="FF0000"/>
                </a:solidFill>
              </a:rPr>
              <a:t>-&gt; tendencia de aumento de temperatura, dato obtenido del procesamiento</a:t>
            </a:r>
            <a:endParaRPr lang="es-CL" dirty="0"/>
          </a:p>
          <a:p>
            <a:r>
              <a:rPr lang="es-CL" dirty="0" err="1"/>
              <a:t>temptrendsd</a:t>
            </a:r>
            <a:r>
              <a:rPr lang="es-CL" dirty="0"/>
              <a:t>=0.00963019)</a:t>
            </a:r>
            <a:r>
              <a:rPr lang="es-CL" dirty="0">
                <a:solidFill>
                  <a:srgbClr val="FF0000"/>
                </a:solidFill>
              </a:rPr>
              <a:t> -&gt; </a:t>
            </a:r>
            <a:r>
              <a:rPr lang="es-CL" dirty="0" err="1">
                <a:solidFill>
                  <a:srgbClr val="FF0000"/>
                </a:solidFill>
              </a:rPr>
              <a:t>sd</a:t>
            </a:r>
            <a:r>
              <a:rPr lang="es-CL" dirty="0">
                <a:solidFill>
                  <a:srgbClr val="FF0000"/>
                </a:solidFill>
              </a:rPr>
              <a:t>, dato obtenido del procesamiento</a:t>
            </a:r>
            <a:endParaRPr lang="es-CL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A7BEE70-E0E9-4622-A394-0379244B6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65" y="827847"/>
            <a:ext cx="9039225" cy="638175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2BD1636-5824-490C-BED9-BA2FBCE8AB61}"/>
              </a:ext>
            </a:extLst>
          </p:cNvPr>
          <p:cNvSpPr/>
          <p:nvPr/>
        </p:nvSpPr>
        <p:spPr>
          <a:xfrm>
            <a:off x="310364" y="1466022"/>
            <a:ext cx="117093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dirty="0"/>
              <a:t> </a:t>
            </a:r>
            <a:r>
              <a:rPr lang="es-CL" sz="1600" dirty="0" err="1"/>
              <a:t>simgen</a:t>
            </a:r>
            <a:r>
              <a:rPr lang="es-CL" sz="1600" dirty="0"/>
              <a:t>(</a:t>
            </a:r>
            <a:r>
              <a:rPr lang="es-CL" sz="1600" dirty="0" err="1"/>
              <a:t>workingdir</a:t>
            </a:r>
            <a:r>
              <a:rPr lang="es-CL" sz="1600" dirty="0"/>
              <a:t>, </a:t>
            </a:r>
            <a:r>
              <a:rPr lang="es-CL" sz="1600" dirty="0" err="1"/>
              <a:t>simixlen</a:t>
            </a:r>
            <a:r>
              <a:rPr lang="es-CL" sz="1600" dirty="0"/>
              <a:t>=11, </a:t>
            </a:r>
            <a:r>
              <a:rPr lang="es-CL" sz="1600" dirty="0" err="1"/>
              <a:t>quantiles</a:t>
            </a:r>
            <a:r>
              <a:rPr lang="es-CL" sz="1600" dirty="0"/>
              <a:t> = c(</a:t>
            </a:r>
            <a:r>
              <a:rPr lang="es-CL" sz="1600" dirty="0" err="1"/>
              <a:t>percentil.value</a:t>
            </a:r>
            <a:r>
              <a:rPr lang="es-CL" sz="1600" dirty="0"/>
              <a:t>/100), </a:t>
            </a:r>
            <a:r>
              <a:rPr lang="es-CL" sz="1600" dirty="0" err="1"/>
              <a:t>obsix</a:t>
            </a:r>
            <a:r>
              <a:rPr lang="es-CL" sz="1600" dirty="0"/>
              <a:t> = '2000,2001,2002,2003,2004,2005,2006,2007,2008,2009,2010' , </a:t>
            </a:r>
            <a:r>
              <a:rPr lang="es-CL" sz="1600" dirty="0" err="1"/>
              <a:t>simix</a:t>
            </a:r>
            <a:r>
              <a:rPr lang="es-CL" sz="1600" dirty="0"/>
              <a:t>, </a:t>
            </a:r>
            <a:r>
              <a:rPr lang="es-CL" sz="1600" dirty="0" err="1"/>
              <a:t>write</a:t>
            </a:r>
            <a:r>
              <a:rPr lang="es-CL" sz="1600" dirty="0"/>
              <a:t>=1, </a:t>
            </a:r>
            <a:r>
              <a:rPr lang="es-CL" sz="1600" dirty="0" err="1"/>
              <a:t>fname</a:t>
            </a:r>
            <a:r>
              <a:rPr lang="es-CL" sz="1600" dirty="0"/>
              <a:t>='sim_100kyr.dat', </a:t>
            </a:r>
            <a:r>
              <a:rPr lang="es-CL" sz="1600" dirty="0" err="1"/>
              <a:t>simlen</a:t>
            </a:r>
            <a:r>
              <a:rPr lang="es-CL" sz="1600" dirty="0"/>
              <a:t>=60, </a:t>
            </a:r>
            <a:r>
              <a:rPr lang="es-CL" sz="1600" dirty="0" err="1"/>
              <a:t>locate</a:t>
            </a:r>
            <a:r>
              <a:rPr lang="es-CL" sz="1600" dirty="0"/>
              <a:t>=2010, </a:t>
            </a:r>
            <a:r>
              <a:rPr lang="es-CL" sz="1600" dirty="0" err="1"/>
              <a:t>xval</a:t>
            </a:r>
            <a:r>
              <a:rPr lang="es-CL" sz="1600" dirty="0"/>
              <a:t>=0, M=1, </a:t>
            </a:r>
            <a:r>
              <a:rPr lang="es-CL" sz="1600" dirty="0" err="1"/>
              <a:t>trendmean</a:t>
            </a:r>
            <a:r>
              <a:rPr lang="es-CL" sz="1600" dirty="0"/>
              <a:t>=-0.07139359 , </a:t>
            </a:r>
            <a:r>
              <a:rPr lang="es-CL" sz="1600" dirty="0" err="1"/>
              <a:t>trendsd</a:t>
            </a:r>
            <a:r>
              <a:rPr lang="es-CL" sz="1600" dirty="0"/>
              <a:t>=0.1026361, </a:t>
            </a:r>
            <a:r>
              <a:rPr lang="es-CL" sz="1600" dirty="0" err="1"/>
              <a:t>temptrendmean</a:t>
            </a:r>
            <a:r>
              <a:rPr lang="es-CL" sz="1600" dirty="0"/>
              <a:t>=0.04907273 , </a:t>
            </a:r>
            <a:r>
              <a:rPr lang="es-CL" sz="1600" dirty="0" err="1"/>
              <a:t>temptrendsd</a:t>
            </a:r>
            <a:r>
              <a:rPr lang="es-CL" sz="1600" dirty="0"/>
              <a:t>=0.00963019)</a:t>
            </a:r>
          </a:p>
        </p:txBody>
      </p:sp>
    </p:spTree>
    <p:extLst>
      <p:ext uri="{BB962C8B-B14F-4D97-AF65-F5344CB8AC3E}">
        <p14:creationId xmlns:p14="http://schemas.microsoft.com/office/powerpoint/2010/main" val="2548271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5856F89C-A06C-483D-97B8-5AF25AD9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365" y="-11752"/>
            <a:ext cx="11709356" cy="839599"/>
          </a:xfrm>
        </p:spPr>
        <p:txBody>
          <a:bodyPr>
            <a:noAutofit/>
          </a:bodyPr>
          <a:lstStyle/>
          <a:p>
            <a:pPr algn="l"/>
            <a:r>
              <a:rPr lang="es-CL" sz="4800" dirty="0"/>
              <a:t>Ejemplo de ejecución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392679-DB8E-4272-BDB1-CD128D7B5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65" y="827847"/>
            <a:ext cx="9429750" cy="260032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0B638BB-0391-462B-B533-812CC5F9C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65" y="4267771"/>
            <a:ext cx="5438775" cy="465772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34B6384-3C3D-44BC-BB07-EF3976A0EC3B}"/>
              </a:ext>
            </a:extLst>
          </p:cNvPr>
          <p:cNvSpPr txBox="1"/>
          <p:nvPr/>
        </p:nvSpPr>
        <p:spPr>
          <a:xfrm>
            <a:off x="310365" y="3524806"/>
            <a:ext cx="11709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Archivos disponibles en carpeta </a:t>
            </a:r>
            <a:r>
              <a:rPr lang="es-CL" dirty="0" err="1"/>
              <a:t>output_sim</a:t>
            </a:r>
            <a:r>
              <a:rPr lang="es-CL" dirty="0"/>
              <a:t>, </a:t>
            </a:r>
            <a:r>
              <a:rPr lang="es-CL" dirty="0" err="1"/>
              <a:t>txt</a:t>
            </a:r>
            <a:r>
              <a:rPr lang="es-CL" dirty="0"/>
              <a:t> corresponden al formato original de </a:t>
            </a:r>
            <a:r>
              <a:rPr lang="es-CL" dirty="0" err="1"/>
              <a:t>python</a:t>
            </a:r>
            <a:r>
              <a:rPr lang="es-CL" dirty="0"/>
              <a:t> de salida, archivos </a:t>
            </a:r>
            <a:r>
              <a:rPr lang="es-CL" dirty="0" err="1"/>
              <a:t>csv</a:t>
            </a:r>
            <a:r>
              <a:rPr lang="es-CL" dirty="0"/>
              <a:t> en carpetas corresponden a salidas mejoradas en </a:t>
            </a:r>
            <a:r>
              <a:rPr lang="es-CL" dirty="0" err="1"/>
              <a:t>csv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933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s-CL" dirty="0"/>
              <a:t>Anaconda (Python 2.7)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238155" y="5967869"/>
            <a:ext cx="9079600" cy="69609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s-CL" dirty="0" err="1"/>
              <a:t>website</a:t>
            </a:r>
            <a:r>
              <a:rPr lang="es-CL" dirty="0"/>
              <a:t>: </a:t>
            </a:r>
            <a:r>
              <a:rPr lang="es-CL" dirty="0">
                <a:hlinkClick r:id="rId3"/>
              </a:rPr>
              <a:t>https://www.continuum.io/downloads</a:t>
            </a:r>
            <a:endParaRPr lang="es-CL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61D82E36-05BE-4B09-8943-FB7927D61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945" y="2155293"/>
            <a:ext cx="7562850" cy="3781425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8F827034-BA6B-4B9C-B369-CC24369249FE}"/>
              </a:ext>
            </a:extLst>
          </p:cNvPr>
          <p:cNvSpPr/>
          <p:nvPr/>
        </p:nvSpPr>
        <p:spPr>
          <a:xfrm>
            <a:off x="2060003" y="2882535"/>
            <a:ext cx="3152634" cy="25521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3498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5856F89C-A06C-483D-97B8-5AF25AD9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365" y="-11752"/>
            <a:ext cx="11709356" cy="674361"/>
          </a:xfrm>
        </p:spPr>
        <p:txBody>
          <a:bodyPr>
            <a:noAutofit/>
          </a:bodyPr>
          <a:lstStyle/>
          <a:p>
            <a:pPr algn="l"/>
            <a:r>
              <a:rPr lang="es-CL" sz="4800" dirty="0"/>
              <a:t>Gráfico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8E823A7-EF41-4827-A96E-52C0E4133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1" y="987494"/>
            <a:ext cx="5886912" cy="55100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2781F1A-DBB6-4804-BB9D-B36E8027F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046" y="907670"/>
            <a:ext cx="6030954" cy="566965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EF024640-8A5D-4260-96FD-B731B52070FC}"/>
              </a:ext>
            </a:extLst>
          </p:cNvPr>
          <p:cNvSpPr/>
          <p:nvPr/>
        </p:nvSpPr>
        <p:spPr>
          <a:xfrm>
            <a:off x="310365" y="517855"/>
            <a:ext cx="6383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Función: </a:t>
            </a:r>
            <a:r>
              <a:rPr lang="es-CL" dirty="0" err="1"/>
              <a:t>GraficarAnual</a:t>
            </a:r>
            <a:r>
              <a:rPr lang="es-CL" dirty="0"/>
              <a:t>(</a:t>
            </a:r>
            <a:r>
              <a:rPr lang="es-CL" dirty="0" err="1"/>
              <a:t>numestacion</a:t>
            </a:r>
            <a:r>
              <a:rPr lang="es-CL" dirty="0"/>
              <a:t> = 4, percentiles = c(10,50,95))</a:t>
            </a:r>
          </a:p>
        </p:txBody>
      </p:sp>
    </p:spTree>
    <p:extLst>
      <p:ext uri="{BB962C8B-B14F-4D97-AF65-F5344CB8AC3E}">
        <p14:creationId xmlns:p14="http://schemas.microsoft.com/office/powerpoint/2010/main" val="1073631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-CL" dirty="0"/>
              <a:t>SIMGEN: Ejercicio 2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2696400" y="3754564"/>
            <a:ext cx="7455200" cy="10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s-CL" dirty="0" err="1"/>
              <a:t>Coatzalcoalcos</a:t>
            </a:r>
            <a:endParaRPr dirty="0"/>
          </a:p>
        </p:txBody>
      </p:sp>
      <p:sp>
        <p:nvSpPr>
          <p:cNvPr id="100" name="Shape 100"/>
          <p:cNvSpPr txBox="1"/>
          <p:nvPr/>
        </p:nvSpPr>
        <p:spPr>
          <a:xfrm>
            <a:off x="1511967" y="3054867"/>
            <a:ext cx="725200" cy="7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32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277365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5856F89C-A06C-483D-97B8-5AF25AD9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365" y="-11752"/>
            <a:ext cx="8899896" cy="839599"/>
          </a:xfrm>
        </p:spPr>
        <p:txBody>
          <a:bodyPr>
            <a:normAutofit fontScale="90000"/>
          </a:bodyPr>
          <a:lstStyle/>
          <a:p>
            <a:pPr algn="l"/>
            <a:r>
              <a:rPr lang="es-CL" dirty="0"/>
              <a:t>Pasos Segundo Ejemplo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DE43591-7B4E-4227-BCDC-9481A8701F4E}"/>
              </a:ext>
            </a:extLst>
          </p:cNvPr>
          <p:cNvSpPr/>
          <p:nvPr/>
        </p:nvSpPr>
        <p:spPr>
          <a:xfrm>
            <a:off x="310364" y="720444"/>
            <a:ext cx="114575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L" dirty="0"/>
              <a:t>Copiar archivos de la carpeta </a:t>
            </a:r>
            <a:r>
              <a:rPr lang="es-CL" dirty="0" err="1"/>
              <a:t>archivos_ejemplos</a:t>
            </a:r>
            <a:r>
              <a:rPr lang="es-CL" dirty="0"/>
              <a:t>/Limarí a la carpeta </a:t>
            </a:r>
            <a:r>
              <a:rPr lang="es-CL" dirty="0" err="1"/>
              <a:t>Input_datos</a:t>
            </a:r>
            <a:endParaRPr lang="es-CL" dirty="0"/>
          </a:p>
          <a:p>
            <a:pPr marL="342900" indent="-342900">
              <a:buFont typeface="+mj-lt"/>
              <a:buAutoNum type="arabicPeriod"/>
            </a:pPr>
            <a:r>
              <a:rPr lang="es-CL" dirty="0"/>
              <a:t>Ejecutar Archivo </a:t>
            </a:r>
            <a:r>
              <a:rPr lang="es-CL" dirty="0" err="1"/>
              <a:t>Procesamiento.R</a:t>
            </a:r>
            <a:r>
              <a:rPr lang="es-CL" dirty="0"/>
              <a:t>, con los siguientes cuidados: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L" dirty="0"/>
              <a:t>Usar las siguientes coordenadas: </a:t>
            </a:r>
            <a:r>
              <a:rPr lang="es-CL" dirty="0" err="1"/>
              <a:t>LongMin</a:t>
            </a:r>
            <a:r>
              <a:rPr lang="es-CL" dirty="0"/>
              <a:t> = -95.7, </a:t>
            </a:r>
            <a:r>
              <a:rPr lang="es-CL" dirty="0" err="1"/>
              <a:t>LongMax</a:t>
            </a:r>
            <a:r>
              <a:rPr lang="es-CL" dirty="0"/>
              <a:t> = -93.5 ,</a:t>
            </a:r>
            <a:r>
              <a:rPr lang="es-CL" dirty="0" err="1"/>
              <a:t>LatMin</a:t>
            </a:r>
            <a:r>
              <a:rPr lang="es-CL" dirty="0"/>
              <a:t> = 16.1, </a:t>
            </a:r>
            <a:r>
              <a:rPr lang="es-CL" dirty="0" err="1"/>
              <a:t>LatMax</a:t>
            </a:r>
            <a:r>
              <a:rPr lang="es-CL" dirty="0"/>
              <a:t> = 18.5, umbral = 0.30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L" dirty="0"/>
              <a:t>Eliminar el cache anterior, con la opción </a:t>
            </a:r>
            <a:r>
              <a:rPr lang="es-CL" dirty="0" err="1"/>
              <a:t>clearcache</a:t>
            </a:r>
            <a:r>
              <a:rPr lang="es-CL" dirty="0"/>
              <a:t> = "YES“</a:t>
            </a:r>
          </a:p>
          <a:p>
            <a:pPr marL="342900" indent="-342900">
              <a:buFont typeface="+mj-lt"/>
              <a:buAutoNum type="arabicPeriod"/>
            </a:pPr>
            <a:r>
              <a:rPr lang="es-CL" dirty="0"/>
              <a:t>Ejecutar Archivo </a:t>
            </a:r>
            <a:r>
              <a:rPr lang="es-CL" dirty="0" err="1"/>
              <a:t>Simgen.R</a:t>
            </a:r>
            <a:r>
              <a:rPr lang="es-CL" dirty="0"/>
              <a:t>, con los siguientes cuidados: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L" dirty="0"/>
              <a:t>estaciones &lt;- '2000,2001,2002,2003,2004,2005,2006'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L" dirty="0" err="1"/>
              <a:t>trendmean</a:t>
            </a:r>
            <a:r>
              <a:rPr lang="es-CL" dirty="0"/>
              <a:t>=-0.04292628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L" dirty="0" err="1"/>
              <a:t>trendsd</a:t>
            </a:r>
            <a:r>
              <a:rPr lang="es-CL" dirty="0"/>
              <a:t>=0.04721704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L" dirty="0" err="1"/>
              <a:t>temptrendmean</a:t>
            </a:r>
            <a:r>
              <a:rPr lang="es-CL" dirty="0"/>
              <a:t>=0.04804703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L" dirty="0" err="1"/>
              <a:t>temptrendsd</a:t>
            </a:r>
            <a:r>
              <a:rPr lang="es-CL" dirty="0"/>
              <a:t>=0.01315093</a:t>
            </a:r>
          </a:p>
        </p:txBody>
      </p:sp>
    </p:spTree>
    <p:extLst>
      <p:ext uri="{BB962C8B-B14F-4D97-AF65-F5344CB8AC3E}">
        <p14:creationId xmlns:p14="http://schemas.microsoft.com/office/powerpoint/2010/main" val="1205243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E5FFD4-C313-4551-A2AD-FE0BD4FC5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355742-E520-48A7-9F99-1441E1242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13" y="888546"/>
            <a:ext cx="6324600" cy="58578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64F07F2-265F-4366-8001-62F9569FA7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50"/>
          <a:stretch/>
        </p:blipFill>
        <p:spPr>
          <a:xfrm>
            <a:off x="0" y="888546"/>
            <a:ext cx="6175513" cy="5838825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9530D7EA-211A-46CD-995E-E0012395B12E}"/>
              </a:ext>
            </a:extLst>
          </p:cNvPr>
          <p:cNvSpPr/>
          <p:nvPr/>
        </p:nvSpPr>
        <p:spPr>
          <a:xfrm>
            <a:off x="0" y="-60443"/>
            <a:ext cx="19571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4800" dirty="0">
                <a:solidFill>
                  <a:prstClr val="black"/>
                </a:solidFill>
                <a:latin typeface="Calibri Light"/>
                <a:ea typeface="+mj-ea"/>
                <a:cs typeface="+mj-cs"/>
              </a:rPr>
              <a:t>Gráfico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09923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5856F89C-A06C-483D-97B8-5AF25AD9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365" y="-11752"/>
            <a:ext cx="10914226" cy="839599"/>
          </a:xfrm>
        </p:spPr>
        <p:txBody>
          <a:bodyPr>
            <a:normAutofit fontScale="90000"/>
          </a:bodyPr>
          <a:lstStyle/>
          <a:p>
            <a:pPr algn="l"/>
            <a:r>
              <a:rPr lang="es-CL" dirty="0"/>
              <a:t>Script de Ejemplo Completo –Ej. 1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271CF31-C0E4-4A19-BAD7-775F1C32A521}"/>
              </a:ext>
            </a:extLst>
          </p:cNvPr>
          <p:cNvSpPr/>
          <p:nvPr/>
        </p:nvSpPr>
        <p:spPr>
          <a:xfrm>
            <a:off x="329181" y="741294"/>
            <a:ext cx="10285809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100" dirty="0"/>
              <a:t>######################################</a:t>
            </a:r>
          </a:p>
          <a:p>
            <a:r>
              <a:rPr lang="es-CL" sz="1100" dirty="0"/>
              <a:t>#</a:t>
            </a:r>
            <a:r>
              <a:rPr lang="es-CL" sz="1100" dirty="0" err="1"/>
              <a:t>Simgen</a:t>
            </a:r>
            <a:r>
              <a:rPr lang="es-CL" sz="1100" dirty="0"/>
              <a:t> desde R</a:t>
            </a:r>
          </a:p>
          <a:p>
            <a:r>
              <a:rPr lang="es-CL" sz="1100" dirty="0"/>
              <a:t>#Este archivo ejecuta </a:t>
            </a:r>
            <a:r>
              <a:rPr lang="es-CL" sz="1100" dirty="0" err="1"/>
              <a:t>simgen</a:t>
            </a:r>
            <a:r>
              <a:rPr lang="es-CL" sz="1100" dirty="0"/>
              <a:t> desde R</a:t>
            </a:r>
          </a:p>
          <a:p>
            <a:r>
              <a:rPr lang="es-CL" sz="1100" dirty="0"/>
              <a:t>#Última Modificación: 05-08-2017 02:00</a:t>
            </a:r>
          </a:p>
          <a:p>
            <a:r>
              <a:rPr lang="es-CL" sz="1100" dirty="0"/>
              <a:t>######################################</a:t>
            </a:r>
          </a:p>
          <a:p>
            <a:endParaRPr lang="es-CL" sz="1100" dirty="0"/>
          </a:p>
          <a:p>
            <a:r>
              <a:rPr lang="es-CL" sz="1100" dirty="0"/>
              <a:t>#configuración</a:t>
            </a:r>
          </a:p>
          <a:p>
            <a:r>
              <a:rPr lang="es-CL" sz="1100" dirty="0"/>
              <a:t>#</a:t>
            </a:r>
            <a:r>
              <a:rPr lang="es-CL" sz="1100" dirty="0" err="1"/>
              <a:t>workingdir</a:t>
            </a:r>
            <a:r>
              <a:rPr lang="es-CL" sz="1100" dirty="0"/>
              <a:t> = Corresponde a la carpeta donde se encuentra </a:t>
            </a:r>
            <a:r>
              <a:rPr lang="es-CL" sz="1100" dirty="0" err="1"/>
              <a:t>simgen</a:t>
            </a:r>
            <a:r>
              <a:rPr lang="es-CL" sz="1100" dirty="0"/>
              <a:t>, cambiar</a:t>
            </a:r>
          </a:p>
          <a:p>
            <a:r>
              <a:rPr lang="es-CL" sz="1100" dirty="0" err="1"/>
              <a:t>workingdir</a:t>
            </a:r>
            <a:r>
              <a:rPr lang="es-CL" sz="1100" dirty="0"/>
              <a:t> &lt;- 'C:/</a:t>
            </a:r>
            <a:r>
              <a:rPr lang="es-CL" sz="1100" dirty="0" err="1"/>
              <a:t>Users</a:t>
            </a:r>
            <a:r>
              <a:rPr lang="es-CL" sz="1100" dirty="0"/>
              <a:t>/Pablo/Dropbox/</a:t>
            </a:r>
            <a:r>
              <a:rPr lang="es-CL" sz="1100" dirty="0" err="1"/>
              <a:t>cazalac</a:t>
            </a:r>
            <a:r>
              <a:rPr lang="es-CL" sz="1100" dirty="0"/>
              <a:t>/</a:t>
            </a:r>
            <a:r>
              <a:rPr lang="es-CL" sz="1100" dirty="0" err="1"/>
              <a:t>Simgen-Limari</a:t>
            </a:r>
            <a:r>
              <a:rPr lang="es-CL" sz="1100" dirty="0"/>
              <a:t> v2/</a:t>
            </a:r>
            <a:r>
              <a:rPr lang="es-CL" sz="1100" dirty="0" err="1"/>
              <a:t>simgen</a:t>
            </a:r>
            <a:r>
              <a:rPr lang="es-CL" sz="1100" dirty="0"/>
              <a:t>'</a:t>
            </a:r>
          </a:p>
          <a:p>
            <a:r>
              <a:rPr lang="es-CL" sz="1100" dirty="0" err="1"/>
              <a:t>setwd</a:t>
            </a:r>
            <a:r>
              <a:rPr lang="es-CL" sz="1100" dirty="0"/>
              <a:t>(</a:t>
            </a:r>
            <a:r>
              <a:rPr lang="es-CL" sz="1100" dirty="0" err="1"/>
              <a:t>workingdir</a:t>
            </a:r>
            <a:r>
              <a:rPr lang="es-CL" sz="1100" dirty="0"/>
              <a:t>)</a:t>
            </a:r>
          </a:p>
          <a:p>
            <a:r>
              <a:rPr lang="es-CL" sz="1100" dirty="0"/>
              <a:t>#cargamos las funciones </a:t>
            </a:r>
            <a:r>
              <a:rPr lang="es-CL" sz="1100" dirty="0" err="1"/>
              <a:t>simix</a:t>
            </a:r>
            <a:r>
              <a:rPr lang="es-CL" sz="1100" dirty="0"/>
              <a:t> y </a:t>
            </a:r>
            <a:r>
              <a:rPr lang="es-CL" sz="1100" dirty="0" err="1"/>
              <a:t>simgen</a:t>
            </a:r>
            <a:r>
              <a:rPr lang="es-CL" sz="1100" dirty="0"/>
              <a:t>, no tocar</a:t>
            </a:r>
          </a:p>
          <a:p>
            <a:r>
              <a:rPr lang="es-CL" sz="1100" dirty="0" err="1"/>
              <a:t>source</a:t>
            </a:r>
            <a:r>
              <a:rPr lang="es-CL" sz="1100" dirty="0"/>
              <a:t>("</a:t>
            </a:r>
            <a:r>
              <a:rPr lang="es-CL" sz="1100" dirty="0" err="1"/>
              <a:t>libreriasR</a:t>
            </a:r>
            <a:r>
              <a:rPr lang="es-CL" sz="1100" dirty="0"/>
              <a:t>/</a:t>
            </a:r>
            <a:r>
              <a:rPr lang="es-CL" sz="1100" dirty="0" err="1"/>
              <a:t>fun_simgen.R</a:t>
            </a:r>
            <a:r>
              <a:rPr lang="es-CL" sz="1100" dirty="0"/>
              <a:t>")</a:t>
            </a:r>
          </a:p>
          <a:p>
            <a:endParaRPr lang="es-CL" sz="1100" dirty="0"/>
          </a:p>
          <a:p>
            <a:r>
              <a:rPr lang="es-CL" sz="1100" dirty="0"/>
              <a:t>#Si se desea trabajar un solo percentil, sacar del ciclo usar rango en </a:t>
            </a:r>
            <a:r>
              <a:rPr lang="es-CL" sz="1100" dirty="0" err="1"/>
              <a:t>quantiles</a:t>
            </a:r>
            <a:endParaRPr lang="es-CL" sz="1100" dirty="0"/>
          </a:p>
          <a:p>
            <a:r>
              <a:rPr lang="es-CL" sz="1100" dirty="0"/>
              <a:t>#si no se desean un número muy superior de </a:t>
            </a:r>
            <a:r>
              <a:rPr lang="es-CL" sz="1100" dirty="0" err="1"/>
              <a:t>simixlen</a:t>
            </a:r>
            <a:r>
              <a:rPr lang="es-CL" sz="1100" dirty="0"/>
              <a:t>, se recomienda limitar </a:t>
            </a:r>
            <a:r>
              <a:rPr lang="es-CL" sz="1100" dirty="0" err="1"/>
              <a:t>simixlen</a:t>
            </a:r>
            <a:endParaRPr lang="es-CL" sz="1100" dirty="0"/>
          </a:p>
          <a:p>
            <a:r>
              <a:rPr lang="es-CL" sz="1100" dirty="0" err="1"/>
              <a:t>percentile</a:t>
            </a:r>
            <a:r>
              <a:rPr lang="es-CL" sz="1100" dirty="0"/>
              <a:t> &lt;- c(10,50,95)</a:t>
            </a:r>
          </a:p>
          <a:p>
            <a:r>
              <a:rPr lang="es-CL" sz="1100" dirty="0"/>
              <a:t>#corresponde a las estaciones procesadas</a:t>
            </a:r>
          </a:p>
          <a:p>
            <a:r>
              <a:rPr lang="es-CL" sz="1100" dirty="0"/>
              <a:t>estaciones &lt;- '2000,2001,2002,2003,2004,2005,2006,2007,2008,2009,2010'</a:t>
            </a:r>
          </a:p>
          <a:p>
            <a:endParaRPr lang="es-CL" sz="1100" dirty="0"/>
          </a:p>
          <a:p>
            <a:r>
              <a:rPr lang="es-CL" sz="1100" dirty="0" err="1"/>
              <a:t>for</a:t>
            </a:r>
            <a:r>
              <a:rPr lang="es-CL" sz="1100" dirty="0"/>
              <a:t> (</a:t>
            </a:r>
            <a:r>
              <a:rPr lang="es-CL" sz="1100" dirty="0" err="1"/>
              <a:t>percentil.value</a:t>
            </a:r>
            <a:r>
              <a:rPr lang="es-CL" sz="1100" dirty="0"/>
              <a:t> in </a:t>
            </a:r>
            <a:r>
              <a:rPr lang="es-CL" sz="1100" dirty="0" err="1"/>
              <a:t>percentile</a:t>
            </a:r>
            <a:r>
              <a:rPr lang="es-CL" sz="1100" dirty="0"/>
              <a:t>) {</a:t>
            </a:r>
          </a:p>
          <a:p>
            <a:r>
              <a:rPr lang="es-CL" sz="1100" dirty="0"/>
              <a:t>  #la función </a:t>
            </a:r>
            <a:r>
              <a:rPr lang="es-CL" sz="1100" dirty="0" err="1"/>
              <a:t>quantsearch</a:t>
            </a:r>
            <a:r>
              <a:rPr lang="es-CL" sz="1100" dirty="0"/>
              <a:t> se encarga de llamar al script de </a:t>
            </a:r>
            <a:r>
              <a:rPr lang="es-CL" sz="1100" dirty="0" err="1"/>
              <a:t>python</a:t>
            </a:r>
            <a:r>
              <a:rPr lang="es-CL" sz="1100" dirty="0"/>
              <a:t> quantsearch.py</a:t>
            </a:r>
          </a:p>
          <a:p>
            <a:r>
              <a:rPr lang="es-CL" sz="1100" dirty="0"/>
              <a:t>  #periodo: Corresponde a la matriz de años</a:t>
            </a:r>
          </a:p>
          <a:p>
            <a:r>
              <a:rPr lang="es-CL" sz="1100" dirty="0"/>
              <a:t>  #percentil: Corresponde al percentil</a:t>
            </a:r>
          </a:p>
          <a:p>
            <a:r>
              <a:rPr lang="es-CL" sz="1100" dirty="0"/>
              <a:t>  </a:t>
            </a:r>
            <a:r>
              <a:rPr lang="es-CL" sz="1100" dirty="0" err="1"/>
              <a:t>simix</a:t>
            </a:r>
            <a:r>
              <a:rPr lang="es-CL" sz="1100" dirty="0"/>
              <a:t> &lt;- </a:t>
            </a:r>
            <a:r>
              <a:rPr lang="es-CL" sz="1100" dirty="0" err="1"/>
              <a:t>quantsearch</a:t>
            </a:r>
            <a:r>
              <a:rPr lang="es-CL" sz="1100" dirty="0"/>
              <a:t>(</a:t>
            </a:r>
            <a:r>
              <a:rPr lang="es-CL" sz="1100" dirty="0" err="1"/>
              <a:t>workingdir,periodo</a:t>
            </a:r>
            <a:r>
              <a:rPr lang="es-CL" sz="1100" dirty="0"/>
              <a:t>=10,percentil=</a:t>
            </a:r>
            <a:r>
              <a:rPr lang="es-CL" sz="1100" dirty="0" err="1"/>
              <a:t>percentil.value</a:t>
            </a:r>
            <a:r>
              <a:rPr lang="es-CL" sz="1100" dirty="0"/>
              <a:t>)</a:t>
            </a:r>
          </a:p>
          <a:p>
            <a:r>
              <a:rPr lang="es-CL" sz="1100" dirty="0"/>
              <a:t>  </a:t>
            </a:r>
          </a:p>
          <a:p>
            <a:r>
              <a:rPr lang="es-CL" sz="1100" dirty="0"/>
              <a:t>  #la función </a:t>
            </a:r>
            <a:r>
              <a:rPr lang="es-CL" sz="1100" dirty="0" err="1"/>
              <a:t>simgen</a:t>
            </a:r>
            <a:r>
              <a:rPr lang="es-CL" sz="1100" dirty="0"/>
              <a:t> se encarga de llamar al script simgen9s_cmip5.py</a:t>
            </a:r>
          </a:p>
          <a:p>
            <a:r>
              <a:rPr lang="es-CL" sz="1100" dirty="0"/>
              <a:t>  #</a:t>
            </a:r>
            <a:r>
              <a:rPr lang="es-CL" sz="1100" dirty="0" err="1"/>
              <a:t>simixlen</a:t>
            </a:r>
            <a:r>
              <a:rPr lang="es-CL" sz="1100" dirty="0"/>
              <a:t>: Es el máximo de </a:t>
            </a:r>
            <a:r>
              <a:rPr lang="es-CL" sz="1100" dirty="0" err="1"/>
              <a:t>simix</a:t>
            </a:r>
            <a:r>
              <a:rPr lang="es-CL" sz="1100" dirty="0"/>
              <a:t> a utilizar por percentil, si </a:t>
            </a:r>
            <a:r>
              <a:rPr lang="es-CL" sz="1100" dirty="0" err="1"/>
              <a:t>simix</a:t>
            </a:r>
            <a:r>
              <a:rPr lang="es-CL" sz="1100" dirty="0"/>
              <a:t> &lt; </a:t>
            </a:r>
            <a:r>
              <a:rPr lang="es-CL" sz="1100" dirty="0" err="1"/>
              <a:t>simixlen</a:t>
            </a:r>
            <a:r>
              <a:rPr lang="es-CL" sz="1100" dirty="0"/>
              <a:t> entonces se usa </a:t>
            </a:r>
            <a:r>
              <a:rPr lang="es-CL" sz="1100" dirty="0" err="1"/>
              <a:t>simix</a:t>
            </a:r>
            <a:r>
              <a:rPr lang="es-CL" sz="1100" dirty="0"/>
              <a:t>.</a:t>
            </a:r>
          </a:p>
          <a:p>
            <a:r>
              <a:rPr lang="es-CL" sz="1100" dirty="0"/>
              <a:t>  #</a:t>
            </a:r>
            <a:r>
              <a:rPr lang="es-CL" sz="1100" dirty="0" err="1"/>
              <a:t>quantiles</a:t>
            </a:r>
            <a:r>
              <a:rPr lang="es-CL" sz="1100" dirty="0"/>
              <a:t> corresponde a los </a:t>
            </a:r>
            <a:r>
              <a:rPr lang="es-CL" sz="1100" dirty="0" err="1"/>
              <a:t>quantiles</a:t>
            </a:r>
            <a:r>
              <a:rPr lang="es-CL" sz="1100" dirty="0"/>
              <a:t> a generar</a:t>
            </a:r>
          </a:p>
          <a:p>
            <a:r>
              <a:rPr lang="es-CL" sz="1100" dirty="0"/>
              <a:t>  </a:t>
            </a:r>
            <a:r>
              <a:rPr lang="es-CL" sz="1100" dirty="0" err="1"/>
              <a:t>simgen</a:t>
            </a:r>
            <a:r>
              <a:rPr lang="es-CL" sz="1100" dirty="0"/>
              <a:t>(</a:t>
            </a:r>
            <a:r>
              <a:rPr lang="es-CL" sz="1100" dirty="0" err="1"/>
              <a:t>workingdir</a:t>
            </a:r>
            <a:r>
              <a:rPr lang="es-CL" sz="1100" dirty="0"/>
              <a:t>, </a:t>
            </a:r>
            <a:r>
              <a:rPr lang="es-CL" sz="1100" dirty="0" err="1"/>
              <a:t>simixlen</a:t>
            </a:r>
            <a:r>
              <a:rPr lang="es-CL" sz="1100" dirty="0"/>
              <a:t>=100, </a:t>
            </a:r>
            <a:r>
              <a:rPr lang="es-CL" sz="1100" dirty="0" err="1"/>
              <a:t>quantiles</a:t>
            </a:r>
            <a:r>
              <a:rPr lang="es-CL" sz="1100" dirty="0"/>
              <a:t> = c(</a:t>
            </a:r>
            <a:r>
              <a:rPr lang="es-CL" sz="1100" dirty="0" err="1"/>
              <a:t>percentil.value</a:t>
            </a:r>
            <a:r>
              <a:rPr lang="es-CL" sz="1100" dirty="0"/>
              <a:t>/100), </a:t>
            </a:r>
          </a:p>
          <a:p>
            <a:r>
              <a:rPr lang="es-CL" sz="1100" dirty="0"/>
              <a:t>         </a:t>
            </a:r>
            <a:r>
              <a:rPr lang="es-CL" sz="1100" dirty="0" err="1"/>
              <a:t>obsix</a:t>
            </a:r>
            <a:r>
              <a:rPr lang="es-CL" sz="1100" dirty="0"/>
              <a:t> = estaciones, </a:t>
            </a:r>
            <a:r>
              <a:rPr lang="es-CL" sz="1100" dirty="0" err="1"/>
              <a:t>simix</a:t>
            </a:r>
            <a:r>
              <a:rPr lang="es-CL" sz="1100" dirty="0"/>
              <a:t>, </a:t>
            </a:r>
            <a:r>
              <a:rPr lang="es-CL" sz="1100" dirty="0" err="1"/>
              <a:t>write</a:t>
            </a:r>
            <a:r>
              <a:rPr lang="es-CL" sz="1100" dirty="0"/>
              <a:t>=1, </a:t>
            </a:r>
            <a:r>
              <a:rPr lang="es-CL" sz="1100" dirty="0" err="1"/>
              <a:t>fname</a:t>
            </a:r>
            <a:r>
              <a:rPr lang="es-CL" sz="1100" dirty="0"/>
              <a:t>='sim_100kyr.dat', </a:t>
            </a:r>
            <a:r>
              <a:rPr lang="es-CL" sz="1100" dirty="0" err="1"/>
              <a:t>simlen</a:t>
            </a:r>
            <a:r>
              <a:rPr lang="es-CL" sz="1100" dirty="0"/>
              <a:t>=80, </a:t>
            </a:r>
            <a:r>
              <a:rPr lang="es-CL" sz="1100" dirty="0" err="1"/>
              <a:t>locate</a:t>
            </a:r>
            <a:r>
              <a:rPr lang="es-CL" sz="1100" dirty="0"/>
              <a:t>=2010, </a:t>
            </a:r>
          </a:p>
          <a:p>
            <a:r>
              <a:rPr lang="es-CL" sz="1100" dirty="0"/>
              <a:t>         </a:t>
            </a:r>
            <a:r>
              <a:rPr lang="es-CL" sz="1100" dirty="0" err="1"/>
              <a:t>xval</a:t>
            </a:r>
            <a:r>
              <a:rPr lang="es-CL" sz="1100" dirty="0"/>
              <a:t>=0, M=1, </a:t>
            </a:r>
            <a:r>
              <a:rPr lang="es-CL" sz="1100" dirty="0" err="1"/>
              <a:t>trendmean</a:t>
            </a:r>
            <a:r>
              <a:rPr lang="es-CL" sz="1100" dirty="0"/>
              <a:t>=-0.05679531, </a:t>
            </a:r>
            <a:r>
              <a:rPr lang="es-CL" sz="1100" dirty="0" err="1"/>
              <a:t>trendsd</a:t>
            </a:r>
            <a:r>
              <a:rPr lang="es-CL" sz="1100" dirty="0"/>
              <a:t>=0.1120126, </a:t>
            </a:r>
          </a:p>
          <a:p>
            <a:r>
              <a:rPr lang="es-CL" sz="1100" dirty="0"/>
              <a:t>         </a:t>
            </a:r>
            <a:r>
              <a:rPr lang="es-CL" sz="1100" dirty="0" err="1"/>
              <a:t>temptrendmean</a:t>
            </a:r>
            <a:r>
              <a:rPr lang="es-CL" sz="1100" dirty="0"/>
              <a:t>=0.04746333, </a:t>
            </a:r>
            <a:r>
              <a:rPr lang="es-CL" sz="1100" dirty="0" err="1"/>
              <a:t>temptrendsd</a:t>
            </a:r>
            <a:r>
              <a:rPr lang="es-CL" sz="1100" dirty="0"/>
              <a:t>=0.009694307)</a:t>
            </a:r>
          </a:p>
          <a:p>
            <a:r>
              <a:rPr lang="es-CL" sz="1100" dirty="0"/>
              <a:t>}</a:t>
            </a:r>
          </a:p>
          <a:p>
            <a:endParaRPr lang="es-CL" sz="1100" dirty="0"/>
          </a:p>
          <a:p>
            <a:r>
              <a:rPr lang="es-CL" sz="1100" dirty="0" err="1"/>
              <a:t>GraficarAnual</a:t>
            </a:r>
            <a:r>
              <a:rPr lang="es-CL" sz="1100" dirty="0"/>
              <a:t>(</a:t>
            </a:r>
            <a:r>
              <a:rPr lang="es-CL" sz="1100" dirty="0" err="1"/>
              <a:t>numestacion</a:t>
            </a:r>
            <a:r>
              <a:rPr lang="es-CL" sz="1100" dirty="0"/>
              <a:t> = 4, percentiles = c(10,50,95))</a:t>
            </a:r>
          </a:p>
        </p:txBody>
      </p:sp>
    </p:spTree>
    <p:extLst>
      <p:ext uri="{BB962C8B-B14F-4D97-AF65-F5344CB8AC3E}">
        <p14:creationId xmlns:p14="http://schemas.microsoft.com/office/powerpoint/2010/main" val="303026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5856F89C-A06C-483D-97B8-5AF25AD9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365" y="-11752"/>
            <a:ext cx="11484070" cy="839599"/>
          </a:xfrm>
        </p:spPr>
        <p:txBody>
          <a:bodyPr>
            <a:normAutofit fontScale="90000"/>
          </a:bodyPr>
          <a:lstStyle/>
          <a:p>
            <a:pPr algn="l"/>
            <a:r>
              <a:rPr lang="es-CL" dirty="0"/>
              <a:t>Script de Ejemplo Completo –Ej. 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271CF31-C0E4-4A19-BAD7-775F1C32A521}"/>
              </a:ext>
            </a:extLst>
          </p:cNvPr>
          <p:cNvSpPr/>
          <p:nvPr/>
        </p:nvSpPr>
        <p:spPr>
          <a:xfrm>
            <a:off x="329181" y="741294"/>
            <a:ext cx="10285809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100" dirty="0"/>
              <a:t>######################################</a:t>
            </a:r>
          </a:p>
          <a:p>
            <a:r>
              <a:rPr lang="es-CL" sz="1100" dirty="0"/>
              <a:t>#</a:t>
            </a:r>
            <a:r>
              <a:rPr lang="es-CL" sz="1100" dirty="0" err="1"/>
              <a:t>Simgen</a:t>
            </a:r>
            <a:r>
              <a:rPr lang="es-CL" sz="1100" dirty="0"/>
              <a:t> desde R</a:t>
            </a:r>
          </a:p>
          <a:p>
            <a:r>
              <a:rPr lang="es-CL" sz="1100" dirty="0"/>
              <a:t>#Este archivo ejecuta </a:t>
            </a:r>
            <a:r>
              <a:rPr lang="es-CL" sz="1100" dirty="0" err="1"/>
              <a:t>simgen</a:t>
            </a:r>
            <a:r>
              <a:rPr lang="es-CL" sz="1100" dirty="0"/>
              <a:t> desde R</a:t>
            </a:r>
          </a:p>
          <a:p>
            <a:r>
              <a:rPr lang="es-CL" sz="1100" dirty="0"/>
              <a:t>#Última Modificación: 05-08-2017 02:00</a:t>
            </a:r>
          </a:p>
          <a:p>
            <a:r>
              <a:rPr lang="es-CL" sz="1100" dirty="0"/>
              <a:t>######################################</a:t>
            </a:r>
          </a:p>
          <a:p>
            <a:endParaRPr lang="es-CL" sz="1100" dirty="0"/>
          </a:p>
          <a:p>
            <a:r>
              <a:rPr lang="es-CL" sz="1100" dirty="0"/>
              <a:t>#configuración</a:t>
            </a:r>
          </a:p>
          <a:p>
            <a:r>
              <a:rPr lang="es-CL" sz="1100" dirty="0"/>
              <a:t>#</a:t>
            </a:r>
            <a:r>
              <a:rPr lang="es-CL" sz="1100" dirty="0" err="1"/>
              <a:t>workingdir</a:t>
            </a:r>
            <a:r>
              <a:rPr lang="es-CL" sz="1100" dirty="0"/>
              <a:t> = Corresponde a la carpeta donde se encuentra </a:t>
            </a:r>
            <a:r>
              <a:rPr lang="es-CL" sz="1100" dirty="0" err="1"/>
              <a:t>simgen</a:t>
            </a:r>
            <a:r>
              <a:rPr lang="es-CL" sz="1100" dirty="0"/>
              <a:t>, cambiar</a:t>
            </a:r>
          </a:p>
          <a:p>
            <a:r>
              <a:rPr lang="es-CL" sz="1100" dirty="0" err="1"/>
              <a:t>workingdir</a:t>
            </a:r>
            <a:r>
              <a:rPr lang="es-CL" sz="1100" dirty="0"/>
              <a:t> &lt;- 'C:/</a:t>
            </a:r>
            <a:r>
              <a:rPr lang="es-CL" sz="1100" dirty="0" err="1"/>
              <a:t>Users</a:t>
            </a:r>
            <a:r>
              <a:rPr lang="es-CL" sz="1100" dirty="0"/>
              <a:t>/Pablo/Dropbox/</a:t>
            </a:r>
            <a:r>
              <a:rPr lang="es-CL" sz="1100" dirty="0" err="1"/>
              <a:t>cazalac</a:t>
            </a:r>
            <a:r>
              <a:rPr lang="es-CL" sz="1100" dirty="0"/>
              <a:t>/</a:t>
            </a:r>
            <a:r>
              <a:rPr lang="es-CL" sz="1100" dirty="0" err="1"/>
              <a:t>Simgen-Limari</a:t>
            </a:r>
            <a:r>
              <a:rPr lang="es-CL" sz="1100" dirty="0"/>
              <a:t> v2/</a:t>
            </a:r>
            <a:r>
              <a:rPr lang="es-CL" sz="1100" dirty="0" err="1"/>
              <a:t>simgen</a:t>
            </a:r>
            <a:r>
              <a:rPr lang="es-CL" sz="1100" dirty="0"/>
              <a:t>'</a:t>
            </a:r>
          </a:p>
          <a:p>
            <a:r>
              <a:rPr lang="es-CL" sz="1100" dirty="0" err="1"/>
              <a:t>setwd</a:t>
            </a:r>
            <a:r>
              <a:rPr lang="es-CL" sz="1100" dirty="0"/>
              <a:t>(</a:t>
            </a:r>
            <a:r>
              <a:rPr lang="es-CL" sz="1100" dirty="0" err="1"/>
              <a:t>workingdir</a:t>
            </a:r>
            <a:r>
              <a:rPr lang="es-CL" sz="1100" dirty="0"/>
              <a:t>)</a:t>
            </a:r>
          </a:p>
          <a:p>
            <a:r>
              <a:rPr lang="es-CL" sz="1100" dirty="0"/>
              <a:t>#cargamos las funciones </a:t>
            </a:r>
            <a:r>
              <a:rPr lang="es-CL" sz="1100" dirty="0" err="1"/>
              <a:t>simix</a:t>
            </a:r>
            <a:r>
              <a:rPr lang="es-CL" sz="1100" dirty="0"/>
              <a:t> y </a:t>
            </a:r>
            <a:r>
              <a:rPr lang="es-CL" sz="1100" dirty="0" err="1"/>
              <a:t>simgen</a:t>
            </a:r>
            <a:r>
              <a:rPr lang="es-CL" sz="1100" dirty="0"/>
              <a:t>, no tocar</a:t>
            </a:r>
          </a:p>
          <a:p>
            <a:r>
              <a:rPr lang="es-CL" sz="1100" dirty="0" err="1"/>
              <a:t>source</a:t>
            </a:r>
            <a:r>
              <a:rPr lang="es-CL" sz="1100" dirty="0"/>
              <a:t>("</a:t>
            </a:r>
            <a:r>
              <a:rPr lang="es-CL" sz="1100" dirty="0" err="1"/>
              <a:t>libreriasR</a:t>
            </a:r>
            <a:r>
              <a:rPr lang="es-CL" sz="1100" dirty="0"/>
              <a:t>/</a:t>
            </a:r>
            <a:r>
              <a:rPr lang="es-CL" sz="1100" dirty="0" err="1"/>
              <a:t>fun_simgen.R</a:t>
            </a:r>
            <a:r>
              <a:rPr lang="es-CL" sz="1100" dirty="0"/>
              <a:t>")</a:t>
            </a:r>
          </a:p>
          <a:p>
            <a:endParaRPr lang="es-CL" sz="1100" dirty="0"/>
          </a:p>
          <a:p>
            <a:r>
              <a:rPr lang="es-CL" sz="1100" dirty="0"/>
              <a:t>#Si se desea trabajar un solo percentil, sacar del ciclo usar rango en </a:t>
            </a:r>
            <a:r>
              <a:rPr lang="es-CL" sz="1100" dirty="0" err="1"/>
              <a:t>quantiles</a:t>
            </a:r>
            <a:endParaRPr lang="es-CL" sz="1100" dirty="0"/>
          </a:p>
          <a:p>
            <a:r>
              <a:rPr lang="es-CL" sz="1100" dirty="0"/>
              <a:t>#si no se desean un número muy superior de </a:t>
            </a:r>
            <a:r>
              <a:rPr lang="es-CL" sz="1100" dirty="0" err="1"/>
              <a:t>simixlen</a:t>
            </a:r>
            <a:r>
              <a:rPr lang="es-CL" sz="1100" dirty="0"/>
              <a:t>, se recomienda limitar </a:t>
            </a:r>
            <a:r>
              <a:rPr lang="es-CL" sz="1100" dirty="0" err="1"/>
              <a:t>simixlen</a:t>
            </a:r>
            <a:endParaRPr lang="es-CL" sz="1100" dirty="0"/>
          </a:p>
          <a:p>
            <a:r>
              <a:rPr lang="es-CL" sz="1100" dirty="0" err="1"/>
              <a:t>percentile</a:t>
            </a:r>
            <a:r>
              <a:rPr lang="es-CL" sz="1100" dirty="0"/>
              <a:t> &lt;- c(10,50,95)</a:t>
            </a:r>
          </a:p>
          <a:p>
            <a:r>
              <a:rPr lang="es-CL" sz="1100" dirty="0"/>
              <a:t>#corresponde a las estaciones procesadas</a:t>
            </a:r>
          </a:p>
          <a:p>
            <a:r>
              <a:rPr lang="es-CL" sz="1100" dirty="0"/>
              <a:t>estaciones &lt;- '2000,2001,2002,2003,2004,2005,2006'</a:t>
            </a:r>
          </a:p>
          <a:p>
            <a:endParaRPr lang="es-CL" sz="1100" dirty="0"/>
          </a:p>
          <a:p>
            <a:r>
              <a:rPr lang="es-CL" sz="1100" dirty="0" err="1"/>
              <a:t>for</a:t>
            </a:r>
            <a:r>
              <a:rPr lang="es-CL" sz="1100" dirty="0"/>
              <a:t> (</a:t>
            </a:r>
            <a:r>
              <a:rPr lang="es-CL" sz="1100" dirty="0" err="1"/>
              <a:t>percentil.value</a:t>
            </a:r>
            <a:r>
              <a:rPr lang="es-CL" sz="1100" dirty="0"/>
              <a:t> in </a:t>
            </a:r>
            <a:r>
              <a:rPr lang="es-CL" sz="1100" dirty="0" err="1"/>
              <a:t>percentile</a:t>
            </a:r>
            <a:r>
              <a:rPr lang="es-CL" sz="1100" dirty="0"/>
              <a:t>) {</a:t>
            </a:r>
          </a:p>
          <a:p>
            <a:r>
              <a:rPr lang="es-CL" sz="1100" dirty="0"/>
              <a:t>  #la función </a:t>
            </a:r>
            <a:r>
              <a:rPr lang="es-CL" sz="1100" dirty="0" err="1"/>
              <a:t>quantsearch</a:t>
            </a:r>
            <a:r>
              <a:rPr lang="es-CL" sz="1100" dirty="0"/>
              <a:t> se encarga de llamar al script de </a:t>
            </a:r>
            <a:r>
              <a:rPr lang="es-CL" sz="1100" dirty="0" err="1"/>
              <a:t>python</a:t>
            </a:r>
            <a:r>
              <a:rPr lang="es-CL" sz="1100" dirty="0"/>
              <a:t> quantsearch.py</a:t>
            </a:r>
          </a:p>
          <a:p>
            <a:r>
              <a:rPr lang="es-CL" sz="1100" dirty="0"/>
              <a:t>  #periodo: Corresponde a la matriz de años</a:t>
            </a:r>
          </a:p>
          <a:p>
            <a:r>
              <a:rPr lang="es-CL" sz="1100" dirty="0"/>
              <a:t>  #percentil: Corresponde al percentil</a:t>
            </a:r>
          </a:p>
          <a:p>
            <a:r>
              <a:rPr lang="es-CL" sz="1100" dirty="0"/>
              <a:t>  </a:t>
            </a:r>
            <a:r>
              <a:rPr lang="es-CL" sz="1100" dirty="0" err="1"/>
              <a:t>simix</a:t>
            </a:r>
            <a:r>
              <a:rPr lang="es-CL" sz="1100" dirty="0"/>
              <a:t> &lt;- </a:t>
            </a:r>
            <a:r>
              <a:rPr lang="es-CL" sz="1100" dirty="0" err="1"/>
              <a:t>quantsearch</a:t>
            </a:r>
            <a:r>
              <a:rPr lang="es-CL" sz="1100" dirty="0"/>
              <a:t>(</a:t>
            </a:r>
            <a:r>
              <a:rPr lang="es-CL" sz="1100" dirty="0" err="1"/>
              <a:t>workingdir,periodo</a:t>
            </a:r>
            <a:r>
              <a:rPr lang="es-CL" sz="1100" dirty="0"/>
              <a:t>=10,percentil=</a:t>
            </a:r>
            <a:r>
              <a:rPr lang="es-CL" sz="1100" dirty="0" err="1"/>
              <a:t>percentil.value</a:t>
            </a:r>
            <a:r>
              <a:rPr lang="es-CL" sz="1100" dirty="0"/>
              <a:t>)</a:t>
            </a:r>
          </a:p>
          <a:p>
            <a:r>
              <a:rPr lang="es-CL" sz="1100" dirty="0"/>
              <a:t>  </a:t>
            </a:r>
          </a:p>
          <a:p>
            <a:r>
              <a:rPr lang="es-CL" sz="1100" dirty="0"/>
              <a:t>  #la función </a:t>
            </a:r>
            <a:r>
              <a:rPr lang="es-CL" sz="1100" dirty="0" err="1"/>
              <a:t>simgen</a:t>
            </a:r>
            <a:r>
              <a:rPr lang="es-CL" sz="1100" dirty="0"/>
              <a:t> se encarga de llamar al script simgen9s_cmip5.py</a:t>
            </a:r>
          </a:p>
          <a:p>
            <a:r>
              <a:rPr lang="es-CL" sz="1100" dirty="0"/>
              <a:t>  #</a:t>
            </a:r>
            <a:r>
              <a:rPr lang="es-CL" sz="1100" dirty="0" err="1"/>
              <a:t>simixlen</a:t>
            </a:r>
            <a:r>
              <a:rPr lang="es-CL" sz="1100" dirty="0"/>
              <a:t>: Es el máximo de </a:t>
            </a:r>
            <a:r>
              <a:rPr lang="es-CL" sz="1100" dirty="0" err="1"/>
              <a:t>simix</a:t>
            </a:r>
            <a:r>
              <a:rPr lang="es-CL" sz="1100" dirty="0"/>
              <a:t> a utilizar por percentil, si </a:t>
            </a:r>
            <a:r>
              <a:rPr lang="es-CL" sz="1100" dirty="0" err="1"/>
              <a:t>simix</a:t>
            </a:r>
            <a:r>
              <a:rPr lang="es-CL" sz="1100" dirty="0"/>
              <a:t> &lt; </a:t>
            </a:r>
            <a:r>
              <a:rPr lang="es-CL" sz="1100" dirty="0" err="1"/>
              <a:t>simixlen</a:t>
            </a:r>
            <a:r>
              <a:rPr lang="es-CL" sz="1100" dirty="0"/>
              <a:t> entonces se usa </a:t>
            </a:r>
            <a:r>
              <a:rPr lang="es-CL" sz="1100" dirty="0" err="1"/>
              <a:t>simix</a:t>
            </a:r>
            <a:r>
              <a:rPr lang="es-CL" sz="1100" dirty="0"/>
              <a:t>.</a:t>
            </a:r>
          </a:p>
          <a:p>
            <a:r>
              <a:rPr lang="es-CL" sz="1100" dirty="0"/>
              <a:t>  #</a:t>
            </a:r>
            <a:r>
              <a:rPr lang="es-CL" sz="1100" dirty="0" err="1"/>
              <a:t>quantiles</a:t>
            </a:r>
            <a:r>
              <a:rPr lang="es-CL" sz="1100" dirty="0"/>
              <a:t> corresponde a los </a:t>
            </a:r>
            <a:r>
              <a:rPr lang="es-CL" sz="1100" dirty="0" err="1"/>
              <a:t>quantiles</a:t>
            </a:r>
            <a:r>
              <a:rPr lang="es-CL" sz="1100" dirty="0"/>
              <a:t> a generar</a:t>
            </a:r>
          </a:p>
          <a:p>
            <a:r>
              <a:rPr lang="es-CL" sz="1100" dirty="0"/>
              <a:t>  </a:t>
            </a:r>
            <a:r>
              <a:rPr lang="es-CL" sz="1100" dirty="0" err="1"/>
              <a:t>simgen</a:t>
            </a:r>
            <a:r>
              <a:rPr lang="es-CL" sz="1100" dirty="0"/>
              <a:t>(</a:t>
            </a:r>
            <a:r>
              <a:rPr lang="es-CL" sz="1100" dirty="0" err="1"/>
              <a:t>workingdir</a:t>
            </a:r>
            <a:r>
              <a:rPr lang="es-CL" sz="1100" dirty="0"/>
              <a:t>, </a:t>
            </a:r>
            <a:r>
              <a:rPr lang="es-CL" sz="1100" dirty="0" err="1"/>
              <a:t>simixlen</a:t>
            </a:r>
            <a:r>
              <a:rPr lang="es-CL" sz="1100" dirty="0"/>
              <a:t>=100, </a:t>
            </a:r>
            <a:r>
              <a:rPr lang="es-CL" sz="1100" dirty="0" err="1"/>
              <a:t>quantiles</a:t>
            </a:r>
            <a:r>
              <a:rPr lang="es-CL" sz="1100" dirty="0"/>
              <a:t> = c(</a:t>
            </a:r>
            <a:r>
              <a:rPr lang="es-CL" sz="1100" dirty="0" err="1"/>
              <a:t>percentil.value</a:t>
            </a:r>
            <a:r>
              <a:rPr lang="es-CL" sz="1100" dirty="0"/>
              <a:t>/100), </a:t>
            </a:r>
          </a:p>
          <a:p>
            <a:r>
              <a:rPr lang="es-CL" sz="1100" dirty="0"/>
              <a:t>         </a:t>
            </a:r>
            <a:r>
              <a:rPr lang="es-CL" sz="1100" dirty="0" err="1"/>
              <a:t>obsix</a:t>
            </a:r>
            <a:r>
              <a:rPr lang="es-CL" sz="1100" dirty="0"/>
              <a:t> = estaciones, </a:t>
            </a:r>
            <a:r>
              <a:rPr lang="es-CL" sz="1100" dirty="0" err="1"/>
              <a:t>simix</a:t>
            </a:r>
            <a:r>
              <a:rPr lang="es-CL" sz="1100" dirty="0"/>
              <a:t>, </a:t>
            </a:r>
            <a:r>
              <a:rPr lang="es-CL" sz="1100" dirty="0" err="1"/>
              <a:t>write</a:t>
            </a:r>
            <a:r>
              <a:rPr lang="es-CL" sz="1100" dirty="0"/>
              <a:t>=1, </a:t>
            </a:r>
            <a:r>
              <a:rPr lang="es-CL" sz="1100" dirty="0" err="1"/>
              <a:t>fname</a:t>
            </a:r>
            <a:r>
              <a:rPr lang="es-CL" sz="1100" dirty="0"/>
              <a:t>='sim_100kyr.dat', </a:t>
            </a:r>
            <a:r>
              <a:rPr lang="es-CL" sz="1100" dirty="0" err="1"/>
              <a:t>simlen</a:t>
            </a:r>
            <a:r>
              <a:rPr lang="es-CL" sz="1100" dirty="0"/>
              <a:t>=80, </a:t>
            </a:r>
            <a:r>
              <a:rPr lang="es-CL" sz="1100" dirty="0" err="1"/>
              <a:t>locate</a:t>
            </a:r>
            <a:r>
              <a:rPr lang="es-CL" sz="1100" dirty="0"/>
              <a:t>=2010, </a:t>
            </a:r>
          </a:p>
          <a:p>
            <a:r>
              <a:rPr lang="es-CL" sz="1100" dirty="0"/>
              <a:t>         </a:t>
            </a:r>
            <a:r>
              <a:rPr lang="es-CL" sz="1100" dirty="0" err="1"/>
              <a:t>xval</a:t>
            </a:r>
            <a:r>
              <a:rPr lang="es-CL" sz="1100" dirty="0"/>
              <a:t>=0, M=1, </a:t>
            </a:r>
            <a:r>
              <a:rPr lang="es-CL" sz="1100" dirty="0" err="1"/>
              <a:t>trendmean</a:t>
            </a:r>
            <a:r>
              <a:rPr lang="es-CL" sz="1100" dirty="0"/>
              <a:t>=-0.04292628, </a:t>
            </a:r>
            <a:r>
              <a:rPr lang="es-CL" sz="1100" dirty="0" err="1"/>
              <a:t>trendsd</a:t>
            </a:r>
            <a:r>
              <a:rPr lang="es-CL" sz="1100" dirty="0"/>
              <a:t>=0.04721704, </a:t>
            </a:r>
          </a:p>
          <a:p>
            <a:r>
              <a:rPr lang="es-CL" sz="1100" dirty="0"/>
              <a:t>         </a:t>
            </a:r>
            <a:r>
              <a:rPr lang="es-CL" sz="1100" dirty="0" err="1"/>
              <a:t>temptrendmean</a:t>
            </a:r>
            <a:r>
              <a:rPr lang="es-CL" sz="1100" dirty="0"/>
              <a:t>=0.04804703, </a:t>
            </a:r>
            <a:r>
              <a:rPr lang="es-CL" sz="1100" dirty="0" err="1"/>
              <a:t>temptrendsd</a:t>
            </a:r>
            <a:r>
              <a:rPr lang="es-CL" sz="1100" dirty="0"/>
              <a:t>=0.01315093)</a:t>
            </a:r>
          </a:p>
          <a:p>
            <a:r>
              <a:rPr lang="es-CL" sz="1100" dirty="0"/>
              <a:t>}</a:t>
            </a:r>
          </a:p>
          <a:p>
            <a:endParaRPr lang="es-CL" sz="1100" dirty="0"/>
          </a:p>
          <a:p>
            <a:r>
              <a:rPr lang="es-CL" sz="1100" dirty="0" err="1"/>
              <a:t>GraficarAnual</a:t>
            </a:r>
            <a:r>
              <a:rPr lang="es-CL" sz="1100" dirty="0"/>
              <a:t>(</a:t>
            </a:r>
            <a:r>
              <a:rPr lang="es-CL" sz="1100" dirty="0" err="1"/>
              <a:t>numestacion</a:t>
            </a:r>
            <a:r>
              <a:rPr lang="es-CL" sz="1100" dirty="0"/>
              <a:t> = 4, percentiles = c(10,50,95))</a:t>
            </a:r>
          </a:p>
        </p:txBody>
      </p:sp>
    </p:spTree>
    <p:extLst>
      <p:ext uri="{BB962C8B-B14F-4D97-AF65-F5344CB8AC3E}">
        <p14:creationId xmlns:p14="http://schemas.microsoft.com/office/powerpoint/2010/main" val="308852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s-CL" dirty="0"/>
              <a:t>R-base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238155" y="5967869"/>
            <a:ext cx="12205636" cy="69609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s-CL" dirty="0" err="1"/>
              <a:t>website</a:t>
            </a:r>
            <a:r>
              <a:rPr lang="es-CL" dirty="0"/>
              <a:t>: </a:t>
            </a:r>
            <a:r>
              <a:rPr lang="es-CL" dirty="0">
                <a:hlinkClick r:id="rId3"/>
              </a:rPr>
              <a:t>https://cran.r-project.org/mirrors.html</a:t>
            </a:r>
            <a:endParaRPr lang="es-CL" dirty="0"/>
          </a:p>
          <a:p>
            <a:pPr marL="101598" indent="0">
              <a:buNone/>
            </a:pPr>
            <a:endParaRPr lang="es-CL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415B92DC-9DB1-4025-A1CD-887FC48A6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580" y="1965396"/>
            <a:ext cx="20669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6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s-CL" dirty="0" err="1"/>
              <a:t>Rstudio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238155" y="5967869"/>
            <a:ext cx="12205636" cy="69609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s-CL" dirty="0" err="1"/>
              <a:t>website</a:t>
            </a:r>
            <a:r>
              <a:rPr lang="es-CL" dirty="0"/>
              <a:t>: </a:t>
            </a:r>
            <a:r>
              <a:rPr lang="es-CL" dirty="0">
                <a:hlinkClick r:id="rId3"/>
              </a:rPr>
              <a:t>https://www.rstudio.com/products/rstudio/download2/</a:t>
            </a:r>
            <a:endParaRPr lang="es-CL" dirty="0"/>
          </a:p>
          <a:p>
            <a:pPr marL="101598" indent="0">
              <a:buNone/>
            </a:pPr>
            <a:endParaRPr lang="es-CL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18DA8E8D-42D5-444C-A22D-C5F80BCD74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658"/>
          <a:stretch/>
        </p:blipFill>
        <p:spPr>
          <a:xfrm>
            <a:off x="4041221" y="1811024"/>
            <a:ext cx="3571875" cy="415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3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s-CL" dirty="0"/>
              <a:t>Paquetes R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83928" y="1930731"/>
            <a:ext cx="11596037" cy="450982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s-CL" sz="2800" dirty="0" err="1"/>
              <a:t>stringr</a:t>
            </a:r>
            <a:r>
              <a:rPr lang="es-CL" sz="2800" dirty="0"/>
              <a:t>: </a:t>
            </a:r>
            <a:r>
              <a:rPr lang="es-CL" sz="2800" dirty="0">
                <a:hlinkClick r:id="rId3"/>
              </a:rPr>
              <a:t>https://cran.r-project.org/web/packages/stringr/README.html</a:t>
            </a:r>
            <a:endParaRPr lang="es-CL" sz="2800" dirty="0"/>
          </a:p>
          <a:p>
            <a:endParaRPr lang="es-CL" sz="2800" dirty="0"/>
          </a:p>
          <a:p>
            <a:r>
              <a:rPr lang="es-CL" sz="2800" dirty="0"/>
              <a:t>Nota: Si un paquete necesario no se encuentra instalado, se instalará automáticamente, siempre y cuando esté disponible para la versión de R utilizado.</a:t>
            </a:r>
          </a:p>
        </p:txBody>
      </p:sp>
      <p:grpSp>
        <p:nvGrpSpPr>
          <p:cNvPr id="112" name="Shape 112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6912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-CL" dirty="0"/>
              <a:t>SIMGEN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2696400" y="3754564"/>
            <a:ext cx="7455200" cy="10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s-CL" dirty="0"/>
              <a:t>GUIA RÁPIDA</a:t>
            </a:r>
            <a:endParaRPr dirty="0"/>
          </a:p>
        </p:txBody>
      </p:sp>
      <p:sp>
        <p:nvSpPr>
          <p:cNvPr id="100" name="Shape 100"/>
          <p:cNvSpPr txBox="1"/>
          <p:nvPr/>
        </p:nvSpPr>
        <p:spPr>
          <a:xfrm>
            <a:off x="1511967" y="3054867"/>
            <a:ext cx="725200" cy="7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32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08946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/>
          <p:cNvSpPr>
            <a:spLocks noGrp="1"/>
          </p:cNvSpPr>
          <p:nvPr>
            <p:ph type="ctrTitle"/>
          </p:nvPr>
        </p:nvSpPr>
        <p:spPr>
          <a:xfrm>
            <a:off x="517571" y="-11752"/>
            <a:ext cx="7862282" cy="839599"/>
          </a:xfrm>
        </p:spPr>
        <p:txBody>
          <a:bodyPr>
            <a:normAutofit fontScale="90000"/>
          </a:bodyPr>
          <a:lstStyle/>
          <a:p>
            <a:pPr algn="l"/>
            <a:r>
              <a:rPr lang="es-CL" dirty="0" err="1"/>
              <a:t>simgen.R</a:t>
            </a:r>
            <a:endParaRPr lang="es-CL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4027A46-45DE-4362-B28C-7D54A3282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398" y="2069536"/>
            <a:ext cx="8356568" cy="46495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18CBB5F-A769-4D12-8B10-B6C8E7153713}"/>
              </a:ext>
            </a:extLst>
          </p:cNvPr>
          <p:cNvSpPr txBox="1"/>
          <p:nvPr/>
        </p:nvSpPr>
        <p:spPr>
          <a:xfrm>
            <a:off x="755374" y="827847"/>
            <a:ext cx="939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Simgen.R</a:t>
            </a:r>
            <a:r>
              <a:rPr lang="es-CL" dirty="0"/>
              <a:t> Se encarga de ejecutar a </a:t>
            </a:r>
            <a:r>
              <a:rPr lang="es-CL" dirty="0" err="1"/>
              <a:t>simgen</a:t>
            </a:r>
            <a:r>
              <a:rPr lang="es-CL" dirty="0"/>
              <a:t> en Python, a través de la función </a:t>
            </a:r>
            <a:r>
              <a:rPr lang="es-CL" dirty="0" err="1"/>
              <a:t>simgen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297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D558853D-7B37-456C-BC0A-7A8D456CC1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52" r="11532" b="25571"/>
          <a:stretch/>
        </p:blipFill>
        <p:spPr>
          <a:xfrm>
            <a:off x="314404" y="2446750"/>
            <a:ext cx="6848171" cy="1683026"/>
          </a:xfrm>
          <a:prstGeom prst="rect">
            <a:avLst/>
          </a:prstGeom>
        </p:spPr>
      </p:pic>
      <p:cxnSp>
        <p:nvCxnSpPr>
          <p:cNvPr id="6" name="Conector recto de flecha 5"/>
          <p:cNvCxnSpPr>
            <a:cxnSpLocks/>
          </p:cNvCxnSpPr>
          <p:nvPr/>
        </p:nvCxnSpPr>
        <p:spPr>
          <a:xfrm flipV="1">
            <a:off x="2821779" y="2594134"/>
            <a:ext cx="49572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7942532" y="2409468"/>
            <a:ext cx="381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Cada percentil a ejecutar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179740" y="3768794"/>
            <a:ext cx="2723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generar(periodo, percentil)</a:t>
            </a:r>
          </a:p>
        </p:txBody>
      </p:sp>
      <p:cxnSp>
        <p:nvCxnSpPr>
          <p:cNvPr id="9" name="Conector recto de flecha 8"/>
          <p:cNvCxnSpPr>
            <a:cxnSpLocks/>
            <a:endCxn id="8" idx="1"/>
          </p:cNvCxnSpPr>
          <p:nvPr/>
        </p:nvCxnSpPr>
        <p:spPr>
          <a:xfrm>
            <a:off x="7017770" y="3953460"/>
            <a:ext cx="21619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cxnSpLocks/>
          </p:cNvCxnSpPr>
          <p:nvPr/>
        </p:nvCxnSpPr>
        <p:spPr>
          <a:xfrm>
            <a:off x="4316191" y="4129776"/>
            <a:ext cx="0" cy="654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3738489" y="4968778"/>
            <a:ext cx="3762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Por defecto se utiliza 10, puede ser cambiado si así se desea.</a:t>
            </a:r>
          </a:p>
        </p:txBody>
      </p:sp>
      <p:sp>
        <p:nvSpPr>
          <p:cNvPr id="11" name="1 Título"/>
          <p:cNvSpPr>
            <a:spLocks noGrp="1"/>
          </p:cNvSpPr>
          <p:nvPr>
            <p:ph type="ctrTitle"/>
          </p:nvPr>
        </p:nvSpPr>
        <p:spPr>
          <a:xfrm>
            <a:off x="517571" y="-11752"/>
            <a:ext cx="7862282" cy="839599"/>
          </a:xfrm>
        </p:spPr>
        <p:txBody>
          <a:bodyPr>
            <a:normAutofit fontScale="90000"/>
          </a:bodyPr>
          <a:lstStyle/>
          <a:p>
            <a:pPr algn="l"/>
            <a:r>
              <a:rPr lang="es-CL" dirty="0" err="1"/>
              <a:t>simgen.R</a:t>
            </a:r>
            <a:r>
              <a:rPr lang="es-CL" dirty="0"/>
              <a:t> – </a:t>
            </a:r>
            <a:r>
              <a:rPr lang="es-CL" dirty="0" err="1"/>
              <a:t>quantsearch</a:t>
            </a:r>
            <a:r>
              <a:rPr lang="es-CL" dirty="0"/>
              <a:t> –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F638EF1-8EAA-4470-A6CB-D6D1FE80A41D}"/>
              </a:ext>
            </a:extLst>
          </p:cNvPr>
          <p:cNvSpPr txBox="1"/>
          <p:nvPr/>
        </p:nvSpPr>
        <p:spPr>
          <a:xfrm>
            <a:off x="755374" y="827847"/>
            <a:ext cx="939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Quantsearch</a:t>
            </a:r>
            <a:r>
              <a:rPr lang="es-CL" dirty="0"/>
              <a:t> se encarga de ejecutar la función </a:t>
            </a:r>
            <a:r>
              <a:rPr lang="es-CL" dirty="0" err="1"/>
              <a:t>quantsearch</a:t>
            </a:r>
            <a:r>
              <a:rPr lang="es-CL" dirty="0"/>
              <a:t> en Python a través de R </a:t>
            </a:r>
          </a:p>
        </p:txBody>
      </p:sp>
    </p:spTree>
    <p:extLst>
      <p:ext uri="{BB962C8B-B14F-4D97-AF65-F5344CB8AC3E}">
        <p14:creationId xmlns:p14="http://schemas.microsoft.com/office/powerpoint/2010/main" val="145795287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TM02900743[[fn=Orgánico]]</Template>
  <TotalTime>18269</TotalTime>
  <Words>2088</Words>
  <Application>Microsoft Office PowerPoint</Application>
  <PresentationFormat>Panorámica</PresentationFormat>
  <Paragraphs>217</Paragraphs>
  <Slides>35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Lora</vt:lpstr>
      <vt:lpstr>Lucida Console</vt:lpstr>
      <vt:lpstr>Quattrocento Sans</vt:lpstr>
      <vt:lpstr>Wingdings 2</vt:lpstr>
      <vt:lpstr>HDOfficeLightV0</vt:lpstr>
      <vt:lpstr>1_HDOfficeLightV0</vt:lpstr>
      <vt:lpstr>EJEMPLOS DE SIMGEN</vt:lpstr>
      <vt:lpstr>Requerimientos</vt:lpstr>
      <vt:lpstr>Anaconda (Python 2.7)</vt:lpstr>
      <vt:lpstr>R-base</vt:lpstr>
      <vt:lpstr>Rstudio</vt:lpstr>
      <vt:lpstr>Paquetes R</vt:lpstr>
      <vt:lpstr>SIMGEN</vt:lpstr>
      <vt:lpstr>simgen.R</vt:lpstr>
      <vt:lpstr>simgen.R – quantsearch –</vt:lpstr>
      <vt:lpstr>simgen.R – simgen –</vt:lpstr>
      <vt:lpstr>simgen.R – simgen –</vt:lpstr>
      <vt:lpstr>SIMGEN</vt:lpstr>
      <vt:lpstr>log/quantsearch-output.txt</vt:lpstr>
      <vt:lpstr>log/logout-output.txt</vt:lpstr>
      <vt:lpstr>SIMGEN</vt:lpstr>
      <vt:lpstr>output_sim/</vt:lpstr>
      <vt:lpstr>output_sim/anual</vt:lpstr>
      <vt:lpstr>output_sim/anual</vt:lpstr>
      <vt:lpstr>output_sim/mensual</vt:lpstr>
      <vt:lpstr>SIMGEN: Ejercicio 1</vt:lpstr>
      <vt:lpstr>Preparando la información</vt:lpstr>
      <vt:lpstr>Preparando la información</vt:lpstr>
      <vt:lpstr>Presentación de PowerPoint</vt:lpstr>
      <vt:lpstr>Presentación de PowerPoint</vt:lpstr>
      <vt:lpstr>Presentación de PowerPoint</vt:lpstr>
      <vt:lpstr>Presentación de PowerPoint</vt:lpstr>
      <vt:lpstr>Preparando la información</vt:lpstr>
      <vt:lpstr>Preparando la información – Función simgen</vt:lpstr>
      <vt:lpstr>Ejemplo de ejecución</vt:lpstr>
      <vt:lpstr>Gráfico</vt:lpstr>
      <vt:lpstr>SIMGEN: Ejercicio 2</vt:lpstr>
      <vt:lpstr>Pasos Segundo Ejemplo</vt:lpstr>
      <vt:lpstr>Presentación de PowerPoint</vt:lpstr>
      <vt:lpstr>Script de Ejemplo Completo –Ej. 1</vt:lpstr>
      <vt:lpstr>Script de Ejemplo Completo –Ej.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</dc:creator>
  <cp:lastModifiedBy>msoft15217</cp:lastModifiedBy>
  <cp:revision>50</cp:revision>
  <dcterms:created xsi:type="dcterms:W3CDTF">2016-08-09T20:21:43Z</dcterms:created>
  <dcterms:modified xsi:type="dcterms:W3CDTF">2018-03-27T00:53:59Z</dcterms:modified>
</cp:coreProperties>
</file>