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Lato"/>
      <p:regular r:id="rId32"/>
      <p:bold r:id="rId33"/>
      <p:italic r:id="rId34"/>
      <p:boldItalic r:id="rId35"/>
    </p:embeddedFont>
    <p:embeddedFont>
      <p:font typeface="Average"/>
      <p:regular r:id="rId36"/>
    </p:embeddedFont>
    <p:embeddedFont>
      <p:font typeface="Oswald"/>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644154-2213-4C92-874B-E083452C3F26}">
  <a:tblStyle styleId="{FB644154-2213-4C92-874B-E083452C3F2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37" Type="http://schemas.openxmlformats.org/officeDocument/2006/relationships/font" Target="fonts/Oswald-regular.fntdata"/><Relationship Id="rId14" Type="http://schemas.openxmlformats.org/officeDocument/2006/relationships/slide" Target="slides/slide8.xml"/><Relationship Id="rId36" Type="http://schemas.openxmlformats.org/officeDocument/2006/relationships/font" Target="fonts/Average-regular.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swal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5d0a12ec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5d0a12ec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b5d0a12ec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b5d0a12ec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b5d0a12ec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b5d0a12ec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b5d0a12ec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b5d0a12ec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b5d0a12ec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b5d0a12ec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b5d0a12ec3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b5d0a12ec3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b489b0d5c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b489b0d5c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489b0d5c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489b0d5c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b5d0a12ec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b5d0a12ec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b73905c7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b73905c7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8cee7089d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8cee7089d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b73905c78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b73905c78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b5d0a12ec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b5d0a12ec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b5d0a12ec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b5d0a12ec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b5d0a12ec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b5d0a12ec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b489b0d5c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b489b0d5c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ad78f24b8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ad78f24b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b5d0a12ec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b5d0a12ec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ad78f24b8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ad78f24b8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ad78f24b8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ad78f24b8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5d0a12ec3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5d0a12ec3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ad78f24b8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ad78f24b8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b5d0a12ec3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b5d0a12ec3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b5d0a12ec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b5d0a12ec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726700" y="-152700"/>
            <a:ext cx="5017500" cy="1578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4300"/>
              <a:t>Acme-Cycling</a:t>
            </a:r>
            <a:endParaRPr sz="4300"/>
          </a:p>
        </p:txBody>
      </p:sp>
      <p:sp>
        <p:nvSpPr>
          <p:cNvPr id="60" name="Google Shape;60;p13"/>
          <p:cNvSpPr txBox="1"/>
          <p:nvPr>
            <p:ph idx="1" type="subTitle"/>
          </p:nvPr>
        </p:nvSpPr>
        <p:spPr>
          <a:xfrm>
            <a:off x="5801675" y="2410300"/>
            <a:ext cx="3091200" cy="2369100"/>
          </a:xfrm>
          <a:prstGeom prst="rect">
            <a:avLst/>
          </a:prstGeom>
        </p:spPr>
        <p:txBody>
          <a:bodyPr anchorCtr="0" anchor="t" bIns="91425" lIns="91425" spcFirstLastPara="1" rIns="91425" wrap="square" tIns="91425">
            <a:normAutofit/>
          </a:bodyPr>
          <a:lstStyle/>
          <a:p>
            <a:pPr indent="0" lvl="0" marL="457200" rtl="0" algn="just">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gn="r">
              <a:lnSpc>
                <a:spcPct val="115000"/>
              </a:lnSpc>
              <a:spcBef>
                <a:spcPts val="0"/>
              </a:spcBef>
              <a:spcAft>
                <a:spcPts val="0"/>
              </a:spcAft>
              <a:buNone/>
            </a:pPr>
            <a:r>
              <a:rPr lang="es" sz="1600">
                <a:solidFill>
                  <a:srgbClr val="FFE599"/>
                </a:solidFill>
                <a:latin typeface="Arial"/>
                <a:ea typeface="Arial"/>
                <a:cs typeface="Arial"/>
                <a:sym typeface="Arial"/>
              </a:rPr>
              <a:t>GRUPO 3.8</a:t>
            </a:r>
            <a:endParaRPr sz="1600">
              <a:solidFill>
                <a:srgbClr val="FFE599"/>
              </a:solidFill>
              <a:latin typeface="Arial"/>
              <a:ea typeface="Arial"/>
              <a:cs typeface="Arial"/>
              <a:sym typeface="Arial"/>
            </a:endParaRPr>
          </a:p>
          <a:p>
            <a:pPr indent="0" lvl="0" marL="0" rtl="0" algn="r">
              <a:lnSpc>
                <a:spcPct val="115000"/>
              </a:lnSpc>
              <a:spcBef>
                <a:spcPts val="300"/>
              </a:spcBef>
              <a:spcAft>
                <a:spcPts val="0"/>
              </a:spcAft>
              <a:buNone/>
            </a:pPr>
            <a:r>
              <a:rPr lang="es" sz="1400">
                <a:latin typeface="Arial"/>
                <a:ea typeface="Arial"/>
                <a:cs typeface="Arial"/>
                <a:sym typeface="Arial"/>
              </a:rPr>
              <a:t>Alberto Benitez Morales</a:t>
            </a:r>
            <a:endParaRPr sz="1400">
              <a:latin typeface="Arial"/>
              <a:ea typeface="Arial"/>
              <a:cs typeface="Arial"/>
              <a:sym typeface="Arial"/>
            </a:endParaRPr>
          </a:p>
          <a:p>
            <a:pPr indent="0" lvl="0" marL="0" rtl="0" algn="r">
              <a:lnSpc>
                <a:spcPct val="115000"/>
              </a:lnSpc>
              <a:spcBef>
                <a:spcPts val="300"/>
              </a:spcBef>
              <a:spcAft>
                <a:spcPts val="0"/>
              </a:spcAft>
              <a:buNone/>
            </a:pPr>
            <a:r>
              <a:rPr lang="es" sz="1400">
                <a:latin typeface="Arial"/>
                <a:ea typeface="Arial"/>
                <a:cs typeface="Arial"/>
                <a:sym typeface="Arial"/>
              </a:rPr>
              <a:t>David Sabugueiro Troya</a:t>
            </a:r>
            <a:endParaRPr sz="1400">
              <a:latin typeface="Arial"/>
              <a:ea typeface="Arial"/>
              <a:cs typeface="Arial"/>
              <a:sym typeface="Arial"/>
            </a:endParaRPr>
          </a:p>
          <a:p>
            <a:pPr indent="0" lvl="0" marL="0" rtl="0" algn="r">
              <a:lnSpc>
                <a:spcPct val="115000"/>
              </a:lnSpc>
              <a:spcBef>
                <a:spcPts val="300"/>
              </a:spcBef>
              <a:spcAft>
                <a:spcPts val="0"/>
              </a:spcAft>
              <a:buNone/>
            </a:pPr>
            <a:r>
              <a:rPr lang="es" sz="1400">
                <a:latin typeface="Arial"/>
                <a:ea typeface="Arial"/>
                <a:cs typeface="Arial"/>
                <a:sym typeface="Arial"/>
              </a:rPr>
              <a:t>Pablo Santos Pérez</a:t>
            </a:r>
            <a:endParaRPr sz="1400">
              <a:latin typeface="Arial"/>
              <a:ea typeface="Arial"/>
              <a:cs typeface="Arial"/>
              <a:sym typeface="Arial"/>
            </a:endParaRPr>
          </a:p>
          <a:p>
            <a:pPr indent="0" lvl="0" marL="0" rtl="0" algn="r">
              <a:lnSpc>
                <a:spcPct val="115000"/>
              </a:lnSpc>
              <a:spcBef>
                <a:spcPts val="300"/>
              </a:spcBef>
              <a:spcAft>
                <a:spcPts val="0"/>
              </a:spcAft>
              <a:buNone/>
            </a:pPr>
            <a:r>
              <a:rPr lang="es" sz="1400">
                <a:latin typeface="Arial"/>
                <a:ea typeface="Arial"/>
                <a:cs typeface="Arial"/>
                <a:sym typeface="Arial"/>
              </a:rPr>
              <a:t>Francisco Javier Vázquez Monge</a:t>
            </a:r>
            <a:endParaRPr sz="1400">
              <a:latin typeface="Arial"/>
              <a:ea typeface="Arial"/>
              <a:cs typeface="Arial"/>
              <a:sym typeface="Arial"/>
            </a:endParaRPr>
          </a:p>
          <a:p>
            <a:pPr indent="0" lvl="0" marL="0" rtl="0" algn="r">
              <a:lnSpc>
                <a:spcPct val="115000"/>
              </a:lnSpc>
              <a:spcBef>
                <a:spcPts val="300"/>
              </a:spcBef>
              <a:spcAft>
                <a:spcPts val="0"/>
              </a:spcAft>
              <a:buNone/>
            </a:pPr>
            <a:r>
              <a:rPr lang="es" sz="1400">
                <a:latin typeface="Arial"/>
                <a:ea typeface="Arial"/>
                <a:cs typeface="Arial"/>
                <a:sym typeface="Arial"/>
              </a:rPr>
              <a:t>Álvaro Paradas </a:t>
            </a:r>
            <a:r>
              <a:rPr lang="es" sz="1400">
                <a:latin typeface="Arial"/>
                <a:ea typeface="Arial"/>
                <a:cs typeface="Arial"/>
                <a:sym typeface="Arial"/>
              </a:rPr>
              <a:t>Borrego</a:t>
            </a:r>
            <a:endParaRPr sz="1400">
              <a:latin typeface="Arial"/>
              <a:ea typeface="Arial"/>
              <a:cs typeface="Arial"/>
              <a:sym typeface="Arial"/>
            </a:endParaRPr>
          </a:p>
          <a:p>
            <a:pPr indent="0" lvl="0" marL="0" rtl="0" algn="r">
              <a:lnSpc>
                <a:spcPct val="115000"/>
              </a:lnSpc>
              <a:spcBef>
                <a:spcPts val="300"/>
              </a:spcBef>
              <a:spcAft>
                <a:spcPts val="300"/>
              </a:spcAft>
              <a:buNone/>
            </a:pPr>
            <a:r>
              <a:t/>
            </a:r>
            <a:endParaRPr sz="1400">
              <a:latin typeface="Arial"/>
              <a:ea typeface="Arial"/>
              <a:cs typeface="Arial"/>
              <a:sym typeface="Arial"/>
            </a:endParaRPr>
          </a:p>
        </p:txBody>
      </p:sp>
      <p:sp>
        <p:nvSpPr>
          <p:cNvPr id="61" name="Google Shape;61;p13"/>
          <p:cNvSpPr txBox="1"/>
          <p:nvPr/>
        </p:nvSpPr>
        <p:spPr>
          <a:xfrm>
            <a:off x="-919050" y="4457100"/>
            <a:ext cx="4237800" cy="6864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s">
                <a:solidFill>
                  <a:schemeClr val="lt1"/>
                </a:solidFill>
              </a:rPr>
              <a:t>		Sesión de seguimiento 04/10/2022           </a:t>
            </a:r>
            <a:endParaRPr>
              <a:solidFill>
                <a:schemeClr val="lt1"/>
              </a:solidFill>
            </a:endParaRPr>
          </a:p>
          <a:p>
            <a:pPr indent="0" lvl="0" marL="0" rtl="0" algn="l">
              <a:spcBef>
                <a:spcPts val="300"/>
              </a:spcBef>
              <a:spcAft>
                <a:spcPts val="0"/>
              </a:spcAft>
              <a:buNone/>
            </a:pPr>
            <a:r>
              <a:t/>
            </a:r>
            <a:endParaRPr>
              <a:latin typeface="Lato"/>
              <a:ea typeface="Lato"/>
              <a:cs typeface="Lato"/>
              <a:sym typeface="Lato"/>
            </a:endParaRPr>
          </a:p>
        </p:txBody>
      </p:sp>
      <p:sp>
        <p:nvSpPr>
          <p:cNvPr id="62" name="Google Shape;62;p13"/>
          <p:cNvSpPr txBox="1"/>
          <p:nvPr/>
        </p:nvSpPr>
        <p:spPr>
          <a:xfrm>
            <a:off x="298725" y="4411050"/>
            <a:ext cx="35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latin typeface="Average"/>
                <a:ea typeface="Average"/>
                <a:cs typeface="Average"/>
                <a:sym typeface="Average"/>
              </a:rPr>
              <a:t>Presentación del Proyecto 13/12/2022</a:t>
            </a:r>
            <a:endParaRPr>
              <a:solidFill>
                <a:schemeClr val="dk1"/>
              </a:solidFill>
              <a:latin typeface="Average"/>
              <a:ea typeface="Average"/>
              <a:cs typeface="Average"/>
              <a:sym typeface="Average"/>
            </a:endParaRPr>
          </a:p>
        </p:txBody>
      </p:sp>
      <p:pic>
        <p:nvPicPr>
          <p:cNvPr id="63" name="Google Shape;63;p13"/>
          <p:cNvPicPr preferRelativeResize="0"/>
          <p:nvPr/>
        </p:nvPicPr>
        <p:blipFill>
          <a:blip r:embed="rId3">
            <a:alphaModFix/>
          </a:blip>
          <a:stretch>
            <a:fillRect/>
          </a:stretch>
        </p:blipFill>
        <p:spPr>
          <a:xfrm>
            <a:off x="4294339" y="2521871"/>
            <a:ext cx="1507336" cy="851125"/>
          </a:xfrm>
          <a:prstGeom prst="rect">
            <a:avLst/>
          </a:prstGeom>
          <a:noFill/>
          <a:ln>
            <a:noFill/>
          </a:ln>
        </p:spPr>
      </p:pic>
      <p:pic>
        <p:nvPicPr>
          <p:cNvPr id="64" name="Google Shape;64;p13"/>
          <p:cNvPicPr preferRelativeResize="0"/>
          <p:nvPr/>
        </p:nvPicPr>
        <p:blipFill rotWithShape="1">
          <a:blip r:embed="rId4">
            <a:alphaModFix/>
          </a:blip>
          <a:srcRect b="-1200" l="2970" r="-2969" t="1200"/>
          <a:stretch/>
        </p:blipFill>
        <p:spPr>
          <a:xfrm>
            <a:off x="1348075" y="958875"/>
            <a:ext cx="5017500" cy="3115471"/>
          </a:xfrm>
          <a:prstGeom prst="rect">
            <a:avLst/>
          </a:prstGeom>
          <a:noFill/>
          <a:ln>
            <a:noFill/>
          </a:ln>
        </p:spPr>
      </p:pic>
      <p:pic>
        <p:nvPicPr>
          <p:cNvPr id="65" name="Google Shape;65;p13"/>
          <p:cNvPicPr preferRelativeResize="0"/>
          <p:nvPr/>
        </p:nvPicPr>
        <p:blipFill>
          <a:blip r:embed="rId3">
            <a:alphaModFix/>
          </a:blip>
          <a:stretch>
            <a:fillRect/>
          </a:stretch>
        </p:blipFill>
        <p:spPr>
          <a:xfrm>
            <a:off x="4294838" y="2495366"/>
            <a:ext cx="554325" cy="313025"/>
          </a:xfrm>
          <a:prstGeom prst="rect">
            <a:avLst/>
          </a:prstGeom>
          <a:noFill/>
          <a:ln>
            <a:noFill/>
          </a:ln>
        </p:spPr>
      </p:pic>
      <p:pic>
        <p:nvPicPr>
          <p:cNvPr id="66" name="Google Shape;66;p13"/>
          <p:cNvPicPr preferRelativeResize="0"/>
          <p:nvPr/>
        </p:nvPicPr>
        <p:blipFill>
          <a:blip r:embed="rId3">
            <a:alphaModFix/>
          </a:blip>
          <a:stretch>
            <a:fillRect/>
          </a:stretch>
        </p:blipFill>
        <p:spPr>
          <a:xfrm>
            <a:off x="3157450" y="3331764"/>
            <a:ext cx="314650" cy="177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41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del Proyecto</a:t>
            </a:r>
            <a:endParaRPr/>
          </a:p>
        </p:txBody>
      </p:sp>
      <p:sp>
        <p:nvSpPr>
          <p:cNvPr id="133" name="Google Shape;133;p22"/>
          <p:cNvSpPr txBox="1"/>
          <p:nvPr/>
        </p:nvSpPr>
        <p:spPr>
          <a:xfrm>
            <a:off x="200825" y="779725"/>
            <a:ext cx="56613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000"/>
              </a:spcBef>
              <a:spcAft>
                <a:spcPts val="600"/>
              </a:spcAft>
              <a:buNone/>
            </a:pPr>
            <a:r>
              <a:rPr b="1" lang="es" sz="2200">
                <a:solidFill>
                  <a:srgbClr val="FFF2CC"/>
                </a:solidFill>
              </a:rPr>
              <a:t>Aceptación de resultados por el cliente</a:t>
            </a:r>
            <a:endParaRPr b="1" sz="2200">
              <a:solidFill>
                <a:srgbClr val="FFF2CC"/>
              </a:solidFill>
            </a:endParaRPr>
          </a:p>
        </p:txBody>
      </p:sp>
      <p:pic>
        <p:nvPicPr>
          <p:cNvPr id="134" name="Google Shape;134;p22"/>
          <p:cNvPicPr preferRelativeResize="0"/>
          <p:nvPr/>
        </p:nvPicPr>
        <p:blipFill rotWithShape="1">
          <a:blip r:embed="rId3">
            <a:alphaModFix/>
          </a:blip>
          <a:srcRect b="25960" l="23257" r="28159" t="29889"/>
          <a:stretch/>
        </p:blipFill>
        <p:spPr>
          <a:xfrm>
            <a:off x="1897050" y="1492263"/>
            <a:ext cx="5349901" cy="27368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241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del Proyecto</a:t>
            </a:r>
            <a:endParaRPr/>
          </a:p>
        </p:txBody>
      </p:sp>
      <p:sp>
        <p:nvSpPr>
          <p:cNvPr id="140" name="Google Shape;140;p23"/>
          <p:cNvSpPr txBox="1"/>
          <p:nvPr/>
        </p:nvSpPr>
        <p:spPr>
          <a:xfrm>
            <a:off x="200825" y="779725"/>
            <a:ext cx="56613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000"/>
              </a:spcBef>
              <a:spcAft>
                <a:spcPts val="600"/>
              </a:spcAft>
              <a:buNone/>
            </a:pPr>
            <a:r>
              <a:rPr b="1" lang="es" sz="2200">
                <a:solidFill>
                  <a:srgbClr val="FFF2CC"/>
                </a:solidFill>
              </a:rPr>
              <a:t>Valoración de la tecnología usada</a:t>
            </a:r>
            <a:endParaRPr b="1" sz="2200">
              <a:solidFill>
                <a:srgbClr val="FFF2CC"/>
              </a:solidFill>
            </a:endParaRPr>
          </a:p>
        </p:txBody>
      </p:sp>
      <p:sp>
        <p:nvSpPr>
          <p:cNvPr id="141" name="Google Shape;141;p23"/>
          <p:cNvSpPr txBox="1"/>
          <p:nvPr>
            <p:ph idx="1" type="body"/>
          </p:nvPr>
        </p:nvSpPr>
        <p:spPr>
          <a:xfrm>
            <a:off x="311700" y="1357925"/>
            <a:ext cx="5011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solidFill>
                  <a:schemeClr val="dk1"/>
                </a:solidFill>
                <a:latin typeface="Arial"/>
                <a:ea typeface="Arial"/>
                <a:cs typeface="Arial"/>
                <a:sym typeface="Arial"/>
              </a:rPr>
              <a:t>El uso de Django ha supuesto puntos positivos y negativos</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s" sz="1400">
                <a:solidFill>
                  <a:schemeClr val="dk1"/>
                </a:solidFill>
                <a:latin typeface="Arial"/>
                <a:ea typeface="Arial"/>
                <a:cs typeface="Arial"/>
                <a:sym typeface="Arial"/>
              </a:rPr>
              <a:t>Puntos positivos:</a:t>
            </a:r>
            <a:endParaRPr sz="1400">
              <a:solidFill>
                <a:schemeClr val="dk1"/>
              </a:solidFill>
              <a:latin typeface="Arial"/>
              <a:ea typeface="Arial"/>
              <a:cs typeface="Arial"/>
              <a:sym typeface="Arial"/>
            </a:endParaRPr>
          </a:p>
          <a:p>
            <a:pPr indent="-317500" lvl="0" marL="457200" rtl="0" algn="l">
              <a:spcBef>
                <a:spcPts val="1200"/>
              </a:spcBef>
              <a:spcAft>
                <a:spcPts val="0"/>
              </a:spcAft>
              <a:buClr>
                <a:schemeClr val="dk1"/>
              </a:buClr>
              <a:buSzPts val="1400"/>
              <a:buFont typeface="Arial"/>
              <a:buChar char="-"/>
            </a:pPr>
            <a:r>
              <a:rPr lang="es" sz="1400">
                <a:solidFill>
                  <a:schemeClr val="dk1"/>
                </a:solidFill>
                <a:latin typeface="Arial"/>
                <a:ea typeface="Arial"/>
                <a:cs typeface="Arial"/>
                <a:sym typeface="Arial"/>
              </a:rPr>
              <a:t>El panel de administrador que incluye es muy útil</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s" sz="1400">
                <a:solidFill>
                  <a:schemeClr val="dk1"/>
                </a:solidFill>
                <a:latin typeface="Arial"/>
                <a:ea typeface="Arial"/>
                <a:cs typeface="Arial"/>
                <a:sym typeface="Arial"/>
              </a:rPr>
              <a:t>Facilidad de uso de librerías</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s" sz="1400">
                <a:solidFill>
                  <a:schemeClr val="dk1"/>
                </a:solidFill>
                <a:latin typeface="Arial"/>
                <a:ea typeface="Arial"/>
                <a:cs typeface="Arial"/>
                <a:sym typeface="Arial"/>
              </a:rPr>
              <a:t>Estructura de paquetes muy diferenciada y accesible</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s" sz="1400">
                <a:solidFill>
                  <a:schemeClr val="dk1"/>
                </a:solidFill>
                <a:latin typeface="Arial"/>
                <a:ea typeface="Arial"/>
                <a:cs typeface="Arial"/>
                <a:sym typeface="Arial"/>
              </a:rPr>
              <a:t>Buena unión a la base de datos</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s" sz="1400">
                <a:solidFill>
                  <a:schemeClr val="dk1"/>
                </a:solidFill>
                <a:latin typeface="Arial"/>
                <a:ea typeface="Arial"/>
                <a:cs typeface="Arial"/>
                <a:sym typeface="Arial"/>
              </a:rPr>
              <a:t>Infinidad de </a:t>
            </a:r>
            <a:r>
              <a:rPr lang="es" sz="1400">
                <a:solidFill>
                  <a:schemeClr val="dk1"/>
                </a:solidFill>
                <a:latin typeface="Arial"/>
                <a:ea typeface="Arial"/>
                <a:cs typeface="Arial"/>
                <a:sym typeface="Arial"/>
              </a:rPr>
              <a:t>módulos</a:t>
            </a:r>
            <a:r>
              <a:rPr lang="es" sz="1400">
                <a:solidFill>
                  <a:schemeClr val="dk1"/>
                </a:solidFill>
                <a:latin typeface="Arial"/>
                <a:ea typeface="Arial"/>
                <a:cs typeface="Arial"/>
                <a:sym typeface="Arial"/>
              </a:rPr>
              <a:t> a implementar</a:t>
            </a:r>
            <a:endParaRPr sz="1400">
              <a:solidFill>
                <a:schemeClr val="dk1"/>
              </a:solidFill>
              <a:latin typeface="Arial"/>
              <a:ea typeface="Arial"/>
              <a:cs typeface="Arial"/>
              <a:sym typeface="Arial"/>
            </a:endParaRPr>
          </a:p>
        </p:txBody>
      </p:sp>
      <p:sp>
        <p:nvSpPr>
          <p:cNvPr id="142" name="Google Shape;142;p23"/>
          <p:cNvSpPr txBox="1"/>
          <p:nvPr>
            <p:ph idx="1" type="body"/>
          </p:nvPr>
        </p:nvSpPr>
        <p:spPr>
          <a:xfrm>
            <a:off x="5132900" y="1806850"/>
            <a:ext cx="396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solidFill>
                  <a:schemeClr val="dk1"/>
                </a:solidFill>
                <a:latin typeface="Arial"/>
                <a:ea typeface="Arial"/>
                <a:cs typeface="Arial"/>
                <a:sym typeface="Arial"/>
              </a:rPr>
              <a:t>Puntos negativos:</a:t>
            </a:r>
            <a:endParaRPr sz="1400">
              <a:solidFill>
                <a:schemeClr val="dk1"/>
              </a:solidFill>
              <a:latin typeface="Arial"/>
              <a:ea typeface="Arial"/>
              <a:cs typeface="Arial"/>
              <a:sym typeface="Arial"/>
            </a:endParaRPr>
          </a:p>
          <a:p>
            <a:pPr indent="-317500" lvl="0" marL="457200" rtl="0" algn="l">
              <a:spcBef>
                <a:spcPts val="1200"/>
              </a:spcBef>
              <a:spcAft>
                <a:spcPts val="0"/>
              </a:spcAft>
              <a:buClr>
                <a:schemeClr val="dk1"/>
              </a:buClr>
              <a:buSzPts val="1400"/>
              <a:buFont typeface="Arial"/>
              <a:buChar char="-"/>
            </a:pPr>
            <a:r>
              <a:rPr lang="es" sz="1400">
                <a:solidFill>
                  <a:schemeClr val="dk1"/>
                </a:solidFill>
                <a:latin typeface="Arial"/>
                <a:ea typeface="Arial"/>
                <a:cs typeface="Arial"/>
                <a:sym typeface="Arial"/>
              </a:rPr>
              <a:t>Gran curva de aprendizaje</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s" sz="1400">
                <a:solidFill>
                  <a:schemeClr val="dk1"/>
                </a:solidFill>
                <a:latin typeface="Arial"/>
                <a:ea typeface="Arial"/>
                <a:cs typeface="Arial"/>
                <a:sym typeface="Arial"/>
              </a:rPr>
              <a:t>Bastantes problemas con las versiones de los módulos</a:t>
            </a:r>
            <a:endParaRPr sz="1400">
              <a:solidFill>
                <a:schemeClr val="dk1"/>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241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del Proyecto</a:t>
            </a:r>
            <a:endParaRPr/>
          </a:p>
        </p:txBody>
      </p:sp>
      <p:sp>
        <p:nvSpPr>
          <p:cNvPr id="148" name="Google Shape;148;p24"/>
          <p:cNvSpPr txBox="1"/>
          <p:nvPr/>
        </p:nvSpPr>
        <p:spPr>
          <a:xfrm>
            <a:off x="200825" y="779725"/>
            <a:ext cx="8097900" cy="181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000"/>
              </a:spcBef>
              <a:spcAft>
                <a:spcPts val="0"/>
              </a:spcAft>
              <a:buNone/>
            </a:pPr>
            <a:r>
              <a:rPr b="1" lang="es" sz="2200">
                <a:solidFill>
                  <a:srgbClr val="FFF2CC"/>
                </a:solidFill>
              </a:rPr>
              <a:t>Valoración del desempeño de los equipos de trabajo</a:t>
            </a:r>
            <a:endParaRPr b="1" sz="2200">
              <a:solidFill>
                <a:srgbClr val="FFF2CC"/>
              </a:solidFill>
            </a:endParaRPr>
          </a:p>
          <a:p>
            <a:pPr indent="0" lvl="0" marL="0" rtl="0" algn="just">
              <a:lnSpc>
                <a:spcPct val="115000"/>
              </a:lnSpc>
              <a:spcBef>
                <a:spcPts val="2000"/>
              </a:spcBef>
              <a:spcAft>
                <a:spcPts val="0"/>
              </a:spcAft>
              <a:buNone/>
            </a:pPr>
            <a:r>
              <a:t/>
            </a:r>
            <a:endParaRPr b="1" sz="2200">
              <a:solidFill>
                <a:srgbClr val="FFF2CC"/>
              </a:solidFill>
            </a:endParaRPr>
          </a:p>
          <a:p>
            <a:pPr indent="0" lvl="0" marL="0" rtl="0" algn="just">
              <a:lnSpc>
                <a:spcPct val="115000"/>
              </a:lnSpc>
              <a:spcBef>
                <a:spcPts val="2000"/>
              </a:spcBef>
              <a:spcAft>
                <a:spcPts val="600"/>
              </a:spcAft>
              <a:buNone/>
            </a:pPr>
            <a:r>
              <a:t/>
            </a:r>
            <a:endParaRPr b="1" sz="2200">
              <a:solidFill>
                <a:srgbClr val="FFF2CC"/>
              </a:solidFill>
            </a:endParaRPr>
          </a:p>
        </p:txBody>
      </p:sp>
      <p:sp>
        <p:nvSpPr>
          <p:cNvPr id="149" name="Google Shape;149;p24"/>
          <p:cNvSpPr txBox="1"/>
          <p:nvPr>
            <p:ph idx="1" type="body"/>
          </p:nvPr>
        </p:nvSpPr>
        <p:spPr>
          <a:xfrm>
            <a:off x="311700" y="1246000"/>
            <a:ext cx="4333500" cy="374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solidFill>
                  <a:schemeClr val="dk1"/>
                </a:solidFill>
                <a:latin typeface="Arial"/>
                <a:ea typeface="Arial"/>
                <a:cs typeface="Arial"/>
                <a:sym typeface="Arial"/>
              </a:rPr>
              <a:t>Puntos positivos:</a:t>
            </a:r>
            <a:endParaRPr sz="1400">
              <a:solidFill>
                <a:schemeClr val="dk1"/>
              </a:solidFill>
              <a:latin typeface="Arial"/>
              <a:ea typeface="Arial"/>
              <a:cs typeface="Arial"/>
              <a:sym typeface="Arial"/>
            </a:endParaRPr>
          </a:p>
          <a:p>
            <a:pPr indent="-317500" lvl="0" marL="457200" rtl="0" algn="l">
              <a:spcBef>
                <a:spcPts val="1200"/>
              </a:spcBef>
              <a:spcAft>
                <a:spcPts val="0"/>
              </a:spcAft>
              <a:buClr>
                <a:schemeClr val="dk1"/>
              </a:buClr>
              <a:buSzPts val="1400"/>
              <a:buFont typeface="Arial"/>
              <a:buChar char="-"/>
            </a:pPr>
            <a:r>
              <a:rPr lang="es" sz="1400">
                <a:solidFill>
                  <a:schemeClr val="dk1"/>
                </a:solidFill>
                <a:latin typeface="Arial"/>
                <a:ea typeface="Arial"/>
                <a:cs typeface="Arial"/>
                <a:sym typeface="Arial"/>
              </a:rPr>
              <a:t>Buen desempeño en general de los miembros del equipo de trabajo</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s" sz="1400">
                <a:solidFill>
                  <a:schemeClr val="dk1"/>
                </a:solidFill>
                <a:latin typeface="Arial"/>
                <a:ea typeface="Arial"/>
                <a:cs typeface="Arial"/>
                <a:sym typeface="Arial"/>
              </a:rPr>
              <a:t>Compromiso a lo largo del proyecto</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s" sz="1400">
                <a:solidFill>
                  <a:schemeClr val="dk1"/>
                </a:solidFill>
                <a:latin typeface="Arial"/>
                <a:ea typeface="Arial"/>
                <a:cs typeface="Arial"/>
                <a:sym typeface="Arial"/>
              </a:rPr>
              <a:t>Buena cooperación entre los distintos miembros</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s" sz="1400">
                <a:solidFill>
                  <a:schemeClr val="dk1"/>
                </a:solidFill>
                <a:latin typeface="Arial"/>
                <a:ea typeface="Arial"/>
                <a:cs typeface="Arial"/>
                <a:sym typeface="Arial"/>
              </a:rPr>
              <a:t>Buena actitud de trabajo en general de todos los miembros</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s" sz="1400">
                <a:solidFill>
                  <a:schemeClr val="dk1"/>
                </a:solidFill>
                <a:latin typeface="Arial"/>
                <a:ea typeface="Arial"/>
                <a:cs typeface="Arial"/>
                <a:sym typeface="Arial"/>
              </a:rPr>
              <a:t>Aun teniendo una gran carga de trabajo se han sacado adelante las diferentes tareas</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s" sz="1400">
                <a:solidFill>
                  <a:schemeClr val="dk1"/>
                </a:solidFill>
                <a:latin typeface="Arial"/>
                <a:ea typeface="Arial"/>
                <a:cs typeface="Arial"/>
                <a:sym typeface="Arial"/>
              </a:rPr>
              <a:t>Solución a los problemas de manera rápida</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s" sz="1400">
                <a:solidFill>
                  <a:schemeClr val="dk1"/>
                </a:solidFill>
                <a:latin typeface="Arial"/>
                <a:ea typeface="Arial"/>
                <a:cs typeface="Arial"/>
                <a:sym typeface="Arial"/>
              </a:rPr>
              <a:t>Aprendizaje efectivo</a:t>
            </a:r>
            <a:endParaRPr sz="1400">
              <a:solidFill>
                <a:schemeClr val="dk1"/>
              </a:solidFill>
              <a:latin typeface="Arial"/>
              <a:ea typeface="Arial"/>
              <a:cs typeface="Arial"/>
              <a:sym typeface="Arial"/>
            </a:endParaRPr>
          </a:p>
          <a:p>
            <a:pPr indent="0" lvl="0" marL="0" rtl="0" algn="l">
              <a:spcBef>
                <a:spcPts val="1200"/>
              </a:spcBef>
              <a:spcAft>
                <a:spcPts val="1200"/>
              </a:spcAft>
              <a:buNone/>
            </a:pPr>
            <a:r>
              <a:t/>
            </a:r>
            <a:endParaRPr sz="1400">
              <a:solidFill>
                <a:schemeClr val="dk1"/>
              </a:solidFill>
              <a:latin typeface="Arial"/>
              <a:ea typeface="Arial"/>
              <a:cs typeface="Arial"/>
              <a:sym typeface="Arial"/>
            </a:endParaRPr>
          </a:p>
        </p:txBody>
      </p:sp>
      <p:sp>
        <p:nvSpPr>
          <p:cNvPr id="150" name="Google Shape;150;p24"/>
          <p:cNvSpPr txBox="1"/>
          <p:nvPr>
            <p:ph idx="1" type="body"/>
          </p:nvPr>
        </p:nvSpPr>
        <p:spPr>
          <a:xfrm>
            <a:off x="4899875" y="1246000"/>
            <a:ext cx="4061700" cy="374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solidFill>
                  <a:schemeClr val="dk1"/>
                </a:solidFill>
                <a:latin typeface="Arial"/>
                <a:ea typeface="Arial"/>
                <a:cs typeface="Arial"/>
                <a:sym typeface="Arial"/>
              </a:rPr>
              <a:t>Puntos negativos:</a:t>
            </a:r>
            <a:endParaRPr sz="1400">
              <a:solidFill>
                <a:schemeClr val="dk1"/>
              </a:solidFill>
              <a:latin typeface="Arial"/>
              <a:ea typeface="Arial"/>
              <a:cs typeface="Arial"/>
              <a:sym typeface="Arial"/>
            </a:endParaRPr>
          </a:p>
          <a:p>
            <a:pPr indent="-317500" lvl="0" marL="457200" rtl="0" algn="l">
              <a:spcBef>
                <a:spcPts val="1200"/>
              </a:spcBef>
              <a:spcAft>
                <a:spcPts val="0"/>
              </a:spcAft>
              <a:buClr>
                <a:schemeClr val="dk1"/>
              </a:buClr>
              <a:buSzPts val="1400"/>
              <a:buFont typeface="Arial"/>
              <a:buChar char="-"/>
            </a:pPr>
            <a:r>
              <a:rPr lang="es" sz="1400">
                <a:solidFill>
                  <a:schemeClr val="dk1"/>
                </a:solidFill>
                <a:latin typeface="Arial"/>
                <a:ea typeface="Arial"/>
                <a:cs typeface="Arial"/>
                <a:sym typeface="Arial"/>
              </a:rPr>
              <a:t>La comunicación podría ser mejorable, aún así no ha ido tan mal.</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s" sz="1400">
                <a:solidFill>
                  <a:schemeClr val="dk1"/>
                </a:solidFill>
                <a:latin typeface="Arial"/>
                <a:ea typeface="Arial"/>
                <a:cs typeface="Arial"/>
                <a:sym typeface="Arial"/>
              </a:rPr>
              <a:t>El aprendizaje con las tecnologías usadas ha sido lento</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s" sz="1400">
                <a:solidFill>
                  <a:schemeClr val="dk1"/>
                </a:solidFill>
                <a:latin typeface="Arial"/>
                <a:ea typeface="Arial"/>
                <a:cs typeface="Arial"/>
                <a:sym typeface="Arial"/>
              </a:rPr>
              <a:t>La carga de trabajo ha sido grande</a:t>
            </a:r>
            <a:endParaRPr sz="1400">
              <a:solidFill>
                <a:schemeClr val="dk1"/>
              </a:solidFill>
              <a:latin typeface="Arial"/>
              <a:ea typeface="Arial"/>
              <a:cs typeface="Arial"/>
              <a:sym typeface="Arial"/>
            </a:endParaRPr>
          </a:p>
          <a:p>
            <a:pPr indent="0" lvl="0" marL="0" rtl="0" algn="l">
              <a:spcBef>
                <a:spcPts val="1200"/>
              </a:spcBef>
              <a:spcAft>
                <a:spcPts val="120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241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del Proyecto</a:t>
            </a:r>
            <a:endParaRPr/>
          </a:p>
        </p:txBody>
      </p:sp>
      <p:sp>
        <p:nvSpPr>
          <p:cNvPr id="156" name="Google Shape;156;p25"/>
          <p:cNvSpPr txBox="1"/>
          <p:nvPr/>
        </p:nvSpPr>
        <p:spPr>
          <a:xfrm>
            <a:off x="200825" y="779725"/>
            <a:ext cx="8083200" cy="181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000"/>
              </a:spcBef>
              <a:spcAft>
                <a:spcPts val="0"/>
              </a:spcAft>
              <a:buNone/>
            </a:pPr>
            <a:r>
              <a:rPr b="1" lang="es" sz="2200">
                <a:solidFill>
                  <a:srgbClr val="FFF2CC"/>
                </a:solidFill>
              </a:rPr>
              <a:t>Análisis de la línea base de costes: Balance y desviaciones</a:t>
            </a:r>
            <a:endParaRPr b="1" sz="2200">
              <a:solidFill>
                <a:srgbClr val="FFF2CC"/>
              </a:solidFill>
            </a:endParaRPr>
          </a:p>
          <a:p>
            <a:pPr indent="0" lvl="0" marL="0" rtl="0" algn="just">
              <a:lnSpc>
                <a:spcPct val="115000"/>
              </a:lnSpc>
              <a:spcBef>
                <a:spcPts val="2000"/>
              </a:spcBef>
              <a:spcAft>
                <a:spcPts val="0"/>
              </a:spcAft>
              <a:buNone/>
            </a:pPr>
            <a:r>
              <a:t/>
            </a:r>
            <a:endParaRPr b="1" sz="2200">
              <a:solidFill>
                <a:srgbClr val="FFF2CC"/>
              </a:solidFill>
            </a:endParaRPr>
          </a:p>
          <a:p>
            <a:pPr indent="0" lvl="0" marL="0" rtl="0" algn="just">
              <a:lnSpc>
                <a:spcPct val="115000"/>
              </a:lnSpc>
              <a:spcBef>
                <a:spcPts val="2000"/>
              </a:spcBef>
              <a:spcAft>
                <a:spcPts val="600"/>
              </a:spcAft>
              <a:buNone/>
            </a:pPr>
            <a:r>
              <a:t/>
            </a:r>
            <a:endParaRPr b="1" sz="2200">
              <a:solidFill>
                <a:srgbClr val="FFF2CC"/>
              </a:solidFill>
            </a:endParaRPr>
          </a:p>
        </p:txBody>
      </p:sp>
      <p:sp>
        <p:nvSpPr>
          <p:cNvPr id="157" name="Google Shape;157;p25"/>
          <p:cNvSpPr txBox="1"/>
          <p:nvPr/>
        </p:nvSpPr>
        <p:spPr>
          <a:xfrm>
            <a:off x="311700" y="1259175"/>
            <a:ext cx="4344900" cy="4617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2000"/>
              </a:spcBef>
              <a:spcAft>
                <a:spcPts val="0"/>
              </a:spcAft>
              <a:buClr>
                <a:srgbClr val="FFF2CC"/>
              </a:buClr>
              <a:buSzPts val="1800"/>
              <a:buChar char="●"/>
            </a:pPr>
            <a:r>
              <a:rPr b="1" lang="es" sz="1800">
                <a:solidFill>
                  <a:srgbClr val="FFF2CC"/>
                </a:solidFill>
              </a:rPr>
              <a:t>Desviación de la programación</a:t>
            </a:r>
            <a:endParaRPr/>
          </a:p>
        </p:txBody>
      </p:sp>
      <p:sp>
        <p:nvSpPr>
          <p:cNvPr id="158" name="Google Shape;158;p25"/>
          <p:cNvSpPr txBox="1"/>
          <p:nvPr>
            <p:ph idx="1" type="body"/>
          </p:nvPr>
        </p:nvSpPr>
        <p:spPr>
          <a:xfrm>
            <a:off x="861425" y="1720875"/>
            <a:ext cx="6762000" cy="2907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s" sz="1100">
                <a:solidFill>
                  <a:schemeClr val="dk1"/>
                </a:solidFill>
                <a:latin typeface="Arial"/>
                <a:ea typeface="Arial"/>
                <a:cs typeface="Arial"/>
                <a:sym typeface="Arial"/>
              </a:rPr>
              <a:t>Resultado planeado:</a:t>
            </a:r>
            <a:endParaRPr b="1" sz="1100">
              <a:solidFill>
                <a:schemeClr val="dk1"/>
              </a:solidFill>
              <a:latin typeface="Arial"/>
              <a:ea typeface="Arial"/>
              <a:cs typeface="Arial"/>
              <a:sym typeface="Arial"/>
            </a:endParaRPr>
          </a:p>
          <a:p>
            <a:pPr indent="0" lvl="0" marL="0" rtl="0" algn="l">
              <a:lnSpc>
                <a:spcPct val="95000"/>
              </a:lnSpc>
              <a:spcBef>
                <a:spcPts val="1200"/>
              </a:spcBef>
              <a:spcAft>
                <a:spcPts val="0"/>
              </a:spcAft>
              <a:buSzPts val="275"/>
              <a:buNone/>
            </a:pPr>
            <a:r>
              <a:rPr lang="es" sz="1100">
                <a:solidFill>
                  <a:schemeClr val="dk1"/>
                </a:solidFill>
                <a:latin typeface="Arial"/>
                <a:ea typeface="Arial"/>
                <a:cs typeface="Arial"/>
                <a:sym typeface="Arial"/>
              </a:rPr>
              <a:t>En la planificación se tiene previsto el desarrollo de todos los requisitos planteados por el cliente. A esto también se le añadió los nuevos requisitos de mejorar interfaz, hacer tests al código, mi</a:t>
            </a:r>
            <a:r>
              <a:rPr lang="es" sz="1100">
                <a:solidFill>
                  <a:schemeClr val="dk1"/>
                </a:solidFill>
                <a:latin typeface="Arial"/>
                <a:ea typeface="Arial"/>
                <a:cs typeface="Arial"/>
                <a:sym typeface="Arial"/>
              </a:rPr>
              <a:t>grar la base de datos a Postgres, mostrar correctamente el catálogo y cambios en la vista de administrador.</a:t>
            </a:r>
            <a:endParaRPr sz="1100">
              <a:solidFill>
                <a:schemeClr val="dk1"/>
              </a:solidFill>
              <a:latin typeface="Arial"/>
              <a:ea typeface="Arial"/>
              <a:cs typeface="Arial"/>
              <a:sym typeface="Arial"/>
            </a:endParaRPr>
          </a:p>
          <a:p>
            <a:pPr indent="0" lvl="0" marL="0" rtl="0" algn="l">
              <a:lnSpc>
                <a:spcPct val="95000"/>
              </a:lnSpc>
              <a:spcBef>
                <a:spcPts val="1200"/>
              </a:spcBef>
              <a:spcAft>
                <a:spcPts val="0"/>
              </a:spcAft>
              <a:buSzPts val="275"/>
              <a:buNone/>
            </a:pPr>
            <a:r>
              <a:rPr b="1" lang="es" sz="1100">
                <a:solidFill>
                  <a:schemeClr val="dk1"/>
                </a:solidFill>
                <a:latin typeface="Arial"/>
                <a:ea typeface="Arial"/>
                <a:cs typeface="Arial"/>
                <a:sym typeface="Arial"/>
              </a:rPr>
              <a:t>Resultado actual:</a:t>
            </a:r>
            <a:endParaRPr b="1" sz="1100">
              <a:solidFill>
                <a:schemeClr val="dk1"/>
              </a:solidFill>
              <a:latin typeface="Arial"/>
              <a:ea typeface="Arial"/>
              <a:cs typeface="Arial"/>
              <a:sym typeface="Arial"/>
            </a:endParaRPr>
          </a:p>
          <a:p>
            <a:pPr indent="0" lvl="0" marL="0" rtl="0" algn="l">
              <a:lnSpc>
                <a:spcPct val="95000"/>
              </a:lnSpc>
              <a:spcBef>
                <a:spcPts val="1200"/>
              </a:spcBef>
              <a:spcAft>
                <a:spcPts val="0"/>
              </a:spcAft>
              <a:buSzPts val="275"/>
              <a:buNone/>
            </a:pPr>
            <a:r>
              <a:rPr lang="es" sz="1100">
                <a:solidFill>
                  <a:schemeClr val="dk1"/>
                </a:solidFill>
                <a:latin typeface="Arial"/>
                <a:ea typeface="Arial"/>
                <a:cs typeface="Arial"/>
                <a:sym typeface="Arial"/>
              </a:rPr>
              <a:t>Todos los requisitos que se planearon se han implementado con éxito.</a:t>
            </a:r>
            <a:endParaRPr sz="1100">
              <a:solidFill>
                <a:schemeClr val="dk1"/>
              </a:solidFill>
              <a:latin typeface="Arial"/>
              <a:ea typeface="Arial"/>
              <a:cs typeface="Arial"/>
              <a:sym typeface="Arial"/>
            </a:endParaRPr>
          </a:p>
          <a:p>
            <a:pPr indent="0" lvl="0" marL="0" rtl="0" algn="l">
              <a:lnSpc>
                <a:spcPct val="95000"/>
              </a:lnSpc>
              <a:spcBef>
                <a:spcPts val="1200"/>
              </a:spcBef>
              <a:spcAft>
                <a:spcPts val="0"/>
              </a:spcAft>
              <a:buSzPts val="275"/>
              <a:buNone/>
            </a:pPr>
            <a:r>
              <a:rPr b="1" lang="es" sz="1100">
                <a:solidFill>
                  <a:schemeClr val="dk1"/>
                </a:solidFill>
                <a:latin typeface="Arial"/>
                <a:ea typeface="Arial"/>
                <a:cs typeface="Arial"/>
                <a:sym typeface="Arial"/>
              </a:rPr>
              <a:t>Desviación:</a:t>
            </a:r>
            <a:endParaRPr b="1" sz="1100">
              <a:solidFill>
                <a:schemeClr val="dk1"/>
              </a:solidFill>
              <a:latin typeface="Arial"/>
              <a:ea typeface="Arial"/>
              <a:cs typeface="Arial"/>
              <a:sym typeface="Arial"/>
            </a:endParaRPr>
          </a:p>
          <a:p>
            <a:pPr indent="0" lvl="0" marL="0" rtl="0" algn="l">
              <a:lnSpc>
                <a:spcPct val="95000"/>
              </a:lnSpc>
              <a:spcBef>
                <a:spcPts val="1200"/>
              </a:spcBef>
              <a:spcAft>
                <a:spcPts val="0"/>
              </a:spcAft>
              <a:buSzPts val="275"/>
              <a:buNone/>
            </a:pPr>
            <a:r>
              <a:rPr lang="es" sz="1100">
                <a:solidFill>
                  <a:schemeClr val="dk1"/>
                </a:solidFill>
                <a:latin typeface="Arial"/>
                <a:ea typeface="Arial"/>
                <a:cs typeface="Arial"/>
                <a:sym typeface="Arial"/>
              </a:rPr>
              <a:t>Nuestra planificación no ha sufrido ninguna desviación, todo lo planeado se ha desarrollado</a:t>
            </a:r>
            <a:endParaRPr sz="1100">
              <a:solidFill>
                <a:schemeClr val="dk1"/>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1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241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del Proyecto</a:t>
            </a:r>
            <a:endParaRPr/>
          </a:p>
        </p:txBody>
      </p:sp>
      <p:sp>
        <p:nvSpPr>
          <p:cNvPr id="164" name="Google Shape;164;p26"/>
          <p:cNvSpPr txBox="1"/>
          <p:nvPr/>
        </p:nvSpPr>
        <p:spPr>
          <a:xfrm>
            <a:off x="200825" y="779725"/>
            <a:ext cx="8083200" cy="181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000"/>
              </a:spcBef>
              <a:spcAft>
                <a:spcPts val="0"/>
              </a:spcAft>
              <a:buNone/>
            </a:pPr>
            <a:r>
              <a:rPr b="1" lang="es" sz="2200">
                <a:solidFill>
                  <a:srgbClr val="FFF2CC"/>
                </a:solidFill>
              </a:rPr>
              <a:t>Análisis de la línea base de costes: Balance y desviaciones</a:t>
            </a:r>
            <a:endParaRPr b="1" sz="2200">
              <a:solidFill>
                <a:srgbClr val="FFF2CC"/>
              </a:solidFill>
            </a:endParaRPr>
          </a:p>
          <a:p>
            <a:pPr indent="0" lvl="0" marL="0" rtl="0" algn="just">
              <a:lnSpc>
                <a:spcPct val="115000"/>
              </a:lnSpc>
              <a:spcBef>
                <a:spcPts val="2000"/>
              </a:spcBef>
              <a:spcAft>
                <a:spcPts val="0"/>
              </a:spcAft>
              <a:buNone/>
            </a:pPr>
            <a:r>
              <a:t/>
            </a:r>
            <a:endParaRPr b="1" sz="2200">
              <a:solidFill>
                <a:srgbClr val="FFF2CC"/>
              </a:solidFill>
            </a:endParaRPr>
          </a:p>
          <a:p>
            <a:pPr indent="0" lvl="0" marL="0" rtl="0" algn="just">
              <a:lnSpc>
                <a:spcPct val="115000"/>
              </a:lnSpc>
              <a:spcBef>
                <a:spcPts val="2000"/>
              </a:spcBef>
              <a:spcAft>
                <a:spcPts val="600"/>
              </a:spcAft>
              <a:buNone/>
            </a:pPr>
            <a:r>
              <a:t/>
            </a:r>
            <a:endParaRPr b="1" sz="2200">
              <a:solidFill>
                <a:srgbClr val="FFF2CC"/>
              </a:solidFill>
            </a:endParaRPr>
          </a:p>
        </p:txBody>
      </p:sp>
      <p:sp>
        <p:nvSpPr>
          <p:cNvPr id="165" name="Google Shape;165;p26"/>
          <p:cNvSpPr txBox="1"/>
          <p:nvPr/>
        </p:nvSpPr>
        <p:spPr>
          <a:xfrm>
            <a:off x="311700" y="1259175"/>
            <a:ext cx="4344900" cy="4617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2000"/>
              </a:spcBef>
              <a:spcAft>
                <a:spcPts val="0"/>
              </a:spcAft>
              <a:buClr>
                <a:srgbClr val="FFF2CC"/>
              </a:buClr>
              <a:buSzPts val="1800"/>
              <a:buChar char="●"/>
            </a:pPr>
            <a:r>
              <a:rPr b="1" lang="es" sz="1800">
                <a:solidFill>
                  <a:srgbClr val="FFF2CC"/>
                </a:solidFill>
              </a:rPr>
              <a:t>Desviación de los costes</a:t>
            </a:r>
            <a:endParaRPr/>
          </a:p>
        </p:txBody>
      </p:sp>
      <p:sp>
        <p:nvSpPr>
          <p:cNvPr id="166" name="Google Shape;166;p26"/>
          <p:cNvSpPr txBox="1"/>
          <p:nvPr/>
        </p:nvSpPr>
        <p:spPr>
          <a:xfrm>
            <a:off x="530400" y="1875000"/>
            <a:ext cx="8083200" cy="1865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b="1" lang="es" sz="1100">
                <a:solidFill>
                  <a:schemeClr val="dk1"/>
                </a:solidFill>
              </a:rPr>
              <a:t>Resultado planeado:</a:t>
            </a:r>
            <a:endParaRPr b="1" sz="1100">
              <a:solidFill>
                <a:schemeClr val="dk1"/>
              </a:solidFill>
            </a:endParaRPr>
          </a:p>
          <a:p>
            <a:pPr indent="0" lvl="0" marL="0" rtl="0" algn="l">
              <a:lnSpc>
                <a:spcPct val="95000"/>
              </a:lnSpc>
              <a:spcBef>
                <a:spcPts val="0"/>
              </a:spcBef>
              <a:spcAft>
                <a:spcPts val="0"/>
              </a:spcAft>
              <a:buNone/>
            </a:pPr>
            <a:r>
              <a:rPr lang="es" sz="1100">
                <a:solidFill>
                  <a:schemeClr val="dk1"/>
                </a:solidFill>
              </a:rPr>
              <a:t>Según la planificación, los costes referentes a todo el proyecto son de 16105.26€</a:t>
            </a:r>
            <a:endParaRPr sz="1100">
              <a:solidFill>
                <a:schemeClr val="dk1"/>
              </a:solidFill>
            </a:endParaRPr>
          </a:p>
          <a:p>
            <a:pPr indent="0" lvl="0" marL="0" rtl="0" algn="l">
              <a:lnSpc>
                <a:spcPct val="9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s" sz="1100">
                <a:solidFill>
                  <a:schemeClr val="dk1"/>
                </a:solidFill>
              </a:rPr>
              <a:t>Resultado actual:</a:t>
            </a:r>
            <a:endParaRPr b="1" sz="1100">
              <a:solidFill>
                <a:schemeClr val="dk1"/>
              </a:solidFill>
            </a:endParaRPr>
          </a:p>
          <a:p>
            <a:pPr indent="0" lvl="0" marL="0" rtl="0" algn="l">
              <a:lnSpc>
                <a:spcPct val="115000"/>
              </a:lnSpc>
              <a:spcBef>
                <a:spcPts val="0"/>
              </a:spcBef>
              <a:spcAft>
                <a:spcPts val="0"/>
              </a:spcAft>
              <a:buNone/>
            </a:pPr>
            <a:r>
              <a:rPr lang="es" sz="1100">
                <a:solidFill>
                  <a:schemeClr val="dk1"/>
                </a:solidFill>
              </a:rPr>
              <a:t>El coste real del proyecto ha sido de 16064.41€</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95000"/>
              </a:lnSpc>
              <a:spcBef>
                <a:spcPts val="0"/>
              </a:spcBef>
              <a:spcAft>
                <a:spcPts val="0"/>
              </a:spcAft>
              <a:buNone/>
            </a:pPr>
            <a:r>
              <a:rPr b="1" lang="es" sz="1100">
                <a:solidFill>
                  <a:schemeClr val="dk1"/>
                </a:solidFill>
              </a:rPr>
              <a:t>Desviación:</a:t>
            </a:r>
            <a:endParaRPr b="1" sz="1100">
              <a:solidFill>
                <a:schemeClr val="dk1"/>
              </a:solidFill>
            </a:endParaRPr>
          </a:p>
          <a:p>
            <a:pPr indent="0" lvl="0" marL="0" rtl="0" algn="l">
              <a:lnSpc>
                <a:spcPct val="95000"/>
              </a:lnSpc>
              <a:spcBef>
                <a:spcPts val="0"/>
              </a:spcBef>
              <a:spcAft>
                <a:spcPts val="0"/>
              </a:spcAft>
              <a:buNone/>
            </a:pPr>
            <a:r>
              <a:rPr lang="es" sz="1100">
                <a:solidFill>
                  <a:schemeClr val="dk1"/>
                </a:solidFill>
              </a:rPr>
              <a:t>Hubo desviación de -40.85€, por lo que la estimación ha sido bastante precisa a nivel general, pero mejorable a nivel de paquetes de control.</a:t>
            </a:r>
            <a:endParaRPr sz="1100">
              <a:solidFill>
                <a:schemeClr val="dk1"/>
              </a:solidFill>
            </a:endParaRPr>
          </a:p>
          <a:p>
            <a:pPr indent="0" lvl="0" marL="0" rtl="0" algn="l">
              <a:lnSpc>
                <a:spcPct val="95000"/>
              </a:lnSpc>
              <a:spcBef>
                <a:spcPts val="0"/>
              </a:spcBef>
              <a:spcAft>
                <a:spcPts val="1200"/>
              </a:spcAft>
              <a:buNone/>
            </a:pPr>
            <a:r>
              <a:t/>
            </a:r>
            <a:endParaRPr b="1" sz="9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 resultados</a:t>
            </a:r>
            <a:endParaRPr/>
          </a:p>
        </p:txBody>
      </p:sp>
      <p:sp>
        <p:nvSpPr>
          <p:cNvPr id="172" name="Google Shape;172;p27"/>
          <p:cNvSpPr txBox="1"/>
          <p:nvPr>
            <p:ph idx="1" type="body"/>
          </p:nvPr>
        </p:nvSpPr>
        <p:spPr>
          <a:xfrm>
            <a:off x="351575" y="1799413"/>
            <a:ext cx="8520600" cy="296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sz="1400">
                <a:solidFill>
                  <a:schemeClr val="dk1"/>
                </a:solidFill>
                <a:latin typeface="Arial"/>
                <a:ea typeface="Arial"/>
                <a:cs typeface="Arial"/>
                <a:sym typeface="Arial"/>
              </a:rPr>
              <a:t>Hablamos de la calidad de documentación y del producto final.</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s" sz="1400">
                <a:solidFill>
                  <a:schemeClr val="dk1"/>
                </a:solidFill>
                <a:latin typeface="Arial"/>
                <a:ea typeface="Arial"/>
                <a:cs typeface="Arial"/>
                <a:sym typeface="Arial"/>
              </a:rPr>
              <a:t>Por la parte de documentación el cumplimiento de las siguientes normas:</a:t>
            </a:r>
            <a:endParaRPr sz="1400">
              <a:solidFill>
                <a:schemeClr val="dk1"/>
              </a:solidFill>
              <a:latin typeface="Arial"/>
              <a:ea typeface="Arial"/>
              <a:cs typeface="Arial"/>
              <a:sym typeface="Arial"/>
            </a:endParaRPr>
          </a:p>
          <a:p>
            <a:pPr indent="-317500" lvl="0" marL="914400" rtl="0" algn="l">
              <a:spcBef>
                <a:spcPts val="1200"/>
              </a:spcBef>
              <a:spcAft>
                <a:spcPts val="0"/>
              </a:spcAft>
              <a:buClr>
                <a:schemeClr val="dk1"/>
              </a:buClr>
              <a:buSzPts val="1400"/>
              <a:buFont typeface="Arial"/>
              <a:buChar char="●"/>
            </a:pPr>
            <a:r>
              <a:rPr lang="es" sz="1400">
                <a:solidFill>
                  <a:schemeClr val="dk1"/>
                </a:solidFill>
                <a:latin typeface="Arial"/>
                <a:ea typeface="Arial"/>
                <a:cs typeface="Arial"/>
                <a:sym typeface="Arial"/>
              </a:rPr>
              <a:t>ISO 9000:2005 </a:t>
            </a:r>
            <a:endParaRPr sz="1400">
              <a:solidFill>
                <a:schemeClr val="dk1"/>
              </a:solidFill>
              <a:latin typeface="Arial"/>
              <a:ea typeface="Arial"/>
              <a:cs typeface="Arial"/>
              <a:sym typeface="Arial"/>
            </a:endParaRPr>
          </a:p>
          <a:p>
            <a:pPr indent="-317500" lvl="0" marL="914400" rtl="0" algn="l">
              <a:spcBef>
                <a:spcPts val="0"/>
              </a:spcBef>
              <a:spcAft>
                <a:spcPts val="0"/>
              </a:spcAft>
              <a:buClr>
                <a:schemeClr val="dk1"/>
              </a:buClr>
              <a:buSzPts val="1400"/>
              <a:buFont typeface="Arial"/>
              <a:buChar char="●"/>
            </a:pPr>
            <a:r>
              <a:rPr lang="es" sz="1400">
                <a:solidFill>
                  <a:schemeClr val="dk1"/>
                </a:solidFill>
                <a:latin typeface="Arial"/>
                <a:ea typeface="Arial"/>
                <a:cs typeface="Arial"/>
                <a:sym typeface="Arial"/>
              </a:rPr>
              <a:t>ISO 9001:2008 </a:t>
            </a:r>
            <a:endParaRPr sz="1400">
              <a:solidFill>
                <a:schemeClr val="dk1"/>
              </a:solidFill>
              <a:latin typeface="Arial"/>
              <a:ea typeface="Arial"/>
              <a:cs typeface="Arial"/>
              <a:sym typeface="Arial"/>
            </a:endParaRPr>
          </a:p>
          <a:p>
            <a:pPr indent="-317500" lvl="0" marL="914400" rtl="0" algn="l">
              <a:spcBef>
                <a:spcPts val="0"/>
              </a:spcBef>
              <a:spcAft>
                <a:spcPts val="0"/>
              </a:spcAft>
              <a:buClr>
                <a:schemeClr val="dk1"/>
              </a:buClr>
              <a:buSzPts val="1400"/>
              <a:buFont typeface="Arial"/>
              <a:buChar char="●"/>
            </a:pPr>
            <a:r>
              <a:rPr lang="es" sz="1400">
                <a:solidFill>
                  <a:schemeClr val="dk1"/>
                </a:solidFill>
                <a:latin typeface="Arial"/>
                <a:ea typeface="Arial"/>
                <a:cs typeface="Arial"/>
                <a:sym typeface="Arial"/>
              </a:rPr>
              <a:t>ISO 9004:2009 </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s" sz="1400">
                <a:solidFill>
                  <a:schemeClr val="dk1"/>
                </a:solidFill>
                <a:latin typeface="Arial"/>
                <a:ea typeface="Arial"/>
                <a:cs typeface="Arial"/>
                <a:sym typeface="Arial"/>
              </a:rPr>
              <a:t>Normas previamente definidas y con el juicio de cumplirlas para el correcto avance del proyecto</a:t>
            </a:r>
            <a:endParaRPr sz="1400">
              <a:solidFill>
                <a:schemeClr val="dk1"/>
              </a:solidFill>
              <a:latin typeface="Arial"/>
              <a:ea typeface="Arial"/>
              <a:cs typeface="Arial"/>
              <a:sym typeface="Arial"/>
            </a:endParaRPr>
          </a:p>
          <a:p>
            <a:pPr indent="0" lvl="0" marL="0" rtl="0" algn="l">
              <a:spcBef>
                <a:spcPts val="1200"/>
              </a:spcBef>
              <a:spcAft>
                <a:spcPts val="0"/>
              </a:spcAft>
              <a:buNone/>
            </a:pPr>
            <a:r>
              <a:t/>
            </a:r>
            <a:endParaRPr sz="1400">
              <a:solidFill>
                <a:schemeClr val="dk1"/>
              </a:solidFill>
              <a:latin typeface="Arial"/>
              <a:ea typeface="Arial"/>
              <a:cs typeface="Arial"/>
              <a:sym typeface="Arial"/>
            </a:endParaRPr>
          </a:p>
          <a:p>
            <a:pPr indent="0" lvl="0" marL="0" rtl="0" algn="l">
              <a:spcBef>
                <a:spcPts val="1200"/>
              </a:spcBef>
              <a:spcAft>
                <a:spcPts val="0"/>
              </a:spcAft>
              <a:buNone/>
            </a:pPr>
            <a:r>
              <a:t/>
            </a:r>
            <a:endParaRPr sz="1400">
              <a:solidFill>
                <a:schemeClr val="dk1"/>
              </a:solidFill>
              <a:latin typeface="Arial"/>
              <a:ea typeface="Arial"/>
              <a:cs typeface="Arial"/>
              <a:sym typeface="Arial"/>
            </a:endParaRPr>
          </a:p>
          <a:p>
            <a:pPr indent="0" lvl="0" marL="0" rtl="0" algn="l">
              <a:spcBef>
                <a:spcPts val="1200"/>
              </a:spcBef>
              <a:spcAft>
                <a:spcPts val="1200"/>
              </a:spcAft>
              <a:buNone/>
            </a:pPr>
            <a:r>
              <a:t/>
            </a:r>
            <a:endParaRPr sz="1400">
              <a:solidFill>
                <a:schemeClr val="dk1"/>
              </a:solidFill>
              <a:latin typeface="Arial"/>
              <a:ea typeface="Arial"/>
              <a:cs typeface="Arial"/>
              <a:sym typeface="Arial"/>
            </a:endParaRPr>
          </a:p>
        </p:txBody>
      </p:sp>
      <p:sp>
        <p:nvSpPr>
          <p:cNvPr id="173" name="Google Shape;173;p27"/>
          <p:cNvSpPr txBox="1"/>
          <p:nvPr/>
        </p:nvSpPr>
        <p:spPr>
          <a:xfrm>
            <a:off x="311700" y="1017725"/>
            <a:ext cx="62466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000"/>
              </a:spcBef>
              <a:spcAft>
                <a:spcPts val="600"/>
              </a:spcAft>
              <a:buNone/>
            </a:pPr>
            <a:r>
              <a:rPr b="1" lang="es" sz="2200">
                <a:solidFill>
                  <a:srgbClr val="FFF2CC"/>
                </a:solidFill>
              </a:rPr>
              <a:t>Calidad de los resultados</a:t>
            </a:r>
            <a:endParaRPr>
              <a:solidFill>
                <a:srgbClr val="FFF2C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 resultados</a:t>
            </a:r>
            <a:endParaRPr/>
          </a:p>
        </p:txBody>
      </p:sp>
      <p:sp>
        <p:nvSpPr>
          <p:cNvPr id="179" name="Google Shape;179;p28"/>
          <p:cNvSpPr txBox="1"/>
          <p:nvPr>
            <p:ph idx="1" type="body"/>
          </p:nvPr>
        </p:nvSpPr>
        <p:spPr>
          <a:xfrm>
            <a:off x="311700" y="1602625"/>
            <a:ext cx="8520600" cy="296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400">
                <a:solidFill>
                  <a:schemeClr val="dk1"/>
                </a:solidFill>
                <a:latin typeface="Arial"/>
                <a:ea typeface="Arial"/>
                <a:cs typeface="Arial"/>
                <a:sym typeface="Arial"/>
              </a:rPr>
              <a:t>La calidad obtenida del producto  fue la esperada y este es el análisis de código resultante en SonarCloud:</a:t>
            </a:r>
            <a:endParaRPr/>
          </a:p>
        </p:txBody>
      </p:sp>
      <p:sp>
        <p:nvSpPr>
          <p:cNvPr id="180" name="Google Shape;180;p28"/>
          <p:cNvSpPr txBox="1"/>
          <p:nvPr/>
        </p:nvSpPr>
        <p:spPr>
          <a:xfrm>
            <a:off x="311700" y="1017725"/>
            <a:ext cx="62466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000"/>
              </a:spcBef>
              <a:spcAft>
                <a:spcPts val="600"/>
              </a:spcAft>
              <a:buNone/>
            </a:pPr>
            <a:r>
              <a:rPr b="1" lang="es" sz="2200">
                <a:solidFill>
                  <a:srgbClr val="FFF2CC"/>
                </a:solidFill>
              </a:rPr>
              <a:t>Calidad de los resultados</a:t>
            </a:r>
            <a:endParaRPr>
              <a:solidFill>
                <a:srgbClr val="FFF2CC"/>
              </a:solidFill>
            </a:endParaRPr>
          </a:p>
        </p:txBody>
      </p:sp>
      <p:pic>
        <p:nvPicPr>
          <p:cNvPr id="181" name="Google Shape;181;p28"/>
          <p:cNvPicPr preferRelativeResize="0"/>
          <p:nvPr/>
        </p:nvPicPr>
        <p:blipFill rotWithShape="1">
          <a:blip r:embed="rId3">
            <a:alphaModFix/>
          </a:blip>
          <a:srcRect b="20717" l="27411" r="15445" t="37155"/>
          <a:stretch/>
        </p:blipFill>
        <p:spPr>
          <a:xfrm>
            <a:off x="1985825" y="2206850"/>
            <a:ext cx="5172350" cy="2151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 resultados</a:t>
            </a:r>
            <a:endParaRPr/>
          </a:p>
        </p:txBody>
      </p:sp>
      <p:sp>
        <p:nvSpPr>
          <p:cNvPr id="187" name="Google Shape;187;p29"/>
          <p:cNvSpPr txBox="1"/>
          <p:nvPr/>
        </p:nvSpPr>
        <p:spPr>
          <a:xfrm>
            <a:off x="311700" y="1017725"/>
            <a:ext cx="62466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000"/>
              </a:spcBef>
              <a:spcAft>
                <a:spcPts val="600"/>
              </a:spcAft>
              <a:buNone/>
            </a:pPr>
            <a:r>
              <a:rPr b="1" lang="es" sz="2200">
                <a:solidFill>
                  <a:srgbClr val="FFF2CC"/>
                </a:solidFill>
              </a:rPr>
              <a:t>Criterios de aceptación cumplidos</a:t>
            </a:r>
            <a:endParaRPr>
              <a:solidFill>
                <a:srgbClr val="FFF2CC"/>
              </a:solidFill>
            </a:endParaRPr>
          </a:p>
        </p:txBody>
      </p:sp>
      <p:graphicFrame>
        <p:nvGraphicFramePr>
          <p:cNvPr id="188" name="Google Shape;188;p29"/>
          <p:cNvGraphicFramePr/>
          <p:nvPr/>
        </p:nvGraphicFramePr>
        <p:xfrm>
          <a:off x="1704975" y="1711900"/>
          <a:ext cx="3000000" cy="3000000"/>
        </p:xfrm>
        <a:graphic>
          <a:graphicData uri="http://schemas.openxmlformats.org/drawingml/2006/table">
            <a:tbl>
              <a:tblPr>
                <a:noFill/>
                <a:tableStyleId>{FB644154-2213-4C92-874B-E083452C3F26}</a:tableStyleId>
              </a:tblPr>
              <a:tblGrid>
                <a:gridCol w="1685925"/>
                <a:gridCol w="3362325"/>
                <a:gridCol w="685800"/>
              </a:tblGrid>
              <a:tr h="12700">
                <a:tc>
                  <a:txBody>
                    <a:bodyPr/>
                    <a:lstStyle/>
                    <a:p>
                      <a:pPr indent="0" lvl="0" marL="0" rtl="0" algn="l">
                        <a:spcBef>
                          <a:spcPts val="0"/>
                        </a:spcBef>
                        <a:spcAft>
                          <a:spcPts val="0"/>
                        </a:spcAft>
                        <a:buNone/>
                      </a:pPr>
                      <a:r>
                        <a:rPr b="1" lang="es" sz="1200">
                          <a:solidFill>
                            <a:srgbClr val="FFFFFF"/>
                          </a:solidFill>
                        </a:rPr>
                        <a:t>Criterios de aceptación</a:t>
                      </a:r>
                      <a:endParaRPr b="1"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b="1" lang="es" sz="1200">
                          <a:solidFill>
                            <a:srgbClr val="FFFFFF"/>
                          </a:solidFill>
                        </a:rPr>
                        <a:t>Descripción</a:t>
                      </a:r>
                      <a:endParaRPr b="1"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b="1" lang="es" sz="1200">
                          <a:solidFill>
                            <a:srgbClr val="FFFFFF"/>
                          </a:solidFill>
                        </a:rPr>
                        <a:t>Check</a:t>
                      </a:r>
                      <a:endParaRPr b="1" sz="1200">
                        <a:solidFill>
                          <a:srgbClr val="FFFFFF"/>
                        </a:solidFill>
                      </a:endParaRPr>
                    </a:p>
                  </a:txBody>
                  <a:tcPr marT="63500" marB="63500" marR="63500" marL="63500">
                    <a:solidFill>
                      <a:srgbClr val="CC0000"/>
                    </a:solidFill>
                  </a:tcPr>
                </a:tc>
              </a:tr>
              <a:tr h="12700">
                <a:tc>
                  <a:txBody>
                    <a:bodyPr/>
                    <a:lstStyle/>
                    <a:p>
                      <a:pPr indent="0" lvl="0" marL="0" rtl="0" algn="ctr">
                        <a:spcBef>
                          <a:spcPts val="0"/>
                        </a:spcBef>
                        <a:spcAft>
                          <a:spcPts val="0"/>
                        </a:spcAft>
                        <a:buNone/>
                      </a:pPr>
                      <a:r>
                        <a:rPr lang="es" sz="1200"/>
                        <a:t>Requisitos de alto nivel</a:t>
                      </a:r>
                      <a:endParaRPr sz="1200"/>
                    </a:p>
                  </a:txBody>
                  <a:tcPr marT="63500" marB="63500" marR="63500" marL="63500">
                    <a:solidFill>
                      <a:srgbClr val="F4CCCC"/>
                    </a:solidFill>
                  </a:tcPr>
                </a:tc>
                <a:tc>
                  <a:txBody>
                    <a:bodyPr/>
                    <a:lstStyle/>
                    <a:p>
                      <a:pPr indent="0" lvl="0" marL="0" rtl="0" algn="ctr">
                        <a:spcBef>
                          <a:spcPts val="0"/>
                        </a:spcBef>
                        <a:spcAft>
                          <a:spcPts val="0"/>
                        </a:spcAft>
                        <a:buNone/>
                      </a:pPr>
                      <a:r>
                        <a:rPr lang="es" sz="1200"/>
                        <a:t>El proyecto cumple todos los requisitos acordados con el cliente.</a:t>
                      </a:r>
                      <a:endParaRPr sz="1200"/>
                    </a:p>
                  </a:txBody>
                  <a:tcPr marT="63500" marB="63500" marR="63500" marL="63500">
                    <a:solidFill>
                      <a:srgbClr val="F4CCCC"/>
                    </a:solidFill>
                  </a:tcPr>
                </a:tc>
                <a:tc>
                  <a:txBody>
                    <a:bodyPr/>
                    <a:lstStyle/>
                    <a:p>
                      <a:pPr indent="0" lvl="0" marL="0" rtl="0" algn="ctr">
                        <a:spcBef>
                          <a:spcPts val="0"/>
                        </a:spcBef>
                        <a:spcAft>
                          <a:spcPts val="0"/>
                        </a:spcAft>
                        <a:buNone/>
                      </a:pPr>
                      <a:r>
                        <a:rPr lang="es" sz="1200"/>
                        <a:t>✅</a:t>
                      </a:r>
                      <a:endParaRPr sz="1200"/>
                    </a:p>
                  </a:txBody>
                  <a:tcPr marT="63500" marB="63500" marR="63500" marL="63500">
                    <a:solidFill>
                      <a:srgbClr val="F4CCCC"/>
                    </a:solidFill>
                  </a:tcPr>
                </a:tc>
              </a:tr>
              <a:tr h="12700">
                <a:tc>
                  <a:txBody>
                    <a:bodyPr/>
                    <a:lstStyle/>
                    <a:p>
                      <a:pPr indent="0" lvl="0" marL="0" rtl="0" algn="ctr">
                        <a:spcBef>
                          <a:spcPts val="0"/>
                        </a:spcBef>
                        <a:spcAft>
                          <a:spcPts val="0"/>
                        </a:spcAft>
                        <a:buNone/>
                      </a:pPr>
                      <a:r>
                        <a:rPr lang="es" sz="1200"/>
                        <a:t>Plazo</a:t>
                      </a:r>
                      <a:endParaRPr sz="1200"/>
                    </a:p>
                  </a:txBody>
                  <a:tcPr marT="63500" marB="63500" marR="63500" marL="63500">
                    <a:solidFill>
                      <a:srgbClr val="F4CCCC"/>
                    </a:solidFill>
                  </a:tcPr>
                </a:tc>
                <a:tc>
                  <a:txBody>
                    <a:bodyPr/>
                    <a:lstStyle/>
                    <a:p>
                      <a:pPr indent="0" lvl="0" marL="0" rtl="0" algn="ctr">
                        <a:spcBef>
                          <a:spcPts val="0"/>
                        </a:spcBef>
                        <a:spcAft>
                          <a:spcPts val="0"/>
                        </a:spcAft>
                        <a:buNone/>
                      </a:pPr>
                      <a:r>
                        <a:rPr lang="es" sz="1200"/>
                        <a:t>El proyecto cumple los plazos previamente dispuestos.</a:t>
                      </a:r>
                      <a:endParaRPr sz="1200"/>
                    </a:p>
                  </a:txBody>
                  <a:tcPr marT="63500" marB="63500" marR="63500" marL="63500">
                    <a:solidFill>
                      <a:srgbClr val="F4CCCC"/>
                    </a:solidFill>
                  </a:tcPr>
                </a:tc>
                <a:tc>
                  <a:txBody>
                    <a:bodyPr/>
                    <a:lstStyle/>
                    <a:p>
                      <a:pPr indent="0" lvl="0" marL="0" rtl="0" algn="ctr">
                        <a:spcBef>
                          <a:spcPts val="0"/>
                        </a:spcBef>
                        <a:spcAft>
                          <a:spcPts val="0"/>
                        </a:spcAft>
                        <a:buNone/>
                      </a:pPr>
                      <a:r>
                        <a:rPr lang="es" sz="1200"/>
                        <a:t>✅</a:t>
                      </a:r>
                      <a:endParaRPr sz="1200"/>
                    </a:p>
                  </a:txBody>
                  <a:tcPr marT="63500" marB="63500" marR="63500" marL="63500">
                    <a:solidFill>
                      <a:srgbClr val="F4CCCC"/>
                    </a:solidFill>
                  </a:tcPr>
                </a:tc>
              </a:tr>
              <a:tr h="12700">
                <a:tc>
                  <a:txBody>
                    <a:bodyPr/>
                    <a:lstStyle/>
                    <a:p>
                      <a:pPr indent="0" lvl="0" marL="0" rtl="0" algn="ctr">
                        <a:spcBef>
                          <a:spcPts val="0"/>
                        </a:spcBef>
                        <a:spcAft>
                          <a:spcPts val="0"/>
                        </a:spcAft>
                        <a:buNone/>
                      </a:pPr>
                      <a:r>
                        <a:rPr lang="es" sz="1200"/>
                        <a:t>Alcance</a:t>
                      </a:r>
                      <a:endParaRPr sz="1200"/>
                    </a:p>
                  </a:txBody>
                  <a:tcPr marT="63500" marB="63500" marR="63500" marL="63500">
                    <a:solidFill>
                      <a:srgbClr val="F4CCCC"/>
                    </a:solidFill>
                  </a:tcPr>
                </a:tc>
                <a:tc>
                  <a:txBody>
                    <a:bodyPr/>
                    <a:lstStyle/>
                    <a:p>
                      <a:pPr indent="0" lvl="0" marL="0" rtl="0" algn="ctr">
                        <a:spcBef>
                          <a:spcPts val="0"/>
                        </a:spcBef>
                        <a:spcAft>
                          <a:spcPts val="0"/>
                        </a:spcAft>
                        <a:buNone/>
                      </a:pPr>
                      <a:r>
                        <a:rPr lang="es" sz="1200"/>
                        <a:t>El proyecto debe ser acorde con el alcance predefinido.</a:t>
                      </a:r>
                      <a:endParaRPr sz="1200"/>
                    </a:p>
                  </a:txBody>
                  <a:tcPr marT="63500" marB="63500" marR="63500" marL="63500">
                    <a:solidFill>
                      <a:srgbClr val="F4CCCC"/>
                    </a:solidFill>
                  </a:tcPr>
                </a:tc>
                <a:tc>
                  <a:txBody>
                    <a:bodyPr/>
                    <a:lstStyle/>
                    <a:p>
                      <a:pPr indent="0" lvl="0" marL="0" rtl="0" algn="ctr">
                        <a:spcBef>
                          <a:spcPts val="0"/>
                        </a:spcBef>
                        <a:spcAft>
                          <a:spcPts val="0"/>
                        </a:spcAft>
                        <a:buNone/>
                      </a:pPr>
                      <a:r>
                        <a:rPr lang="es" sz="1200"/>
                        <a:t>✅</a:t>
                      </a:r>
                      <a:endParaRPr sz="1200"/>
                    </a:p>
                  </a:txBody>
                  <a:tcPr marT="63500" marB="63500" marR="63500" marL="63500">
                    <a:solidFill>
                      <a:srgbClr val="F4CCCC"/>
                    </a:solidFill>
                  </a:tcPr>
                </a:tc>
              </a:tr>
              <a:tr h="12700">
                <a:tc>
                  <a:txBody>
                    <a:bodyPr/>
                    <a:lstStyle/>
                    <a:p>
                      <a:pPr indent="0" lvl="0" marL="0" rtl="0" algn="ctr">
                        <a:spcBef>
                          <a:spcPts val="0"/>
                        </a:spcBef>
                        <a:spcAft>
                          <a:spcPts val="0"/>
                        </a:spcAft>
                        <a:buNone/>
                      </a:pPr>
                      <a:r>
                        <a:rPr lang="es" sz="1200"/>
                        <a:t>Documentación</a:t>
                      </a:r>
                      <a:endParaRPr sz="1200"/>
                    </a:p>
                  </a:txBody>
                  <a:tcPr marT="63500" marB="63500" marR="63500" marL="63500">
                    <a:solidFill>
                      <a:srgbClr val="F4CCCC"/>
                    </a:solidFill>
                  </a:tcPr>
                </a:tc>
                <a:tc>
                  <a:txBody>
                    <a:bodyPr/>
                    <a:lstStyle/>
                    <a:p>
                      <a:pPr indent="0" lvl="0" marL="0" rtl="0" algn="ctr">
                        <a:spcBef>
                          <a:spcPts val="0"/>
                        </a:spcBef>
                        <a:spcAft>
                          <a:spcPts val="0"/>
                        </a:spcAft>
                        <a:buNone/>
                      </a:pPr>
                      <a:r>
                        <a:rPr lang="es" sz="1200"/>
                        <a:t>Se debe entregar documentación completa del proyecto.</a:t>
                      </a:r>
                      <a:endParaRPr sz="1200"/>
                    </a:p>
                  </a:txBody>
                  <a:tcPr marT="63500" marB="63500" marR="63500" marL="63500">
                    <a:solidFill>
                      <a:srgbClr val="F4CCCC"/>
                    </a:solidFill>
                  </a:tcPr>
                </a:tc>
                <a:tc>
                  <a:txBody>
                    <a:bodyPr/>
                    <a:lstStyle/>
                    <a:p>
                      <a:pPr indent="0" lvl="0" marL="0" rtl="0" algn="ctr">
                        <a:spcBef>
                          <a:spcPts val="0"/>
                        </a:spcBef>
                        <a:spcAft>
                          <a:spcPts val="0"/>
                        </a:spcAft>
                        <a:buNone/>
                      </a:pPr>
                      <a:r>
                        <a:rPr lang="es" sz="1200"/>
                        <a:t>✅</a:t>
                      </a:r>
                      <a:endParaRPr sz="1200"/>
                    </a:p>
                  </a:txBody>
                  <a:tcPr marT="63500" marB="63500" marR="63500" marL="63500">
                    <a:solidFill>
                      <a:srgbClr val="F4CCCC"/>
                    </a:solidFill>
                  </a:tcPr>
                </a:tc>
              </a:tr>
              <a:tr h="12700">
                <a:tc>
                  <a:txBody>
                    <a:bodyPr/>
                    <a:lstStyle/>
                    <a:p>
                      <a:pPr indent="0" lvl="0" marL="0" rtl="0" algn="ctr">
                        <a:spcBef>
                          <a:spcPts val="0"/>
                        </a:spcBef>
                        <a:spcAft>
                          <a:spcPts val="0"/>
                        </a:spcAft>
                        <a:buNone/>
                      </a:pPr>
                      <a:r>
                        <a:rPr lang="es" sz="1200"/>
                        <a:t>Aprobación</a:t>
                      </a:r>
                      <a:endParaRPr sz="1200"/>
                    </a:p>
                  </a:txBody>
                  <a:tcPr marT="63500" marB="63500" marR="63500" marL="63500">
                    <a:solidFill>
                      <a:srgbClr val="F4CCCC"/>
                    </a:solidFill>
                  </a:tcPr>
                </a:tc>
                <a:tc>
                  <a:txBody>
                    <a:bodyPr/>
                    <a:lstStyle/>
                    <a:p>
                      <a:pPr indent="0" lvl="0" marL="0" rtl="0" algn="ctr">
                        <a:spcBef>
                          <a:spcPts val="0"/>
                        </a:spcBef>
                        <a:spcAft>
                          <a:spcPts val="0"/>
                        </a:spcAft>
                        <a:buNone/>
                      </a:pPr>
                      <a:r>
                        <a:rPr lang="es" sz="1200"/>
                        <a:t>Visto bueno por todas las partes interesadas del proyecto</a:t>
                      </a:r>
                      <a:endParaRPr sz="1200"/>
                    </a:p>
                  </a:txBody>
                  <a:tcPr marT="63500" marB="63500" marR="63500" marL="63500">
                    <a:solidFill>
                      <a:srgbClr val="F4CCCC"/>
                    </a:solidFill>
                  </a:tcPr>
                </a:tc>
                <a:tc>
                  <a:txBody>
                    <a:bodyPr/>
                    <a:lstStyle/>
                    <a:p>
                      <a:pPr indent="0" lvl="0" marL="0" rtl="0" algn="ctr">
                        <a:spcBef>
                          <a:spcPts val="0"/>
                        </a:spcBef>
                        <a:spcAft>
                          <a:spcPts val="0"/>
                        </a:spcAft>
                        <a:buNone/>
                      </a:pPr>
                      <a:r>
                        <a:rPr lang="es" sz="1200"/>
                        <a:t>¿</a:t>
                      </a:r>
                      <a:r>
                        <a:rPr lang="es" sz="1200"/>
                        <a:t>✅?</a:t>
                      </a:r>
                      <a:endParaRPr sz="1200"/>
                    </a:p>
                  </a:txBody>
                  <a:tcPr marT="63500" marB="63500" marR="63500" marL="63500">
                    <a:solidFill>
                      <a:srgbClr val="F4CCCC"/>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Resumen de lecciones aprendidas</a:t>
            </a:r>
            <a:endParaRPr/>
          </a:p>
          <a:p>
            <a:pPr indent="0" lvl="0" marL="0" rtl="0" algn="l">
              <a:spcBef>
                <a:spcPts val="0"/>
              </a:spcBef>
              <a:spcAft>
                <a:spcPts val="0"/>
              </a:spcAft>
              <a:buNone/>
            </a:pPr>
            <a:r>
              <a:t/>
            </a:r>
            <a:endParaRPr/>
          </a:p>
        </p:txBody>
      </p:sp>
      <p:sp>
        <p:nvSpPr>
          <p:cNvPr id="194" name="Google Shape;194;p30"/>
          <p:cNvSpPr txBox="1"/>
          <p:nvPr/>
        </p:nvSpPr>
        <p:spPr>
          <a:xfrm>
            <a:off x="311700" y="1017725"/>
            <a:ext cx="62466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000"/>
              </a:spcBef>
              <a:spcAft>
                <a:spcPts val="600"/>
              </a:spcAft>
              <a:buNone/>
            </a:pPr>
            <a:r>
              <a:rPr b="1" lang="es" sz="2200">
                <a:solidFill>
                  <a:srgbClr val="FFF2CC"/>
                </a:solidFill>
              </a:rPr>
              <a:t>Análisis de desempeño en el proyecto</a:t>
            </a:r>
            <a:endParaRPr>
              <a:solidFill>
                <a:srgbClr val="FFF2CC"/>
              </a:solidFill>
            </a:endParaRPr>
          </a:p>
        </p:txBody>
      </p:sp>
      <p:graphicFrame>
        <p:nvGraphicFramePr>
          <p:cNvPr id="195" name="Google Shape;195;p30"/>
          <p:cNvGraphicFramePr/>
          <p:nvPr/>
        </p:nvGraphicFramePr>
        <p:xfrm>
          <a:off x="1709738" y="1832675"/>
          <a:ext cx="3000000" cy="3000000"/>
        </p:xfrm>
        <a:graphic>
          <a:graphicData uri="http://schemas.openxmlformats.org/drawingml/2006/table">
            <a:tbl>
              <a:tblPr>
                <a:noFill/>
                <a:tableStyleId>{FB644154-2213-4C92-874B-E083452C3F26}</a:tableStyleId>
              </a:tblPr>
              <a:tblGrid>
                <a:gridCol w="1647825"/>
                <a:gridCol w="2019300"/>
                <a:gridCol w="2057400"/>
              </a:tblGrid>
              <a:tr h="12700">
                <a:tc>
                  <a:txBody>
                    <a:bodyPr/>
                    <a:lstStyle/>
                    <a:p>
                      <a:pPr indent="0" lvl="0" marL="0" rtl="0" algn="l">
                        <a:spcBef>
                          <a:spcPts val="0"/>
                        </a:spcBef>
                        <a:spcAft>
                          <a:spcPts val="0"/>
                        </a:spcAft>
                        <a:buNone/>
                      </a:pPr>
                      <a:r>
                        <a:t/>
                      </a:r>
                      <a:endParaRPr sz="1200"/>
                    </a:p>
                  </a:txBody>
                  <a:tcPr marT="63500" marB="63500" marR="63500" marL="63500">
                    <a:lnL cap="flat" cmpd="sng">
                      <a:solidFill>
                        <a:srgbClr val="000000"/>
                      </a:solidFill>
                      <a:prstDash val="solid"/>
                      <a:round/>
                      <a:headEnd len="sm" w="sm" type="none"/>
                      <a:tailEnd len="sm" w="sm" type="none"/>
                    </a:lnL>
                    <a:lnT cap="flat" cmpd="sng">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s" sz="1200">
                          <a:solidFill>
                            <a:srgbClr val="FFFFFF"/>
                          </a:solidFill>
                        </a:rPr>
                        <a:t>Qué funcionó</a:t>
                      </a:r>
                      <a:endParaRPr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lang="es" sz="1200">
                          <a:solidFill>
                            <a:srgbClr val="FFFFFF"/>
                          </a:solidFill>
                        </a:rPr>
                        <a:t>Qué puede ser mejorado</a:t>
                      </a:r>
                      <a:endParaRPr sz="1200">
                        <a:solidFill>
                          <a:srgbClr val="FFFFFF"/>
                        </a:solidFill>
                      </a:endParaRPr>
                    </a:p>
                  </a:txBody>
                  <a:tcPr marT="63500" marB="63500" marR="63500" marL="63500">
                    <a:solidFill>
                      <a:srgbClr val="CC0000"/>
                    </a:solidFill>
                  </a:tcPr>
                </a:tc>
              </a:tr>
              <a:tr h="12700">
                <a:tc>
                  <a:txBody>
                    <a:bodyPr/>
                    <a:lstStyle/>
                    <a:p>
                      <a:pPr indent="0" lvl="0" marL="0" rtl="0" algn="l">
                        <a:spcBef>
                          <a:spcPts val="0"/>
                        </a:spcBef>
                        <a:spcAft>
                          <a:spcPts val="0"/>
                        </a:spcAft>
                        <a:buNone/>
                      </a:pPr>
                      <a:r>
                        <a:rPr lang="es" sz="1200">
                          <a:solidFill>
                            <a:srgbClr val="FFFFFF"/>
                          </a:solidFill>
                        </a:rPr>
                        <a:t>Definición y gestión de requisitos</a:t>
                      </a:r>
                      <a:endParaRPr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lang="es" sz="1200"/>
                        <a:t>Buen reparto en general de las tareas, equitativo</a:t>
                      </a:r>
                      <a:endParaRPr sz="1200"/>
                    </a:p>
                  </a:txBody>
                  <a:tcPr marT="63500" marB="63500" marR="63500" marL="63500">
                    <a:solidFill>
                      <a:srgbClr val="F4CCCC"/>
                    </a:solidFill>
                  </a:tcPr>
                </a:tc>
                <a:tc>
                  <a:txBody>
                    <a:bodyPr/>
                    <a:lstStyle/>
                    <a:p>
                      <a:pPr indent="0" lvl="0" marL="0" rtl="0" algn="ctr">
                        <a:spcBef>
                          <a:spcPts val="0"/>
                        </a:spcBef>
                        <a:spcAft>
                          <a:spcPts val="0"/>
                        </a:spcAft>
                        <a:buNone/>
                      </a:pPr>
                      <a:r>
                        <a:rPr lang="es" sz="1200"/>
                        <a:t>-</a:t>
                      </a:r>
                      <a:endParaRPr sz="1200"/>
                    </a:p>
                  </a:txBody>
                  <a:tcPr marT="63500" marB="63500" marR="63500" marL="63500">
                    <a:solidFill>
                      <a:srgbClr val="F4CCCC"/>
                    </a:solidFill>
                  </a:tcPr>
                </a:tc>
              </a:tr>
              <a:tr h="12700">
                <a:tc>
                  <a:txBody>
                    <a:bodyPr/>
                    <a:lstStyle/>
                    <a:p>
                      <a:pPr indent="0" lvl="0" marL="0" rtl="0" algn="l">
                        <a:spcBef>
                          <a:spcPts val="0"/>
                        </a:spcBef>
                        <a:spcAft>
                          <a:spcPts val="0"/>
                        </a:spcAft>
                        <a:buNone/>
                      </a:pPr>
                      <a:r>
                        <a:rPr lang="es" sz="1200">
                          <a:solidFill>
                            <a:srgbClr val="FFFFFF"/>
                          </a:solidFill>
                        </a:rPr>
                        <a:t>Gestión y definición del alcance</a:t>
                      </a:r>
                      <a:endParaRPr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lang="es" sz="1200"/>
                        <a:t>Definición correcta del alcance del proyecto</a:t>
                      </a:r>
                      <a:endParaRPr sz="1200"/>
                    </a:p>
                  </a:txBody>
                  <a:tcPr marT="63500" marB="63500" marR="63500" marL="63500">
                    <a:solidFill>
                      <a:srgbClr val="F4CCCC"/>
                    </a:solidFill>
                  </a:tcPr>
                </a:tc>
                <a:tc>
                  <a:txBody>
                    <a:bodyPr/>
                    <a:lstStyle/>
                    <a:p>
                      <a:pPr indent="0" lvl="0" marL="0" rtl="0" algn="ctr">
                        <a:spcBef>
                          <a:spcPts val="0"/>
                        </a:spcBef>
                        <a:spcAft>
                          <a:spcPts val="0"/>
                        </a:spcAft>
                        <a:buNone/>
                      </a:pPr>
                      <a:r>
                        <a:rPr lang="es" sz="1200"/>
                        <a:t>-</a:t>
                      </a:r>
                      <a:endParaRPr sz="1200"/>
                    </a:p>
                  </a:txBody>
                  <a:tcPr marT="63500" marB="63500" marR="63500" marL="63500">
                    <a:solidFill>
                      <a:srgbClr val="F4CCCC"/>
                    </a:solidFill>
                  </a:tcPr>
                </a:tc>
              </a:tr>
              <a:tr h="12700">
                <a:tc>
                  <a:txBody>
                    <a:bodyPr/>
                    <a:lstStyle/>
                    <a:p>
                      <a:pPr indent="0" lvl="0" marL="0" rtl="0" algn="l">
                        <a:spcBef>
                          <a:spcPts val="0"/>
                        </a:spcBef>
                        <a:spcAft>
                          <a:spcPts val="0"/>
                        </a:spcAft>
                        <a:buNone/>
                      </a:pPr>
                      <a:r>
                        <a:rPr lang="es" sz="1200">
                          <a:solidFill>
                            <a:srgbClr val="FFFFFF"/>
                          </a:solidFill>
                        </a:rPr>
                        <a:t>Desarrollo y control de la planificación</a:t>
                      </a:r>
                      <a:endParaRPr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lang="es" sz="1200"/>
                        <a:t>Las tareas fueron realizadas en tiempo, pero apuradas.</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Realizar las tareas con más tiempo de antelación</a:t>
                      </a:r>
                      <a:endParaRPr sz="1200"/>
                    </a:p>
                  </a:txBody>
                  <a:tcPr marT="63500" marB="63500" marR="63500" marL="63500">
                    <a:solidFill>
                      <a:srgbClr val="F4CCCC"/>
                    </a:solidFill>
                  </a:tcPr>
                </a:tc>
              </a:tr>
              <a:tr h="12700">
                <a:tc>
                  <a:txBody>
                    <a:bodyPr/>
                    <a:lstStyle/>
                    <a:p>
                      <a:pPr indent="0" lvl="0" marL="0" rtl="0" algn="l">
                        <a:spcBef>
                          <a:spcPts val="0"/>
                        </a:spcBef>
                        <a:spcAft>
                          <a:spcPts val="0"/>
                        </a:spcAft>
                        <a:buNone/>
                      </a:pPr>
                      <a:r>
                        <a:rPr lang="es" sz="1200">
                          <a:solidFill>
                            <a:srgbClr val="FFFFFF"/>
                          </a:solidFill>
                        </a:rPr>
                        <a:t>Control y estimación de costes</a:t>
                      </a:r>
                      <a:endParaRPr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lang="es" sz="1200"/>
                        <a:t>Estimación buena en términos generales</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Con algo de experiencia en estimación de costes podríamos realizar uno más exacto</a:t>
                      </a:r>
                      <a:endParaRPr sz="1200"/>
                    </a:p>
                  </a:txBody>
                  <a:tcPr marT="63500" marB="63500" marR="63500" marL="63500">
                    <a:solidFill>
                      <a:srgbClr val="F4CCCC"/>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Resumen de lecciones aprendidas</a:t>
            </a:r>
            <a:endParaRPr/>
          </a:p>
          <a:p>
            <a:pPr indent="0" lvl="0" marL="0" rtl="0" algn="l">
              <a:spcBef>
                <a:spcPts val="0"/>
              </a:spcBef>
              <a:spcAft>
                <a:spcPts val="0"/>
              </a:spcAft>
              <a:buNone/>
            </a:pPr>
            <a:r>
              <a:t/>
            </a:r>
            <a:endParaRPr/>
          </a:p>
        </p:txBody>
      </p:sp>
      <p:sp>
        <p:nvSpPr>
          <p:cNvPr id="201" name="Google Shape;201;p31"/>
          <p:cNvSpPr txBox="1"/>
          <p:nvPr/>
        </p:nvSpPr>
        <p:spPr>
          <a:xfrm>
            <a:off x="311700" y="1017725"/>
            <a:ext cx="62466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000"/>
              </a:spcBef>
              <a:spcAft>
                <a:spcPts val="600"/>
              </a:spcAft>
              <a:buNone/>
            </a:pPr>
            <a:r>
              <a:rPr b="1" lang="es" sz="2200">
                <a:solidFill>
                  <a:srgbClr val="FFF2CC"/>
                </a:solidFill>
              </a:rPr>
              <a:t>Análisis de desempeño en el proyecto</a:t>
            </a:r>
            <a:endParaRPr>
              <a:solidFill>
                <a:srgbClr val="FFF2CC"/>
              </a:solidFill>
            </a:endParaRPr>
          </a:p>
        </p:txBody>
      </p:sp>
      <p:graphicFrame>
        <p:nvGraphicFramePr>
          <p:cNvPr id="202" name="Google Shape;202;p31"/>
          <p:cNvGraphicFramePr/>
          <p:nvPr/>
        </p:nvGraphicFramePr>
        <p:xfrm>
          <a:off x="1749613" y="1463875"/>
          <a:ext cx="3000000" cy="3000000"/>
        </p:xfrm>
        <a:graphic>
          <a:graphicData uri="http://schemas.openxmlformats.org/drawingml/2006/table">
            <a:tbl>
              <a:tblPr>
                <a:noFill/>
                <a:tableStyleId>{FB644154-2213-4C92-874B-E083452C3F26}</a:tableStyleId>
              </a:tblPr>
              <a:tblGrid>
                <a:gridCol w="1647825"/>
                <a:gridCol w="2019300"/>
                <a:gridCol w="2057400"/>
              </a:tblGrid>
              <a:tr h="12700">
                <a:tc>
                  <a:txBody>
                    <a:bodyPr/>
                    <a:lstStyle/>
                    <a:p>
                      <a:pPr indent="0" lvl="0" marL="0" rtl="0" algn="l">
                        <a:spcBef>
                          <a:spcPts val="0"/>
                        </a:spcBef>
                        <a:spcAft>
                          <a:spcPts val="0"/>
                        </a:spcAft>
                        <a:buNone/>
                      </a:pPr>
                      <a:r>
                        <a:t/>
                      </a:r>
                      <a:endParaRPr sz="1200"/>
                    </a:p>
                  </a:txBody>
                  <a:tcPr marT="63500" marB="63500" marR="63500" marL="63500">
                    <a:lnL cap="flat" cmpd="sng">
                      <a:solidFill>
                        <a:srgbClr val="000000"/>
                      </a:solidFill>
                      <a:prstDash val="solid"/>
                      <a:round/>
                      <a:headEnd len="sm" w="sm" type="none"/>
                      <a:tailEnd len="sm" w="sm" type="none"/>
                    </a:lnL>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rgbClr val="FFFFFF"/>
                          </a:solidFill>
                        </a:rPr>
                        <a:t>Qué funcionó</a:t>
                      </a:r>
                      <a:endParaRPr sz="1200">
                        <a:solidFill>
                          <a:srgbClr val="FFFFFF"/>
                        </a:solidFill>
                      </a:endParaRPr>
                    </a:p>
                  </a:txBody>
                  <a:tcPr marT="63500" marB="63500" marR="63500" marL="63500">
                    <a:lnB cap="flat" cmpd="sng" w="12700">
                      <a:solidFill>
                        <a:srgbClr val="000000"/>
                      </a:solidFill>
                      <a:prstDash val="solid"/>
                      <a:round/>
                      <a:headEnd len="sm" w="sm" type="none"/>
                      <a:tailEnd len="sm" w="sm" type="none"/>
                    </a:lnB>
                    <a:solidFill>
                      <a:srgbClr val="CC0000"/>
                    </a:solidFill>
                  </a:tcPr>
                </a:tc>
                <a:tc>
                  <a:txBody>
                    <a:bodyPr/>
                    <a:lstStyle/>
                    <a:p>
                      <a:pPr indent="0" lvl="0" marL="0" rtl="0" algn="l">
                        <a:spcBef>
                          <a:spcPts val="0"/>
                        </a:spcBef>
                        <a:spcAft>
                          <a:spcPts val="0"/>
                        </a:spcAft>
                        <a:buNone/>
                      </a:pPr>
                      <a:r>
                        <a:rPr lang="es" sz="1200">
                          <a:solidFill>
                            <a:srgbClr val="FFFFFF"/>
                          </a:solidFill>
                        </a:rPr>
                        <a:t>Qué puede ser mejorado</a:t>
                      </a:r>
                      <a:endParaRPr sz="1200">
                        <a:solidFill>
                          <a:srgbClr val="FFFFFF"/>
                        </a:solidFill>
                      </a:endParaRPr>
                    </a:p>
                  </a:txBody>
                  <a:tcPr marT="63500" marB="63500" marR="63500" marL="63500">
                    <a:lnB cap="flat" cmpd="sng" w="12700">
                      <a:solidFill>
                        <a:srgbClr val="000000"/>
                      </a:solidFill>
                      <a:prstDash val="solid"/>
                      <a:round/>
                      <a:headEnd len="sm" w="sm" type="none"/>
                      <a:tailEnd len="sm" w="sm" type="none"/>
                    </a:lnB>
                    <a:solidFill>
                      <a:srgbClr val="CC0000"/>
                    </a:solidFill>
                  </a:tcPr>
                </a:tc>
              </a:tr>
              <a:tr h="12700">
                <a:tc>
                  <a:txBody>
                    <a:bodyPr/>
                    <a:lstStyle/>
                    <a:p>
                      <a:pPr indent="0" lvl="0" marL="0" rtl="0" algn="l">
                        <a:spcBef>
                          <a:spcPts val="0"/>
                        </a:spcBef>
                        <a:spcAft>
                          <a:spcPts val="0"/>
                        </a:spcAft>
                        <a:buNone/>
                      </a:pPr>
                      <a:r>
                        <a:rPr lang="es" sz="1200">
                          <a:solidFill>
                            <a:srgbClr val="FFFFFF"/>
                          </a:solidFill>
                        </a:rPr>
                        <a:t>Planificación y control de calidad</a:t>
                      </a:r>
                      <a:endParaRPr sz="12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0000"/>
                    </a:solidFill>
                  </a:tcPr>
                </a:tc>
                <a:tc>
                  <a:txBody>
                    <a:bodyPr/>
                    <a:lstStyle/>
                    <a:p>
                      <a:pPr indent="0" lvl="0" marL="0" rtl="0" algn="l">
                        <a:spcBef>
                          <a:spcPts val="0"/>
                        </a:spcBef>
                        <a:spcAft>
                          <a:spcPts val="0"/>
                        </a:spcAft>
                        <a:buNone/>
                      </a:pPr>
                      <a:r>
                        <a:rPr lang="es" sz="1200"/>
                        <a:t>Realización de análisis de código efectivos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s" sz="1200"/>
                        <a:t>Controles de calidad más rutinarios harían que la calidad general aumentase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r h="12700">
                <a:tc>
                  <a:txBody>
                    <a:bodyPr/>
                    <a:lstStyle/>
                    <a:p>
                      <a:pPr indent="0" lvl="0" marL="0" rtl="0" algn="l">
                        <a:spcBef>
                          <a:spcPts val="0"/>
                        </a:spcBef>
                        <a:spcAft>
                          <a:spcPts val="0"/>
                        </a:spcAft>
                        <a:buNone/>
                      </a:pPr>
                      <a:r>
                        <a:rPr lang="es" sz="1200">
                          <a:solidFill>
                            <a:srgbClr val="FFFFFF"/>
                          </a:solidFill>
                        </a:rPr>
                        <a:t>Planificación y control de recursos físicos</a:t>
                      </a:r>
                      <a:endParaRPr sz="12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0000"/>
                    </a:solidFill>
                  </a:tcPr>
                </a:tc>
                <a:tc>
                  <a:txBody>
                    <a:bodyPr/>
                    <a:lstStyle/>
                    <a:p>
                      <a:pPr indent="0" lvl="0" marL="0" rtl="0" algn="l">
                        <a:spcBef>
                          <a:spcPts val="0"/>
                        </a:spcBef>
                        <a:spcAft>
                          <a:spcPts val="0"/>
                        </a:spcAft>
                        <a:buNone/>
                      </a:pPr>
                      <a:r>
                        <a:rPr lang="es" sz="1200"/>
                        <a:t>Planificación con pocas desviaciones.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s" sz="1200"/>
                        <a:t>Ser aún más exactos en la planificación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r h="12700">
                <a:tc>
                  <a:txBody>
                    <a:bodyPr/>
                    <a:lstStyle/>
                    <a:p>
                      <a:pPr indent="0" lvl="0" marL="0" rtl="0" algn="l">
                        <a:spcBef>
                          <a:spcPts val="0"/>
                        </a:spcBef>
                        <a:spcAft>
                          <a:spcPts val="0"/>
                        </a:spcAft>
                        <a:buNone/>
                      </a:pPr>
                      <a:r>
                        <a:rPr lang="es" sz="1200">
                          <a:solidFill>
                            <a:srgbClr val="FFFFFF"/>
                          </a:solidFill>
                        </a:rPr>
                        <a:t>Planificación, desarrollo y actuación del equipo</a:t>
                      </a:r>
                      <a:endParaRPr sz="12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0000"/>
                    </a:solidFill>
                  </a:tcPr>
                </a:tc>
                <a:tc>
                  <a:txBody>
                    <a:bodyPr/>
                    <a:lstStyle/>
                    <a:p>
                      <a:pPr indent="0" lvl="0" marL="0" rtl="0" algn="l">
                        <a:spcBef>
                          <a:spcPts val="0"/>
                        </a:spcBef>
                        <a:spcAft>
                          <a:spcPts val="0"/>
                        </a:spcAft>
                        <a:buNone/>
                      </a:pPr>
                      <a:r>
                        <a:rPr lang="es" sz="1200"/>
                        <a:t>Rendimiento bueno de los miembros del equipo en términos generales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s" sz="1200"/>
                        <a:t>Mejorar y aprender aún más con las tecnologías usadas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r h="12700">
                <a:tc>
                  <a:txBody>
                    <a:bodyPr/>
                    <a:lstStyle/>
                    <a:p>
                      <a:pPr indent="0" lvl="0" marL="0" rtl="0" algn="l">
                        <a:spcBef>
                          <a:spcPts val="0"/>
                        </a:spcBef>
                        <a:spcAft>
                          <a:spcPts val="0"/>
                        </a:spcAft>
                        <a:buNone/>
                      </a:pPr>
                      <a:r>
                        <a:rPr lang="es" sz="1200">
                          <a:solidFill>
                            <a:srgbClr val="FFFFFF"/>
                          </a:solidFill>
                        </a:rPr>
                        <a:t>Gestión de comunicaciones</a:t>
                      </a:r>
                      <a:endParaRPr sz="12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0000"/>
                    </a:solidFill>
                  </a:tcPr>
                </a:tc>
                <a:tc>
                  <a:txBody>
                    <a:bodyPr/>
                    <a:lstStyle/>
                    <a:p>
                      <a:pPr indent="0" lvl="0" marL="0" rtl="0" algn="l">
                        <a:spcBef>
                          <a:spcPts val="0"/>
                        </a:spcBef>
                        <a:spcAft>
                          <a:spcPts val="0"/>
                        </a:spcAft>
                        <a:buNone/>
                      </a:pPr>
                      <a:r>
                        <a:rPr lang="es" sz="1200"/>
                        <a:t>Métodos efectivos para las comunicaciones del equipo (Discord, WhatsApp,etc)</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s"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r h="12700">
                <a:tc>
                  <a:txBody>
                    <a:bodyPr/>
                    <a:lstStyle/>
                    <a:p>
                      <a:pPr indent="0" lvl="0" marL="0" rtl="0" algn="l">
                        <a:spcBef>
                          <a:spcPts val="0"/>
                        </a:spcBef>
                        <a:spcAft>
                          <a:spcPts val="0"/>
                        </a:spcAft>
                        <a:buNone/>
                      </a:pPr>
                      <a:r>
                        <a:rPr lang="es" sz="1200">
                          <a:solidFill>
                            <a:srgbClr val="FFFFFF"/>
                          </a:solidFill>
                        </a:rPr>
                        <a:t>Informes</a:t>
                      </a:r>
                      <a:endParaRPr sz="12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0000"/>
                    </a:solidFill>
                  </a:tcPr>
                </a:tc>
                <a:tc>
                  <a:txBody>
                    <a:bodyPr/>
                    <a:lstStyle/>
                    <a:p>
                      <a:pPr indent="0" lvl="0" marL="0" rtl="0" algn="l">
                        <a:spcBef>
                          <a:spcPts val="0"/>
                        </a:spcBef>
                        <a:spcAft>
                          <a:spcPts val="0"/>
                        </a:spcAft>
                        <a:buNone/>
                      </a:pPr>
                      <a:r>
                        <a:rPr lang="es" sz="1200"/>
                        <a:t>Correcta planificación para la realización de los informes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s"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241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del Proyecto</a:t>
            </a:r>
            <a:endParaRPr/>
          </a:p>
        </p:txBody>
      </p:sp>
      <p:sp>
        <p:nvSpPr>
          <p:cNvPr id="72" name="Google Shape;72;p14"/>
          <p:cNvSpPr txBox="1"/>
          <p:nvPr>
            <p:ph idx="1" type="body"/>
          </p:nvPr>
        </p:nvSpPr>
        <p:spPr>
          <a:xfrm>
            <a:off x="200825" y="1379475"/>
            <a:ext cx="8788800" cy="35466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sz="13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500">
              <a:solidFill>
                <a:schemeClr val="dk1"/>
              </a:solidFill>
              <a:latin typeface="Arial"/>
              <a:ea typeface="Arial"/>
              <a:cs typeface="Arial"/>
              <a:sym typeface="Arial"/>
            </a:endParaRPr>
          </a:p>
        </p:txBody>
      </p:sp>
      <p:sp>
        <p:nvSpPr>
          <p:cNvPr id="73" name="Google Shape;73;p14"/>
          <p:cNvSpPr txBox="1"/>
          <p:nvPr/>
        </p:nvSpPr>
        <p:spPr>
          <a:xfrm>
            <a:off x="200825" y="779725"/>
            <a:ext cx="56613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000"/>
              </a:spcBef>
              <a:spcAft>
                <a:spcPts val="600"/>
              </a:spcAft>
              <a:buNone/>
            </a:pPr>
            <a:r>
              <a:rPr b="1" lang="es" sz="2200">
                <a:solidFill>
                  <a:srgbClr val="FFF2CC"/>
                </a:solidFill>
              </a:rPr>
              <a:t>Objetivos planteados y alcanzados</a:t>
            </a:r>
            <a:endParaRPr>
              <a:solidFill>
                <a:srgbClr val="FFF2CC"/>
              </a:solidFill>
            </a:endParaRPr>
          </a:p>
        </p:txBody>
      </p:sp>
      <p:graphicFrame>
        <p:nvGraphicFramePr>
          <p:cNvPr id="74" name="Google Shape;74;p14"/>
          <p:cNvGraphicFramePr/>
          <p:nvPr/>
        </p:nvGraphicFramePr>
        <p:xfrm>
          <a:off x="818813" y="1508050"/>
          <a:ext cx="3000000" cy="3000000"/>
        </p:xfrm>
        <a:graphic>
          <a:graphicData uri="http://schemas.openxmlformats.org/drawingml/2006/table">
            <a:tbl>
              <a:tblPr>
                <a:noFill/>
                <a:tableStyleId>{FB644154-2213-4C92-874B-E083452C3F26}</a:tableStyleId>
              </a:tblPr>
              <a:tblGrid>
                <a:gridCol w="733425"/>
                <a:gridCol w="2457450"/>
                <a:gridCol w="1885950"/>
                <a:gridCol w="1771650"/>
              </a:tblGrid>
              <a:tr h="12700">
                <a:tc>
                  <a:txBody>
                    <a:bodyPr/>
                    <a:lstStyle/>
                    <a:p>
                      <a:pPr indent="0" lvl="0" marL="0" rtl="0" algn="l">
                        <a:spcBef>
                          <a:spcPts val="0"/>
                        </a:spcBef>
                        <a:spcAft>
                          <a:spcPts val="0"/>
                        </a:spcAft>
                        <a:buNone/>
                      </a:pPr>
                      <a:r>
                        <a:t/>
                      </a:r>
                      <a:endParaRPr sz="1200"/>
                    </a:p>
                  </a:txBody>
                  <a:tcPr marT="63500" marB="63500" marR="63500" marL="63500">
                    <a:lnL cap="flat" cmpd="sng">
                      <a:solidFill>
                        <a:srgbClr val="000000"/>
                      </a:solidFill>
                      <a:prstDash val="solid"/>
                      <a:round/>
                      <a:headEnd len="sm" w="sm" type="none"/>
                      <a:tailEnd len="sm" w="sm" type="none"/>
                    </a:lnL>
                    <a:lnT cap="flat" cmpd="sng">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s" sz="1200">
                          <a:solidFill>
                            <a:srgbClr val="FFFFFF"/>
                          </a:solidFill>
                        </a:rPr>
                        <a:t>Objetivos</a:t>
                      </a:r>
                      <a:endParaRPr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lang="es" sz="1200">
                          <a:solidFill>
                            <a:srgbClr val="FFFFFF"/>
                          </a:solidFill>
                        </a:rPr>
                        <a:t>Criterios de finalización</a:t>
                      </a:r>
                      <a:endParaRPr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lang="es" sz="1200">
                          <a:solidFill>
                            <a:srgbClr val="FFFFFF"/>
                          </a:solidFill>
                        </a:rPr>
                        <a:t>Evidencia</a:t>
                      </a:r>
                      <a:endParaRPr sz="1200">
                        <a:solidFill>
                          <a:srgbClr val="FFFFFF"/>
                        </a:solidFill>
                      </a:endParaRPr>
                    </a:p>
                  </a:txBody>
                  <a:tcPr marT="63500" marB="63500" marR="63500" marL="63500">
                    <a:solidFill>
                      <a:srgbClr val="CC0000"/>
                    </a:solidFill>
                  </a:tcPr>
                </a:tc>
              </a:tr>
              <a:tr h="12700">
                <a:tc>
                  <a:txBody>
                    <a:bodyPr/>
                    <a:lstStyle/>
                    <a:p>
                      <a:pPr indent="0" lvl="0" marL="0" rtl="0" algn="l">
                        <a:spcBef>
                          <a:spcPts val="0"/>
                        </a:spcBef>
                        <a:spcAft>
                          <a:spcPts val="0"/>
                        </a:spcAft>
                        <a:buNone/>
                      </a:pPr>
                      <a:r>
                        <a:rPr lang="es" sz="1200">
                          <a:solidFill>
                            <a:srgbClr val="FFFFFF"/>
                          </a:solidFill>
                        </a:rPr>
                        <a:t>Alcance</a:t>
                      </a:r>
                      <a:endParaRPr sz="1200">
                        <a:solidFill>
                          <a:srgbClr val="FFFFFF"/>
                        </a:solidFill>
                      </a:endParaRPr>
                    </a:p>
                  </a:txBody>
                  <a:tcPr marT="63500" marB="63500" marR="63500" marL="63500">
                    <a:solidFill>
                      <a:srgbClr val="CC0000"/>
                    </a:solidFill>
                  </a:tcPr>
                </a:tc>
                <a:tc>
                  <a:txBody>
                    <a:bodyPr/>
                    <a:lstStyle/>
                    <a:p>
                      <a:pPr indent="0" lvl="0" marL="0" rtl="0" algn="just">
                        <a:lnSpc>
                          <a:spcPct val="115000"/>
                        </a:lnSpc>
                        <a:spcBef>
                          <a:spcPts val="0"/>
                        </a:spcBef>
                        <a:spcAft>
                          <a:spcPts val="0"/>
                        </a:spcAft>
                        <a:buNone/>
                      </a:pPr>
                      <a:r>
                        <a:rPr lang="es" sz="1200"/>
                        <a:t>El objetivo principal logrado respecto al alcance ha sido el haber cerrado el proyecto tal y como se esperaba, para ello ha sido necesario cumplir todos y cada uno de los diferentes documentos que habían sido estimados a formar parte del producto final, así como todos los requisitos detallados en el documento de requisitos</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Respecto al objetivo, el principal criterio de finalización además del cumplimiento de los plazos y costes, sería la correcta funcionalidad de la aplicación web, además del funcionamiento de todos y cada uno de los requisitos detallados.</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Como evidencia de ello se puede comprobar que el producto se ha entregado dentro de los costes permitidos, dentro de los plazos permitidos. Además de la correcta funcionalidad de la aplicación web.</a:t>
                      </a:r>
                      <a:endParaRPr sz="1200"/>
                    </a:p>
                  </a:txBody>
                  <a:tcPr marT="63500" marB="63500" marR="63500" marL="63500">
                    <a:solidFill>
                      <a:srgbClr val="F4CCCC"/>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Resumen de lecciones aprendidas</a:t>
            </a:r>
            <a:endParaRPr/>
          </a:p>
          <a:p>
            <a:pPr indent="0" lvl="0" marL="0" rtl="0" algn="l">
              <a:spcBef>
                <a:spcPts val="0"/>
              </a:spcBef>
              <a:spcAft>
                <a:spcPts val="0"/>
              </a:spcAft>
              <a:buNone/>
            </a:pPr>
            <a:r>
              <a:t/>
            </a:r>
            <a:endParaRPr/>
          </a:p>
        </p:txBody>
      </p:sp>
      <p:sp>
        <p:nvSpPr>
          <p:cNvPr id="208" name="Google Shape;208;p32"/>
          <p:cNvSpPr txBox="1"/>
          <p:nvPr/>
        </p:nvSpPr>
        <p:spPr>
          <a:xfrm>
            <a:off x="311700" y="1017725"/>
            <a:ext cx="62466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000"/>
              </a:spcBef>
              <a:spcAft>
                <a:spcPts val="600"/>
              </a:spcAft>
              <a:buNone/>
            </a:pPr>
            <a:r>
              <a:rPr b="1" lang="es" sz="2200">
                <a:solidFill>
                  <a:srgbClr val="FFF2CC"/>
                </a:solidFill>
              </a:rPr>
              <a:t>Análisis de desempeño en el proyecto</a:t>
            </a:r>
            <a:endParaRPr>
              <a:solidFill>
                <a:srgbClr val="FFF2CC"/>
              </a:solidFill>
            </a:endParaRPr>
          </a:p>
        </p:txBody>
      </p:sp>
      <p:graphicFrame>
        <p:nvGraphicFramePr>
          <p:cNvPr id="209" name="Google Shape;209;p32"/>
          <p:cNvGraphicFramePr/>
          <p:nvPr/>
        </p:nvGraphicFramePr>
        <p:xfrm>
          <a:off x="857438" y="1653250"/>
          <a:ext cx="3000000" cy="3000000"/>
        </p:xfrm>
        <a:graphic>
          <a:graphicData uri="http://schemas.openxmlformats.org/drawingml/2006/table">
            <a:tbl>
              <a:tblPr>
                <a:noFill/>
                <a:tableStyleId>{FB644154-2213-4C92-874B-E083452C3F26}</a:tableStyleId>
              </a:tblPr>
              <a:tblGrid>
                <a:gridCol w="2012250"/>
                <a:gridCol w="2465850"/>
                <a:gridCol w="2512375"/>
              </a:tblGrid>
              <a:tr h="309875">
                <a:tc>
                  <a:txBody>
                    <a:bodyPr/>
                    <a:lstStyle/>
                    <a:p>
                      <a:pPr indent="0" lvl="0" marL="0" rtl="0" algn="l">
                        <a:spcBef>
                          <a:spcPts val="0"/>
                        </a:spcBef>
                        <a:spcAft>
                          <a:spcPts val="0"/>
                        </a:spcAft>
                        <a:buNone/>
                      </a:pPr>
                      <a:r>
                        <a:t/>
                      </a:r>
                      <a:endParaRPr sz="1200"/>
                    </a:p>
                  </a:txBody>
                  <a:tcPr marT="63500" marB="63500" marR="63500" marL="63500">
                    <a:lnL cap="flat" cmpd="sng">
                      <a:solidFill>
                        <a:srgbClr val="000000"/>
                      </a:solidFill>
                      <a:prstDash val="solid"/>
                      <a:round/>
                      <a:headEnd len="sm" w="sm" type="none"/>
                      <a:tailEnd len="sm" w="sm" type="none"/>
                    </a:lnL>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rgbClr val="FFFFFF"/>
                          </a:solidFill>
                        </a:rPr>
                        <a:t>Qué funcionó</a:t>
                      </a:r>
                      <a:endParaRPr sz="1200">
                        <a:solidFill>
                          <a:srgbClr val="FFFFFF"/>
                        </a:solidFill>
                      </a:endParaRPr>
                    </a:p>
                  </a:txBody>
                  <a:tcPr marT="63500" marB="63500" marR="63500" marL="63500">
                    <a:lnB cap="flat" cmpd="sng" w="12700">
                      <a:solidFill>
                        <a:srgbClr val="000000"/>
                      </a:solidFill>
                      <a:prstDash val="solid"/>
                      <a:round/>
                      <a:headEnd len="sm" w="sm" type="none"/>
                      <a:tailEnd len="sm" w="sm" type="none"/>
                    </a:lnB>
                    <a:solidFill>
                      <a:srgbClr val="CC0000"/>
                    </a:solidFill>
                  </a:tcPr>
                </a:tc>
                <a:tc>
                  <a:txBody>
                    <a:bodyPr/>
                    <a:lstStyle/>
                    <a:p>
                      <a:pPr indent="0" lvl="0" marL="0" rtl="0" algn="l">
                        <a:spcBef>
                          <a:spcPts val="0"/>
                        </a:spcBef>
                        <a:spcAft>
                          <a:spcPts val="0"/>
                        </a:spcAft>
                        <a:buNone/>
                      </a:pPr>
                      <a:r>
                        <a:rPr lang="es" sz="1200">
                          <a:solidFill>
                            <a:srgbClr val="FFFFFF"/>
                          </a:solidFill>
                        </a:rPr>
                        <a:t>Qué puede ser mejorado</a:t>
                      </a:r>
                      <a:endParaRPr sz="1200">
                        <a:solidFill>
                          <a:srgbClr val="FFFFFF"/>
                        </a:solidFill>
                      </a:endParaRPr>
                    </a:p>
                  </a:txBody>
                  <a:tcPr marT="63500" marB="63500" marR="63500" marL="63500">
                    <a:lnB cap="flat" cmpd="sng" w="12700">
                      <a:solidFill>
                        <a:srgbClr val="000000"/>
                      </a:solidFill>
                      <a:prstDash val="solid"/>
                      <a:round/>
                      <a:headEnd len="sm" w="sm" type="none"/>
                      <a:tailEnd len="sm" w="sm" type="none"/>
                    </a:lnB>
                    <a:solidFill>
                      <a:srgbClr val="CC0000"/>
                    </a:solidFill>
                  </a:tcPr>
                </a:tc>
              </a:tr>
              <a:tr h="12700">
                <a:tc>
                  <a:txBody>
                    <a:bodyPr/>
                    <a:lstStyle/>
                    <a:p>
                      <a:pPr indent="0" lvl="0" marL="0" rtl="0" algn="l">
                        <a:spcBef>
                          <a:spcPts val="0"/>
                        </a:spcBef>
                        <a:spcAft>
                          <a:spcPts val="0"/>
                        </a:spcAft>
                        <a:buNone/>
                      </a:pPr>
                      <a:r>
                        <a:rPr lang="es" sz="1200">
                          <a:solidFill>
                            <a:srgbClr val="FFFFFF"/>
                          </a:solidFill>
                        </a:rPr>
                        <a:t>Gestión de riesgos</a:t>
                      </a:r>
                      <a:endParaRPr sz="12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0000"/>
                    </a:solidFill>
                  </a:tcPr>
                </a:tc>
                <a:tc>
                  <a:txBody>
                    <a:bodyPr/>
                    <a:lstStyle/>
                    <a:p>
                      <a:pPr indent="0" lvl="0" marL="0" rtl="0" algn="l">
                        <a:spcBef>
                          <a:spcPts val="0"/>
                        </a:spcBef>
                        <a:spcAft>
                          <a:spcPts val="0"/>
                        </a:spcAft>
                        <a:buNone/>
                      </a:pPr>
                      <a:r>
                        <a:rPr lang="es" sz="1200"/>
                        <a:t>Bien gestionados en general los riesgos detectados en la planificación del proyecto</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s" sz="1200"/>
                        <a:t>Haber preparado mejor al equipo frente al uso de tecnologías con las cuales no tenían experiencia</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r h="12700">
                <a:tc>
                  <a:txBody>
                    <a:bodyPr/>
                    <a:lstStyle/>
                    <a:p>
                      <a:pPr indent="0" lvl="0" marL="0" rtl="0" algn="l">
                        <a:spcBef>
                          <a:spcPts val="0"/>
                        </a:spcBef>
                        <a:spcAft>
                          <a:spcPts val="0"/>
                        </a:spcAft>
                        <a:buNone/>
                      </a:pPr>
                      <a:r>
                        <a:rPr lang="es" sz="1200">
                          <a:solidFill>
                            <a:srgbClr val="FFFFFF"/>
                          </a:solidFill>
                        </a:rPr>
                        <a:t>Planificación y gestión de adquisiciones</a:t>
                      </a:r>
                      <a:endParaRPr sz="12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0000"/>
                    </a:solidFill>
                  </a:tcPr>
                </a:tc>
                <a:tc>
                  <a:txBody>
                    <a:bodyPr/>
                    <a:lstStyle/>
                    <a:p>
                      <a:pPr indent="0" lvl="0" marL="0" rtl="0" algn="ctr">
                        <a:spcBef>
                          <a:spcPts val="0"/>
                        </a:spcBef>
                        <a:spcAft>
                          <a:spcPts val="0"/>
                        </a:spcAft>
                        <a:buNone/>
                      </a:pPr>
                      <a:r>
                        <a:rPr lang="es"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s" sz="1200"/>
                        <a:t>Tiempo apurado destinado a la realización de las adquisiciones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r h="12700">
                <a:tc>
                  <a:txBody>
                    <a:bodyPr/>
                    <a:lstStyle/>
                    <a:p>
                      <a:pPr indent="0" lvl="0" marL="0" rtl="0" algn="l">
                        <a:spcBef>
                          <a:spcPts val="0"/>
                        </a:spcBef>
                        <a:spcAft>
                          <a:spcPts val="0"/>
                        </a:spcAft>
                        <a:buNone/>
                      </a:pPr>
                      <a:r>
                        <a:rPr lang="es" sz="1200">
                          <a:solidFill>
                            <a:srgbClr val="FFFFFF"/>
                          </a:solidFill>
                        </a:rPr>
                        <a:t>Compromiso de los stakeholders</a:t>
                      </a:r>
                      <a:endParaRPr sz="12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0000"/>
                    </a:solidFill>
                  </a:tcPr>
                </a:tc>
                <a:tc>
                  <a:txBody>
                    <a:bodyPr/>
                    <a:lstStyle/>
                    <a:p>
                      <a:pPr indent="0" lvl="0" marL="0" rtl="0" algn="l">
                        <a:spcBef>
                          <a:spcPts val="0"/>
                        </a:spcBef>
                        <a:spcAft>
                          <a:spcPts val="0"/>
                        </a:spcAft>
                        <a:buNone/>
                      </a:pPr>
                      <a:r>
                        <a:rPr lang="es" sz="1200"/>
                        <a:t>Compromiso por todas las partes del proyecto</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s"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r h="12700">
                <a:tc>
                  <a:txBody>
                    <a:bodyPr/>
                    <a:lstStyle/>
                    <a:p>
                      <a:pPr indent="0" lvl="0" marL="0" rtl="0" algn="l">
                        <a:spcBef>
                          <a:spcPts val="0"/>
                        </a:spcBef>
                        <a:spcAft>
                          <a:spcPts val="0"/>
                        </a:spcAft>
                        <a:buNone/>
                      </a:pPr>
                      <a:r>
                        <a:rPr lang="es" sz="1200">
                          <a:solidFill>
                            <a:srgbClr val="FFFFFF"/>
                          </a:solidFill>
                        </a:rPr>
                        <a:t>Información de la mejora del proceso</a:t>
                      </a:r>
                      <a:endParaRPr sz="12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0000"/>
                    </a:solidFill>
                  </a:tcPr>
                </a:tc>
                <a:tc>
                  <a:txBody>
                    <a:bodyPr/>
                    <a:lstStyle/>
                    <a:p>
                      <a:pPr indent="0" lvl="0" marL="0" rtl="0" algn="l">
                        <a:spcBef>
                          <a:spcPts val="0"/>
                        </a:spcBef>
                        <a:spcAft>
                          <a:spcPts val="0"/>
                        </a:spcAft>
                        <a:buNone/>
                      </a:pPr>
                      <a:r>
                        <a:rPr lang="es" sz="1200"/>
                        <a:t>Acabar tareas en fecha previa al plazo establecido para tener unos días de revisión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s" sz="1200"/>
                        <a:t>Acumulación de trabajo para últimos momentos del plazo</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r h="12700">
                <a:tc>
                  <a:txBody>
                    <a:bodyPr/>
                    <a:lstStyle/>
                    <a:p>
                      <a:pPr indent="0" lvl="0" marL="0" rtl="0" algn="l">
                        <a:spcBef>
                          <a:spcPts val="0"/>
                        </a:spcBef>
                        <a:spcAft>
                          <a:spcPts val="0"/>
                        </a:spcAft>
                        <a:buNone/>
                      </a:pPr>
                      <a:r>
                        <a:rPr lang="es" sz="1200">
                          <a:solidFill>
                            <a:srgbClr val="FFFFFF"/>
                          </a:solidFill>
                        </a:rPr>
                        <a:t>Gestión de la configuración</a:t>
                      </a:r>
                      <a:endParaRPr sz="12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0000"/>
                    </a:solidFill>
                  </a:tcPr>
                </a:tc>
                <a:tc>
                  <a:txBody>
                    <a:bodyPr/>
                    <a:lstStyle/>
                    <a:p>
                      <a:pPr indent="0" lvl="0" marL="0" rtl="0" algn="l">
                        <a:spcBef>
                          <a:spcPts val="0"/>
                        </a:spcBef>
                        <a:spcAft>
                          <a:spcPts val="0"/>
                        </a:spcAft>
                        <a:buNone/>
                      </a:pPr>
                      <a:r>
                        <a:rPr lang="es" sz="1200"/>
                        <a:t>Uso de ramas por funcionalidad para separar las distintas tareas.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s"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Resumen de lecciones aprendidas</a:t>
            </a:r>
            <a:endParaRPr/>
          </a:p>
          <a:p>
            <a:pPr indent="0" lvl="0" marL="0" rtl="0" algn="l">
              <a:spcBef>
                <a:spcPts val="0"/>
              </a:spcBef>
              <a:spcAft>
                <a:spcPts val="0"/>
              </a:spcAft>
              <a:buNone/>
            </a:pPr>
            <a:r>
              <a:t/>
            </a:r>
            <a:endParaRPr/>
          </a:p>
        </p:txBody>
      </p:sp>
      <p:sp>
        <p:nvSpPr>
          <p:cNvPr id="215" name="Google Shape;215;p33"/>
          <p:cNvSpPr txBox="1"/>
          <p:nvPr/>
        </p:nvSpPr>
        <p:spPr>
          <a:xfrm>
            <a:off x="311700" y="1017725"/>
            <a:ext cx="72840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000"/>
              </a:spcBef>
              <a:spcAft>
                <a:spcPts val="600"/>
              </a:spcAft>
              <a:buNone/>
            </a:pPr>
            <a:r>
              <a:rPr b="1" lang="es" sz="2200">
                <a:solidFill>
                  <a:srgbClr val="FFF2CC"/>
                </a:solidFill>
              </a:rPr>
              <a:t>Defectos de calidad encontrados y resolución</a:t>
            </a:r>
            <a:endParaRPr>
              <a:solidFill>
                <a:srgbClr val="FFF2CC"/>
              </a:solidFill>
            </a:endParaRPr>
          </a:p>
        </p:txBody>
      </p:sp>
      <p:graphicFrame>
        <p:nvGraphicFramePr>
          <p:cNvPr id="216" name="Google Shape;216;p33"/>
          <p:cNvGraphicFramePr/>
          <p:nvPr/>
        </p:nvGraphicFramePr>
        <p:xfrm>
          <a:off x="1401900" y="1625600"/>
          <a:ext cx="3000000" cy="3000000"/>
        </p:xfrm>
        <a:graphic>
          <a:graphicData uri="http://schemas.openxmlformats.org/drawingml/2006/table">
            <a:tbl>
              <a:tblPr>
                <a:noFill/>
                <a:tableStyleId>{FB644154-2213-4C92-874B-E083452C3F26}</a:tableStyleId>
              </a:tblPr>
              <a:tblGrid>
                <a:gridCol w="2113400"/>
                <a:gridCol w="2113400"/>
                <a:gridCol w="2113400"/>
              </a:tblGrid>
              <a:tr h="305825">
                <a:tc>
                  <a:txBody>
                    <a:bodyPr/>
                    <a:lstStyle/>
                    <a:p>
                      <a:pPr indent="0" lvl="0" marL="0" rtl="0" algn="l">
                        <a:spcBef>
                          <a:spcPts val="0"/>
                        </a:spcBef>
                        <a:spcAft>
                          <a:spcPts val="0"/>
                        </a:spcAft>
                        <a:buNone/>
                      </a:pPr>
                      <a:r>
                        <a:rPr lang="es" sz="1200">
                          <a:solidFill>
                            <a:srgbClr val="FFFFFF"/>
                          </a:solidFill>
                        </a:rPr>
                        <a:t>Defecto</a:t>
                      </a:r>
                      <a:endParaRPr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lang="es" sz="1200">
                          <a:solidFill>
                            <a:srgbClr val="FFFFFF"/>
                          </a:solidFill>
                        </a:rPr>
                        <a:t>Resolución</a:t>
                      </a:r>
                      <a:endParaRPr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lang="es" sz="1200">
                          <a:solidFill>
                            <a:srgbClr val="FFFFFF"/>
                          </a:solidFill>
                        </a:rPr>
                        <a:t>Comentarios</a:t>
                      </a:r>
                      <a:endParaRPr sz="1200">
                        <a:solidFill>
                          <a:srgbClr val="FFFFFF"/>
                        </a:solidFill>
                      </a:endParaRPr>
                    </a:p>
                  </a:txBody>
                  <a:tcPr marT="63500" marB="63500" marR="63500" marL="63500">
                    <a:solidFill>
                      <a:srgbClr val="CC0000"/>
                    </a:solidFill>
                  </a:tcPr>
                </a:tc>
              </a:tr>
              <a:tr h="665250">
                <a:tc>
                  <a:txBody>
                    <a:bodyPr/>
                    <a:lstStyle/>
                    <a:p>
                      <a:pPr indent="0" lvl="0" marL="0" rtl="0" algn="l">
                        <a:spcBef>
                          <a:spcPts val="0"/>
                        </a:spcBef>
                        <a:spcAft>
                          <a:spcPts val="0"/>
                        </a:spcAft>
                        <a:buNone/>
                      </a:pPr>
                      <a:r>
                        <a:rPr lang="es" sz="1200"/>
                        <a:t>Interfaz poco trabajada</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Nuevo requisito en la última iteración para la interfaz</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En los primeros sprints nos centramos en el back-end</a:t>
                      </a:r>
                      <a:endParaRPr sz="1200"/>
                    </a:p>
                  </a:txBody>
                  <a:tcPr marT="63500" marB="63500" marR="63500" marL="63500">
                    <a:solidFill>
                      <a:srgbClr val="F4CCCC"/>
                    </a:solidFill>
                  </a:tcPr>
                </a:tc>
              </a:tr>
              <a:tr h="844950">
                <a:tc>
                  <a:txBody>
                    <a:bodyPr/>
                    <a:lstStyle/>
                    <a:p>
                      <a:pPr indent="0" lvl="0" marL="0" rtl="0" algn="l">
                        <a:spcBef>
                          <a:spcPts val="0"/>
                        </a:spcBef>
                        <a:spcAft>
                          <a:spcPts val="0"/>
                        </a:spcAft>
                        <a:buNone/>
                      </a:pPr>
                      <a:r>
                        <a:rPr lang="es" sz="1200"/>
                        <a:t>Bugs y code smells</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Después de cada sprint se realiza un análisis de código que muestra todas las imperfecciones</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Usamos SonarCloud para realizar el análisis</a:t>
                      </a:r>
                      <a:endParaRPr sz="1200"/>
                    </a:p>
                  </a:txBody>
                  <a:tcPr marT="63500" marB="63500" marR="63500" marL="63500">
                    <a:solidFill>
                      <a:srgbClr val="F4CCCC"/>
                    </a:solidFill>
                  </a:tcPr>
                </a:tc>
              </a:tr>
              <a:tr h="665250">
                <a:tc>
                  <a:txBody>
                    <a:bodyPr/>
                    <a:lstStyle/>
                    <a:p>
                      <a:pPr indent="0" lvl="0" marL="0" rtl="0" algn="l">
                        <a:spcBef>
                          <a:spcPts val="0"/>
                        </a:spcBef>
                        <a:spcAft>
                          <a:spcPts val="0"/>
                        </a:spcAft>
                        <a:buNone/>
                      </a:pPr>
                      <a:r>
                        <a:rPr lang="es" sz="1200"/>
                        <a:t>Código duplicado (base.html)</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Importar el mismo base.html a todos los ficheros que lo necesiten</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Tuvimos dificultades para la correcta importación del documento</a:t>
                      </a:r>
                      <a:endParaRPr sz="1200"/>
                    </a:p>
                  </a:txBody>
                  <a:tcPr marT="63500" marB="63500" marR="63500" marL="63500">
                    <a:solidFill>
                      <a:srgbClr val="F4CCCC"/>
                    </a:solidFill>
                  </a:tcPr>
                </a:tc>
              </a:tr>
              <a:tr h="665250">
                <a:tc>
                  <a:txBody>
                    <a:bodyPr/>
                    <a:lstStyle/>
                    <a:p>
                      <a:pPr indent="0" lvl="0" marL="0" rtl="0" algn="l">
                        <a:spcBef>
                          <a:spcPts val="0"/>
                        </a:spcBef>
                        <a:spcAft>
                          <a:spcPts val="0"/>
                        </a:spcAft>
                        <a:buNone/>
                      </a:pPr>
                      <a:r>
                        <a:rPr lang="es" sz="1200"/>
                        <a:t>Fallo de seguridad: clave del correo escrita en el código</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Se ha puesto como un secreto en github</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Detectado con SonarCloud</a:t>
                      </a:r>
                      <a:endParaRPr sz="1200"/>
                    </a:p>
                  </a:txBody>
                  <a:tcPr marT="63500" marB="63500" marR="63500" marL="63500">
                    <a:solidFill>
                      <a:srgbClr val="F4CCCC"/>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Resumen de lecciones aprendidas</a:t>
            </a:r>
            <a:endParaRPr/>
          </a:p>
          <a:p>
            <a:pPr indent="0" lvl="0" marL="0" rtl="0" algn="l">
              <a:spcBef>
                <a:spcPts val="0"/>
              </a:spcBef>
              <a:spcAft>
                <a:spcPts val="0"/>
              </a:spcAft>
              <a:buNone/>
            </a:pPr>
            <a:r>
              <a:t/>
            </a:r>
            <a:endParaRPr/>
          </a:p>
        </p:txBody>
      </p:sp>
      <p:sp>
        <p:nvSpPr>
          <p:cNvPr id="222" name="Google Shape;222;p34"/>
          <p:cNvSpPr txBox="1"/>
          <p:nvPr/>
        </p:nvSpPr>
        <p:spPr>
          <a:xfrm>
            <a:off x="311700" y="1017725"/>
            <a:ext cx="62466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000"/>
              </a:spcBef>
              <a:spcAft>
                <a:spcPts val="600"/>
              </a:spcAft>
              <a:buNone/>
            </a:pPr>
            <a:r>
              <a:rPr b="1" lang="es" sz="2200">
                <a:solidFill>
                  <a:srgbClr val="FFF2CC"/>
                </a:solidFill>
              </a:rPr>
              <a:t>Gestión de vendedores</a:t>
            </a:r>
            <a:endParaRPr>
              <a:solidFill>
                <a:srgbClr val="FFF2CC"/>
              </a:solidFill>
            </a:endParaRPr>
          </a:p>
        </p:txBody>
      </p:sp>
      <p:graphicFrame>
        <p:nvGraphicFramePr>
          <p:cNvPr id="223" name="Google Shape;223;p34"/>
          <p:cNvGraphicFramePr/>
          <p:nvPr/>
        </p:nvGraphicFramePr>
        <p:xfrm>
          <a:off x="1706400" y="1625600"/>
          <a:ext cx="3000000" cy="3000000"/>
        </p:xfrm>
        <a:graphic>
          <a:graphicData uri="http://schemas.openxmlformats.org/drawingml/2006/table">
            <a:tbl>
              <a:tblPr>
                <a:noFill/>
                <a:tableStyleId>{FB644154-2213-4C92-874B-E083452C3F26}</a:tableStyleId>
              </a:tblPr>
              <a:tblGrid>
                <a:gridCol w="1432800"/>
                <a:gridCol w="1432800"/>
                <a:gridCol w="1432800"/>
                <a:gridCol w="1432800"/>
              </a:tblGrid>
              <a:tr h="12700">
                <a:tc>
                  <a:txBody>
                    <a:bodyPr/>
                    <a:lstStyle/>
                    <a:p>
                      <a:pPr indent="0" lvl="0" marL="0" rtl="0" algn="l">
                        <a:spcBef>
                          <a:spcPts val="0"/>
                        </a:spcBef>
                        <a:spcAft>
                          <a:spcPts val="0"/>
                        </a:spcAft>
                        <a:buNone/>
                      </a:pPr>
                      <a:r>
                        <a:rPr lang="es" sz="1200">
                          <a:solidFill>
                            <a:srgbClr val="FFFFFF"/>
                          </a:solidFill>
                        </a:rPr>
                        <a:t>Vendedor</a:t>
                      </a:r>
                      <a:endParaRPr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lang="es" sz="1200">
                          <a:solidFill>
                            <a:srgbClr val="FFFFFF"/>
                          </a:solidFill>
                        </a:rPr>
                        <a:t>Incidencia</a:t>
                      </a:r>
                      <a:endParaRPr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lang="es" sz="1200">
                          <a:solidFill>
                            <a:srgbClr val="FFFFFF"/>
                          </a:solidFill>
                        </a:rPr>
                        <a:t>Resolución</a:t>
                      </a:r>
                      <a:endParaRPr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lang="es" sz="1200">
                          <a:solidFill>
                            <a:srgbClr val="FFFFFF"/>
                          </a:solidFill>
                        </a:rPr>
                        <a:t>Comentarios</a:t>
                      </a:r>
                      <a:endParaRPr sz="1200">
                        <a:solidFill>
                          <a:srgbClr val="FFFFFF"/>
                        </a:solidFill>
                      </a:endParaRPr>
                    </a:p>
                  </a:txBody>
                  <a:tcPr marT="63500" marB="63500" marR="63500" marL="63500">
                    <a:solidFill>
                      <a:srgbClr val="CC0000"/>
                    </a:solidFill>
                  </a:tcPr>
                </a:tc>
              </a:tr>
              <a:tr h="12700">
                <a:tc>
                  <a:txBody>
                    <a:bodyPr/>
                    <a:lstStyle/>
                    <a:p>
                      <a:pPr indent="0" lvl="0" marL="0" rtl="0" algn="l">
                        <a:spcBef>
                          <a:spcPts val="0"/>
                        </a:spcBef>
                        <a:spcAft>
                          <a:spcPts val="0"/>
                        </a:spcAft>
                        <a:buNone/>
                      </a:pPr>
                      <a:r>
                        <a:rPr lang="es" sz="1200"/>
                        <a:t>Stripe</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La última versión de stripe no era compatible con otras herramientas dentro del proyecto</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Usamos la versión 2.55.2</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Tras haber cambiado a una versión compatible, todo funciona perfectamente</a:t>
                      </a:r>
                      <a:endParaRPr sz="1200"/>
                    </a:p>
                  </a:txBody>
                  <a:tcPr marT="63500" marB="63500" marR="63500" marL="63500">
                    <a:solidFill>
                      <a:srgbClr val="F4CCCC"/>
                    </a:solidFill>
                  </a:tcPr>
                </a:tc>
              </a:tr>
              <a:tr h="12700">
                <a:tc>
                  <a:txBody>
                    <a:bodyPr/>
                    <a:lstStyle/>
                    <a:p>
                      <a:pPr indent="0" lvl="0" marL="0" rtl="0" algn="l">
                        <a:spcBef>
                          <a:spcPts val="0"/>
                        </a:spcBef>
                        <a:spcAft>
                          <a:spcPts val="0"/>
                        </a:spcAft>
                        <a:buNone/>
                      </a:pPr>
                      <a:r>
                        <a:rPr lang="es" sz="1200"/>
                        <a:t>Pythonanywhere</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Postgres es de pago en Pythonanywhere</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Cambiamos a SQLite</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SQLite sí es de uso gratuito</a:t>
                      </a:r>
                      <a:endParaRPr sz="1200"/>
                    </a:p>
                  </a:txBody>
                  <a:tcPr marT="63500" marB="63500" marR="63500" marL="63500">
                    <a:solidFill>
                      <a:srgbClr val="F4CCCC"/>
                    </a:solidFill>
                  </a:tcPr>
                </a:tc>
              </a:tr>
              <a:tr h="12700">
                <a:tc>
                  <a:txBody>
                    <a:bodyPr/>
                    <a:lstStyle/>
                    <a:p>
                      <a:pPr indent="0" lvl="0" marL="0" rtl="0" algn="l">
                        <a:spcBef>
                          <a:spcPts val="0"/>
                        </a:spcBef>
                        <a:spcAft>
                          <a:spcPts val="0"/>
                        </a:spcAft>
                        <a:buNone/>
                      </a:pPr>
                      <a:r>
                        <a:rPr lang="es" sz="1200"/>
                        <a:t>Gmail</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No se puede usar la contraseña del email directamente</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Usar código proporcionado por gmail para uso de terceros</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Para esto era necesario hacer la verificación en dos pasos de la cuenta</a:t>
                      </a:r>
                      <a:endParaRPr sz="1200"/>
                    </a:p>
                  </a:txBody>
                  <a:tcPr marT="63500" marB="63500" marR="63500" marL="63500">
                    <a:solidFill>
                      <a:srgbClr val="F4CCCC"/>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Resumen de lecciones aprendidas</a:t>
            </a:r>
            <a:endParaRPr/>
          </a:p>
          <a:p>
            <a:pPr indent="0" lvl="0" marL="0" rtl="0" algn="l">
              <a:spcBef>
                <a:spcPts val="0"/>
              </a:spcBef>
              <a:spcAft>
                <a:spcPts val="0"/>
              </a:spcAft>
              <a:buNone/>
            </a:pPr>
            <a:r>
              <a:t/>
            </a:r>
            <a:endParaRPr/>
          </a:p>
        </p:txBody>
      </p:sp>
      <p:sp>
        <p:nvSpPr>
          <p:cNvPr id="229" name="Google Shape;229;p35"/>
          <p:cNvSpPr txBox="1"/>
          <p:nvPr/>
        </p:nvSpPr>
        <p:spPr>
          <a:xfrm>
            <a:off x="311700" y="1017725"/>
            <a:ext cx="62466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000"/>
              </a:spcBef>
              <a:spcAft>
                <a:spcPts val="600"/>
              </a:spcAft>
              <a:buNone/>
            </a:pPr>
            <a:r>
              <a:rPr b="1" lang="es" sz="2200">
                <a:solidFill>
                  <a:srgbClr val="FFF2CC"/>
                </a:solidFill>
              </a:rPr>
              <a:t>Otros</a:t>
            </a:r>
            <a:endParaRPr>
              <a:solidFill>
                <a:srgbClr val="FFF2CC"/>
              </a:solidFill>
            </a:endParaRPr>
          </a:p>
        </p:txBody>
      </p:sp>
      <p:graphicFrame>
        <p:nvGraphicFramePr>
          <p:cNvPr id="230" name="Google Shape;230;p35"/>
          <p:cNvGraphicFramePr/>
          <p:nvPr/>
        </p:nvGraphicFramePr>
        <p:xfrm>
          <a:off x="1706400" y="2111475"/>
          <a:ext cx="3000000" cy="3000000"/>
        </p:xfrm>
        <a:graphic>
          <a:graphicData uri="http://schemas.openxmlformats.org/drawingml/2006/table">
            <a:tbl>
              <a:tblPr>
                <a:noFill/>
                <a:tableStyleId>{FB644154-2213-4C92-874B-E083452C3F26}</a:tableStyleId>
              </a:tblPr>
              <a:tblGrid>
                <a:gridCol w="2865600"/>
                <a:gridCol w="2865600"/>
              </a:tblGrid>
              <a:tr h="12700">
                <a:tc>
                  <a:txBody>
                    <a:bodyPr/>
                    <a:lstStyle/>
                    <a:p>
                      <a:pPr indent="0" lvl="0" marL="0" rtl="0" algn="l">
                        <a:spcBef>
                          <a:spcPts val="0"/>
                        </a:spcBef>
                        <a:spcAft>
                          <a:spcPts val="0"/>
                        </a:spcAft>
                        <a:buNone/>
                      </a:pPr>
                      <a:r>
                        <a:rPr lang="es" sz="1200">
                          <a:solidFill>
                            <a:srgbClr val="FFFFFF"/>
                          </a:solidFill>
                        </a:rPr>
                        <a:t>Áreas de actuación excepcional</a:t>
                      </a:r>
                      <a:endParaRPr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lang="es" sz="1200">
                          <a:solidFill>
                            <a:srgbClr val="FFFFFF"/>
                          </a:solidFill>
                        </a:rPr>
                        <a:t>Áreas a mejorar</a:t>
                      </a:r>
                      <a:endParaRPr sz="1200">
                        <a:solidFill>
                          <a:srgbClr val="FFFFFF"/>
                        </a:solidFill>
                      </a:endParaRPr>
                    </a:p>
                  </a:txBody>
                  <a:tcPr marT="63500" marB="63500" marR="63500" marL="63500">
                    <a:solidFill>
                      <a:srgbClr val="CC0000"/>
                    </a:solidFill>
                  </a:tcPr>
                </a:tc>
              </a:tr>
              <a:tr h="12700">
                <a:tc>
                  <a:txBody>
                    <a:bodyPr/>
                    <a:lstStyle/>
                    <a:p>
                      <a:pPr indent="0" lvl="0" marL="0" rtl="0" algn="l">
                        <a:spcBef>
                          <a:spcPts val="0"/>
                        </a:spcBef>
                        <a:spcAft>
                          <a:spcPts val="0"/>
                        </a:spcAft>
                        <a:buNone/>
                      </a:pPr>
                      <a:r>
                        <a:rPr lang="es" sz="1200"/>
                        <a:t>Definición del alcance</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Realización de más reuniones para no tardar en comprender los objetivos</a:t>
                      </a:r>
                      <a:endParaRPr sz="1200"/>
                    </a:p>
                  </a:txBody>
                  <a:tcPr marT="63500" marB="63500" marR="63500" marL="63500">
                    <a:solidFill>
                      <a:srgbClr val="F4CCCC"/>
                    </a:solidFill>
                  </a:tcPr>
                </a:tc>
              </a:tr>
              <a:tr h="12700">
                <a:tc>
                  <a:txBody>
                    <a:bodyPr/>
                    <a:lstStyle/>
                    <a:p>
                      <a:pPr indent="0" lvl="0" marL="0" rtl="0" algn="l">
                        <a:spcBef>
                          <a:spcPts val="0"/>
                        </a:spcBef>
                        <a:spcAft>
                          <a:spcPts val="0"/>
                        </a:spcAft>
                        <a:buNone/>
                      </a:pPr>
                      <a:r>
                        <a:rPr lang="es" sz="1200"/>
                        <a:t>Gestión de la configuración</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Estimación más precisa de la línea base de los costes y ajustes en la configuración del cronograma</a:t>
                      </a:r>
                      <a:endParaRPr sz="1200"/>
                    </a:p>
                  </a:txBody>
                  <a:tcPr marT="63500" marB="63500" marR="63500" marL="63500">
                    <a:solidFill>
                      <a:srgbClr val="F4CCCC"/>
                    </a:solidFill>
                  </a:tcPr>
                </a:tc>
              </a:tr>
              <a:tr h="12700">
                <a:tc>
                  <a:txBody>
                    <a:bodyPr/>
                    <a:lstStyle/>
                    <a:p>
                      <a:pPr indent="0" lvl="0" marL="0" rtl="0" algn="l">
                        <a:spcBef>
                          <a:spcPts val="0"/>
                        </a:spcBef>
                        <a:spcAft>
                          <a:spcPts val="0"/>
                        </a:spcAft>
                        <a:buNone/>
                      </a:pPr>
                      <a:r>
                        <a:rPr lang="es" sz="1200"/>
                        <a:t>Definición y gestión de los requisitos</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Dividirlos en más tareas a desarrollar</a:t>
                      </a:r>
                      <a:endParaRPr sz="1200"/>
                    </a:p>
                  </a:txBody>
                  <a:tcPr marT="63500" marB="63500" marR="63500" marL="63500">
                    <a:solidFill>
                      <a:srgbClr val="F4CCCC"/>
                    </a:solidFill>
                  </a:tcPr>
                </a:tc>
              </a:tr>
              <a:tr h="12700">
                <a:tc>
                  <a:txBody>
                    <a:bodyPr/>
                    <a:lstStyle/>
                    <a:p>
                      <a:pPr indent="0" lvl="0" marL="0" rtl="0" algn="l">
                        <a:spcBef>
                          <a:spcPts val="0"/>
                        </a:spcBef>
                        <a:spcAft>
                          <a:spcPts val="0"/>
                        </a:spcAft>
                        <a:buNone/>
                      </a:pPr>
                      <a:r>
                        <a:rPr lang="es" sz="1200"/>
                        <a:t>Gestión de la comunicación</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Horarios mejor marcados para reuniones</a:t>
                      </a:r>
                      <a:endParaRPr sz="1200"/>
                    </a:p>
                  </a:txBody>
                  <a:tcPr marT="63500" marB="63500" marR="63500" marL="63500">
                    <a:solidFill>
                      <a:srgbClr val="F4CCCC"/>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a:t>
            </a:r>
            <a:endParaRPr/>
          </a:p>
        </p:txBody>
      </p:sp>
      <p:sp>
        <p:nvSpPr>
          <p:cNvPr id="236" name="Google Shape;23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lnSpc>
                <a:spcPct val="60000"/>
              </a:lnSpc>
              <a:spcBef>
                <a:spcPts val="0"/>
              </a:spcBef>
              <a:spcAft>
                <a:spcPts val="0"/>
              </a:spcAft>
              <a:buClr>
                <a:schemeClr val="dk1"/>
              </a:buClr>
              <a:buSzPts val="1300"/>
              <a:buFont typeface="Arial"/>
              <a:buChar char="-"/>
            </a:pPr>
            <a:r>
              <a:rPr lang="es" sz="1300">
                <a:solidFill>
                  <a:schemeClr val="dk1"/>
                </a:solidFill>
                <a:latin typeface="Arial"/>
                <a:ea typeface="Arial"/>
                <a:cs typeface="Arial"/>
                <a:sym typeface="Arial"/>
              </a:rPr>
              <a:t>I</a:t>
            </a:r>
            <a:r>
              <a:rPr lang="es" sz="1300">
                <a:solidFill>
                  <a:schemeClr val="dk1"/>
                </a:solidFill>
                <a:latin typeface="Arial"/>
                <a:ea typeface="Arial"/>
                <a:cs typeface="Arial"/>
                <a:sym typeface="Arial"/>
              </a:rPr>
              <a:t>ncremento de habilidades para el trabajo en equipo</a:t>
            </a:r>
            <a:endParaRPr sz="1300">
              <a:solidFill>
                <a:schemeClr val="dk1"/>
              </a:solidFill>
              <a:latin typeface="Arial"/>
              <a:ea typeface="Arial"/>
              <a:cs typeface="Arial"/>
              <a:sym typeface="Arial"/>
            </a:endParaRPr>
          </a:p>
          <a:p>
            <a:pPr indent="0" lvl="0" marL="457200" rtl="0" algn="l">
              <a:lnSpc>
                <a:spcPct val="60000"/>
              </a:lnSpc>
              <a:spcBef>
                <a:spcPts val="1200"/>
              </a:spcBef>
              <a:spcAft>
                <a:spcPts val="0"/>
              </a:spcAft>
              <a:buNone/>
            </a:pPr>
            <a:r>
              <a:t/>
            </a:r>
            <a:endParaRPr sz="1300">
              <a:solidFill>
                <a:schemeClr val="dk1"/>
              </a:solidFill>
              <a:latin typeface="Arial"/>
              <a:ea typeface="Arial"/>
              <a:cs typeface="Arial"/>
              <a:sym typeface="Arial"/>
            </a:endParaRPr>
          </a:p>
          <a:p>
            <a:pPr indent="-311150" lvl="0" marL="457200" rtl="0" algn="l">
              <a:lnSpc>
                <a:spcPct val="60000"/>
              </a:lnSpc>
              <a:spcBef>
                <a:spcPts val="1200"/>
              </a:spcBef>
              <a:spcAft>
                <a:spcPts val="0"/>
              </a:spcAft>
              <a:buClr>
                <a:schemeClr val="dk1"/>
              </a:buClr>
              <a:buSzPts val="1300"/>
              <a:buFont typeface="Arial"/>
              <a:buChar char="-"/>
            </a:pPr>
            <a:r>
              <a:rPr lang="es" sz="1300">
                <a:solidFill>
                  <a:schemeClr val="dk1"/>
                </a:solidFill>
                <a:latin typeface="Arial"/>
                <a:ea typeface="Arial"/>
                <a:cs typeface="Arial"/>
                <a:sym typeface="Arial"/>
              </a:rPr>
              <a:t>Gran desenvoltura en el framework Django</a:t>
            </a:r>
            <a:endParaRPr sz="1300">
              <a:solidFill>
                <a:schemeClr val="dk1"/>
              </a:solidFill>
              <a:latin typeface="Arial"/>
              <a:ea typeface="Arial"/>
              <a:cs typeface="Arial"/>
              <a:sym typeface="Arial"/>
            </a:endParaRPr>
          </a:p>
          <a:p>
            <a:pPr indent="0" lvl="0" marL="457200" rtl="0" algn="l">
              <a:lnSpc>
                <a:spcPct val="60000"/>
              </a:lnSpc>
              <a:spcBef>
                <a:spcPts val="1200"/>
              </a:spcBef>
              <a:spcAft>
                <a:spcPts val="0"/>
              </a:spcAft>
              <a:buNone/>
            </a:pPr>
            <a:r>
              <a:t/>
            </a:r>
            <a:endParaRPr sz="1300">
              <a:solidFill>
                <a:schemeClr val="dk1"/>
              </a:solidFill>
              <a:latin typeface="Arial"/>
              <a:ea typeface="Arial"/>
              <a:cs typeface="Arial"/>
              <a:sym typeface="Arial"/>
            </a:endParaRPr>
          </a:p>
          <a:p>
            <a:pPr indent="-311150" lvl="0" marL="457200" rtl="0" algn="l">
              <a:lnSpc>
                <a:spcPct val="60000"/>
              </a:lnSpc>
              <a:spcBef>
                <a:spcPts val="1200"/>
              </a:spcBef>
              <a:spcAft>
                <a:spcPts val="0"/>
              </a:spcAft>
              <a:buClr>
                <a:schemeClr val="dk1"/>
              </a:buClr>
              <a:buSzPts val="1300"/>
              <a:buFont typeface="Arial"/>
              <a:buChar char="-"/>
            </a:pPr>
            <a:r>
              <a:rPr lang="es" sz="1300">
                <a:solidFill>
                  <a:schemeClr val="dk1"/>
                </a:solidFill>
                <a:latin typeface="Arial"/>
                <a:ea typeface="Arial"/>
                <a:cs typeface="Arial"/>
                <a:sym typeface="Arial"/>
              </a:rPr>
              <a:t>Satisfacción general en el grupo con el resultado del trabajo realizado</a:t>
            </a:r>
            <a:endParaRPr sz="1300">
              <a:solidFill>
                <a:schemeClr val="dk1"/>
              </a:solidFill>
              <a:latin typeface="Arial"/>
              <a:ea typeface="Arial"/>
              <a:cs typeface="Arial"/>
              <a:sym typeface="Arial"/>
            </a:endParaRPr>
          </a:p>
          <a:p>
            <a:pPr indent="0" lvl="0" marL="457200" rtl="0" algn="l">
              <a:lnSpc>
                <a:spcPct val="60000"/>
              </a:lnSpc>
              <a:spcBef>
                <a:spcPts val="1200"/>
              </a:spcBef>
              <a:spcAft>
                <a:spcPts val="0"/>
              </a:spcAft>
              <a:buNone/>
            </a:pPr>
            <a:r>
              <a:t/>
            </a:r>
            <a:endParaRPr sz="1300">
              <a:solidFill>
                <a:schemeClr val="dk1"/>
              </a:solidFill>
              <a:latin typeface="Arial"/>
              <a:ea typeface="Arial"/>
              <a:cs typeface="Arial"/>
              <a:sym typeface="Arial"/>
            </a:endParaRPr>
          </a:p>
          <a:p>
            <a:pPr indent="-311150" lvl="0" marL="457200" rtl="0" algn="l">
              <a:lnSpc>
                <a:spcPct val="60000"/>
              </a:lnSpc>
              <a:spcBef>
                <a:spcPts val="1200"/>
              </a:spcBef>
              <a:spcAft>
                <a:spcPts val="0"/>
              </a:spcAft>
              <a:buClr>
                <a:schemeClr val="dk1"/>
              </a:buClr>
              <a:buSzPts val="1300"/>
              <a:buFont typeface="Arial"/>
              <a:buChar char="-"/>
            </a:pPr>
            <a:r>
              <a:rPr lang="es" sz="1300">
                <a:solidFill>
                  <a:schemeClr val="dk1"/>
                </a:solidFill>
                <a:latin typeface="Arial"/>
                <a:ea typeface="Arial"/>
                <a:cs typeface="Arial"/>
                <a:sym typeface="Arial"/>
              </a:rPr>
              <a:t>La comunicación y el buen ambiente en el equipo es esencial para el correcto desarrollo del proyecto</a:t>
            </a:r>
            <a:endParaRPr sz="1300">
              <a:solidFill>
                <a:schemeClr val="dk1"/>
              </a:solidFill>
              <a:latin typeface="Arial"/>
              <a:ea typeface="Arial"/>
              <a:cs typeface="Arial"/>
              <a:sym typeface="Arial"/>
            </a:endParaRPr>
          </a:p>
          <a:p>
            <a:pPr indent="0" lvl="0" marL="457200" rtl="0" algn="l">
              <a:lnSpc>
                <a:spcPct val="60000"/>
              </a:lnSpc>
              <a:spcBef>
                <a:spcPts val="1200"/>
              </a:spcBef>
              <a:spcAft>
                <a:spcPts val="0"/>
              </a:spcAft>
              <a:buNone/>
            </a:pPr>
            <a:r>
              <a:t/>
            </a:r>
            <a:endParaRPr sz="1300">
              <a:solidFill>
                <a:schemeClr val="dk1"/>
              </a:solidFill>
              <a:latin typeface="Arial"/>
              <a:ea typeface="Arial"/>
              <a:cs typeface="Arial"/>
              <a:sym typeface="Arial"/>
            </a:endParaRPr>
          </a:p>
          <a:p>
            <a:pPr indent="-311150" lvl="0" marL="457200" rtl="0" algn="l">
              <a:lnSpc>
                <a:spcPct val="60000"/>
              </a:lnSpc>
              <a:spcBef>
                <a:spcPts val="1200"/>
              </a:spcBef>
              <a:spcAft>
                <a:spcPts val="0"/>
              </a:spcAft>
              <a:buClr>
                <a:schemeClr val="dk1"/>
              </a:buClr>
              <a:buSzPts val="1300"/>
              <a:buFont typeface="Arial"/>
              <a:buChar char="-"/>
            </a:pPr>
            <a:r>
              <a:rPr lang="es" sz="1300">
                <a:solidFill>
                  <a:schemeClr val="dk1"/>
                </a:solidFill>
                <a:latin typeface="Arial"/>
                <a:ea typeface="Arial"/>
                <a:cs typeface="Arial"/>
                <a:sym typeface="Arial"/>
              </a:rPr>
              <a:t>Gran número de horas empleadas en el proyecto</a:t>
            </a:r>
            <a:endParaRPr sz="1300">
              <a:solidFill>
                <a:schemeClr val="dk1"/>
              </a:solidFill>
              <a:latin typeface="Arial"/>
              <a:ea typeface="Arial"/>
              <a:cs typeface="Arial"/>
              <a:sym typeface="Arial"/>
            </a:endParaRPr>
          </a:p>
          <a:p>
            <a:pPr indent="0" lvl="0" marL="457200" rtl="0" algn="l">
              <a:lnSpc>
                <a:spcPct val="60000"/>
              </a:lnSpc>
              <a:spcBef>
                <a:spcPts val="1200"/>
              </a:spcBef>
              <a:spcAft>
                <a:spcPts val="0"/>
              </a:spcAft>
              <a:buNone/>
            </a:pPr>
            <a:r>
              <a:t/>
            </a:r>
            <a:endParaRPr sz="1300">
              <a:solidFill>
                <a:schemeClr val="dk1"/>
              </a:solidFill>
              <a:latin typeface="Arial"/>
              <a:ea typeface="Arial"/>
              <a:cs typeface="Arial"/>
              <a:sym typeface="Arial"/>
            </a:endParaRPr>
          </a:p>
          <a:p>
            <a:pPr indent="-311150" lvl="0" marL="457200" rtl="0" algn="l">
              <a:lnSpc>
                <a:spcPct val="60000"/>
              </a:lnSpc>
              <a:spcBef>
                <a:spcPts val="1200"/>
              </a:spcBef>
              <a:spcAft>
                <a:spcPts val="0"/>
              </a:spcAft>
              <a:buClr>
                <a:schemeClr val="dk1"/>
              </a:buClr>
              <a:buSzPts val="1300"/>
              <a:buFont typeface="Arial"/>
              <a:buChar char="-"/>
            </a:pPr>
            <a:r>
              <a:rPr lang="es" sz="1300">
                <a:solidFill>
                  <a:schemeClr val="dk1"/>
                </a:solidFill>
                <a:latin typeface="Arial"/>
                <a:ea typeface="Arial"/>
                <a:cs typeface="Arial"/>
                <a:sym typeface="Arial"/>
              </a:rPr>
              <a:t>La correcta planificación de un proyecto es vital para éxito del mismo</a:t>
            </a:r>
            <a:endParaRPr sz="1300">
              <a:solidFill>
                <a:schemeClr val="dk1"/>
              </a:solidFill>
              <a:latin typeface="Arial"/>
              <a:ea typeface="Arial"/>
              <a:cs typeface="Arial"/>
              <a:sym typeface="Arial"/>
            </a:endParaRPr>
          </a:p>
          <a:p>
            <a:pPr indent="0" lvl="0" marL="0" rtl="0" algn="l">
              <a:lnSpc>
                <a:spcPct val="80000"/>
              </a:lnSpc>
              <a:spcBef>
                <a:spcPts val="1200"/>
              </a:spcBef>
              <a:spcAft>
                <a:spcPts val="1200"/>
              </a:spcAft>
              <a:buNone/>
            </a:pPr>
            <a:r>
              <a:t/>
            </a:r>
            <a:endParaRPr sz="13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ctrTitle"/>
          </p:nvPr>
        </p:nvSpPr>
        <p:spPr>
          <a:xfrm>
            <a:off x="3726700" y="-152700"/>
            <a:ext cx="5017500" cy="1578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4300"/>
              <a:t>Acme-Cycling</a:t>
            </a:r>
            <a:endParaRPr sz="4300"/>
          </a:p>
        </p:txBody>
      </p:sp>
      <p:sp>
        <p:nvSpPr>
          <p:cNvPr id="242" name="Google Shape;242;p37"/>
          <p:cNvSpPr txBox="1"/>
          <p:nvPr>
            <p:ph idx="1" type="subTitle"/>
          </p:nvPr>
        </p:nvSpPr>
        <p:spPr>
          <a:xfrm>
            <a:off x="5801675" y="2410300"/>
            <a:ext cx="3091200" cy="2369100"/>
          </a:xfrm>
          <a:prstGeom prst="rect">
            <a:avLst/>
          </a:prstGeom>
        </p:spPr>
        <p:txBody>
          <a:bodyPr anchorCtr="0" anchor="t" bIns="91425" lIns="91425" spcFirstLastPara="1" rIns="91425" wrap="square" tIns="91425">
            <a:normAutofit/>
          </a:bodyPr>
          <a:lstStyle/>
          <a:p>
            <a:pPr indent="0" lvl="0" marL="457200" rtl="0" algn="just">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gn="r">
              <a:lnSpc>
                <a:spcPct val="115000"/>
              </a:lnSpc>
              <a:spcBef>
                <a:spcPts val="0"/>
              </a:spcBef>
              <a:spcAft>
                <a:spcPts val="0"/>
              </a:spcAft>
              <a:buNone/>
            </a:pPr>
            <a:r>
              <a:rPr lang="es" sz="1600">
                <a:solidFill>
                  <a:srgbClr val="FFE599"/>
                </a:solidFill>
                <a:latin typeface="Arial"/>
                <a:ea typeface="Arial"/>
                <a:cs typeface="Arial"/>
                <a:sym typeface="Arial"/>
              </a:rPr>
              <a:t>GRUPO 3.8</a:t>
            </a:r>
            <a:endParaRPr sz="1600">
              <a:solidFill>
                <a:srgbClr val="FFE599"/>
              </a:solidFill>
              <a:latin typeface="Arial"/>
              <a:ea typeface="Arial"/>
              <a:cs typeface="Arial"/>
              <a:sym typeface="Arial"/>
            </a:endParaRPr>
          </a:p>
          <a:p>
            <a:pPr indent="0" lvl="0" marL="0" rtl="0" algn="r">
              <a:lnSpc>
                <a:spcPct val="115000"/>
              </a:lnSpc>
              <a:spcBef>
                <a:spcPts val="300"/>
              </a:spcBef>
              <a:spcAft>
                <a:spcPts val="0"/>
              </a:spcAft>
              <a:buNone/>
            </a:pPr>
            <a:r>
              <a:rPr lang="es" sz="1400">
                <a:latin typeface="Arial"/>
                <a:ea typeface="Arial"/>
                <a:cs typeface="Arial"/>
                <a:sym typeface="Arial"/>
              </a:rPr>
              <a:t>Alberto Benitez Morales</a:t>
            </a:r>
            <a:endParaRPr sz="1400">
              <a:latin typeface="Arial"/>
              <a:ea typeface="Arial"/>
              <a:cs typeface="Arial"/>
              <a:sym typeface="Arial"/>
            </a:endParaRPr>
          </a:p>
          <a:p>
            <a:pPr indent="0" lvl="0" marL="0" rtl="0" algn="r">
              <a:lnSpc>
                <a:spcPct val="115000"/>
              </a:lnSpc>
              <a:spcBef>
                <a:spcPts val="300"/>
              </a:spcBef>
              <a:spcAft>
                <a:spcPts val="0"/>
              </a:spcAft>
              <a:buNone/>
            </a:pPr>
            <a:r>
              <a:rPr lang="es" sz="1400">
                <a:latin typeface="Arial"/>
                <a:ea typeface="Arial"/>
                <a:cs typeface="Arial"/>
                <a:sym typeface="Arial"/>
              </a:rPr>
              <a:t>David Sabugueiro Troya</a:t>
            </a:r>
            <a:endParaRPr sz="1400">
              <a:latin typeface="Arial"/>
              <a:ea typeface="Arial"/>
              <a:cs typeface="Arial"/>
              <a:sym typeface="Arial"/>
            </a:endParaRPr>
          </a:p>
          <a:p>
            <a:pPr indent="0" lvl="0" marL="0" rtl="0" algn="r">
              <a:lnSpc>
                <a:spcPct val="115000"/>
              </a:lnSpc>
              <a:spcBef>
                <a:spcPts val="300"/>
              </a:spcBef>
              <a:spcAft>
                <a:spcPts val="0"/>
              </a:spcAft>
              <a:buNone/>
            </a:pPr>
            <a:r>
              <a:rPr lang="es" sz="1400">
                <a:latin typeface="Arial"/>
                <a:ea typeface="Arial"/>
                <a:cs typeface="Arial"/>
                <a:sym typeface="Arial"/>
              </a:rPr>
              <a:t>Pablo Santos Pérez</a:t>
            </a:r>
            <a:endParaRPr sz="1400">
              <a:latin typeface="Arial"/>
              <a:ea typeface="Arial"/>
              <a:cs typeface="Arial"/>
              <a:sym typeface="Arial"/>
            </a:endParaRPr>
          </a:p>
          <a:p>
            <a:pPr indent="0" lvl="0" marL="0" rtl="0" algn="r">
              <a:lnSpc>
                <a:spcPct val="115000"/>
              </a:lnSpc>
              <a:spcBef>
                <a:spcPts val="300"/>
              </a:spcBef>
              <a:spcAft>
                <a:spcPts val="0"/>
              </a:spcAft>
              <a:buNone/>
            </a:pPr>
            <a:r>
              <a:rPr lang="es" sz="1400">
                <a:latin typeface="Arial"/>
                <a:ea typeface="Arial"/>
                <a:cs typeface="Arial"/>
                <a:sym typeface="Arial"/>
              </a:rPr>
              <a:t>Francisco Javier Vázquez Monge</a:t>
            </a:r>
            <a:endParaRPr sz="1400">
              <a:latin typeface="Arial"/>
              <a:ea typeface="Arial"/>
              <a:cs typeface="Arial"/>
              <a:sym typeface="Arial"/>
            </a:endParaRPr>
          </a:p>
          <a:p>
            <a:pPr indent="0" lvl="0" marL="0" rtl="0" algn="r">
              <a:lnSpc>
                <a:spcPct val="115000"/>
              </a:lnSpc>
              <a:spcBef>
                <a:spcPts val="300"/>
              </a:spcBef>
              <a:spcAft>
                <a:spcPts val="0"/>
              </a:spcAft>
              <a:buNone/>
            </a:pPr>
            <a:r>
              <a:rPr lang="es" sz="1400">
                <a:latin typeface="Arial"/>
                <a:ea typeface="Arial"/>
                <a:cs typeface="Arial"/>
                <a:sym typeface="Arial"/>
              </a:rPr>
              <a:t>Álvaro Paradas Borrego</a:t>
            </a:r>
            <a:endParaRPr sz="1400">
              <a:latin typeface="Arial"/>
              <a:ea typeface="Arial"/>
              <a:cs typeface="Arial"/>
              <a:sym typeface="Arial"/>
            </a:endParaRPr>
          </a:p>
          <a:p>
            <a:pPr indent="0" lvl="0" marL="0" rtl="0" algn="r">
              <a:lnSpc>
                <a:spcPct val="115000"/>
              </a:lnSpc>
              <a:spcBef>
                <a:spcPts val="300"/>
              </a:spcBef>
              <a:spcAft>
                <a:spcPts val="300"/>
              </a:spcAft>
              <a:buNone/>
            </a:pPr>
            <a:r>
              <a:t/>
            </a:r>
            <a:endParaRPr sz="1400">
              <a:latin typeface="Arial"/>
              <a:ea typeface="Arial"/>
              <a:cs typeface="Arial"/>
              <a:sym typeface="Arial"/>
            </a:endParaRPr>
          </a:p>
        </p:txBody>
      </p:sp>
      <p:sp>
        <p:nvSpPr>
          <p:cNvPr id="243" name="Google Shape;243;p37"/>
          <p:cNvSpPr txBox="1"/>
          <p:nvPr/>
        </p:nvSpPr>
        <p:spPr>
          <a:xfrm>
            <a:off x="-919050" y="4457100"/>
            <a:ext cx="4237800" cy="6864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s">
                <a:solidFill>
                  <a:schemeClr val="lt1"/>
                </a:solidFill>
              </a:rPr>
              <a:t>		Sesión de seguimiento 04/10/2022           </a:t>
            </a:r>
            <a:endParaRPr>
              <a:solidFill>
                <a:schemeClr val="lt1"/>
              </a:solidFill>
            </a:endParaRPr>
          </a:p>
          <a:p>
            <a:pPr indent="0" lvl="0" marL="0" rtl="0" algn="l">
              <a:spcBef>
                <a:spcPts val="300"/>
              </a:spcBef>
              <a:spcAft>
                <a:spcPts val="0"/>
              </a:spcAft>
              <a:buNone/>
            </a:pPr>
            <a:r>
              <a:t/>
            </a:r>
            <a:endParaRPr>
              <a:latin typeface="Lato"/>
              <a:ea typeface="Lato"/>
              <a:cs typeface="Lato"/>
              <a:sym typeface="Lato"/>
            </a:endParaRPr>
          </a:p>
        </p:txBody>
      </p:sp>
      <p:sp>
        <p:nvSpPr>
          <p:cNvPr id="244" name="Google Shape;244;p37"/>
          <p:cNvSpPr txBox="1"/>
          <p:nvPr/>
        </p:nvSpPr>
        <p:spPr>
          <a:xfrm>
            <a:off x="298725" y="4411050"/>
            <a:ext cx="35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latin typeface="Average"/>
                <a:ea typeface="Average"/>
                <a:cs typeface="Average"/>
                <a:sym typeface="Average"/>
              </a:rPr>
              <a:t>Presentación del Proyecto 13/12/2022</a:t>
            </a:r>
            <a:endParaRPr>
              <a:solidFill>
                <a:schemeClr val="dk1"/>
              </a:solidFill>
              <a:latin typeface="Average"/>
              <a:ea typeface="Average"/>
              <a:cs typeface="Average"/>
              <a:sym typeface="Average"/>
            </a:endParaRPr>
          </a:p>
        </p:txBody>
      </p:sp>
      <p:pic>
        <p:nvPicPr>
          <p:cNvPr id="245" name="Google Shape;245;p37"/>
          <p:cNvPicPr preferRelativeResize="0"/>
          <p:nvPr/>
        </p:nvPicPr>
        <p:blipFill>
          <a:blip r:embed="rId3">
            <a:alphaModFix/>
          </a:blip>
          <a:stretch>
            <a:fillRect/>
          </a:stretch>
        </p:blipFill>
        <p:spPr>
          <a:xfrm>
            <a:off x="4294339" y="2521871"/>
            <a:ext cx="1507336" cy="851125"/>
          </a:xfrm>
          <a:prstGeom prst="rect">
            <a:avLst/>
          </a:prstGeom>
          <a:noFill/>
          <a:ln>
            <a:noFill/>
          </a:ln>
        </p:spPr>
      </p:pic>
      <p:pic>
        <p:nvPicPr>
          <p:cNvPr id="246" name="Google Shape;246;p37"/>
          <p:cNvPicPr preferRelativeResize="0"/>
          <p:nvPr/>
        </p:nvPicPr>
        <p:blipFill rotWithShape="1">
          <a:blip r:embed="rId4">
            <a:alphaModFix/>
          </a:blip>
          <a:srcRect b="-1200" l="2970" r="-2969" t="1200"/>
          <a:stretch/>
        </p:blipFill>
        <p:spPr>
          <a:xfrm>
            <a:off x="1348075" y="958875"/>
            <a:ext cx="5017500" cy="3115471"/>
          </a:xfrm>
          <a:prstGeom prst="rect">
            <a:avLst/>
          </a:prstGeom>
          <a:noFill/>
          <a:ln>
            <a:noFill/>
          </a:ln>
        </p:spPr>
      </p:pic>
      <p:pic>
        <p:nvPicPr>
          <p:cNvPr id="247" name="Google Shape;247;p37"/>
          <p:cNvPicPr preferRelativeResize="0"/>
          <p:nvPr/>
        </p:nvPicPr>
        <p:blipFill>
          <a:blip r:embed="rId3">
            <a:alphaModFix/>
          </a:blip>
          <a:stretch>
            <a:fillRect/>
          </a:stretch>
        </p:blipFill>
        <p:spPr>
          <a:xfrm>
            <a:off x="4294838" y="2495366"/>
            <a:ext cx="554325" cy="313025"/>
          </a:xfrm>
          <a:prstGeom prst="rect">
            <a:avLst/>
          </a:prstGeom>
          <a:noFill/>
          <a:ln>
            <a:noFill/>
          </a:ln>
        </p:spPr>
      </p:pic>
      <p:pic>
        <p:nvPicPr>
          <p:cNvPr id="248" name="Google Shape;248;p37"/>
          <p:cNvPicPr preferRelativeResize="0"/>
          <p:nvPr/>
        </p:nvPicPr>
        <p:blipFill>
          <a:blip r:embed="rId3">
            <a:alphaModFix/>
          </a:blip>
          <a:stretch>
            <a:fillRect/>
          </a:stretch>
        </p:blipFill>
        <p:spPr>
          <a:xfrm>
            <a:off x="3157450" y="3331764"/>
            <a:ext cx="314650" cy="177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241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del Proyecto</a:t>
            </a:r>
            <a:endParaRPr/>
          </a:p>
        </p:txBody>
      </p:sp>
      <p:sp>
        <p:nvSpPr>
          <p:cNvPr id="80" name="Google Shape;80;p15"/>
          <p:cNvSpPr txBox="1"/>
          <p:nvPr>
            <p:ph idx="1" type="body"/>
          </p:nvPr>
        </p:nvSpPr>
        <p:spPr>
          <a:xfrm>
            <a:off x="200825" y="1379475"/>
            <a:ext cx="8788800" cy="35466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sz="13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500">
              <a:solidFill>
                <a:schemeClr val="dk1"/>
              </a:solidFill>
              <a:latin typeface="Arial"/>
              <a:ea typeface="Arial"/>
              <a:cs typeface="Arial"/>
              <a:sym typeface="Arial"/>
            </a:endParaRPr>
          </a:p>
        </p:txBody>
      </p:sp>
      <p:sp>
        <p:nvSpPr>
          <p:cNvPr id="81" name="Google Shape;81;p15"/>
          <p:cNvSpPr txBox="1"/>
          <p:nvPr/>
        </p:nvSpPr>
        <p:spPr>
          <a:xfrm>
            <a:off x="200825" y="779725"/>
            <a:ext cx="56613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000"/>
              </a:spcBef>
              <a:spcAft>
                <a:spcPts val="600"/>
              </a:spcAft>
              <a:buNone/>
            </a:pPr>
            <a:r>
              <a:rPr b="1" lang="es" sz="2200">
                <a:solidFill>
                  <a:srgbClr val="FFF2CC"/>
                </a:solidFill>
              </a:rPr>
              <a:t>Objetivos planteados y alcanzados</a:t>
            </a:r>
            <a:endParaRPr>
              <a:solidFill>
                <a:srgbClr val="FFF2CC"/>
              </a:solidFill>
            </a:endParaRPr>
          </a:p>
        </p:txBody>
      </p:sp>
      <p:graphicFrame>
        <p:nvGraphicFramePr>
          <p:cNvPr id="82" name="Google Shape;82;p15"/>
          <p:cNvGraphicFramePr/>
          <p:nvPr/>
        </p:nvGraphicFramePr>
        <p:xfrm>
          <a:off x="818813" y="1508050"/>
          <a:ext cx="3000000" cy="3000000"/>
        </p:xfrm>
        <a:graphic>
          <a:graphicData uri="http://schemas.openxmlformats.org/drawingml/2006/table">
            <a:tbl>
              <a:tblPr>
                <a:noFill/>
                <a:tableStyleId>{FB644154-2213-4C92-874B-E083452C3F26}</a:tableStyleId>
              </a:tblPr>
              <a:tblGrid>
                <a:gridCol w="733425"/>
                <a:gridCol w="2457450"/>
                <a:gridCol w="1885950"/>
                <a:gridCol w="1771650"/>
              </a:tblGrid>
              <a:tr h="339800">
                <a:tc>
                  <a:txBody>
                    <a:bodyPr/>
                    <a:lstStyle/>
                    <a:p>
                      <a:pPr indent="0" lvl="0" marL="0" rtl="0" algn="l">
                        <a:spcBef>
                          <a:spcPts val="0"/>
                        </a:spcBef>
                        <a:spcAft>
                          <a:spcPts val="0"/>
                        </a:spcAft>
                        <a:buNone/>
                      </a:pPr>
                      <a:r>
                        <a:t/>
                      </a:r>
                      <a:endParaRPr sz="1200"/>
                    </a:p>
                  </a:txBody>
                  <a:tcPr marT="63500" marB="63500" marR="63500" marL="63500">
                    <a:lnL cap="flat" cmpd="sng">
                      <a:solidFill>
                        <a:srgbClr val="000000"/>
                      </a:solidFill>
                      <a:prstDash val="solid"/>
                      <a:round/>
                      <a:headEnd len="sm" w="sm" type="none"/>
                      <a:tailEnd len="sm" w="sm" type="none"/>
                    </a:lnL>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rgbClr val="FFFFFF"/>
                          </a:solidFill>
                        </a:rPr>
                        <a:t>Objetivos</a:t>
                      </a:r>
                      <a:endParaRPr sz="1200">
                        <a:solidFill>
                          <a:srgbClr val="FFFFFF"/>
                        </a:solidFill>
                      </a:endParaRPr>
                    </a:p>
                  </a:txBody>
                  <a:tcPr marT="63500" marB="63500" marR="63500" marL="63500">
                    <a:lnB cap="flat" cmpd="sng" w="12700">
                      <a:solidFill>
                        <a:srgbClr val="000000"/>
                      </a:solidFill>
                      <a:prstDash val="solid"/>
                      <a:round/>
                      <a:headEnd len="sm" w="sm" type="none"/>
                      <a:tailEnd len="sm" w="sm" type="none"/>
                    </a:lnB>
                    <a:solidFill>
                      <a:srgbClr val="CC0000"/>
                    </a:solidFill>
                  </a:tcPr>
                </a:tc>
                <a:tc>
                  <a:txBody>
                    <a:bodyPr/>
                    <a:lstStyle/>
                    <a:p>
                      <a:pPr indent="0" lvl="0" marL="0" rtl="0" algn="l">
                        <a:spcBef>
                          <a:spcPts val="0"/>
                        </a:spcBef>
                        <a:spcAft>
                          <a:spcPts val="0"/>
                        </a:spcAft>
                        <a:buNone/>
                      </a:pPr>
                      <a:r>
                        <a:rPr lang="es" sz="1200">
                          <a:solidFill>
                            <a:srgbClr val="FFFFFF"/>
                          </a:solidFill>
                        </a:rPr>
                        <a:t>Criterios de finalización</a:t>
                      </a:r>
                      <a:endParaRPr sz="1200">
                        <a:solidFill>
                          <a:srgbClr val="FFFFFF"/>
                        </a:solidFill>
                      </a:endParaRPr>
                    </a:p>
                  </a:txBody>
                  <a:tcPr marT="63500" marB="63500" marR="63500" marL="63500">
                    <a:lnB cap="flat" cmpd="sng" w="12700">
                      <a:solidFill>
                        <a:srgbClr val="000000"/>
                      </a:solidFill>
                      <a:prstDash val="solid"/>
                      <a:round/>
                      <a:headEnd len="sm" w="sm" type="none"/>
                      <a:tailEnd len="sm" w="sm" type="none"/>
                    </a:lnB>
                    <a:solidFill>
                      <a:srgbClr val="CC0000"/>
                    </a:solidFill>
                  </a:tcPr>
                </a:tc>
                <a:tc>
                  <a:txBody>
                    <a:bodyPr/>
                    <a:lstStyle/>
                    <a:p>
                      <a:pPr indent="0" lvl="0" marL="0" rtl="0" algn="l">
                        <a:spcBef>
                          <a:spcPts val="0"/>
                        </a:spcBef>
                        <a:spcAft>
                          <a:spcPts val="0"/>
                        </a:spcAft>
                        <a:buNone/>
                      </a:pPr>
                      <a:r>
                        <a:rPr lang="es" sz="1200">
                          <a:solidFill>
                            <a:srgbClr val="FFFFFF"/>
                          </a:solidFill>
                        </a:rPr>
                        <a:t>Evidencia</a:t>
                      </a:r>
                      <a:endParaRPr sz="1200">
                        <a:solidFill>
                          <a:srgbClr val="FFFFFF"/>
                        </a:solidFill>
                      </a:endParaRPr>
                    </a:p>
                  </a:txBody>
                  <a:tcPr marT="63500" marB="63500" marR="63500" marL="63500">
                    <a:lnB cap="flat" cmpd="sng" w="12700">
                      <a:solidFill>
                        <a:srgbClr val="000000"/>
                      </a:solidFill>
                      <a:prstDash val="solid"/>
                      <a:round/>
                      <a:headEnd len="sm" w="sm" type="none"/>
                      <a:tailEnd len="sm" w="sm" type="none"/>
                    </a:lnB>
                    <a:solidFill>
                      <a:srgbClr val="CC0000"/>
                    </a:solidFill>
                  </a:tcPr>
                </a:tc>
              </a:tr>
              <a:tr h="12700">
                <a:tc>
                  <a:txBody>
                    <a:bodyPr/>
                    <a:lstStyle/>
                    <a:p>
                      <a:pPr indent="0" lvl="0" marL="0" rtl="0" algn="l">
                        <a:spcBef>
                          <a:spcPts val="0"/>
                        </a:spcBef>
                        <a:spcAft>
                          <a:spcPts val="0"/>
                        </a:spcAft>
                        <a:buNone/>
                      </a:pPr>
                      <a:r>
                        <a:rPr lang="es" sz="1200">
                          <a:solidFill>
                            <a:srgbClr val="FFFFFF"/>
                          </a:solidFill>
                        </a:rPr>
                        <a:t>Calidad</a:t>
                      </a:r>
                      <a:endParaRPr sz="12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0000"/>
                    </a:solidFill>
                  </a:tcPr>
                </a:tc>
                <a:tc>
                  <a:txBody>
                    <a:bodyPr/>
                    <a:lstStyle/>
                    <a:p>
                      <a:pPr indent="0" lvl="0" marL="0" rtl="0" algn="just">
                        <a:lnSpc>
                          <a:spcPct val="115000"/>
                        </a:lnSpc>
                        <a:spcBef>
                          <a:spcPts val="0"/>
                        </a:spcBef>
                        <a:spcAft>
                          <a:spcPts val="0"/>
                        </a:spcAft>
                        <a:buNone/>
                      </a:pPr>
                      <a:r>
                        <a:rPr lang="es" sz="1200"/>
                        <a:t>El principal objetivo es el cumplimiento de los siete principios de la gestión de la calidad:</a:t>
                      </a:r>
                      <a:endParaRPr sz="1200"/>
                    </a:p>
                    <a:p>
                      <a:pPr indent="-304800" lvl="0" marL="457200" rtl="0" algn="just">
                        <a:lnSpc>
                          <a:spcPct val="115000"/>
                        </a:lnSpc>
                        <a:spcBef>
                          <a:spcPts val="0"/>
                        </a:spcBef>
                        <a:spcAft>
                          <a:spcPts val="0"/>
                        </a:spcAft>
                        <a:buSzPts val="1200"/>
                        <a:buChar char="●"/>
                      </a:pPr>
                      <a:r>
                        <a:rPr lang="es" sz="1200"/>
                        <a:t>Enfoque en el cliente</a:t>
                      </a:r>
                      <a:endParaRPr sz="1200"/>
                    </a:p>
                    <a:p>
                      <a:pPr indent="-304800" lvl="0" marL="457200" rtl="0" algn="just">
                        <a:lnSpc>
                          <a:spcPct val="115000"/>
                        </a:lnSpc>
                        <a:spcBef>
                          <a:spcPts val="0"/>
                        </a:spcBef>
                        <a:spcAft>
                          <a:spcPts val="0"/>
                        </a:spcAft>
                        <a:buSzPts val="1200"/>
                        <a:buChar char="●"/>
                      </a:pPr>
                      <a:r>
                        <a:rPr lang="es" sz="1200"/>
                        <a:t>Liderazgo</a:t>
                      </a:r>
                      <a:endParaRPr sz="1200"/>
                    </a:p>
                    <a:p>
                      <a:pPr indent="-304800" lvl="0" marL="457200" rtl="0" algn="just">
                        <a:lnSpc>
                          <a:spcPct val="115000"/>
                        </a:lnSpc>
                        <a:spcBef>
                          <a:spcPts val="0"/>
                        </a:spcBef>
                        <a:spcAft>
                          <a:spcPts val="0"/>
                        </a:spcAft>
                        <a:buSzPts val="1200"/>
                        <a:buChar char="●"/>
                      </a:pPr>
                      <a:r>
                        <a:rPr lang="es" sz="1200"/>
                        <a:t>Compromiso</a:t>
                      </a:r>
                      <a:endParaRPr sz="1200"/>
                    </a:p>
                    <a:p>
                      <a:pPr indent="-304800" lvl="0" marL="457200" rtl="0" algn="just">
                        <a:lnSpc>
                          <a:spcPct val="115000"/>
                        </a:lnSpc>
                        <a:spcBef>
                          <a:spcPts val="0"/>
                        </a:spcBef>
                        <a:spcAft>
                          <a:spcPts val="0"/>
                        </a:spcAft>
                        <a:buSzPts val="1200"/>
                        <a:buChar char="●"/>
                      </a:pPr>
                      <a:r>
                        <a:rPr lang="es" sz="1200"/>
                        <a:t>Enfoque basado en procesos</a:t>
                      </a:r>
                      <a:endParaRPr sz="1200"/>
                    </a:p>
                    <a:p>
                      <a:pPr indent="-304800" lvl="0" marL="457200" rtl="0" algn="just">
                        <a:lnSpc>
                          <a:spcPct val="115000"/>
                        </a:lnSpc>
                        <a:spcBef>
                          <a:spcPts val="0"/>
                        </a:spcBef>
                        <a:spcAft>
                          <a:spcPts val="0"/>
                        </a:spcAft>
                        <a:buSzPts val="1200"/>
                        <a:buChar char="●"/>
                      </a:pPr>
                      <a:r>
                        <a:rPr lang="es" sz="1200"/>
                        <a:t>Mejora</a:t>
                      </a:r>
                      <a:endParaRPr sz="1200"/>
                    </a:p>
                    <a:p>
                      <a:pPr indent="-304800" lvl="0" marL="457200" rtl="0" algn="just">
                        <a:lnSpc>
                          <a:spcPct val="115000"/>
                        </a:lnSpc>
                        <a:spcBef>
                          <a:spcPts val="0"/>
                        </a:spcBef>
                        <a:spcAft>
                          <a:spcPts val="0"/>
                        </a:spcAft>
                        <a:buSzPts val="1200"/>
                        <a:buChar char="●"/>
                      </a:pPr>
                      <a:r>
                        <a:rPr lang="es" sz="1200"/>
                        <a:t>Toma de decisiones basadas en evidencias</a:t>
                      </a:r>
                      <a:endParaRPr sz="1200"/>
                    </a:p>
                    <a:p>
                      <a:pPr indent="-304800" lvl="0" marL="457200" rtl="0" algn="just">
                        <a:lnSpc>
                          <a:spcPct val="115000"/>
                        </a:lnSpc>
                        <a:spcBef>
                          <a:spcPts val="0"/>
                        </a:spcBef>
                        <a:spcAft>
                          <a:spcPts val="0"/>
                        </a:spcAft>
                        <a:buSzPts val="1200"/>
                        <a:buChar char="●"/>
                      </a:pPr>
                      <a:r>
                        <a:rPr lang="es" sz="1200"/>
                        <a:t>Buenas relaciones en la administración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s" sz="1200"/>
                        <a:t>Los criterios que corresponden al cumplimiento de las auditorías de calidad. A su vez en el proceso de ejecución se han realizado análisis de código periódicos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s" sz="1200"/>
                        <a:t>Por la parte de documentación el cumplimiento de las siguientes normas:</a:t>
                      </a:r>
                      <a:endParaRPr sz="1200"/>
                    </a:p>
                    <a:p>
                      <a:pPr indent="-304800" lvl="0" marL="457200" rtl="0" algn="l">
                        <a:spcBef>
                          <a:spcPts val="0"/>
                        </a:spcBef>
                        <a:spcAft>
                          <a:spcPts val="0"/>
                        </a:spcAft>
                        <a:buSzPts val="1200"/>
                        <a:buChar char="●"/>
                      </a:pPr>
                      <a:r>
                        <a:rPr lang="es" sz="1200"/>
                        <a:t>ISO 9000:2005 </a:t>
                      </a:r>
                      <a:endParaRPr sz="1200"/>
                    </a:p>
                    <a:p>
                      <a:pPr indent="-304800" lvl="0" marL="457200" rtl="0" algn="l">
                        <a:spcBef>
                          <a:spcPts val="0"/>
                        </a:spcBef>
                        <a:spcAft>
                          <a:spcPts val="0"/>
                        </a:spcAft>
                        <a:buSzPts val="1200"/>
                        <a:buChar char="●"/>
                      </a:pPr>
                      <a:r>
                        <a:rPr lang="es" sz="1200"/>
                        <a:t>ISO 9001:2008 </a:t>
                      </a:r>
                      <a:endParaRPr sz="1200"/>
                    </a:p>
                    <a:p>
                      <a:pPr indent="-304800" lvl="0" marL="457200" rtl="0" algn="l">
                        <a:spcBef>
                          <a:spcPts val="0"/>
                        </a:spcBef>
                        <a:spcAft>
                          <a:spcPts val="0"/>
                        </a:spcAft>
                        <a:buSzPts val="1200"/>
                        <a:buChar char="●"/>
                      </a:pPr>
                      <a:r>
                        <a:rPr lang="es" sz="1200"/>
                        <a:t>ISO 9004:2009 </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rPr lang="es" sz="1200"/>
                        <a:t>Por otro lado en cuanto a desarrollo, el código base es un código limpio de acuerdo con las métricas establecidas en SonarCloud.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241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del Proyecto</a:t>
            </a:r>
            <a:endParaRPr/>
          </a:p>
        </p:txBody>
      </p:sp>
      <p:sp>
        <p:nvSpPr>
          <p:cNvPr id="88" name="Google Shape;88;p16"/>
          <p:cNvSpPr txBox="1"/>
          <p:nvPr>
            <p:ph idx="1" type="body"/>
          </p:nvPr>
        </p:nvSpPr>
        <p:spPr>
          <a:xfrm>
            <a:off x="200825" y="1379475"/>
            <a:ext cx="8788800" cy="354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3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3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chemeClr val="dk1"/>
              </a:solidFill>
              <a:latin typeface="Arial"/>
              <a:ea typeface="Arial"/>
              <a:cs typeface="Arial"/>
              <a:sym typeface="Arial"/>
            </a:endParaRPr>
          </a:p>
        </p:txBody>
      </p:sp>
      <p:sp>
        <p:nvSpPr>
          <p:cNvPr id="89" name="Google Shape;89;p16"/>
          <p:cNvSpPr txBox="1"/>
          <p:nvPr/>
        </p:nvSpPr>
        <p:spPr>
          <a:xfrm>
            <a:off x="311700" y="661275"/>
            <a:ext cx="5661300" cy="49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000"/>
              </a:spcBef>
              <a:spcAft>
                <a:spcPts val="600"/>
              </a:spcAft>
              <a:buNone/>
            </a:pPr>
            <a:r>
              <a:rPr b="1" lang="es" sz="2000">
                <a:solidFill>
                  <a:srgbClr val="FFF2CC"/>
                </a:solidFill>
              </a:rPr>
              <a:t>Riesgos planificados y acontecidos</a:t>
            </a:r>
            <a:endParaRPr sz="1200">
              <a:solidFill>
                <a:srgbClr val="FFF2CC"/>
              </a:solidFill>
            </a:endParaRPr>
          </a:p>
        </p:txBody>
      </p:sp>
      <p:graphicFrame>
        <p:nvGraphicFramePr>
          <p:cNvPr id="90" name="Google Shape;90;p16"/>
          <p:cNvGraphicFramePr/>
          <p:nvPr/>
        </p:nvGraphicFramePr>
        <p:xfrm>
          <a:off x="505963" y="1099775"/>
          <a:ext cx="3000000" cy="3000000"/>
        </p:xfrm>
        <a:graphic>
          <a:graphicData uri="http://schemas.openxmlformats.org/drawingml/2006/table">
            <a:tbl>
              <a:tblPr>
                <a:noFill/>
                <a:tableStyleId>{FB644154-2213-4C92-874B-E083452C3F26}</a:tableStyleId>
              </a:tblPr>
              <a:tblGrid>
                <a:gridCol w="3045050"/>
                <a:gridCol w="2655575"/>
                <a:gridCol w="2254300"/>
              </a:tblGrid>
              <a:tr h="381650">
                <a:tc>
                  <a:txBody>
                    <a:bodyPr/>
                    <a:lstStyle/>
                    <a:p>
                      <a:pPr indent="0" lvl="0" marL="0" rtl="0" algn="l">
                        <a:spcBef>
                          <a:spcPts val="0"/>
                        </a:spcBef>
                        <a:spcAft>
                          <a:spcPts val="0"/>
                        </a:spcAft>
                        <a:buNone/>
                      </a:pPr>
                      <a:r>
                        <a:rPr lang="es" sz="1200">
                          <a:solidFill>
                            <a:srgbClr val="FFFFFF"/>
                          </a:solidFill>
                        </a:rPr>
                        <a:t>Riesgo planificado</a:t>
                      </a:r>
                      <a:endParaRPr sz="1200">
                        <a:solidFill>
                          <a:srgbClr val="FFFFFF"/>
                        </a:solidFill>
                      </a:endParaRPr>
                    </a:p>
                  </a:txBody>
                  <a:tcPr marT="63500" marB="63500" marR="63500" marL="63500">
                    <a:lnB cap="flat" cmpd="sng" w="12700">
                      <a:solidFill>
                        <a:srgbClr val="000000"/>
                      </a:solidFill>
                      <a:prstDash val="solid"/>
                      <a:round/>
                      <a:headEnd len="sm" w="sm" type="none"/>
                      <a:tailEnd len="sm" w="sm" type="none"/>
                    </a:lnB>
                    <a:solidFill>
                      <a:srgbClr val="CC0000"/>
                    </a:solidFill>
                  </a:tcPr>
                </a:tc>
                <a:tc>
                  <a:txBody>
                    <a:bodyPr/>
                    <a:lstStyle/>
                    <a:p>
                      <a:pPr indent="0" lvl="0" marL="0" rtl="0" algn="l">
                        <a:spcBef>
                          <a:spcPts val="0"/>
                        </a:spcBef>
                        <a:spcAft>
                          <a:spcPts val="0"/>
                        </a:spcAft>
                        <a:buNone/>
                      </a:pPr>
                      <a:r>
                        <a:rPr lang="es" sz="1200">
                          <a:solidFill>
                            <a:srgbClr val="FFFFFF"/>
                          </a:solidFill>
                        </a:rPr>
                        <a:t>Respuesta</a:t>
                      </a:r>
                      <a:endParaRPr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lang="es" sz="1200">
                          <a:solidFill>
                            <a:srgbClr val="FFFFFF"/>
                          </a:solidFill>
                        </a:rPr>
                        <a:t>Comentarios</a:t>
                      </a:r>
                      <a:endParaRPr sz="1200">
                        <a:solidFill>
                          <a:srgbClr val="FFFFFF"/>
                        </a:solidFill>
                      </a:endParaRPr>
                    </a:p>
                  </a:txBody>
                  <a:tcPr marT="63500" marB="63500" marR="63500" marL="63500">
                    <a:solidFill>
                      <a:srgbClr val="CC0000"/>
                    </a:solidFill>
                  </a:tcPr>
                </a:tc>
              </a:tr>
              <a:tr h="605900">
                <a:tc>
                  <a:txBody>
                    <a:bodyPr/>
                    <a:lstStyle/>
                    <a:p>
                      <a:pPr indent="0" lvl="0" marL="0" rtl="0" algn="ctr">
                        <a:spcBef>
                          <a:spcPts val="0"/>
                        </a:spcBef>
                        <a:spcAft>
                          <a:spcPts val="0"/>
                        </a:spcAft>
                        <a:buNone/>
                      </a:pPr>
                      <a:r>
                        <a:rPr lang="es" sz="1200"/>
                        <a:t>El sponsor del proyecto rechaza el producto entregado</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317500" lvl="0" marL="457200" rtl="0" algn="ctr">
                        <a:spcBef>
                          <a:spcPts val="0"/>
                        </a:spcBef>
                        <a:spcAft>
                          <a:spcPts val="0"/>
                        </a:spcAft>
                        <a:buSzPts val="1400"/>
                        <a:buChar char="-"/>
                      </a:pPr>
                      <a:r>
                        <a:t/>
                      </a:r>
                      <a:endParaRPr/>
                    </a:p>
                  </a:txBody>
                  <a:tcPr marT="63500" marB="63500" marR="63500" marL="63500">
                    <a:lnL cap="flat" cmpd="sng" w="12700">
                      <a:solidFill>
                        <a:srgbClr val="000000"/>
                      </a:solidFill>
                      <a:prstDash val="solid"/>
                      <a:round/>
                      <a:headEnd len="sm" w="sm" type="none"/>
                      <a:tailEnd len="sm" w="sm" type="none"/>
                    </a:lnL>
                    <a:solidFill>
                      <a:srgbClr val="F4CCCC"/>
                    </a:solidFill>
                  </a:tcPr>
                </a:tc>
                <a:tc>
                  <a:txBody>
                    <a:bodyPr/>
                    <a:lstStyle/>
                    <a:p>
                      <a:pPr indent="0" lvl="0" marL="0" rtl="0" algn="ctr">
                        <a:spcBef>
                          <a:spcPts val="0"/>
                        </a:spcBef>
                        <a:spcAft>
                          <a:spcPts val="0"/>
                        </a:spcAft>
                        <a:buNone/>
                      </a:pPr>
                      <a:r>
                        <a:rPr lang="es" sz="1200"/>
                        <a:t>El sponsor no ha rechazado el proyecto</a:t>
                      </a:r>
                      <a:endParaRPr sz="1200"/>
                    </a:p>
                  </a:txBody>
                  <a:tcPr marT="63500" marB="63500" marR="63500" marL="63500">
                    <a:solidFill>
                      <a:srgbClr val="F4CCCC"/>
                    </a:solidFill>
                  </a:tcPr>
                </a:tc>
              </a:tr>
              <a:tr h="486875">
                <a:tc>
                  <a:txBody>
                    <a:bodyPr/>
                    <a:lstStyle/>
                    <a:p>
                      <a:pPr indent="0" lvl="0" marL="0" rtl="0" algn="ctr">
                        <a:spcBef>
                          <a:spcPts val="0"/>
                        </a:spcBef>
                        <a:spcAft>
                          <a:spcPts val="0"/>
                        </a:spcAft>
                        <a:buNone/>
                      </a:pPr>
                      <a:r>
                        <a:rPr lang="es" sz="1200"/>
                        <a:t>Abandono del personal del equipo</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317500" lvl="0" marL="457200" rtl="0" algn="ctr">
                        <a:spcBef>
                          <a:spcPts val="0"/>
                        </a:spcBef>
                        <a:spcAft>
                          <a:spcPts val="0"/>
                        </a:spcAft>
                        <a:buSzPts val="1400"/>
                        <a:buChar char="-"/>
                      </a:pPr>
                      <a:r>
                        <a:t/>
                      </a:r>
                      <a:endParaRPr/>
                    </a:p>
                  </a:txBody>
                  <a:tcPr marT="63500" marB="63500" marR="63500" marL="63500">
                    <a:lnL cap="flat" cmpd="sng" w="12700">
                      <a:solidFill>
                        <a:srgbClr val="000000"/>
                      </a:solidFill>
                      <a:prstDash val="solid"/>
                      <a:round/>
                      <a:headEnd len="sm" w="sm" type="none"/>
                      <a:tailEnd len="sm" w="sm" type="none"/>
                    </a:lnL>
                    <a:solidFill>
                      <a:srgbClr val="F4CCCC"/>
                    </a:solidFill>
                  </a:tcPr>
                </a:tc>
                <a:tc>
                  <a:txBody>
                    <a:bodyPr/>
                    <a:lstStyle/>
                    <a:p>
                      <a:pPr indent="0" lvl="0" marL="0" rtl="0" algn="ctr">
                        <a:spcBef>
                          <a:spcPts val="0"/>
                        </a:spcBef>
                        <a:spcAft>
                          <a:spcPts val="0"/>
                        </a:spcAft>
                        <a:buNone/>
                      </a:pPr>
                      <a:r>
                        <a:rPr lang="es" sz="1200"/>
                        <a:t>Ningún miembro ha abandonado</a:t>
                      </a:r>
                      <a:endParaRPr sz="1200"/>
                    </a:p>
                  </a:txBody>
                  <a:tcPr marT="63500" marB="63500" marR="63500" marL="63500">
                    <a:solidFill>
                      <a:srgbClr val="F4CCCC"/>
                    </a:solidFill>
                  </a:tcPr>
                </a:tc>
              </a:tr>
              <a:tr h="486875">
                <a:tc>
                  <a:txBody>
                    <a:bodyPr/>
                    <a:lstStyle/>
                    <a:p>
                      <a:pPr indent="0" lvl="0" marL="0" rtl="0" algn="ctr">
                        <a:spcBef>
                          <a:spcPts val="0"/>
                        </a:spcBef>
                        <a:spcAft>
                          <a:spcPts val="0"/>
                        </a:spcAft>
                        <a:buNone/>
                      </a:pPr>
                      <a:r>
                        <a:rPr lang="es" sz="1200"/>
                        <a:t>Cambio en las tecnologías en uso</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s" sz="1200"/>
                        <a:t>La prueba de diferentes versiones de las tecnologías a base a </a:t>
                      </a:r>
                      <a:r>
                        <a:rPr lang="es" sz="1200"/>
                        <a:t>ensayo</a:t>
                      </a:r>
                      <a:r>
                        <a:rPr lang="es" sz="1200"/>
                        <a:t> y error</a:t>
                      </a:r>
                      <a:endParaRPr sz="1200"/>
                    </a:p>
                  </a:txBody>
                  <a:tcPr marT="63500" marB="63500" marR="63500" marL="63500">
                    <a:lnL cap="flat" cmpd="sng" w="12700">
                      <a:solidFill>
                        <a:srgbClr val="000000"/>
                      </a:solidFill>
                      <a:prstDash val="solid"/>
                      <a:round/>
                      <a:headEnd len="sm" w="sm" type="none"/>
                      <a:tailEnd len="sm" w="sm" type="none"/>
                    </a:lnL>
                    <a:solidFill>
                      <a:srgbClr val="F4CCCC"/>
                    </a:solidFill>
                  </a:tcPr>
                </a:tc>
                <a:tc>
                  <a:txBody>
                    <a:bodyPr/>
                    <a:lstStyle/>
                    <a:p>
                      <a:pPr indent="0" lvl="0" marL="0" rtl="0" algn="ctr">
                        <a:spcBef>
                          <a:spcPts val="0"/>
                        </a:spcBef>
                        <a:spcAft>
                          <a:spcPts val="0"/>
                        </a:spcAft>
                        <a:buNone/>
                      </a:pPr>
                      <a:r>
                        <a:rPr lang="es" sz="1200"/>
                        <a:t>Además de la numerosa información en internet buscada</a:t>
                      </a:r>
                      <a:endParaRPr sz="1200"/>
                    </a:p>
                  </a:txBody>
                  <a:tcPr marT="63500" marB="63500" marR="63500" marL="63500">
                    <a:solidFill>
                      <a:srgbClr val="F4CCCC"/>
                    </a:solidFill>
                  </a:tcPr>
                </a:tc>
              </a:tr>
              <a:tr h="667075">
                <a:tc>
                  <a:txBody>
                    <a:bodyPr/>
                    <a:lstStyle/>
                    <a:p>
                      <a:pPr indent="0" lvl="0" marL="0" rtl="0" algn="ctr">
                        <a:spcBef>
                          <a:spcPts val="0"/>
                        </a:spcBef>
                        <a:spcAft>
                          <a:spcPts val="0"/>
                        </a:spcAft>
                        <a:buNone/>
                      </a:pPr>
                      <a:r>
                        <a:rPr lang="es" sz="1200"/>
                        <a:t>Mala comunicación entre los interesados a lo largo del proyecto.</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304800" lvl="0" marL="457200" rtl="0" algn="ctr">
                        <a:spcBef>
                          <a:spcPts val="0"/>
                        </a:spcBef>
                        <a:spcAft>
                          <a:spcPts val="0"/>
                        </a:spcAft>
                        <a:buSzPts val="1200"/>
                        <a:buChar char="-"/>
                      </a:pPr>
                      <a:r>
                        <a:t/>
                      </a:r>
                      <a:endParaRPr sz="1200"/>
                    </a:p>
                  </a:txBody>
                  <a:tcPr marT="63500" marB="63500" marR="63500" marL="63500">
                    <a:lnL cap="flat" cmpd="sng" w="12700">
                      <a:solidFill>
                        <a:srgbClr val="000000"/>
                      </a:solidFill>
                      <a:prstDash val="solid"/>
                      <a:round/>
                      <a:headEnd len="sm" w="sm" type="none"/>
                      <a:tailEnd len="sm" w="sm" type="none"/>
                    </a:lnL>
                    <a:solidFill>
                      <a:srgbClr val="F4CCCC"/>
                    </a:solidFill>
                  </a:tcPr>
                </a:tc>
                <a:tc>
                  <a:txBody>
                    <a:bodyPr/>
                    <a:lstStyle/>
                    <a:p>
                      <a:pPr indent="0" lvl="0" marL="0" rtl="0" algn="ctr">
                        <a:spcBef>
                          <a:spcPts val="0"/>
                        </a:spcBef>
                        <a:spcAft>
                          <a:spcPts val="0"/>
                        </a:spcAft>
                        <a:buNone/>
                      </a:pPr>
                      <a:r>
                        <a:rPr lang="es" sz="1200"/>
                        <a:t>La comunicación con el cliente ha sido la correcta y las dudas siempre han sido resueltas</a:t>
                      </a:r>
                      <a:endParaRPr sz="1200"/>
                    </a:p>
                  </a:txBody>
                  <a:tcPr marT="63500" marB="63500" marR="63500" marL="63500">
                    <a:solidFill>
                      <a:srgbClr val="F4CCCC"/>
                    </a:solidFill>
                  </a:tcPr>
                </a:tc>
              </a:tr>
              <a:tr h="486875">
                <a:tc>
                  <a:txBody>
                    <a:bodyPr/>
                    <a:lstStyle/>
                    <a:p>
                      <a:pPr indent="0" lvl="0" marL="0" rtl="0" algn="ctr">
                        <a:spcBef>
                          <a:spcPts val="0"/>
                        </a:spcBef>
                        <a:spcAft>
                          <a:spcPts val="0"/>
                        </a:spcAft>
                        <a:buNone/>
                      </a:pPr>
                      <a:r>
                        <a:rPr lang="es" sz="1200"/>
                        <a:t>Falta de experiencia en el equipo de desarrollo</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s" sz="1200"/>
                        <a:t>A través del propio desarrollo del proyecto hemos ido ganando confianza</a:t>
                      </a:r>
                      <a:endParaRPr sz="1200"/>
                    </a:p>
                  </a:txBody>
                  <a:tcPr marT="63500" marB="63500" marR="63500" marL="63500">
                    <a:lnL cap="flat" cmpd="sng" w="12700">
                      <a:solidFill>
                        <a:srgbClr val="000000"/>
                      </a:solidFill>
                      <a:prstDash val="solid"/>
                      <a:round/>
                      <a:headEnd len="sm" w="sm" type="none"/>
                      <a:tailEnd len="sm" w="sm" type="none"/>
                    </a:lnL>
                    <a:solidFill>
                      <a:srgbClr val="F4CCCC"/>
                    </a:solidFill>
                  </a:tcPr>
                </a:tc>
                <a:tc>
                  <a:txBody>
                    <a:bodyPr/>
                    <a:lstStyle/>
                    <a:p>
                      <a:pPr indent="0" lvl="0" marL="0" rtl="0" algn="ctr">
                        <a:spcBef>
                          <a:spcPts val="0"/>
                        </a:spcBef>
                        <a:spcAft>
                          <a:spcPts val="0"/>
                        </a:spcAft>
                        <a:buNone/>
                      </a:pPr>
                      <a:r>
                        <a:t/>
                      </a:r>
                      <a:endParaRPr sz="1200"/>
                    </a:p>
                  </a:txBody>
                  <a:tcPr marT="63500" marB="63500" marR="63500" marL="63500">
                    <a:solidFill>
                      <a:srgbClr val="F4CCCC"/>
                    </a:solidFill>
                  </a:tcPr>
                </a:tc>
              </a:tr>
              <a:tr h="401575">
                <a:tc>
                  <a:txBody>
                    <a:bodyPr/>
                    <a:lstStyle/>
                    <a:p>
                      <a:pPr indent="0" lvl="0" marL="0" rtl="0" algn="ctr">
                        <a:spcBef>
                          <a:spcPts val="0"/>
                        </a:spcBef>
                        <a:spcAft>
                          <a:spcPts val="0"/>
                        </a:spcAft>
                        <a:buNone/>
                      </a:pPr>
                      <a:r>
                        <a:rPr lang="es" sz="1200"/>
                        <a:t>No acabar el desarrollo/entrega a tiempo</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s" sz="1200"/>
                        <a:t>-</a:t>
                      </a:r>
                      <a:endParaRPr sz="1200"/>
                    </a:p>
                  </a:txBody>
                  <a:tcPr marT="63500" marB="63500" marR="63500" marL="63500">
                    <a:lnL cap="flat" cmpd="sng" w="12700">
                      <a:solidFill>
                        <a:srgbClr val="000000"/>
                      </a:solidFill>
                      <a:prstDash val="solid"/>
                      <a:round/>
                      <a:headEnd len="sm" w="sm" type="none"/>
                      <a:tailEnd len="sm" w="sm" type="none"/>
                    </a:lnL>
                    <a:solidFill>
                      <a:srgbClr val="F4CCCC"/>
                    </a:solidFill>
                  </a:tcPr>
                </a:tc>
                <a:tc>
                  <a:txBody>
                    <a:bodyPr/>
                    <a:lstStyle/>
                    <a:p>
                      <a:pPr indent="0" lvl="0" marL="0" rtl="0" algn="ctr">
                        <a:spcBef>
                          <a:spcPts val="0"/>
                        </a:spcBef>
                        <a:spcAft>
                          <a:spcPts val="0"/>
                        </a:spcAft>
                        <a:buNone/>
                      </a:pPr>
                      <a:r>
                        <a:rPr lang="es" sz="1200"/>
                        <a:t>Se han cumplido con los plazos</a:t>
                      </a:r>
                      <a:endParaRPr sz="1200"/>
                    </a:p>
                  </a:txBody>
                  <a:tcPr marT="63500" marB="63500" marR="63500" marL="63500">
                    <a:solidFill>
                      <a:srgbClr val="F4CCCC"/>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241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del Proyecto</a:t>
            </a:r>
            <a:endParaRPr/>
          </a:p>
        </p:txBody>
      </p:sp>
      <p:sp>
        <p:nvSpPr>
          <p:cNvPr id="96" name="Google Shape;96;p17"/>
          <p:cNvSpPr txBox="1"/>
          <p:nvPr>
            <p:ph idx="1" type="body"/>
          </p:nvPr>
        </p:nvSpPr>
        <p:spPr>
          <a:xfrm>
            <a:off x="200825" y="1379475"/>
            <a:ext cx="8788800" cy="354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chemeClr val="dk1"/>
              </a:solidFill>
              <a:latin typeface="Arial"/>
              <a:ea typeface="Arial"/>
              <a:cs typeface="Arial"/>
              <a:sym typeface="Arial"/>
            </a:endParaRPr>
          </a:p>
        </p:txBody>
      </p:sp>
      <p:sp>
        <p:nvSpPr>
          <p:cNvPr id="97" name="Google Shape;97;p17"/>
          <p:cNvSpPr txBox="1"/>
          <p:nvPr/>
        </p:nvSpPr>
        <p:spPr>
          <a:xfrm>
            <a:off x="200825" y="779725"/>
            <a:ext cx="56613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000"/>
              </a:spcBef>
              <a:spcAft>
                <a:spcPts val="600"/>
              </a:spcAft>
              <a:buNone/>
            </a:pPr>
            <a:r>
              <a:rPr b="1" lang="es" sz="2200">
                <a:solidFill>
                  <a:srgbClr val="FFF2CC"/>
                </a:solidFill>
              </a:rPr>
              <a:t>Riesgos planificados y acontecidos</a:t>
            </a:r>
            <a:endParaRPr>
              <a:solidFill>
                <a:srgbClr val="FFF2CC"/>
              </a:solidFill>
            </a:endParaRPr>
          </a:p>
        </p:txBody>
      </p:sp>
      <p:graphicFrame>
        <p:nvGraphicFramePr>
          <p:cNvPr id="98" name="Google Shape;98;p17"/>
          <p:cNvGraphicFramePr/>
          <p:nvPr/>
        </p:nvGraphicFramePr>
        <p:xfrm>
          <a:off x="551100" y="1302925"/>
          <a:ext cx="3000000" cy="3000000"/>
        </p:xfrm>
        <a:graphic>
          <a:graphicData uri="http://schemas.openxmlformats.org/drawingml/2006/table">
            <a:tbl>
              <a:tblPr>
                <a:noFill/>
                <a:tableStyleId>{FB644154-2213-4C92-874B-E083452C3F26}</a:tableStyleId>
              </a:tblPr>
              <a:tblGrid>
                <a:gridCol w="2940125"/>
                <a:gridCol w="2564075"/>
                <a:gridCol w="2176600"/>
              </a:tblGrid>
              <a:tr h="304450">
                <a:tc>
                  <a:txBody>
                    <a:bodyPr/>
                    <a:lstStyle/>
                    <a:p>
                      <a:pPr indent="0" lvl="0" marL="0" rtl="0" algn="l">
                        <a:spcBef>
                          <a:spcPts val="0"/>
                        </a:spcBef>
                        <a:spcAft>
                          <a:spcPts val="0"/>
                        </a:spcAft>
                        <a:buNone/>
                      </a:pPr>
                      <a:r>
                        <a:rPr lang="es" sz="1200">
                          <a:solidFill>
                            <a:srgbClr val="FFFFFF"/>
                          </a:solidFill>
                        </a:rPr>
                        <a:t>Riesgo planificado</a:t>
                      </a:r>
                      <a:endParaRPr sz="1200">
                        <a:solidFill>
                          <a:srgbClr val="FFFFFF"/>
                        </a:solidFill>
                      </a:endParaRPr>
                    </a:p>
                  </a:txBody>
                  <a:tcPr marT="63500" marB="63500" marR="63500" marL="63500">
                    <a:lnB cap="flat" cmpd="sng" w="12700">
                      <a:solidFill>
                        <a:srgbClr val="000000"/>
                      </a:solidFill>
                      <a:prstDash val="solid"/>
                      <a:round/>
                      <a:headEnd len="sm" w="sm" type="none"/>
                      <a:tailEnd len="sm" w="sm" type="none"/>
                    </a:lnB>
                    <a:solidFill>
                      <a:srgbClr val="CC0000"/>
                    </a:solidFill>
                  </a:tcPr>
                </a:tc>
                <a:tc>
                  <a:txBody>
                    <a:bodyPr/>
                    <a:lstStyle/>
                    <a:p>
                      <a:pPr indent="0" lvl="0" marL="0" rtl="0" algn="l">
                        <a:spcBef>
                          <a:spcPts val="0"/>
                        </a:spcBef>
                        <a:spcAft>
                          <a:spcPts val="0"/>
                        </a:spcAft>
                        <a:buNone/>
                      </a:pPr>
                      <a:r>
                        <a:rPr lang="es" sz="1200">
                          <a:solidFill>
                            <a:srgbClr val="FFFFFF"/>
                          </a:solidFill>
                        </a:rPr>
                        <a:t>Respuesta</a:t>
                      </a:r>
                      <a:endParaRPr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lang="es" sz="1200">
                          <a:solidFill>
                            <a:srgbClr val="FFFFFF"/>
                          </a:solidFill>
                        </a:rPr>
                        <a:t>Comentarios</a:t>
                      </a:r>
                      <a:endParaRPr sz="1200">
                        <a:solidFill>
                          <a:srgbClr val="FFFFFF"/>
                        </a:solidFill>
                      </a:endParaRPr>
                    </a:p>
                  </a:txBody>
                  <a:tcPr marT="63500" marB="63500" marR="63500" marL="63500">
                    <a:solidFill>
                      <a:srgbClr val="CC0000"/>
                    </a:solidFill>
                  </a:tcPr>
                </a:tc>
              </a:tr>
              <a:tr h="841150">
                <a:tc>
                  <a:txBody>
                    <a:bodyPr/>
                    <a:lstStyle/>
                    <a:p>
                      <a:pPr indent="0" lvl="0" marL="0" rtl="0" algn="ctr">
                        <a:spcBef>
                          <a:spcPts val="0"/>
                        </a:spcBef>
                        <a:spcAft>
                          <a:spcPts val="0"/>
                        </a:spcAft>
                        <a:buNone/>
                      </a:pPr>
                      <a:r>
                        <a:rPr lang="es" sz="1200"/>
                        <a:t>Dificultades con las nuevas tecnologías a usar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s" sz="1200"/>
                        <a:t>A través del propio desarrollo del proyecto esas dificultades han ido disminuyendo</a:t>
                      </a:r>
                      <a:endParaRPr sz="1200"/>
                    </a:p>
                  </a:txBody>
                  <a:tcPr marT="63500" marB="63500" marR="63500" marL="63500">
                    <a:lnL cap="flat" cmpd="sng" w="12700">
                      <a:solidFill>
                        <a:srgbClr val="000000"/>
                      </a:solidFill>
                      <a:prstDash val="solid"/>
                      <a:round/>
                      <a:headEnd len="sm" w="sm" type="none"/>
                      <a:tailEnd len="sm" w="sm" type="none"/>
                    </a:lnL>
                    <a:solidFill>
                      <a:srgbClr val="F4CCCC"/>
                    </a:solidFill>
                  </a:tcPr>
                </a:tc>
                <a:tc>
                  <a:txBody>
                    <a:bodyPr/>
                    <a:lstStyle/>
                    <a:p>
                      <a:pPr indent="0" lvl="0" marL="0" rtl="0" algn="l">
                        <a:spcBef>
                          <a:spcPts val="0"/>
                        </a:spcBef>
                        <a:spcAft>
                          <a:spcPts val="0"/>
                        </a:spcAft>
                        <a:buNone/>
                      </a:pPr>
                      <a:r>
                        <a:rPr lang="es" sz="1200"/>
                        <a:t>Este documento ha sido un excel en el que cada miembro proponía su disponibilidad</a:t>
                      </a:r>
                      <a:endParaRPr sz="1200"/>
                    </a:p>
                  </a:txBody>
                  <a:tcPr marT="63500" marB="63500" marR="63500" marL="63500">
                    <a:solidFill>
                      <a:srgbClr val="F4CCCC"/>
                    </a:solidFill>
                  </a:tcPr>
                </a:tc>
              </a:tr>
              <a:tr h="841150">
                <a:tc>
                  <a:txBody>
                    <a:bodyPr/>
                    <a:lstStyle/>
                    <a:p>
                      <a:pPr indent="0" lvl="0" marL="0" rtl="0" algn="ctr">
                        <a:spcBef>
                          <a:spcPts val="0"/>
                        </a:spcBef>
                        <a:spcAft>
                          <a:spcPts val="0"/>
                        </a:spcAft>
                        <a:buNone/>
                      </a:pPr>
                      <a:r>
                        <a:rPr lang="es" sz="1200"/>
                        <a:t>El producto final tiene errores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s" sz="1200"/>
                        <a:t>Nos hemos encontrado con errores pero hemos sabido solucionarlo a tiempo</a:t>
                      </a:r>
                      <a:endParaRPr sz="1200"/>
                    </a:p>
                  </a:txBody>
                  <a:tcPr marT="63500" marB="63500" marR="63500" marL="63500">
                    <a:lnL cap="flat" cmpd="sng" w="12700">
                      <a:solidFill>
                        <a:srgbClr val="000000"/>
                      </a:solidFill>
                      <a:prstDash val="solid"/>
                      <a:round/>
                      <a:headEnd len="sm" w="sm" type="none"/>
                      <a:tailEnd len="sm" w="sm" type="none"/>
                    </a:lnL>
                    <a:solidFill>
                      <a:srgbClr val="F4CCCC"/>
                    </a:solidFill>
                  </a:tcPr>
                </a:tc>
                <a:tc>
                  <a:txBody>
                    <a:bodyPr/>
                    <a:lstStyle/>
                    <a:p>
                      <a:pPr indent="0" lvl="0" marL="0" rtl="0" algn="l">
                        <a:spcBef>
                          <a:spcPts val="0"/>
                        </a:spcBef>
                        <a:spcAft>
                          <a:spcPts val="0"/>
                        </a:spcAft>
                        <a:buNone/>
                      </a:pPr>
                      <a:r>
                        <a:rPr lang="es" sz="1200"/>
                        <a:t>Este error fue solucionado y dejamos un solo base.html</a:t>
                      </a:r>
                      <a:endParaRPr sz="1200"/>
                    </a:p>
                  </a:txBody>
                  <a:tcPr marT="63500" marB="63500" marR="63500" marL="63500">
                    <a:solidFill>
                      <a:srgbClr val="F4CCCC"/>
                    </a:solidFill>
                  </a:tcPr>
                </a:tc>
              </a:tr>
              <a:tr h="469750">
                <a:tc>
                  <a:txBody>
                    <a:bodyPr/>
                    <a:lstStyle/>
                    <a:p>
                      <a:pPr indent="0" lvl="0" marL="0" rtl="0" algn="ctr">
                        <a:spcBef>
                          <a:spcPts val="0"/>
                        </a:spcBef>
                        <a:spcAft>
                          <a:spcPts val="0"/>
                        </a:spcAft>
                        <a:buNone/>
                      </a:pPr>
                      <a:r>
                        <a:rPr lang="es" sz="1200"/>
                        <a:t>Falta de motivación en el equipo</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s" sz="1200"/>
                        <a:t>-</a:t>
                      </a:r>
                      <a:endParaRPr sz="1200"/>
                    </a:p>
                  </a:txBody>
                  <a:tcPr marT="63500" marB="63500" marR="63500" marL="63500">
                    <a:lnL cap="flat" cmpd="sng" w="12700">
                      <a:solidFill>
                        <a:srgbClr val="000000"/>
                      </a:solidFill>
                      <a:prstDash val="solid"/>
                      <a:round/>
                      <a:headEnd len="sm" w="sm" type="none"/>
                      <a:tailEnd len="sm" w="sm" type="none"/>
                    </a:lnL>
                    <a:solidFill>
                      <a:srgbClr val="F4CCCC"/>
                    </a:solidFill>
                  </a:tcPr>
                </a:tc>
                <a:tc>
                  <a:txBody>
                    <a:bodyPr/>
                    <a:lstStyle/>
                    <a:p>
                      <a:pPr indent="0" lvl="0" marL="0" rtl="0" algn="l">
                        <a:spcBef>
                          <a:spcPts val="0"/>
                        </a:spcBef>
                        <a:spcAft>
                          <a:spcPts val="0"/>
                        </a:spcAft>
                        <a:buNone/>
                      </a:pPr>
                      <a:r>
                        <a:rPr lang="es" sz="1200"/>
                        <a:t>En todo momento nos ha mantenido la motivación de Planificar y Gestinar correctamente un proyecto.</a:t>
                      </a:r>
                      <a:endParaRPr sz="1200"/>
                    </a:p>
                  </a:txBody>
                  <a:tcPr marT="63500" marB="63500" marR="63500" marL="63500">
                    <a:solidFill>
                      <a:srgbClr val="F4CCCC"/>
                    </a:solidFill>
                  </a:tcPr>
                </a:tc>
              </a:tr>
              <a:tr h="539825">
                <a:tc>
                  <a:txBody>
                    <a:bodyPr/>
                    <a:lstStyle/>
                    <a:p>
                      <a:pPr indent="0" lvl="0" marL="0" rtl="0" algn="ctr">
                        <a:spcBef>
                          <a:spcPts val="0"/>
                        </a:spcBef>
                        <a:spcAft>
                          <a:spcPts val="0"/>
                        </a:spcAft>
                        <a:buNone/>
                      </a:pPr>
                      <a:r>
                        <a:rPr lang="es" sz="1200"/>
                        <a:t>Mala estimación de costes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s" sz="1200"/>
                        <a:t>Informarnos todo lo posible sobre cómo hacerlo correctamente</a:t>
                      </a:r>
                      <a:endParaRPr sz="1200"/>
                    </a:p>
                  </a:txBody>
                  <a:tcPr marT="63500" marB="63500" marR="63500" marL="63500">
                    <a:lnL cap="flat" cmpd="sng" w="12700">
                      <a:solidFill>
                        <a:srgbClr val="000000"/>
                      </a:solidFill>
                      <a:prstDash val="solid"/>
                      <a:round/>
                      <a:headEnd len="sm" w="sm" type="none"/>
                      <a:tailEnd len="sm" w="sm" type="none"/>
                    </a:lnL>
                    <a:solidFill>
                      <a:srgbClr val="F4CCCC"/>
                    </a:solidFill>
                  </a:tcPr>
                </a:tc>
                <a:tc>
                  <a:txBody>
                    <a:bodyPr/>
                    <a:lstStyle/>
                    <a:p>
                      <a:pPr indent="0" lvl="0" marL="0" rtl="0" algn="l">
                        <a:spcBef>
                          <a:spcPts val="0"/>
                        </a:spcBef>
                        <a:spcAft>
                          <a:spcPts val="0"/>
                        </a:spcAft>
                        <a:buNone/>
                      </a:pPr>
                      <a:r>
                        <a:rPr lang="es" sz="1200"/>
                        <a:t>Buena a nivel general, pero mala pero mejorable a nivel de paquetes de control</a:t>
                      </a:r>
                      <a:endParaRPr sz="1200"/>
                    </a:p>
                  </a:txBody>
                  <a:tcPr marT="63500" marB="63500" marR="63500" marL="63500">
                    <a:solidFill>
                      <a:srgbClr val="F4CCCC"/>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241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del Proyecto</a:t>
            </a:r>
            <a:endParaRPr/>
          </a:p>
        </p:txBody>
      </p:sp>
      <p:sp>
        <p:nvSpPr>
          <p:cNvPr id="104" name="Google Shape;104;p18"/>
          <p:cNvSpPr txBox="1"/>
          <p:nvPr>
            <p:ph idx="1" type="body"/>
          </p:nvPr>
        </p:nvSpPr>
        <p:spPr>
          <a:xfrm>
            <a:off x="197750" y="1016775"/>
            <a:ext cx="8788800" cy="354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chemeClr val="dk1"/>
              </a:solidFill>
              <a:latin typeface="Arial"/>
              <a:ea typeface="Arial"/>
              <a:cs typeface="Arial"/>
              <a:sym typeface="Arial"/>
            </a:endParaRPr>
          </a:p>
        </p:txBody>
      </p:sp>
      <p:sp>
        <p:nvSpPr>
          <p:cNvPr id="105" name="Google Shape;105;p18"/>
          <p:cNvSpPr txBox="1"/>
          <p:nvPr/>
        </p:nvSpPr>
        <p:spPr>
          <a:xfrm>
            <a:off x="200825" y="779725"/>
            <a:ext cx="56613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000"/>
              </a:spcBef>
              <a:spcAft>
                <a:spcPts val="600"/>
              </a:spcAft>
              <a:buNone/>
            </a:pPr>
            <a:r>
              <a:rPr b="1" lang="es" sz="2200">
                <a:solidFill>
                  <a:srgbClr val="FFF2CC"/>
                </a:solidFill>
              </a:rPr>
              <a:t>Riesgos planificados y acontecidos</a:t>
            </a:r>
            <a:endParaRPr>
              <a:solidFill>
                <a:srgbClr val="FFF2CC"/>
              </a:solidFill>
            </a:endParaRPr>
          </a:p>
        </p:txBody>
      </p:sp>
      <p:graphicFrame>
        <p:nvGraphicFramePr>
          <p:cNvPr id="106" name="Google Shape;106;p18"/>
          <p:cNvGraphicFramePr/>
          <p:nvPr/>
        </p:nvGraphicFramePr>
        <p:xfrm>
          <a:off x="177600" y="1302925"/>
          <a:ext cx="3000000" cy="3000000"/>
        </p:xfrm>
        <a:graphic>
          <a:graphicData uri="http://schemas.openxmlformats.org/drawingml/2006/table">
            <a:tbl>
              <a:tblPr>
                <a:noFill/>
                <a:tableStyleId>{FB644154-2213-4C92-874B-E083452C3F26}</a:tableStyleId>
              </a:tblPr>
              <a:tblGrid>
                <a:gridCol w="3364275"/>
                <a:gridCol w="2933950"/>
                <a:gridCol w="2490575"/>
              </a:tblGrid>
              <a:tr h="295850">
                <a:tc>
                  <a:txBody>
                    <a:bodyPr/>
                    <a:lstStyle/>
                    <a:p>
                      <a:pPr indent="0" lvl="0" marL="0" rtl="0" algn="l">
                        <a:spcBef>
                          <a:spcPts val="0"/>
                        </a:spcBef>
                        <a:spcAft>
                          <a:spcPts val="0"/>
                        </a:spcAft>
                        <a:buNone/>
                      </a:pPr>
                      <a:r>
                        <a:rPr lang="es" sz="1200">
                          <a:solidFill>
                            <a:srgbClr val="FFFFFF"/>
                          </a:solidFill>
                        </a:rPr>
                        <a:t>Riesgo planificado</a:t>
                      </a:r>
                      <a:endParaRPr sz="1200">
                        <a:solidFill>
                          <a:srgbClr val="FFFFFF"/>
                        </a:solidFill>
                      </a:endParaRPr>
                    </a:p>
                  </a:txBody>
                  <a:tcPr marT="63500" marB="63500" marR="63500" marL="63500">
                    <a:lnB cap="flat" cmpd="sng" w="12700">
                      <a:solidFill>
                        <a:srgbClr val="000000"/>
                      </a:solidFill>
                      <a:prstDash val="solid"/>
                      <a:round/>
                      <a:headEnd len="sm" w="sm" type="none"/>
                      <a:tailEnd len="sm" w="sm" type="none"/>
                    </a:lnB>
                    <a:solidFill>
                      <a:srgbClr val="CC0000"/>
                    </a:solidFill>
                  </a:tcPr>
                </a:tc>
                <a:tc>
                  <a:txBody>
                    <a:bodyPr/>
                    <a:lstStyle/>
                    <a:p>
                      <a:pPr indent="0" lvl="0" marL="0" rtl="0" algn="l">
                        <a:spcBef>
                          <a:spcPts val="0"/>
                        </a:spcBef>
                        <a:spcAft>
                          <a:spcPts val="0"/>
                        </a:spcAft>
                        <a:buNone/>
                      </a:pPr>
                      <a:r>
                        <a:rPr lang="es" sz="1200">
                          <a:solidFill>
                            <a:srgbClr val="FFFFFF"/>
                          </a:solidFill>
                        </a:rPr>
                        <a:t>Respuesta</a:t>
                      </a:r>
                      <a:endParaRPr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lang="es" sz="1200">
                          <a:solidFill>
                            <a:srgbClr val="FFFFFF"/>
                          </a:solidFill>
                        </a:rPr>
                        <a:t>Comentarios</a:t>
                      </a:r>
                      <a:endParaRPr sz="1200">
                        <a:solidFill>
                          <a:srgbClr val="FFFFFF"/>
                        </a:solidFill>
                      </a:endParaRPr>
                    </a:p>
                  </a:txBody>
                  <a:tcPr marT="63500" marB="63500" marR="63500" marL="63500">
                    <a:solidFill>
                      <a:srgbClr val="CC0000"/>
                    </a:solidFill>
                  </a:tcPr>
                </a:tc>
              </a:tr>
              <a:tr h="696200">
                <a:tc>
                  <a:txBody>
                    <a:bodyPr/>
                    <a:lstStyle/>
                    <a:p>
                      <a:pPr indent="0" lvl="0" marL="0" rtl="0" algn="ctr">
                        <a:spcBef>
                          <a:spcPts val="0"/>
                        </a:spcBef>
                        <a:spcAft>
                          <a:spcPts val="0"/>
                        </a:spcAft>
                        <a:buNone/>
                      </a:pPr>
                      <a:r>
                        <a:rPr lang="es" sz="1200"/>
                        <a:t>Mala estimación del tiempo</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317500" lvl="0" marL="457200" rtl="0" algn="l">
                        <a:spcBef>
                          <a:spcPts val="0"/>
                        </a:spcBef>
                        <a:spcAft>
                          <a:spcPts val="0"/>
                        </a:spcAft>
                        <a:buSzPts val="1400"/>
                        <a:buChar char="-"/>
                      </a:pPr>
                      <a:r>
                        <a:t/>
                      </a:r>
                      <a:endParaRPr/>
                    </a:p>
                  </a:txBody>
                  <a:tcPr marT="63500" marB="63500" marR="63500" marL="63500">
                    <a:lnL cap="flat" cmpd="sng" w="12700">
                      <a:solidFill>
                        <a:srgbClr val="000000"/>
                      </a:solidFill>
                      <a:prstDash val="solid"/>
                      <a:round/>
                      <a:headEnd len="sm" w="sm" type="none"/>
                      <a:tailEnd len="sm" w="sm" type="none"/>
                    </a:lnL>
                    <a:solidFill>
                      <a:srgbClr val="F4CCCC"/>
                    </a:solidFill>
                  </a:tcPr>
                </a:tc>
                <a:tc>
                  <a:txBody>
                    <a:bodyPr/>
                    <a:lstStyle/>
                    <a:p>
                      <a:pPr indent="0" lvl="0" marL="0" rtl="0" algn="l">
                        <a:spcBef>
                          <a:spcPts val="0"/>
                        </a:spcBef>
                        <a:spcAft>
                          <a:spcPts val="0"/>
                        </a:spcAft>
                        <a:buNone/>
                      </a:pPr>
                      <a:r>
                        <a:rPr lang="es" sz="1200"/>
                        <a:t>En tareas triviales o de tipo no funcional, hemos notado una sobreestimación del tiempo.</a:t>
                      </a:r>
                      <a:endParaRPr sz="1200"/>
                    </a:p>
                  </a:txBody>
                  <a:tcPr marT="63500" marB="63500" marR="63500" marL="63500">
                    <a:solidFill>
                      <a:srgbClr val="F4CCCC"/>
                    </a:solidFill>
                  </a:tcPr>
                </a:tc>
              </a:tr>
              <a:tr h="730025">
                <a:tc>
                  <a:txBody>
                    <a:bodyPr/>
                    <a:lstStyle/>
                    <a:p>
                      <a:pPr indent="0" lvl="0" marL="0" rtl="0" algn="ctr">
                        <a:spcBef>
                          <a:spcPts val="0"/>
                        </a:spcBef>
                        <a:spcAft>
                          <a:spcPts val="0"/>
                        </a:spcAft>
                        <a:buNone/>
                      </a:pPr>
                      <a:r>
                        <a:rPr lang="es" sz="1200"/>
                        <a:t>Fuerte presión debido a la carga acumulada</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s" sz="1200"/>
                        <a:t>Dividir las tareas para que supongan una carga equitativa a los diferentes miembros</a:t>
                      </a:r>
                      <a:endParaRPr sz="1200"/>
                    </a:p>
                  </a:txBody>
                  <a:tcPr marT="63500" marB="63500" marR="63500" marL="63500">
                    <a:lnL cap="flat" cmpd="sng" w="12700">
                      <a:solidFill>
                        <a:srgbClr val="000000"/>
                      </a:solidFill>
                      <a:prstDash val="solid"/>
                      <a:round/>
                      <a:headEnd len="sm" w="sm" type="none"/>
                      <a:tailEnd len="sm" w="sm" type="none"/>
                    </a:lnL>
                    <a:solidFill>
                      <a:srgbClr val="F4CCCC"/>
                    </a:solidFill>
                  </a:tcPr>
                </a:tc>
                <a:tc>
                  <a:txBody>
                    <a:bodyPr/>
                    <a:lstStyle/>
                    <a:p>
                      <a:pPr indent="0" lvl="0" marL="0" rtl="0" algn="l">
                        <a:spcBef>
                          <a:spcPts val="0"/>
                        </a:spcBef>
                        <a:spcAft>
                          <a:spcPts val="0"/>
                        </a:spcAft>
                        <a:buNone/>
                      </a:pPr>
                      <a:r>
                        <a:rPr lang="es" sz="1200"/>
                        <a:t>Además de crear un documento con las disponibilidades de cada uno de los participantes.</a:t>
                      </a:r>
                      <a:endParaRPr sz="1200"/>
                    </a:p>
                  </a:txBody>
                  <a:tcPr marT="63500" marB="63500" marR="63500" marL="63500">
                    <a:solidFill>
                      <a:srgbClr val="F4CCCC"/>
                    </a:solidFill>
                  </a:tcPr>
                </a:tc>
              </a:tr>
              <a:tr h="643825">
                <a:tc>
                  <a:txBody>
                    <a:bodyPr/>
                    <a:lstStyle/>
                    <a:p>
                      <a:pPr indent="0" lvl="0" marL="0" rtl="0" algn="ctr">
                        <a:spcBef>
                          <a:spcPts val="0"/>
                        </a:spcBef>
                        <a:spcAft>
                          <a:spcPts val="0"/>
                        </a:spcAft>
                        <a:buNone/>
                      </a:pPr>
                      <a:r>
                        <a:rPr lang="es" sz="1200"/>
                        <a:t>Cambios en las licencias de recursos gratuitos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1200"/>
                    </a:p>
                    <a:p>
                      <a:pPr indent="0" lvl="0" marL="0" rtl="0" algn="ctr">
                        <a:spcBef>
                          <a:spcPts val="0"/>
                        </a:spcBef>
                        <a:spcAft>
                          <a:spcPts val="0"/>
                        </a:spcAft>
                        <a:buNone/>
                      </a:pPr>
                      <a:r>
                        <a:rPr lang="es" sz="1200"/>
                        <a:t>Buscar una alternativa a ese cambio de licencia que sea gratuita</a:t>
                      </a:r>
                      <a:endParaRPr sz="1200"/>
                    </a:p>
                  </a:txBody>
                  <a:tcPr marT="63500" marB="63500" marR="63500" marL="63500">
                    <a:lnL cap="flat" cmpd="sng" w="12700">
                      <a:solidFill>
                        <a:srgbClr val="000000"/>
                      </a:solidFill>
                      <a:prstDash val="solid"/>
                      <a:round/>
                      <a:headEnd len="sm" w="sm" type="none"/>
                      <a:tailEnd len="sm" w="sm" type="none"/>
                    </a:lnL>
                    <a:solidFill>
                      <a:srgbClr val="F4CCCC"/>
                    </a:solidFill>
                  </a:tcPr>
                </a:tc>
                <a:tc>
                  <a:txBody>
                    <a:bodyPr/>
                    <a:lstStyle/>
                    <a:p>
                      <a:pPr indent="0" lvl="0" marL="0" rtl="0" algn="l">
                        <a:spcBef>
                          <a:spcPts val="0"/>
                        </a:spcBef>
                        <a:spcAft>
                          <a:spcPts val="0"/>
                        </a:spcAft>
                        <a:buNone/>
                      </a:pPr>
                      <a:r>
                        <a:t/>
                      </a:r>
                      <a:endParaRPr sz="1200"/>
                    </a:p>
                    <a:p>
                      <a:pPr indent="0" lvl="0" marL="0" rtl="0" algn="l">
                        <a:spcBef>
                          <a:spcPts val="0"/>
                        </a:spcBef>
                        <a:spcAft>
                          <a:spcPts val="0"/>
                        </a:spcAft>
                        <a:buNone/>
                      </a:pPr>
                      <a:r>
                        <a:rPr lang="es" sz="1200"/>
                        <a:t>Postgres era de pago así que tuvimos que migrar a SQLite</a:t>
                      </a:r>
                      <a:endParaRPr sz="1200"/>
                    </a:p>
                  </a:txBody>
                  <a:tcPr marT="63500" marB="63500" marR="63500" marL="63500">
                    <a:solidFill>
                      <a:srgbClr val="F4CCCC"/>
                    </a:solidFill>
                  </a:tcPr>
                </a:tc>
              </a:tr>
              <a:tr h="710975">
                <a:tc>
                  <a:txBody>
                    <a:bodyPr/>
                    <a:lstStyle/>
                    <a:p>
                      <a:pPr indent="0" lvl="0" marL="0" rtl="0" algn="ctr">
                        <a:spcBef>
                          <a:spcPts val="0"/>
                        </a:spcBef>
                        <a:spcAft>
                          <a:spcPts val="0"/>
                        </a:spcAft>
                        <a:buNone/>
                      </a:pPr>
                      <a:r>
                        <a:rPr lang="es" sz="1200"/>
                        <a:t>Experiencia del equipo en tecnologías similares a las nuevas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es" sz="1200"/>
                        <a:t>Aplicar esos conocimientos previos para el uso de estas tecnologías nuevas</a:t>
                      </a:r>
                      <a:endParaRPr sz="1200"/>
                    </a:p>
                  </a:txBody>
                  <a:tcPr marT="63500" marB="63500" marR="63500" marL="63500">
                    <a:lnL cap="flat" cmpd="sng" w="12700">
                      <a:solidFill>
                        <a:srgbClr val="000000"/>
                      </a:solidFill>
                      <a:prstDash val="solid"/>
                      <a:round/>
                      <a:headEnd len="sm" w="sm" type="none"/>
                      <a:tailEnd len="sm" w="sm" type="none"/>
                    </a:lnL>
                    <a:solidFill>
                      <a:srgbClr val="F4CCCC"/>
                    </a:solidFill>
                  </a:tcPr>
                </a:tc>
                <a:tc>
                  <a:txBody>
                    <a:bodyPr/>
                    <a:lstStyle/>
                    <a:p>
                      <a:pPr indent="0" lvl="0" marL="0" rtl="0" algn="l">
                        <a:spcBef>
                          <a:spcPts val="0"/>
                        </a:spcBef>
                        <a:spcAft>
                          <a:spcPts val="0"/>
                        </a:spcAft>
                        <a:buNone/>
                      </a:pPr>
                      <a:r>
                        <a:t/>
                      </a:r>
                      <a:endParaRPr sz="1200"/>
                    </a:p>
                  </a:txBody>
                  <a:tcPr marT="63500" marB="63500" marR="63500" marL="63500">
                    <a:solidFill>
                      <a:srgbClr val="F4CCCC"/>
                    </a:solidFill>
                  </a:tcPr>
                </a:tc>
              </a:tr>
              <a:tr h="469700">
                <a:tc>
                  <a:txBody>
                    <a:bodyPr/>
                    <a:lstStyle/>
                    <a:p>
                      <a:pPr indent="0" lvl="0" marL="0" rtl="0" algn="ctr">
                        <a:spcBef>
                          <a:spcPts val="0"/>
                        </a:spcBef>
                        <a:spcAft>
                          <a:spcPts val="0"/>
                        </a:spcAft>
                        <a:buNone/>
                      </a:pPr>
                      <a:r>
                        <a:rPr lang="es" sz="1200"/>
                        <a:t>Comunicación correcta y eficiente entre los miembros del equipo</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s" sz="1200"/>
                        <a:t>-</a:t>
                      </a:r>
                      <a:endParaRPr sz="1200"/>
                    </a:p>
                  </a:txBody>
                  <a:tcPr marT="63500" marB="63500" marR="63500" marL="63500">
                    <a:lnL cap="flat" cmpd="sng" w="12700">
                      <a:solidFill>
                        <a:srgbClr val="000000"/>
                      </a:solidFill>
                      <a:prstDash val="solid"/>
                      <a:round/>
                      <a:headEnd len="sm" w="sm" type="none"/>
                      <a:tailEnd len="sm" w="sm" type="none"/>
                    </a:lnL>
                    <a:solidFill>
                      <a:srgbClr val="F4CCCC"/>
                    </a:solidFill>
                  </a:tcPr>
                </a:tc>
                <a:tc>
                  <a:txBody>
                    <a:bodyPr/>
                    <a:lstStyle/>
                    <a:p>
                      <a:pPr indent="0" lvl="0" marL="0" rtl="0" algn="l">
                        <a:spcBef>
                          <a:spcPts val="0"/>
                        </a:spcBef>
                        <a:spcAft>
                          <a:spcPts val="0"/>
                        </a:spcAft>
                        <a:buNone/>
                      </a:pPr>
                      <a:r>
                        <a:rPr lang="es" sz="1200"/>
                        <a:t>De forma general bien, </a:t>
                      </a:r>
                      <a:r>
                        <a:rPr lang="es" sz="1200"/>
                        <a:t>aunque</a:t>
                      </a:r>
                      <a:r>
                        <a:rPr lang="es" sz="1200"/>
                        <a:t> mejorable.</a:t>
                      </a:r>
                      <a:endParaRPr sz="1200"/>
                    </a:p>
                  </a:txBody>
                  <a:tcPr marT="63500" marB="63500" marR="63500" marL="63500">
                    <a:solidFill>
                      <a:srgbClr val="F4CCCC"/>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241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del Proyecto</a:t>
            </a:r>
            <a:endParaRPr/>
          </a:p>
        </p:txBody>
      </p:sp>
      <p:sp>
        <p:nvSpPr>
          <p:cNvPr id="112" name="Google Shape;112;p19"/>
          <p:cNvSpPr txBox="1"/>
          <p:nvPr/>
        </p:nvSpPr>
        <p:spPr>
          <a:xfrm>
            <a:off x="200825" y="779725"/>
            <a:ext cx="56613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000"/>
              </a:spcBef>
              <a:spcAft>
                <a:spcPts val="600"/>
              </a:spcAft>
              <a:buNone/>
            </a:pPr>
            <a:r>
              <a:rPr b="1" lang="es" sz="2200">
                <a:solidFill>
                  <a:srgbClr val="FFF2CC"/>
                </a:solidFill>
              </a:rPr>
              <a:t>Resumen de incidencias importantes</a:t>
            </a:r>
            <a:endParaRPr>
              <a:solidFill>
                <a:srgbClr val="FFF2CC"/>
              </a:solidFill>
            </a:endParaRPr>
          </a:p>
        </p:txBody>
      </p:sp>
      <p:graphicFrame>
        <p:nvGraphicFramePr>
          <p:cNvPr id="113" name="Google Shape;113;p19"/>
          <p:cNvGraphicFramePr/>
          <p:nvPr/>
        </p:nvGraphicFramePr>
        <p:xfrm>
          <a:off x="456425" y="1557900"/>
          <a:ext cx="3000000" cy="3000000"/>
        </p:xfrm>
        <a:graphic>
          <a:graphicData uri="http://schemas.openxmlformats.org/drawingml/2006/table">
            <a:tbl>
              <a:tblPr>
                <a:noFill/>
                <a:tableStyleId>{FB644154-2213-4C92-874B-E083452C3F26}</a:tableStyleId>
              </a:tblPr>
              <a:tblGrid>
                <a:gridCol w="3109925"/>
                <a:gridCol w="2712150"/>
                <a:gridCol w="2302300"/>
              </a:tblGrid>
              <a:tr h="12700">
                <a:tc>
                  <a:txBody>
                    <a:bodyPr/>
                    <a:lstStyle/>
                    <a:p>
                      <a:pPr indent="0" lvl="0" marL="0" rtl="0" algn="l">
                        <a:spcBef>
                          <a:spcPts val="0"/>
                        </a:spcBef>
                        <a:spcAft>
                          <a:spcPts val="0"/>
                        </a:spcAft>
                        <a:buNone/>
                      </a:pPr>
                      <a:r>
                        <a:rPr lang="es" sz="1200">
                          <a:solidFill>
                            <a:srgbClr val="FFFFFF"/>
                          </a:solidFill>
                        </a:rPr>
                        <a:t>Incidencia</a:t>
                      </a:r>
                      <a:endParaRPr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lang="es" sz="1200">
                          <a:solidFill>
                            <a:srgbClr val="FFFFFF"/>
                          </a:solidFill>
                        </a:rPr>
                        <a:t>Respuesta</a:t>
                      </a:r>
                      <a:endParaRPr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lang="es" sz="1200">
                          <a:solidFill>
                            <a:srgbClr val="FFFFFF"/>
                          </a:solidFill>
                        </a:rPr>
                        <a:t>Comentarios</a:t>
                      </a:r>
                      <a:endParaRPr sz="1200">
                        <a:solidFill>
                          <a:srgbClr val="FFFFFF"/>
                        </a:solidFill>
                      </a:endParaRPr>
                    </a:p>
                  </a:txBody>
                  <a:tcPr marT="63500" marB="63500" marR="63500" marL="63500">
                    <a:solidFill>
                      <a:srgbClr val="CC0000"/>
                    </a:solidFill>
                  </a:tcPr>
                </a:tc>
              </a:tr>
              <a:tr h="12700">
                <a:tc>
                  <a:txBody>
                    <a:bodyPr/>
                    <a:lstStyle/>
                    <a:p>
                      <a:pPr indent="0" lvl="0" marL="0" rtl="0" algn="ctr">
                        <a:spcBef>
                          <a:spcPts val="0"/>
                        </a:spcBef>
                        <a:spcAft>
                          <a:spcPts val="0"/>
                        </a:spcAft>
                        <a:buNone/>
                      </a:pPr>
                      <a:r>
                        <a:rPr lang="es" sz="1200"/>
                        <a:t>Problemas configuración entorno con otras asignaturas</a:t>
                      </a:r>
                      <a:endParaRPr sz="1200"/>
                    </a:p>
                  </a:txBody>
                  <a:tcPr marT="63500" marB="63500" marR="63500" marL="63500">
                    <a:solidFill>
                      <a:srgbClr val="F4CCCC"/>
                    </a:solidFill>
                  </a:tcPr>
                </a:tc>
                <a:tc>
                  <a:txBody>
                    <a:bodyPr/>
                    <a:lstStyle/>
                    <a:p>
                      <a:pPr indent="0" lvl="0" marL="0" rtl="0" algn="ctr">
                        <a:spcBef>
                          <a:spcPts val="0"/>
                        </a:spcBef>
                        <a:spcAft>
                          <a:spcPts val="0"/>
                        </a:spcAft>
                        <a:buNone/>
                      </a:pPr>
                      <a:r>
                        <a:rPr lang="es" sz="1200"/>
                        <a:t>Crear un nuevo entorno de virtualización de python</a:t>
                      </a:r>
                      <a:endParaRPr sz="1200"/>
                    </a:p>
                  </a:txBody>
                  <a:tcPr marT="63500" marB="63500" marR="63500" marL="63500">
                    <a:solidFill>
                      <a:srgbClr val="F4CCCC"/>
                    </a:solidFill>
                  </a:tcPr>
                </a:tc>
                <a:tc>
                  <a:txBody>
                    <a:bodyPr/>
                    <a:lstStyle/>
                    <a:p>
                      <a:pPr indent="0" lvl="0" marL="0" rtl="0" algn="ctr">
                        <a:lnSpc>
                          <a:spcPct val="115000"/>
                        </a:lnSpc>
                        <a:spcBef>
                          <a:spcPts val="0"/>
                        </a:spcBef>
                        <a:spcAft>
                          <a:spcPts val="0"/>
                        </a:spcAft>
                        <a:buNone/>
                      </a:pPr>
                      <a:r>
                        <a:rPr lang="es" sz="1200"/>
                        <a:t>De esta manera se evitan los conflictos de python con otra asignatura</a:t>
                      </a:r>
                      <a:endParaRPr sz="1200"/>
                    </a:p>
                  </a:txBody>
                  <a:tcPr marT="63500" marB="63500" marR="63500" marL="63500">
                    <a:solidFill>
                      <a:srgbClr val="F4CCCC"/>
                    </a:solidFill>
                  </a:tcPr>
                </a:tc>
              </a:tr>
              <a:tr h="12700">
                <a:tc>
                  <a:txBody>
                    <a:bodyPr/>
                    <a:lstStyle/>
                    <a:p>
                      <a:pPr indent="0" lvl="0" marL="0" rtl="0" algn="ctr">
                        <a:spcBef>
                          <a:spcPts val="0"/>
                        </a:spcBef>
                        <a:spcAft>
                          <a:spcPts val="0"/>
                        </a:spcAft>
                        <a:buNone/>
                      </a:pPr>
                      <a:r>
                        <a:rPr lang="es" sz="1200"/>
                        <a:t>Configuración de cada uno de los módulos añadidos</a:t>
                      </a:r>
                      <a:endParaRPr sz="1200"/>
                    </a:p>
                  </a:txBody>
                  <a:tcPr marT="63500" marB="63500" marR="63500" marL="63500">
                    <a:solidFill>
                      <a:srgbClr val="F4CCCC"/>
                    </a:solidFill>
                  </a:tcPr>
                </a:tc>
                <a:tc>
                  <a:txBody>
                    <a:bodyPr/>
                    <a:lstStyle/>
                    <a:p>
                      <a:pPr indent="0" lvl="0" marL="0" rtl="0" algn="ctr">
                        <a:spcBef>
                          <a:spcPts val="0"/>
                        </a:spcBef>
                        <a:spcAft>
                          <a:spcPts val="0"/>
                        </a:spcAft>
                        <a:buNone/>
                      </a:pPr>
                      <a:r>
                        <a:rPr lang="es" sz="1200"/>
                        <a:t>A base de prueba y error, hemos encontrado las versiones adecuadas de Django, Stripe y Pillow</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Hemos usado Django 3.0, Pillow 9.3.0 y Stripe 2.55.2</a:t>
                      </a:r>
                      <a:endParaRPr sz="1200"/>
                    </a:p>
                    <a:p>
                      <a:pPr indent="0" lvl="0" marL="0" rtl="0" algn="l">
                        <a:spcBef>
                          <a:spcPts val="0"/>
                        </a:spcBef>
                        <a:spcAft>
                          <a:spcPts val="0"/>
                        </a:spcAft>
                        <a:buNone/>
                      </a:pPr>
                      <a:r>
                        <a:t/>
                      </a:r>
                      <a:endParaRPr sz="1200"/>
                    </a:p>
                  </a:txBody>
                  <a:tcPr marT="63500" marB="63500" marR="63500" marL="63500">
                    <a:solidFill>
                      <a:srgbClr val="F4CCCC"/>
                    </a:solidFill>
                  </a:tcPr>
                </a:tc>
              </a:tr>
              <a:tr h="12700">
                <a:tc>
                  <a:txBody>
                    <a:bodyPr/>
                    <a:lstStyle/>
                    <a:p>
                      <a:pPr indent="0" lvl="0" marL="0" rtl="0" algn="ctr">
                        <a:spcBef>
                          <a:spcPts val="0"/>
                        </a:spcBef>
                        <a:spcAft>
                          <a:spcPts val="0"/>
                        </a:spcAft>
                        <a:buNone/>
                      </a:pPr>
                      <a:r>
                        <a:rPr lang="es" sz="1200"/>
                        <a:t>Diferente disponibilidad durante la semana de los miembros del equipo, por lo cual las tareas que dependen unas de otras se ven influidas</a:t>
                      </a:r>
                      <a:endParaRPr sz="1200"/>
                    </a:p>
                  </a:txBody>
                  <a:tcPr marT="63500" marB="63500" marR="63500" marL="63500">
                    <a:solidFill>
                      <a:srgbClr val="F4CCCC"/>
                    </a:solidFill>
                  </a:tcPr>
                </a:tc>
                <a:tc>
                  <a:txBody>
                    <a:bodyPr/>
                    <a:lstStyle/>
                    <a:p>
                      <a:pPr indent="0" lvl="0" marL="0" rtl="0" algn="ctr">
                        <a:spcBef>
                          <a:spcPts val="0"/>
                        </a:spcBef>
                        <a:spcAft>
                          <a:spcPts val="0"/>
                        </a:spcAft>
                        <a:buNone/>
                      </a:pPr>
                      <a:r>
                        <a:rPr lang="es" sz="1200"/>
                        <a:t>Creación de un documento con las disponibilidades de los integrantes con el fin de planear el reparto de tareas mejor</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Este documento ha sido un excel en el que cada miembro proponía su disponibilidad</a:t>
                      </a:r>
                      <a:endParaRPr sz="1200"/>
                    </a:p>
                  </a:txBody>
                  <a:tcPr marT="63500" marB="63500" marR="63500" marL="63500">
                    <a:solidFill>
                      <a:srgbClr val="F4CCCC"/>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241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del Proyecto</a:t>
            </a:r>
            <a:endParaRPr/>
          </a:p>
        </p:txBody>
      </p:sp>
      <p:sp>
        <p:nvSpPr>
          <p:cNvPr id="119" name="Google Shape;119;p20"/>
          <p:cNvSpPr txBox="1"/>
          <p:nvPr/>
        </p:nvSpPr>
        <p:spPr>
          <a:xfrm>
            <a:off x="200825" y="779725"/>
            <a:ext cx="56613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000"/>
              </a:spcBef>
              <a:spcAft>
                <a:spcPts val="600"/>
              </a:spcAft>
              <a:buNone/>
            </a:pPr>
            <a:r>
              <a:rPr b="1" lang="es" sz="2200">
                <a:solidFill>
                  <a:srgbClr val="FFF2CC"/>
                </a:solidFill>
              </a:rPr>
              <a:t>Resumen de incidencias importantes</a:t>
            </a:r>
            <a:endParaRPr>
              <a:solidFill>
                <a:srgbClr val="FFF2CC"/>
              </a:solidFill>
            </a:endParaRPr>
          </a:p>
        </p:txBody>
      </p:sp>
      <p:graphicFrame>
        <p:nvGraphicFramePr>
          <p:cNvPr id="120" name="Google Shape;120;p20"/>
          <p:cNvGraphicFramePr/>
          <p:nvPr/>
        </p:nvGraphicFramePr>
        <p:xfrm>
          <a:off x="456425" y="1557900"/>
          <a:ext cx="3000000" cy="3000000"/>
        </p:xfrm>
        <a:graphic>
          <a:graphicData uri="http://schemas.openxmlformats.org/drawingml/2006/table">
            <a:tbl>
              <a:tblPr>
                <a:noFill/>
                <a:tableStyleId>{FB644154-2213-4C92-874B-E083452C3F26}</a:tableStyleId>
              </a:tblPr>
              <a:tblGrid>
                <a:gridCol w="3109925"/>
                <a:gridCol w="2712150"/>
                <a:gridCol w="2302300"/>
              </a:tblGrid>
              <a:tr h="12700">
                <a:tc>
                  <a:txBody>
                    <a:bodyPr/>
                    <a:lstStyle/>
                    <a:p>
                      <a:pPr indent="0" lvl="0" marL="0" rtl="0" algn="l">
                        <a:spcBef>
                          <a:spcPts val="0"/>
                        </a:spcBef>
                        <a:spcAft>
                          <a:spcPts val="0"/>
                        </a:spcAft>
                        <a:buNone/>
                      </a:pPr>
                      <a:r>
                        <a:rPr lang="es" sz="1200">
                          <a:solidFill>
                            <a:srgbClr val="FFFFFF"/>
                          </a:solidFill>
                        </a:rPr>
                        <a:t>Incidencia</a:t>
                      </a:r>
                      <a:endParaRPr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lang="es" sz="1200">
                          <a:solidFill>
                            <a:srgbClr val="FFFFFF"/>
                          </a:solidFill>
                        </a:rPr>
                        <a:t>Respuesta</a:t>
                      </a:r>
                      <a:endParaRPr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lang="es" sz="1200">
                          <a:solidFill>
                            <a:srgbClr val="FFFFFF"/>
                          </a:solidFill>
                        </a:rPr>
                        <a:t>Comentarios</a:t>
                      </a:r>
                      <a:endParaRPr sz="1200">
                        <a:solidFill>
                          <a:srgbClr val="FFFFFF"/>
                        </a:solidFill>
                      </a:endParaRPr>
                    </a:p>
                  </a:txBody>
                  <a:tcPr marT="63500" marB="63500" marR="63500" marL="63500">
                    <a:solidFill>
                      <a:srgbClr val="CC0000"/>
                    </a:solidFill>
                  </a:tcPr>
                </a:tc>
              </a:tr>
              <a:tr h="12700">
                <a:tc>
                  <a:txBody>
                    <a:bodyPr/>
                    <a:lstStyle/>
                    <a:p>
                      <a:pPr indent="0" lvl="0" marL="0" rtl="0" algn="ctr">
                        <a:spcBef>
                          <a:spcPts val="0"/>
                        </a:spcBef>
                        <a:spcAft>
                          <a:spcPts val="0"/>
                        </a:spcAft>
                        <a:buNone/>
                      </a:pPr>
                      <a:r>
                        <a:rPr lang="es" sz="1200"/>
                        <a:t>Al operar con distintas aplicaciones se necesitan diferentes archivos base.html</a:t>
                      </a:r>
                      <a:endParaRPr sz="1200"/>
                    </a:p>
                  </a:txBody>
                  <a:tcPr marT="63500" marB="63500" marR="63500" marL="63500">
                    <a:solidFill>
                      <a:srgbClr val="F4CCCC"/>
                    </a:solidFill>
                  </a:tcPr>
                </a:tc>
                <a:tc>
                  <a:txBody>
                    <a:bodyPr/>
                    <a:lstStyle/>
                    <a:p>
                      <a:pPr indent="0" lvl="0" marL="0" rtl="0" algn="ctr">
                        <a:spcBef>
                          <a:spcPts val="0"/>
                        </a:spcBef>
                        <a:spcAft>
                          <a:spcPts val="0"/>
                        </a:spcAft>
                        <a:buNone/>
                      </a:pPr>
                      <a:r>
                        <a:rPr lang="es" sz="1200"/>
                        <a:t>Hemos tenido que duplicar el mismo archivo base.html en todas las aplicaciones para poder acceder a este mismo</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Este error fue solucionado y dejamos un solo base.html</a:t>
                      </a:r>
                      <a:endParaRPr sz="1200"/>
                    </a:p>
                  </a:txBody>
                  <a:tcPr marT="63500" marB="63500" marR="63500" marL="63500">
                    <a:solidFill>
                      <a:srgbClr val="F4CCCC"/>
                    </a:solidFill>
                  </a:tcPr>
                </a:tc>
              </a:tr>
              <a:tr h="12700">
                <a:tc>
                  <a:txBody>
                    <a:bodyPr/>
                    <a:lstStyle/>
                    <a:p>
                      <a:pPr indent="0" lvl="0" marL="0" rtl="0" algn="l">
                        <a:spcBef>
                          <a:spcPts val="0"/>
                        </a:spcBef>
                        <a:spcAft>
                          <a:spcPts val="0"/>
                        </a:spcAft>
                        <a:buNone/>
                      </a:pPr>
                      <a:r>
                        <a:t/>
                      </a:r>
                      <a:endParaRPr sz="1200"/>
                    </a:p>
                    <a:p>
                      <a:pPr indent="0" lvl="0" marL="0" rtl="0" algn="ctr">
                        <a:spcBef>
                          <a:spcPts val="0"/>
                        </a:spcBef>
                        <a:spcAft>
                          <a:spcPts val="0"/>
                        </a:spcAft>
                        <a:buNone/>
                      </a:pPr>
                      <a:r>
                        <a:rPr lang="es" sz="1200"/>
                        <a:t>Incompatibilidad de ciertas versiones de distintas herramientas</a:t>
                      </a:r>
                      <a:endParaRPr sz="1200"/>
                    </a:p>
                  </a:txBody>
                  <a:tcPr marT="63500" marB="63500" marR="63500" marL="63500">
                    <a:solidFill>
                      <a:srgbClr val="F4CCCC"/>
                    </a:solidFill>
                  </a:tcPr>
                </a:tc>
                <a:tc>
                  <a:txBody>
                    <a:bodyPr/>
                    <a:lstStyle/>
                    <a:p>
                      <a:pPr indent="0" lvl="0" marL="0" rtl="0" algn="l">
                        <a:spcBef>
                          <a:spcPts val="0"/>
                        </a:spcBef>
                        <a:spcAft>
                          <a:spcPts val="0"/>
                        </a:spcAft>
                        <a:buNone/>
                      </a:pPr>
                      <a:r>
                        <a:t/>
                      </a:r>
                      <a:endParaRPr sz="1200"/>
                    </a:p>
                    <a:p>
                      <a:pPr indent="0" lvl="0" marL="0" rtl="0" algn="ctr">
                        <a:spcBef>
                          <a:spcPts val="0"/>
                        </a:spcBef>
                        <a:spcAft>
                          <a:spcPts val="0"/>
                        </a:spcAft>
                        <a:buNone/>
                      </a:pPr>
                      <a:r>
                        <a:rPr lang="es" sz="1200"/>
                        <a:t>Documentarnos en internet sobre compatibilidad de funciones para poder ejecutar los módulos añadidos</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Concretamente las versiones de psycopg2=2.8.4 y en el PaaS la versión de Python 3.10</a:t>
                      </a:r>
                      <a:endParaRPr sz="1200"/>
                    </a:p>
                    <a:p>
                      <a:pPr indent="0" lvl="0" marL="0" rtl="0" algn="l">
                        <a:spcBef>
                          <a:spcPts val="0"/>
                        </a:spcBef>
                        <a:spcAft>
                          <a:spcPts val="0"/>
                        </a:spcAft>
                        <a:buNone/>
                      </a:pPr>
                      <a:r>
                        <a:t/>
                      </a:r>
                      <a:endParaRPr sz="1200"/>
                    </a:p>
                  </a:txBody>
                  <a:tcPr marT="63500" marB="63500" marR="63500" marL="63500">
                    <a:solidFill>
                      <a:srgbClr val="F4CCCC"/>
                    </a:solidFill>
                  </a:tcPr>
                </a:tc>
              </a:tr>
              <a:tr h="12700">
                <a:tc>
                  <a:txBody>
                    <a:bodyPr/>
                    <a:lstStyle/>
                    <a:p>
                      <a:pPr indent="0" lvl="0" marL="0" rtl="0" algn="ctr">
                        <a:lnSpc>
                          <a:spcPct val="115000"/>
                        </a:lnSpc>
                        <a:spcBef>
                          <a:spcPts val="0"/>
                        </a:spcBef>
                        <a:spcAft>
                          <a:spcPts val="0"/>
                        </a:spcAft>
                        <a:buNone/>
                      </a:pPr>
                      <a:r>
                        <a:rPr lang="es" sz="1200"/>
                        <a:t>En el PaaS usado, Pythonanywhere, la base de datos Postgres era de pago</a:t>
                      </a:r>
                      <a:endParaRPr sz="1200"/>
                    </a:p>
                  </a:txBody>
                  <a:tcPr marT="63500" marB="63500" marR="63500" marL="63500">
                    <a:solidFill>
                      <a:srgbClr val="F4CCCC"/>
                    </a:solidFill>
                  </a:tcPr>
                </a:tc>
                <a:tc>
                  <a:txBody>
                    <a:bodyPr/>
                    <a:lstStyle/>
                    <a:p>
                      <a:pPr indent="0" lvl="0" marL="0" rtl="0" algn="ctr">
                        <a:lnSpc>
                          <a:spcPct val="115000"/>
                        </a:lnSpc>
                        <a:spcBef>
                          <a:spcPts val="0"/>
                        </a:spcBef>
                        <a:spcAft>
                          <a:spcPts val="0"/>
                        </a:spcAft>
                        <a:buNone/>
                      </a:pPr>
                      <a:r>
                        <a:rPr lang="es" sz="1200"/>
                        <a:t>Hemos cambiado la base de datos a SQLite</a:t>
                      </a:r>
                      <a:endParaRPr sz="1200"/>
                    </a:p>
                  </a:txBody>
                  <a:tcPr marT="63500" marB="63500" marR="63500" marL="63500">
                    <a:solidFill>
                      <a:srgbClr val="F4CCCC"/>
                    </a:solidFill>
                  </a:tcPr>
                </a:tc>
                <a:tc>
                  <a:txBody>
                    <a:bodyPr/>
                    <a:lstStyle/>
                    <a:p>
                      <a:pPr indent="0" lvl="0" marL="0" rtl="0" algn="l">
                        <a:spcBef>
                          <a:spcPts val="0"/>
                        </a:spcBef>
                        <a:spcAft>
                          <a:spcPts val="0"/>
                        </a:spcAft>
                        <a:buNone/>
                      </a:pPr>
                      <a:r>
                        <a:rPr lang="es" sz="1200"/>
                        <a:t>Todo funciona correctamente tras esto</a:t>
                      </a:r>
                      <a:endParaRPr sz="1200"/>
                    </a:p>
                  </a:txBody>
                  <a:tcPr marT="63500" marB="63500" marR="63500" marL="63500">
                    <a:solidFill>
                      <a:srgbClr val="F4CCCC"/>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241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del Proyecto</a:t>
            </a:r>
            <a:endParaRPr/>
          </a:p>
        </p:txBody>
      </p:sp>
      <p:sp>
        <p:nvSpPr>
          <p:cNvPr id="126" name="Google Shape;126;p21"/>
          <p:cNvSpPr txBox="1"/>
          <p:nvPr/>
        </p:nvSpPr>
        <p:spPr>
          <a:xfrm>
            <a:off x="200825" y="779725"/>
            <a:ext cx="56613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000"/>
              </a:spcBef>
              <a:spcAft>
                <a:spcPts val="600"/>
              </a:spcAft>
              <a:buNone/>
            </a:pPr>
            <a:r>
              <a:rPr b="1" lang="es" sz="2200">
                <a:solidFill>
                  <a:srgbClr val="FFF2CC"/>
                </a:solidFill>
              </a:rPr>
              <a:t>Criterios de éxito alcanzados</a:t>
            </a:r>
            <a:endParaRPr b="1" sz="2200">
              <a:solidFill>
                <a:srgbClr val="FFF2CC"/>
              </a:solidFill>
            </a:endParaRPr>
          </a:p>
        </p:txBody>
      </p:sp>
      <p:graphicFrame>
        <p:nvGraphicFramePr>
          <p:cNvPr id="127" name="Google Shape;127;p21"/>
          <p:cNvGraphicFramePr/>
          <p:nvPr/>
        </p:nvGraphicFramePr>
        <p:xfrm>
          <a:off x="1391875" y="1486150"/>
          <a:ext cx="3000000" cy="3000000"/>
        </p:xfrm>
        <a:graphic>
          <a:graphicData uri="http://schemas.openxmlformats.org/drawingml/2006/table">
            <a:tbl>
              <a:tblPr>
                <a:noFill/>
                <a:tableStyleId>{FB644154-2213-4C92-874B-E083452C3F26}</a:tableStyleId>
              </a:tblPr>
              <a:tblGrid>
                <a:gridCol w="5255025"/>
                <a:gridCol w="811175"/>
              </a:tblGrid>
              <a:tr h="369325">
                <a:tc>
                  <a:txBody>
                    <a:bodyPr/>
                    <a:lstStyle/>
                    <a:p>
                      <a:pPr indent="0" lvl="0" marL="0" rtl="0" algn="l">
                        <a:spcBef>
                          <a:spcPts val="0"/>
                        </a:spcBef>
                        <a:spcAft>
                          <a:spcPts val="0"/>
                        </a:spcAft>
                        <a:buNone/>
                      </a:pPr>
                      <a:r>
                        <a:rPr b="1" lang="es" sz="1200">
                          <a:solidFill>
                            <a:srgbClr val="FFFFFF"/>
                          </a:solidFill>
                        </a:rPr>
                        <a:t>Criterios de éxito</a:t>
                      </a:r>
                      <a:endParaRPr b="1" sz="1200">
                        <a:solidFill>
                          <a:srgbClr val="FFFFFF"/>
                        </a:solidFill>
                      </a:endParaRPr>
                    </a:p>
                  </a:txBody>
                  <a:tcPr marT="63500" marB="63500" marR="63500" marL="63500">
                    <a:solidFill>
                      <a:srgbClr val="CC0000"/>
                    </a:solidFill>
                  </a:tcPr>
                </a:tc>
                <a:tc>
                  <a:txBody>
                    <a:bodyPr/>
                    <a:lstStyle/>
                    <a:p>
                      <a:pPr indent="0" lvl="0" marL="0" rtl="0" algn="l">
                        <a:spcBef>
                          <a:spcPts val="0"/>
                        </a:spcBef>
                        <a:spcAft>
                          <a:spcPts val="0"/>
                        </a:spcAft>
                        <a:buNone/>
                      </a:pPr>
                      <a:r>
                        <a:rPr b="1" lang="es" sz="1200">
                          <a:solidFill>
                            <a:srgbClr val="FFFFFF"/>
                          </a:solidFill>
                        </a:rPr>
                        <a:t>Check</a:t>
                      </a:r>
                      <a:endParaRPr b="1" sz="1200">
                        <a:solidFill>
                          <a:srgbClr val="FFFFFF"/>
                        </a:solidFill>
                      </a:endParaRPr>
                    </a:p>
                  </a:txBody>
                  <a:tcPr marT="63500" marB="63500" marR="63500" marL="63500">
                    <a:solidFill>
                      <a:srgbClr val="CC0000"/>
                    </a:solidFill>
                  </a:tcPr>
                </a:tc>
              </a:tr>
              <a:tr h="403575">
                <a:tc>
                  <a:txBody>
                    <a:bodyPr/>
                    <a:lstStyle/>
                    <a:p>
                      <a:pPr indent="0" lvl="0" marL="0" rtl="0" algn="just">
                        <a:lnSpc>
                          <a:spcPct val="115000"/>
                        </a:lnSpc>
                        <a:spcBef>
                          <a:spcPts val="0"/>
                        </a:spcBef>
                        <a:spcAft>
                          <a:spcPts val="0"/>
                        </a:spcAft>
                        <a:buNone/>
                      </a:pPr>
                      <a:r>
                        <a:rPr lang="es" sz="1200"/>
                        <a:t>Tener una definición clara de los objetivos</a:t>
                      </a:r>
                      <a:endParaRPr sz="1200"/>
                    </a:p>
                  </a:txBody>
                  <a:tcPr marT="63500" marB="63500" marR="63500" marL="63500">
                    <a:solidFill>
                      <a:srgbClr val="F4CCCC"/>
                    </a:solidFill>
                  </a:tcPr>
                </a:tc>
                <a:tc>
                  <a:txBody>
                    <a:bodyPr/>
                    <a:lstStyle/>
                    <a:p>
                      <a:pPr indent="0" lvl="0" marL="0" rtl="0" algn="ctr">
                        <a:spcBef>
                          <a:spcPts val="0"/>
                        </a:spcBef>
                        <a:spcAft>
                          <a:spcPts val="0"/>
                        </a:spcAft>
                        <a:buNone/>
                      </a:pPr>
                      <a:r>
                        <a:rPr lang="es" sz="1200"/>
                        <a:t>✅</a:t>
                      </a:r>
                      <a:endParaRPr sz="1200"/>
                    </a:p>
                  </a:txBody>
                  <a:tcPr marT="63500" marB="63500" marR="63500" marL="63500">
                    <a:solidFill>
                      <a:srgbClr val="F4CCCC"/>
                    </a:solidFill>
                  </a:tcPr>
                </a:tc>
              </a:tr>
              <a:tr h="403575">
                <a:tc>
                  <a:txBody>
                    <a:bodyPr/>
                    <a:lstStyle/>
                    <a:p>
                      <a:pPr indent="0" lvl="0" marL="0" rtl="0" algn="just">
                        <a:lnSpc>
                          <a:spcPct val="115000"/>
                        </a:lnSpc>
                        <a:spcBef>
                          <a:spcPts val="0"/>
                        </a:spcBef>
                        <a:spcAft>
                          <a:spcPts val="0"/>
                        </a:spcAft>
                        <a:buNone/>
                      </a:pPr>
                      <a:r>
                        <a:rPr lang="es" sz="1200"/>
                        <a:t>Se use una metodología adecuada</a:t>
                      </a:r>
                      <a:endParaRPr sz="1200"/>
                    </a:p>
                  </a:txBody>
                  <a:tcPr marT="63500" marB="63500" marR="63500" marL="63500">
                    <a:solidFill>
                      <a:srgbClr val="F4CCCC"/>
                    </a:solidFill>
                  </a:tcPr>
                </a:tc>
                <a:tc>
                  <a:txBody>
                    <a:bodyPr/>
                    <a:lstStyle/>
                    <a:p>
                      <a:pPr indent="0" lvl="0" marL="0" rtl="0" algn="ctr">
                        <a:spcBef>
                          <a:spcPts val="0"/>
                        </a:spcBef>
                        <a:spcAft>
                          <a:spcPts val="0"/>
                        </a:spcAft>
                        <a:buNone/>
                      </a:pPr>
                      <a:r>
                        <a:rPr lang="es" sz="1200"/>
                        <a:t>✅</a:t>
                      </a:r>
                      <a:endParaRPr sz="1200"/>
                    </a:p>
                  </a:txBody>
                  <a:tcPr marT="63500" marB="63500" marR="63500" marL="63500">
                    <a:solidFill>
                      <a:srgbClr val="F4CCCC"/>
                    </a:solidFill>
                  </a:tcPr>
                </a:tc>
              </a:tr>
              <a:tr h="403575">
                <a:tc>
                  <a:txBody>
                    <a:bodyPr/>
                    <a:lstStyle/>
                    <a:p>
                      <a:pPr indent="0" lvl="0" marL="0" rtl="0" algn="just">
                        <a:lnSpc>
                          <a:spcPct val="115000"/>
                        </a:lnSpc>
                        <a:spcBef>
                          <a:spcPts val="0"/>
                        </a:spcBef>
                        <a:spcAft>
                          <a:spcPts val="0"/>
                        </a:spcAft>
                        <a:buNone/>
                      </a:pPr>
                      <a:r>
                        <a:rPr lang="es" sz="1200"/>
                        <a:t>La planificación sea correcta</a:t>
                      </a:r>
                      <a:endParaRPr sz="1200"/>
                    </a:p>
                  </a:txBody>
                  <a:tcPr marT="63500" marB="63500" marR="63500" marL="63500">
                    <a:solidFill>
                      <a:srgbClr val="F4CCCC"/>
                    </a:solidFill>
                  </a:tcPr>
                </a:tc>
                <a:tc>
                  <a:txBody>
                    <a:bodyPr/>
                    <a:lstStyle/>
                    <a:p>
                      <a:pPr indent="0" lvl="0" marL="0" rtl="0" algn="ctr">
                        <a:spcBef>
                          <a:spcPts val="0"/>
                        </a:spcBef>
                        <a:spcAft>
                          <a:spcPts val="0"/>
                        </a:spcAft>
                        <a:buNone/>
                      </a:pPr>
                      <a:r>
                        <a:rPr lang="es" sz="1200"/>
                        <a:t>✅</a:t>
                      </a:r>
                      <a:endParaRPr sz="1200"/>
                    </a:p>
                  </a:txBody>
                  <a:tcPr marT="63500" marB="63500" marR="63500" marL="63500">
                    <a:solidFill>
                      <a:srgbClr val="F4CCCC"/>
                    </a:solidFill>
                  </a:tcPr>
                </a:tc>
              </a:tr>
              <a:tr h="403575">
                <a:tc>
                  <a:txBody>
                    <a:bodyPr/>
                    <a:lstStyle/>
                    <a:p>
                      <a:pPr indent="0" lvl="0" marL="0" rtl="0" algn="just">
                        <a:lnSpc>
                          <a:spcPct val="115000"/>
                        </a:lnSpc>
                        <a:spcBef>
                          <a:spcPts val="0"/>
                        </a:spcBef>
                        <a:spcAft>
                          <a:spcPts val="0"/>
                        </a:spcAft>
                        <a:buNone/>
                      </a:pPr>
                      <a:r>
                        <a:rPr lang="es" sz="1200"/>
                        <a:t>Compromiso de los interesados</a:t>
                      </a:r>
                      <a:endParaRPr sz="1200"/>
                    </a:p>
                  </a:txBody>
                  <a:tcPr marT="63500" marB="63500" marR="63500" marL="63500">
                    <a:solidFill>
                      <a:srgbClr val="F4CCCC"/>
                    </a:solidFill>
                  </a:tcPr>
                </a:tc>
                <a:tc>
                  <a:txBody>
                    <a:bodyPr/>
                    <a:lstStyle/>
                    <a:p>
                      <a:pPr indent="0" lvl="0" marL="0" rtl="0" algn="ctr">
                        <a:spcBef>
                          <a:spcPts val="0"/>
                        </a:spcBef>
                        <a:spcAft>
                          <a:spcPts val="0"/>
                        </a:spcAft>
                        <a:buNone/>
                      </a:pPr>
                      <a:r>
                        <a:rPr lang="es" sz="1200"/>
                        <a:t>✅</a:t>
                      </a:r>
                      <a:endParaRPr sz="1200"/>
                    </a:p>
                  </a:txBody>
                  <a:tcPr marT="63500" marB="63500" marR="63500" marL="63500">
                    <a:solidFill>
                      <a:srgbClr val="F4CCCC"/>
                    </a:solidFill>
                  </a:tcPr>
                </a:tc>
              </a:tr>
              <a:tr h="403575">
                <a:tc>
                  <a:txBody>
                    <a:bodyPr/>
                    <a:lstStyle/>
                    <a:p>
                      <a:pPr indent="0" lvl="0" marL="0" rtl="0" algn="just">
                        <a:lnSpc>
                          <a:spcPct val="115000"/>
                        </a:lnSpc>
                        <a:spcBef>
                          <a:spcPts val="0"/>
                        </a:spcBef>
                        <a:spcAft>
                          <a:spcPts val="0"/>
                        </a:spcAft>
                        <a:buNone/>
                      </a:pPr>
                      <a:r>
                        <a:rPr lang="es" sz="1200"/>
                        <a:t>Cumplimiento de requisitos</a:t>
                      </a:r>
                      <a:endParaRPr sz="1200"/>
                    </a:p>
                  </a:txBody>
                  <a:tcPr marT="63500" marB="63500" marR="63500" marL="63500">
                    <a:solidFill>
                      <a:srgbClr val="F4CCCC"/>
                    </a:solidFill>
                  </a:tcPr>
                </a:tc>
                <a:tc>
                  <a:txBody>
                    <a:bodyPr/>
                    <a:lstStyle/>
                    <a:p>
                      <a:pPr indent="0" lvl="0" marL="0" rtl="0" algn="ctr">
                        <a:spcBef>
                          <a:spcPts val="0"/>
                        </a:spcBef>
                        <a:spcAft>
                          <a:spcPts val="0"/>
                        </a:spcAft>
                        <a:buNone/>
                      </a:pPr>
                      <a:r>
                        <a:rPr lang="es" sz="1200"/>
                        <a:t>✅</a:t>
                      </a:r>
                      <a:endParaRPr sz="1200"/>
                    </a:p>
                  </a:txBody>
                  <a:tcPr marT="63500" marB="63500" marR="63500" marL="63500">
                    <a:solidFill>
                      <a:srgbClr val="F4CCCC"/>
                    </a:solidFill>
                  </a:tcPr>
                </a:tc>
              </a:tr>
              <a:tr h="403575">
                <a:tc>
                  <a:txBody>
                    <a:bodyPr/>
                    <a:lstStyle/>
                    <a:p>
                      <a:pPr indent="0" lvl="0" marL="0" rtl="0" algn="just">
                        <a:lnSpc>
                          <a:spcPct val="115000"/>
                        </a:lnSpc>
                        <a:spcBef>
                          <a:spcPts val="0"/>
                        </a:spcBef>
                        <a:spcAft>
                          <a:spcPts val="0"/>
                        </a:spcAft>
                        <a:buNone/>
                      </a:pPr>
                      <a:r>
                        <a:rPr lang="es" sz="1200"/>
                        <a:t>Cumplimiento de los plazos y presupuesto establecidos</a:t>
                      </a:r>
                      <a:endParaRPr sz="1200"/>
                    </a:p>
                  </a:txBody>
                  <a:tcPr marT="63500" marB="63500" marR="63500" marL="63500">
                    <a:solidFill>
                      <a:srgbClr val="F4CCCC"/>
                    </a:solidFill>
                  </a:tcPr>
                </a:tc>
                <a:tc>
                  <a:txBody>
                    <a:bodyPr/>
                    <a:lstStyle/>
                    <a:p>
                      <a:pPr indent="0" lvl="0" marL="0" rtl="0" algn="ctr">
                        <a:spcBef>
                          <a:spcPts val="0"/>
                        </a:spcBef>
                        <a:spcAft>
                          <a:spcPts val="0"/>
                        </a:spcAft>
                        <a:buNone/>
                      </a:pPr>
                      <a:r>
                        <a:rPr lang="es" sz="1200"/>
                        <a:t>✅</a:t>
                      </a:r>
                      <a:endParaRPr sz="1200"/>
                    </a:p>
                  </a:txBody>
                  <a:tcPr marT="63500" marB="63500" marR="63500" marL="63500">
                    <a:solidFill>
                      <a:srgbClr val="F4CCCC"/>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