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Lst>
  <p:sldSz cy="6858000" cx="9144000"/>
  <p:notesSz cx="7099300" cy="10234600"/>
  <p:embeddedFontLst>
    <p:embeddedFont>
      <p:font typeface="Monda"/>
      <p:regular r:id="rId61"/>
      <p:bold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slide" Target="slides/slide.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onda-bold.fntdata"/><Relationship Id="rId61" Type="http://schemas.openxmlformats.org/officeDocument/2006/relationships/font" Target="fonts/Monda-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 Id="rId2" Type="http://schemas.openxmlformats.org/officeDocument/2006/relationships/image" Target="../media/image02.jpg"/></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12" type="sldNum"/>
          </p:nvPr>
        </p:nvSpPr>
        <p:spPr>
          <a:xfrm>
            <a:off x="1640" y="9475024"/>
            <a:ext cx="7097659" cy="330960"/>
          </a:xfrm>
          <a:prstGeom prst="rect">
            <a:avLst/>
          </a:prstGeom>
          <a:noFill/>
          <a:ln>
            <a:noFill/>
          </a:ln>
        </p:spPr>
        <p:txBody>
          <a:bodyPr anchorCtr="0" anchor="b" bIns="49475" lIns="98975" rIns="98975" tIns="49475">
            <a:noAutofit/>
          </a:bodyPr>
          <a:lstStyle/>
          <a:p>
            <a:pPr indent="0" lvl="0" marL="0" marR="0" rtl="0" algn="ctr">
              <a:spcBef>
                <a:spcPts val="0"/>
              </a:spcBef>
              <a:buSzPct val="25000"/>
              <a:buNone/>
            </a:pPr>
            <a:fld id="{00000000-1234-1234-1234-123412341234}" type="slidenum">
              <a:rPr b="0" i="0" lang="en-US" sz="900" u="none" cap="none" strike="noStrike">
                <a:solidFill>
                  <a:schemeClr val="dk1"/>
                </a:solidFill>
                <a:latin typeface="Arial"/>
                <a:ea typeface="Arial"/>
                <a:cs typeface="Arial"/>
                <a:sym typeface="Arial"/>
              </a:rPr>
              <a:t>‹#›</a:t>
            </a:fld>
          </a:p>
        </p:txBody>
      </p:sp>
      <p:pic>
        <p:nvPicPr>
          <p:cNvPr id="4" name="Shape 4"/>
          <p:cNvPicPr preferRelativeResize="0"/>
          <p:nvPr/>
        </p:nvPicPr>
        <p:blipFill rotWithShape="1">
          <a:blip r:embed="rId2">
            <a:alphaModFix/>
          </a:blip>
          <a:srcRect b="15852" l="0" r="0" t="0"/>
          <a:stretch/>
        </p:blipFill>
        <p:spPr>
          <a:xfrm>
            <a:off x="3108919" y="143354"/>
            <a:ext cx="944786" cy="502920"/>
          </a:xfrm>
          <a:prstGeom prst="rect">
            <a:avLst/>
          </a:prstGeom>
          <a:noFill/>
          <a:ln>
            <a:noFill/>
          </a:ln>
        </p:spPr>
      </p:pic>
      <p:sp>
        <p:nvSpPr>
          <p:cNvPr id="5" name="Shape 5"/>
          <p:cNvSpPr txBox="1"/>
          <p:nvPr>
            <p:ph idx="11" type="ftr"/>
          </p:nvPr>
        </p:nvSpPr>
        <p:spPr>
          <a:xfrm>
            <a:off x="0" y="9832214"/>
            <a:ext cx="7099300" cy="251652"/>
          </a:xfrm>
          <a:prstGeom prst="rect">
            <a:avLst/>
          </a:prstGeom>
          <a:noFill/>
          <a:ln>
            <a:noFill/>
          </a:ln>
        </p:spPr>
        <p:txBody>
          <a:bodyPr anchorCtr="0" anchor="b" bIns="91425" lIns="91425" rIns="91425" tIns="91425"/>
          <a:lstStyle>
            <a:lvl1pPr indent="0" lvl="0" marL="0" marR="0" rtl="0" algn="ctr">
              <a:spcBef>
                <a:spcPts val="0"/>
              </a:spcBef>
              <a:buNone/>
              <a:defRPr b="0" i="0" sz="12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 name="Shape 6"/>
          <p:cNvSpPr txBox="1"/>
          <p:nvPr>
            <p:ph idx="1" type="body"/>
          </p:nvPr>
        </p:nvSpPr>
        <p:spPr>
          <a:xfrm>
            <a:off x="709612" y="4860925"/>
            <a:ext cx="5680075" cy="4605337"/>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Arial"/>
                <a:ea typeface="Arial"/>
                <a:cs typeface="Arial"/>
                <a:sym typeface="Arial"/>
              </a:defRPr>
            </a:lvl1pPr>
            <a:lvl2pPr indent="0" lvl="1" marL="457200" marR="0" rtl="0" algn="l">
              <a:spcBef>
                <a:spcPts val="0"/>
              </a:spcBef>
              <a:buNone/>
              <a:defRPr b="0" i="0" sz="1200" u="none" cap="none" strike="noStrike">
                <a:solidFill>
                  <a:schemeClr val="dk1"/>
                </a:solidFill>
                <a:latin typeface="Arial"/>
                <a:ea typeface="Arial"/>
                <a:cs typeface="Arial"/>
                <a:sym typeface="Arial"/>
              </a:defRPr>
            </a:lvl2pPr>
            <a:lvl3pPr indent="0" lvl="2" marL="914400" marR="0" rtl="0" algn="l">
              <a:spcBef>
                <a:spcPts val="0"/>
              </a:spcBef>
              <a:buNone/>
              <a:defRPr b="0" i="0" sz="1200" u="none" cap="none" strike="noStrike">
                <a:solidFill>
                  <a:schemeClr val="dk1"/>
                </a:solidFill>
                <a:latin typeface="Arial"/>
                <a:ea typeface="Arial"/>
                <a:cs typeface="Arial"/>
                <a:sym typeface="Arial"/>
              </a:defRPr>
            </a:lvl3pPr>
            <a:lvl4pPr indent="0" lvl="3" marL="1371600" marR="0" rtl="0" algn="l">
              <a:spcBef>
                <a:spcPts val="0"/>
              </a:spcBef>
              <a:buNone/>
              <a:defRPr b="0" i="0" sz="1200" u="none" cap="none" strike="noStrike">
                <a:solidFill>
                  <a:schemeClr val="dk1"/>
                </a:solidFill>
                <a:latin typeface="Arial"/>
                <a:ea typeface="Arial"/>
                <a:cs typeface="Arial"/>
                <a:sym typeface="Arial"/>
              </a:defRPr>
            </a:lvl4pPr>
            <a:lvl5pPr indent="0" lvl="4" marL="1828800" marR="0" rtl="0" algn="l">
              <a:spcBef>
                <a:spcPts val="0"/>
              </a:spcBef>
              <a:buNone/>
              <a:defRPr b="0" i="0" sz="1200" u="none" cap="none" strike="noStrike">
                <a:solidFill>
                  <a:schemeClr val="dk1"/>
                </a:solidFill>
                <a:latin typeface="Arial"/>
                <a:ea typeface="Arial"/>
                <a:cs typeface="Arial"/>
                <a:sym typeface="Arial"/>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p:nvPr>
            <p:ph idx="2" type="sldImg"/>
          </p:nvPr>
        </p:nvSpPr>
        <p:spPr>
          <a:xfrm>
            <a:off x="992187" y="768350"/>
            <a:ext cx="5114925" cy="38369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992187" y="847725"/>
            <a:ext cx="5114925" cy="38369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1" name="Shape 81"/>
          <p:cNvSpPr txBox="1"/>
          <p:nvPr>
            <p:ph idx="1" type="body"/>
          </p:nvPr>
        </p:nvSpPr>
        <p:spPr>
          <a:xfrm>
            <a:off x="709612" y="4860925"/>
            <a:ext cx="5680075" cy="460533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884237" y="722312"/>
            <a:ext cx="4970461" cy="3727450"/>
          </a:xfrm>
          <a:custGeom>
            <a:pathLst>
              <a:path extrusionOk="0" h="120000" w="120000">
                <a:moveTo>
                  <a:pt x="0" y="0"/>
                </a:moveTo>
                <a:lnTo>
                  <a:pt x="120000" y="0"/>
                </a:lnTo>
                <a:lnTo>
                  <a:pt x="120000" y="120000"/>
                </a:lnTo>
                <a:lnTo>
                  <a:pt x="0" y="120000"/>
                </a:lnTo>
                <a:close/>
              </a:path>
            </a:pathLst>
          </a:custGeom>
          <a:noFill/>
          <a:ln>
            <a:noFill/>
          </a:ln>
        </p:spPr>
      </p:sp>
      <p:sp>
        <p:nvSpPr>
          <p:cNvPr id="88" name="Shape 88"/>
          <p:cNvSpPr txBox="1"/>
          <p:nvPr>
            <p:ph idx="1" type="body"/>
          </p:nvPr>
        </p:nvSpPr>
        <p:spPr>
          <a:xfrm>
            <a:off x="1312862" y="4730750"/>
            <a:ext cx="4186236" cy="447516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Arial"/>
                <a:ea typeface="Arial"/>
                <a:cs typeface="Arial"/>
                <a:sym typeface="Arial"/>
              </a:rPr>
              <a:t>Welcome back!</a:t>
            </a:r>
          </a:p>
          <a:p>
            <a:pPr indent="0" lvl="0" marL="0" marR="0" rtl="0" algn="l">
              <a:spcBef>
                <a:spcPts val="0"/>
              </a:spcBef>
              <a:buSzPct val="25000"/>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buSzPct val="25000"/>
              <a:buNone/>
            </a:pPr>
            <a:r>
              <a:rPr b="0" i="0" lang="en-US" sz="1200" u="none" cap="none" strike="noStrike">
                <a:solidFill>
                  <a:schemeClr val="dk1"/>
                </a:solidFill>
                <a:latin typeface="Arial"/>
                <a:ea typeface="Arial"/>
                <a:cs typeface="Arial"/>
                <a:sym typeface="Arial"/>
              </a:rPr>
              <a:t>Ready for the second day of the Lean IT Foundation</a:t>
            </a:r>
          </a:p>
          <a:p>
            <a:pPr indent="0" lvl="0" marL="0" marR="0" rtl="0" algn="l">
              <a:spcBef>
                <a:spcPts val="0"/>
              </a:spcBef>
              <a:buSzPct val="25000"/>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buSzPct val="25000"/>
              <a:buNone/>
            </a:pPr>
            <a:r>
              <a:rPr b="0" i="0" lang="en-US" sz="1200" u="none" cap="none" strike="noStrike">
                <a:solidFill>
                  <a:schemeClr val="dk1"/>
                </a:solidFill>
                <a:latin typeface="Arial"/>
                <a:ea typeface="Arial"/>
                <a:cs typeface="Arial"/>
                <a:sym typeface="Arial"/>
              </a:rPr>
              <a:t>Check if the students are ready to start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197" name="Shape 197"/>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211" name="Shape 211"/>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223" name="Shape 223"/>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235" name="Shape 235"/>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247" name="Shape 247"/>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259" name="Shape 259"/>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271" name="Shape 271"/>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283" name="Shape 283"/>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295" name="Shape 295"/>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308" name="Shape 308"/>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884237" y="722312"/>
            <a:ext cx="4970400" cy="3727499"/>
          </a:xfrm>
          <a:custGeom>
            <a:pathLst>
              <a:path extrusionOk="0" h="120000" w="120000">
                <a:moveTo>
                  <a:pt x="0" y="0"/>
                </a:moveTo>
                <a:lnTo>
                  <a:pt x="120000" y="0"/>
                </a:lnTo>
                <a:lnTo>
                  <a:pt x="120000" y="120000"/>
                </a:lnTo>
                <a:lnTo>
                  <a:pt x="0" y="120000"/>
                </a:lnTo>
                <a:close/>
              </a:path>
            </a:pathLst>
          </a:custGeom>
          <a:noFill/>
          <a:ln>
            <a:noFill/>
          </a:ln>
        </p:spPr>
      </p:sp>
      <p:sp>
        <p:nvSpPr>
          <p:cNvPr id="99" name="Shape 99"/>
          <p:cNvSpPr txBox="1"/>
          <p:nvPr>
            <p:ph idx="1" type="body"/>
          </p:nvPr>
        </p:nvSpPr>
        <p:spPr>
          <a:xfrm>
            <a:off x="1312862" y="4730750"/>
            <a:ext cx="4186200" cy="4475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Arial"/>
                <a:ea typeface="Arial"/>
                <a:cs typeface="Arial"/>
                <a:sym typeface="Arial"/>
              </a:rPr>
              <a:t>Welcome back!</a:t>
            </a:r>
          </a:p>
          <a:p>
            <a:pPr indent="0" lvl="0" marL="0" marR="0" rtl="0" algn="l">
              <a:spcBef>
                <a:spcPts val="0"/>
              </a:spcBef>
              <a:buSzPct val="25000"/>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buSzPct val="25000"/>
              <a:buNone/>
            </a:pPr>
            <a:r>
              <a:rPr b="0" i="0" lang="en-US" sz="1200" u="none" cap="none" strike="noStrike">
                <a:solidFill>
                  <a:schemeClr val="dk1"/>
                </a:solidFill>
                <a:latin typeface="Arial"/>
                <a:ea typeface="Arial"/>
                <a:cs typeface="Arial"/>
                <a:sym typeface="Arial"/>
              </a:rPr>
              <a:t>Ready for the second day of the Lean IT Foundation</a:t>
            </a:r>
          </a:p>
          <a:p>
            <a:pPr indent="0" lvl="0" marL="0" marR="0" rtl="0" algn="l">
              <a:spcBef>
                <a:spcPts val="0"/>
              </a:spcBef>
              <a:buSzPct val="25000"/>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buSzPct val="25000"/>
              <a:buNone/>
            </a:pPr>
            <a:r>
              <a:rPr b="0" i="0" lang="en-US" sz="1200" u="none" cap="none" strike="noStrike">
                <a:solidFill>
                  <a:schemeClr val="dk1"/>
                </a:solidFill>
                <a:latin typeface="Arial"/>
                <a:ea typeface="Arial"/>
                <a:cs typeface="Arial"/>
                <a:sym typeface="Arial"/>
              </a:rPr>
              <a:t>Check if the students are ready to start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322" name="Shape 322"/>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335" name="Shape 335"/>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347" name="Shape 347"/>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359" name="Shape 359"/>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371" name="Shape 371"/>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383" name="Shape 383"/>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396" name="Shape 396"/>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409" name="Shape 409"/>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421" name="Shape 421"/>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1" name="Shape 431"/>
        <p:cNvGrpSpPr/>
        <p:nvPr/>
      </p:nvGrpSpPr>
      <p:grpSpPr>
        <a:xfrm>
          <a:off x="0" y="0"/>
          <a:ext cx="0" cy="0"/>
          <a:chOff x="0" y="0"/>
          <a:chExt cx="0" cy="0"/>
        </a:xfrm>
      </p:grpSpPr>
      <p:sp>
        <p:nvSpPr>
          <p:cNvPr id="432" name="Shape 432"/>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433" name="Shape 433"/>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709612" y="4860925"/>
            <a:ext cx="5680075" cy="4605337"/>
          </a:xfrm>
          <a:prstGeom prst="rect">
            <a:avLst/>
          </a:prstGeom>
        </p:spPr>
        <p:txBody>
          <a:bodyPr anchorCtr="0" anchor="t" bIns="91425" lIns="91425" rIns="91425" tIns="91425">
            <a:noAutofit/>
          </a:bodyPr>
          <a:lstStyle/>
          <a:p>
            <a:pPr lvl="0">
              <a:spcBef>
                <a:spcPts val="0"/>
              </a:spcBef>
              <a:buNone/>
            </a:pPr>
            <a:r>
              <a:t/>
            </a:r>
            <a:endParaRPr/>
          </a:p>
        </p:txBody>
      </p:sp>
      <p:sp>
        <p:nvSpPr>
          <p:cNvPr id="110" name="Shape 110"/>
          <p:cNvSpPr/>
          <p:nvPr>
            <p:ph idx="2" type="sldImg"/>
          </p:nvPr>
        </p:nvSpPr>
        <p:spPr>
          <a:xfrm>
            <a:off x="992187" y="768350"/>
            <a:ext cx="5114925"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445" name="Shape 445"/>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6" name="Shape 456"/>
        <p:cNvGrpSpPr/>
        <p:nvPr/>
      </p:nvGrpSpPr>
      <p:grpSpPr>
        <a:xfrm>
          <a:off x="0" y="0"/>
          <a:ext cx="0" cy="0"/>
          <a:chOff x="0" y="0"/>
          <a:chExt cx="0" cy="0"/>
        </a:xfrm>
      </p:grpSpPr>
      <p:sp>
        <p:nvSpPr>
          <p:cNvPr id="457" name="Shape 457"/>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458" name="Shape 458"/>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8" name="Shape 468"/>
        <p:cNvGrpSpPr/>
        <p:nvPr/>
      </p:nvGrpSpPr>
      <p:grpSpPr>
        <a:xfrm>
          <a:off x="0" y="0"/>
          <a:ext cx="0" cy="0"/>
          <a:chOff x="0" y="0"/>
          <a:chExt cx="0" cy="0"/>
        </a:xfrm>
      </p:grpSpPr>
      <p:sp>
        <p:nvSpPr>
          <p:cNvPr id="469" name="Shape 469"/>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470" name="Shape 470"/>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482" name="Shape 482"/>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494" name="Shape 494"/>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506" name="Shape 506"/>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518" name="Shape 518"/>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8" name="Shape 528"/>
        <p:cNvGrpSpPr/>
        <p:nvPr/>
      </p:nvGrpSpPr>
      <p:grpSpPr>
        <a:xfrm>
          <a:off x="0" y="0"/>
          <a:ext cx="0" cy="0"/>
          <a:chOff x="0" y="0"/>
          <a:chExt cx="0" cy="0"/>
        </a:xfrm>
      </p:grpSpPr>
      <p:sp>
        <p:nvSpPr>
          <p:cNvPr id="529" name="Shape 529"/>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530" name="Shape 530"/>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0" name="Shape 540"/>
        <p:cNvGrpSpPr/>
        <p:nvPr/>
      </p:nvGrpSpPr>
      <p:grpSpPr>
        <a:xfrm>
          <a:off x="0" y="0"/>
          <a:ext cx="0" cy="0"/>
          <a:chOff x="0" y="0"/>
          <a:chExt cx="0" cy="0"/>
        </a:xfrm>
      </p:grpSpPr>
      <p:sp>
        <p:nvSpPr>
          <p:cNvPr id="541" name="Shape 541"/>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542" name="Shape 542"/>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2" name="Shape 552"/>
        <p:cNvGrpSpPr/>
        <p:nvPr/>
      </p:nvGrpSpPr>
      <p:grpSpPr>
        <a:xfrm>
          <a:off x="0" y="0"/>
          <a:ext cx="0" cy="0"/>
          <a:chOff x="0" y="0"/>
          <a:chExt cx="0" cy="0"/>
        </a:xfrm>
      </p:grpSpPr>
      <p:sp>
        <p:nvSpPr>
          <p:cNvPr id="553" name="Shape 553"/>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554" name="Shape 554"/>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123" name="Shape 123"/>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566" name="Shape 566"/>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578" name="Shape 578"/>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8" name="Shape 588"/>
        <p:cNvGrpSpPr/>
        <p:nvPr/>
      </p:nvGrpSpPr>
      <p:grpSpPr>
        <a:xfrm>
          <a:off x="0" y="0"/>
          <a:ext cx="0" cy="0"/>
          <a:chOff x="0" y="0"/>
          <a:chExt cx="0" cy="0"/>
        </a:xfrm>
      </p:grpSpPr>
      <p:sp>
        <p:nvSpPr>
          <p:cNvPr id="589" name="Shape 589"/>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590" name="Shape 590"/>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1" name="Shape 601"/>
        <p:cNvGrpSpPr/>
        <p:nvPr/>
      </p:nvGrpSpPr>
      <p:grpSpPr>
        <a:xfrm>
          <a:off x="0" y="0"/>
          <a:ext cx="0" cy="0"/>
          <a:chOff x="0" y="0"/>
          <a:chExt cx="0" cy="0"/>
        </a:xfrm>
      </p:grpSpPr>
      <p:sp>
        <p:nvSpPr>
          <p:cNvPr id="602" name="Shape 602"/>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603" name="Shape 603"/>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4" name="Shape 614"/>
        <p:cNvGrpSpPr/>
        <p:nvPr/>
      </p:nvGrpSpPr>
      <p:grpSpPr>
        <a:xfrm>
          <a:off x="0" y="0"/>
          <a:ext cx="0" cy="0"/>
          <a:chOff x="0" y="0"/>
          <a:chExt cx="0" cy="0"/>
        </a:xfrm>
      </p:grpSpPr>
      <p:sp>
        <p:nvSpPr>
          <p:cNvPr id="615" name="Shape 615"/>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616" name="Shape 616"/>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8" name="Shape 628"/>
        <p:cNvGrpSpPr/>
        <p:nvPr/>
      </p:nvGrpSpPr>
      <p:grpSpPr>
        <a:xfrm>
          <a:off x="0" y="0"/>
          <a:ext cx="0" cy="0"/>
          <a:chOff x="0" y="0"/>
          <a:chExt cx="0" cy="0"/>
        </a:xfrm>
      </p:grpSpPr>
      <p:sp>
        <p:nvSpPr>
          <p:cNvPr id="629" name="Shape 629"/>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630" name="Shape 630"/>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0" name="Shape 640"/>
        <p:cNvGrpSpPr/>
        <p:nvPr/>
      </p:nvGrpSpPr>
      <p:grpSpPr>
        <a:xfrm>
          <a:off x="0" y="0"/>
          <a:ext cx="0" cy="0"/>
          <a:chOff x="0" y="0"/>
          <a:chExt cx="0" cy="0"/>
        </a:xfrm>
      </p:grpSpPr>
      <p:sp>
        <p:nvSpPr>
          <p:cNvPr id="641" name="Shape 641"/>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642" name="Shape 642"/>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2" name="Shape 652"/>
        <p:cNvGrpSpPr/>
        <p:nvPr/>
      </p:nvGrpSpPr>
      <p:grpSpPr>
        <a:xfrm>
          <a:off x="0" y="0"/>
          <a:ext cx="0" cy="0"/>
          <a:chOff x="0" y="0"/>
          <a:chExt cx="0" cy="0"/>
        </a:xfrm>
      </p:grpSpPr>
      <p:sp>
        <p:nvSpPr>
          <p:cNvPr id="653" name="Shape 653"/>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654" name="Shape 654"/>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5" name="Shape 665"/>
        <p:cNvGrpSpPr/>
        <p:nvPr/>
      </p:nvGrpSpPr>
      <p:grpSpPr>
        <a:xfrm>
          <a:off x="0" y="0"/>
          <a:ext cx="0" cy="0"/>
          <a:chOff x="0" y="0"/>
          <a:chExt cx="0" cy="0"/>
        </a:xfrm>
      </p:grpSpPr>
      <p:sp>
        <p:nvSpPr>
          <p:cNvPr id="666" name="Shape 666"/>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667" name="Shape 667"/>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8" name="Shape 678"/>
        <p:cNvGrpSpPr/>
        <p:nvPr/>
      </p:nvGrpSpPr>
      <p:grpSpPr>
        <a:xfrm>
          <a:off x="0" y="0"/>
          <a:ext cx="0" cy="0"/>
          <a:chOff x="0" y="0"/>
          <a:chExt cx="0" cy="0"/>
        </a:xfrm>
      </p:grpSpPr>
      <p:sp>
        <p:nvSpPr>
          <p:cNvPr id="679" name="Shape 679"/>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680" name="Shape 680"/>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135" name="Shape 135"/>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1" name="Shape 691"/>
        <p:cNvGrpSpPr/>
        <p:nvPr/>
      </p:nvGrpSpPr>
      <p:grpSpPr>
        <a:xfrm>
          <a:off x="0" y="0"/>
          <a:ext cx="0" cy="0"/>
          <a:chOff x="0" y="0"/>
          <a:chExt cx="0" cy="0"/>
        </a:xfrm>
      </p:grpSpPr>
      <p:sp>
        <p:nvSpPr>
          <p:cNvPr id="692" name="Shape 692"/>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693" name="Shape 693"/>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4" name="Shape 704"/>
        <p:cNvGrpSpPr/>
        <p:nvPr/>
      </p:nvGrpSpPr>
      <p:grpSpPr>
        <a:xfrm>
          <a:off x="0" y="0"/>
          <a:ext cx="0" cy="0"/>
          <a:chOff x="0" y="0"/>
          <a:chExt cx="0" cy="0"/>
        </a:xfrm>
      </p:grpSpPr>
      <p:sp>
        <p:nvSpPr>
          <p:cNvPr id="705" name="Shape 705"/>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706" name="Shape 706"/>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7" name="Shape 717"/>
        <p:cNvGrpSpPr/>
        <p:nvPr/>
      </p:nvGrpSpPr>
      <p:grpSpPr>
        <a:xfrm>
          <a:off x="0" y="0"/>
          <a:ext cx="0" cy="0"/>
          <a:chOff x="0" y="0"/>
          <a:chExt cx="0" cy="0"/>
        </a:xfrm>
      </p:grpSpPr>
      <p:sp>
        <p:nvSpPr>
          <p:cNvPr id="718" name="Shape 718"/>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719" name="Shape 719"/>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0" name="Shape 730"/>
        <p:cNvGrpSpPr/>
        <p:nvPr/>
      </p:nvGrpSpPr>
      <p:grpSpPr>
        <a:xfrm>
          <a:off x="0" y="0"/>
          <a:ext cx="0" cy="0"/>
          <a:chOff x="0" y="0"/>
          <a:chExt cx="0" cy="0"/>
        </a:xfrm>
      </p:grpSpPr>
      <p:sp>
        <p:nvSpPr>
          <p:cNvPr id="731" name="Shape 731"/>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732" name="Shape 732"/>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2" name="Shape 742"/>
        <p:cNvGrpSpPr/>
        <p:nvPr/>
      </p:nvGrpSpPr>
      <p:grpSpPr>
        <a:xfrm>
          <a:off x="0" y="0"/>
          <a:ext cx="0" cy="0"/>
          <a:chOff x="0" y="0"/>
          <a:chExt cx="0" cy="0"/>
        </a:xfrm>
      </p:grpSpPr>
      <p:sp>
        <p:nvSpPr>
          <p:cNvPr id="743" name="Shape 743"/>
          <p:cNvSpPr/>
          <p:nvPr>
            <p:ph idx="2" type="sldImg"/>
          </p:nvPr>
        </p:nvSpPr>
        <p:spPr>
          <a:xfrm>
            <a:off x="884237" y="722312"/>
            <a:ext cx="4970400" cy="3727499"/>
          </a:xfrm>
          <a:custGeom>
            <a:pathLst>
              <a:path extrusionOk="0" h="120000" w="120000">
                <a:moveTo>
                  <a:pt x="0" y="0"/>
                </a:moveTo>
                <a:lnTo>
                  <a:pt x="120000" y="0"/>
                </a:lnTo>
                <a:lnTo>
                  <a:pt x="120000" y="120000"/>
                </a:lnTo>
                <a:lnTo>
                  <a:pt x="0" y="120000"/>
                </a:lnTo>
                <a:close/>
              </a:path>
            </a:pathLst>
          </a:custGeom>
          <a:noFill/>
          <a:ln>
            <a:noFill/>
          </a:ln>
        </p:spPr>
      </p:sp>
      <p:sp>
        <p:nvSpPr>
          <p:cNvPr id="744" name="Shape 744"/>
          <p:cNvSpPr txBox="1"/>
          <p:nvPr>
            <p:ph idx="1" type="body"/>
          </p:nvPr>
        </p:nvSpPr>
        <p:spPr>
          <a:xfrm>
            <a:off x="1312862" y="4730750"/>
            <a:ext cx="4186200" cy="4475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Arial"/>
                <a:ea typeface="Arial"/>
                <a:cs typeface="Arial"/>
                <a:sym typeface="Arial"/>
              </a:rPr>
              <a:t>Welcome back!</a:t>
            </a:r>
          </a:p>
          <a:p>
            <a:pPr indent="0" lvl="0" marL="0" marR="0" rtl="0" algn="l">
              <a:spcBef>
                <a:spcPts val="0"/>
              </a:spcBef>
              <a:buSzPct val="25000"/>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buSzPct val="25000"/>
              <a:buNone/>
            </a:pPr>
            <a:r>
              <a:rPr b="0" i="0" lang="en-US" sz="1200" u="none" cap="none" strike="noStrike">
                <a:solidFill>
                  <a:schemeClr val="dk1"/>
                </a:solidFill>
                <a:latin typeface="Arial"/>
                <a:ea typeface="Arial"/>
                <a:cs typeface="Arial"/>
                <a:sym typeface="Arial"/>
              </a:rPr>
              <a:t>Ready for the second day of the Lean IT Foundation</a:t>
            </a:r>
          </a:p>
          <a:p>
            <a:pPr indent="0" lvl="0" marL="0" marR="0" rtl="0" algn="l">
              <a:spcBef>
                <a:spcPts val="0"/>
              </a:spcBef>
              <a:buSzPct val="25000"/>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buSzPct val="25000"/>
              <a:buNone/>
            </a:pPr>
            <a:r>
              <a:rPr b="0" i="0" lang="en-US" sz="1200" u="none" cap="none" strike="noStrike">
                <a:solidFill>
                  <a:schemeClr val="dk1"/>
                </a:solidFill>
                <a:latin typeface="Arial"/>
                <a:ea typeface="Arial"/>
                <a:cs typeface="Arial"/>
                <a:sym typeface="Arial"/>
              </a:rPr>
              <a:t>Check if the students are ready to start</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3" name="Shape 753"/>
        <p:cNvGrpSpPr/>
        <p:nvPr/>
      </p:nvGrpSpPr>
      <p:grpSpPr>
        <a:xfrm>
          <a:off x="0" y="0"/>
          <a:ext cx="0" cy="0"/>
          <a:chOff x="0" y="0"/>
          <a:chExt cx="0" cy="0"/>
        </a:xfrm>
      </p:grpSpPr>
      <p:sp>
        <p:nvSpPr>
          <p:cNvPr id="754" name="Shape 754"/>
          <p:cNvSpPr/>
          <p:nvPr>
            <p:ph idx="2" type="sldImg"/>
          </p:nvPr>
        </p:nvSpPr>
        <p:spPr>
          <a:xfrm>
            <a:off x="992187" y="847725"/>
            <a:ext cx="5114925" cy="38369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55" name="Shape 755"/>
          <p:cNvSpPr txBox="1"/>
          <p:nvPr>
            <p:ph idx="1" type="body"/>
          </p:nvPr>
        </p:nvSpPr>
        <p:spPr>
          <a:xfrm>
            <a:off x="709612" y="4860925"/>
            <a:ext cx="5680075" cy="460533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147" name="Shape 147"/>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160" name="Shape 160"/>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172" name="Shape 172"/>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709612" y="4860925"/>
            <a:ext cx="5680199" cy="4605299"/>
          </a:xfrm>
          <a:prstGeom prst="rect">
            <a:avLst/>
          </a:prstGeom>
        </p:spPr>
        <p:txBody>
          <a:bodyPr anchorCtr="0" anchor="t" bIns="91425" lIns="91425" rIns="91425" tIns="91425">
            <a:noAutofit/>
          </a:bodyPr>
          <a:lstStyle/>
          <a:p>
            <a:pPr lvl="0" rtl="0">
              <a:spcBef>
                <a:spcPts val="0"/>
              </a:spcBef>
              <a:buNone/>
            </a:pPr>
            <a:r>
              <a:t/>
            </a:r>
            <a:endParaRPr/>
          </a:p>
        </p:txBody>
      </p:sp>
      <p:sp>
        <p:nvSpPr>
          <p:cNvPr id="184" name="Shape 184"/>
          <p:cNvSpPr/>
          <p:nvPr>
            <p:ph idx="2" type="sldImg"/>
          </p:nvPr>
        </p:nvSpPr>
        <p:spPr>
          <a:xfrm>
            <a:off x="992187" y="768350"/>
            <a:ext cx="5115000" cy="3837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image" Target="../media/image00.jp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image" Target="../media/image00.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ortada_Derecha">
    <p:spTree>
      <p:nvGrpSpPr>
        <p:cNvPr id="17" name="Shape 17"/>
        <p:cNvGrpSpPr/>
        <p:nvPr/>
      </p:nvGrpSpPr>
      <p:grpSpPr>
        <a:xfrm>
          <a:off x="0" y="0"/>
          <a:ext cx="0" cy="0"/>
          <a:chOff x="0" y="0"/>
          <a:chExt cx="0" cy="0"/>
        </a:xfrm>
      </p:grpSpPr>
      <p:pic>
        <p:nvPicPr>
          <p:cNvPr id="18" name="Shape 18"/>
          <p:cNvPicPr preferRelativeResize="0"/>
          <p:nvPr/>
        </p:nvPicPr>
        <p:blipFill rotWithShape="1">
          <a:blip r:embed="rId2">
            <a:alphaModFix/>
          </a:blip>
          <a:srcRect b="1753" l="0" r="0" t="1754"/>
          <a:stretch/>
        </p:blipFill>
        <p:spPr>
          <a:xfrm>
            <a:off x="4788023" y="1772816"/>
            <a:ext cx="4071965" cy="3929072"/>
          </a:xfrm>
          <a:prstGeom prst="rect">
            <a:avLst/>
          </a:prstGeom>
          <a:noFill/>
          <a:ln>
            <a:noFill/>
          </a:ln>
        </p:spPr>
      </p:pic>
      <p:sp>
        <p:nvSpPr>
          <p:cNvPr id="19" name="Shape 19"/>
          <p:cNvSpPr txBox="1"/>
          <p:nvPr>
            <p:ph idx="1" type="body"/>
          </p:nvPr>
        </p:nvSpPr>
        <p:spPr>
          <a:xfrm>
            <a:off x="5000657" y="3929066"/>
            <a:ext cx="3643308" cy="1571621"/>
          </a:xfrm>
          <a:prstGeom prst="rect">
            <a:avLst/>
          </a:prstGeom>
          <a:noFill/>
          <a:ln>
            <a:noFill/>
          </a:ln>
        </p:spPr>
        <p:txBody>
          <a:bodyPr anchorCtr="0" anchor="t" bIns="91425" lIns="91425" rIns="91425" tIns="91425"/>
          <a:lstStyle>
            <a:lvl1pPr indent="0" lvl="0" marL="0" marR="0" rtl="0" algn="l">
              <a:spcBef>
                <a:spcPts val="600"/>
              </a:spcBef>
              <a:buClr>
                <a:srgbClr val="7F7F7F"/>
              </a:buClr>
              <a:buFont typeface="Arial"/>
              <a:buNone/>
              <a:defRPr b="0" i="0" sz="3000" u="none" cap="none" strike="noStrike">
                <a:solidFill>
                  <a:srgbClr val="7F7F7F"/>
                </a:solidFill>
                <a:latin typeface="Monda"/>
                <a:ea typeface="Monda"/>
                <a:cs typeface="Monda"/>
                <a:sym typeface="Monda"/>
              </a:defRPr>
            </a:lvl1pPr>
            <a:lvl2pPr indent="-285750" lvl="1" marL="742950" marR="0" rtl="0" algn="l">
              <a:spcBef>
                <a:spcPts val="600"/>
              </a:spcBef>
              <a:buClr>
                <a:srgbClr val="7F7F7F"/>
              </a:buClr>
              <a:buFont typeface="Arial"/>
              <a:buNone/>
              <a:defRPr b="0" i="0" sz="3000" u="none" cap="none" strike="noStrike">
                <a:solidFill>
                  <a:srgbClr val="7F7F7F"/>
                </a:solidFill>
                <a:latin typeface="Monda"/>
                <a:ea typeface="Monda"/>
                <a:cs typeface="Monda"/>
                <a:sym typeface="Monda"/>
              </a:defRPr>
            </a:lvl2pPr>
            <a:lvl3pPr indent="-228600" lvl="2" marL="1143000" marR="0" rtl="0" algn="l">
              <a:spcBef>
                <a:spcPts val="600"/>
              </a:spcBef>
              <a:buClr>
                <a:srgbClr val="7F7F7F"/>
              </a:buClr>
              <a:buFont typeface="Arial"/>
              <a:buNone/>
              <a:defRPr b="0" i="0" sz="3000" u="none" cap="none" strike="noStrike">
                <a:solidFill>
                  <a:srgbClr val="7F7F7F"/>
                </a:solidFill>
                <a:latin typeface="Monda"/>
                <a:ea typeface="Monda"/>
                <a:cs typeface="Monda"/>
                <a:sym typeface="Monda"/>
              </a:defRPr>
            </a:lvl3pPr>
            <a:lvl4pPr indent="-228600" lvl="3" marL="1600200" marR="0" rtl="0" algn="l">
              <a:spcBef>
                <a:spcPts val="600"/>
              </a:spcBef>
              <a:buClr>
                <a:srgbClr val="7F7F7F"/>
              </a:buClr>
              <a:buFont typeface="Arial"/>
              <a:buNone/>
              <a:defRPr b="0" i="0" sz="3000" u="none" cap="none" strike="noStrike">
                <a:solidFill>
                  <a:srgbClr val="7F7F7F"/>
                </a:solidFill>
                <a:latin typeface="Monda"/>
                <a:ea typeface="Monda"/>
                <a:cs typeface="Monda"/>
                <a:sym typeface="Monda"/>
              </a:defRPr>
            </a:lvl4pPr>
            <a:lvl5pPr indent="-228600" lvl="4" marL="2057400" marR="0" rtl="0" algn="l">
              <a:spcBef>
                <a:spcPts val="600"/>
              </a:spcBef>
              <a:buClr>
                <a:srgbClr val="7F7F7F"/>
              </a:buClr>
              <a:buFont typeface="Arial"/>
              <a:buNone/>
              <a:defRPr b="0" i="0" sz="3000" u="none" cap="none" strike="noStrike">
                <a:solidFill>
                  <a:srgbClr val="7F7F7F"/>
                </a:solidFill>
                <a:latin typeface="Monda"/>
                <a:ea typeface="Monda"/>
                <a:cs typeface="Monda"/>
                <a:sym typeface="Monda"/>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0" name="Shape 20"/>
          <p:cNvSpPr txBox="1"/>
          <p:nvPr>
            <p:ph idx="12" type="sldNum"/>
          </p:nvPr>
        </p:nvSpPr>
        <p:spPr>
          <a:xfrm>
            <a:off x="4355976" y="6715147"/>
            <a:ext cx="432047" cy="142852"/>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Encabezado de sección">
    <p:bg>
      <p:bgPr>
        <a:solidFill>
          <a:srgbClr val="A5A5A5"/>
        </a:solidFill>
      </p:bgPr>
    </p:bg>
    <p:spTree>
      <p:nvGrpSpPr>
        <p:cNvPr id="21" name="Shape 21"/>
        <p:cNvGrpSpPr/>
        <p:nvPr/>
      </p:nvGrpSpPr>
      <p:grpSpPr>
        <a:xfrm>
          <a:off x="0" y="0"/>
          <a:ext cx="0" cy="0"/>
          <a:chOff x="0" y="0"/>
          <a:chExt cx="0" cy="0"/>
        </a:xfrm>
      </p:grpSpPr>
      <p:sp>
        <p:nvSpPr>
          <p:cNvPr id="22" name="Shape 22"/>
          <p:cNvSpPr txBox="1"/>
          <p:nvPr>
            <p:ph idx="1" type="body"/>
          </p:nvPr>
        </p:nvSpPr>
        <p:spPr>
          <a:xfrm>
            <a:off x="1475655" y="2743200"/>
            <a:ext cx="7019057" cy="1673224"/>
          </a:xfrm>
          <a:prstGeom prst="rect">
            <a:avLst/>
          </a:prstGeom>
          <a:noFill/>
          <a:ln>
            <a:noFill/>
          </a:ln>
        </p:spPr>
        <p:txBody>
          <a:bodyPr anchorCtr="0" anchor="t" bIns="91425" lIns="91425" rIns="91425" tIns="91425"/>
          <a:lstStyle>
            <a:lvl1pPr indent="0" lvl="0" marL="0" marR="0" rtl="0" algn="l">
              <a:spcBef>
                <a:spcPts val="560"/>
              </a:spcBef>
              <a:buClr>
                <a:srgbClr val="3F3F3F"/>
              </a:buClr>
              <a:buFont typeface="Arial"/>
              <a:buNone/>
              <a:defRPr b="0" i="0" sz="2800" u="none" cap="none" strike="noStrike">
                <a:solidFill>
                  <a:srgbClr val="3F3F3F"/>
                </a:solidFill>
                <a:latin typeface="Monda"/>
                <a:ea typeface="Monda"/>
                <a:cs typeface="Monda"/>
                <a:sym typeface="Monda"/>
              </a:defRPr>
            </a:lvl1pPr>
            <a:lvl2pPr indent="-285750" lvl="1" marL="742950" marR="0" rtl="0" algn="l">
              <a:spcBef>
                <a:spcPts val="360"/>
              </a:spcBef>
              <a:buClr>
                <a:srgbClr val="888888"/>
              </a:buClr>
              <a:buFont typeface="Arial"/>
              <a:buNone/>
              <a:defRPr b="0" i="0" sz="1800" u="none" cap="none" strike="noStrike">
                <a:solidFill>
                  <a:srgbClr val="888888"/>
                </a:solidFill>
                <a:latin typeface="Arial"/>
                <a:ea typeface="Arial"/>
                <a:cs typeface="Arial"/>
                <a:sym typeface="Arial"/>
              </a:defRPr>
            </a:lvl2pPr>
            <a:lvl3pPr indent="-228600" lvl="2" marL="1143000" marR="0" rtl="0" algn="l">
              <a:spcBef>
                <a:spcPts val="320"/>
              </a:spcBef>
              <a:buClr>
                <a:srgbClr val="888888"/>
              </a:buClr>
              <a:buFont typeface="Arial"/>
              <a:buNone/>
              <a:defRPr b="0" i="0" sz="1600" u="none" cap="none" strike="noStrike">
                <a:solidFill>
                  <a:srgbClr val="888888"/>
                </a:solidFill>
                <a:latin typeface="Arial"/>
                <a:ea typeface="Arial"/>
                <a:cs typeface="Arial"/>
                <a:sym typeface="Arial"/>
              </a:defRPr>
            </a:lvl3pPr>
            <a:lvl4pPr indent="-228600" lvl="3" marL="1600200" marR="0" rtl="0" algn="l">
              <a:spcBef>
                <a:spcPts val="280"/>
              </a:spcBef>
              <a:buClr>
                <a:srgbClr val="888888"/>
              </a:buClr>
              <a:buFont typeface="Arial"/>
              <a:buNone/>
              <a:defRPr b="0" i="0" sz="1400" u="none" cap="none" strike="noStrike">
                <a:solidFill>
                  <a:srgbClr val="888888"/>
                </a:solidFill>
                <a:latin typeface="Arial"/>
                <a:ea typeface="Arial"/>
                <a:cs typeface="Arial"/>
                <a:sym typeface="Arial"/>
              </a:defRPr>
            </a:lvl4pPr>
            <a:lvl5pPr indent="-228600" lvl="4" marL="2057400" marR="0" rtl="0" algn="l">
              <a:spcBef>
                <a:spcPts val="280"/>
              </a:spcBef>
              <a:buClr>
                <a:srgbClr val="888888"/>
              </a:buClr>
              <a:buFont typeface="Arial"/>
              <a:buNone/>
              <a:defRPr b="0" i="0" sz="1400" u="none" cap="none" strike="noStrike">
                <a:solidFill>
                  <a:srgbClr val="888888"/>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3" name="Shape 23"/>
          <p:cNvSpPr/>
          <p:nvPr/>
        </p:nvSpPr>
        <p:spPr>
          <a:xfrm>
            <a:off x="0" y="1524000"/>
            <a:ext cx="9144000" cy="11430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24" name="Shape 24"/>
          <p:cNvSpPr/>
          <p:nvPr/>
        </p:nvSpPr>
        <p:spPr>
          <a:xfrm>
            <a:off x="0" y="1600200"/>
            <a:ext cx="1295400" cy="990599"/>
          </a:xfrm>
          <a:prstGeom prst="rect">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25" name="Shape 25"/>
          <p:cNvSpPr/>
          <p:nvPr/>
        </p:nvSpPr>
        <p:spPr>
          <a:xfrm>
            <a:off x="1371600" y="1600200"/>
            <a:ext cx="7772400" cy="990599"/>
          </a:xfrm>
          <a:prstGeom prst="rect">
            <a:avLst/>
          </a:prstGeom>
          <a:solidFill>
            <a:srgbClr val="595959"/>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26" name="Shape 26"/>
          <p:cNvSpPr txBox="1"/>
          <p:nvPr>
            <p:ph type="title"/>
          </p:nvPr>
        </p:nvSpPr>
        <p:spPr>
          <a:xfrm>
            <a:off x="1475655" y="1600200"/>
            <a:ext cx="7515943" cy="990599"/>
          </a:xfrm>
          <a:prstGeom prst="rect">
            <a:avLst/>
          </a:prstGeom>
          <a:noFill/>
          <a:ln>
            <a:noFill/>
          </a:ln>
        </p:spPr>
        <p:txBody>
          <a:bodyPr anchorCtr="0" anchor="t" bIns="91425" lIns="91425" rIns="91425" tIns="91425"/>
          <a:lstStyle>
            <a:lvl1pPr indent="0" lvl="0" marL="0" marR="0" rtl="0" algn="l">
              <a:spcBef>
                <a:spcPts val="0"/>
              </a:spcBef>
              <a:buClr>
                <a:srgbClr val="FFFFFF"/>
              </a:buClr>
              <a:buFont typeface="Monda"/>
              <a:buNone/>
              <a:defRPr b="0" i="0" sz="2800" u="none" cap="none" strike="noStrike">
                <a:solidFill>
                  <a:srgbClr val="FFFFFF"/>
                </a:solidFill>
                <a:latin typeface="Monda"/>
                <a:ea typeface="Monda"/>
                <a:cs typeface="Monda"/>
                <a:sym typeface="Mond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2" type="sldNum"/>
          </p:nvPr>
        </p:nvSpPr>
        <p:spPr>
          <a:xfrm>
            <a:off x="4355976" y="6715147"/>
            <a:ext cx="432047" cy="142852"/>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os objetos">
    <p:spTree>
      <p:nvGrpSpPr>
        <p:cNvPr id="73" name="Shape 73"/>
        <p:cNvGrpSpPr/>
        <p:nvPr/>
      </p:nvGrpSpPr>
      <p:grpSpPr>
        <a:xfrm>
          <a:off x="0" y="0"/>
          <a:ext cx="0" cy="0"/>
          <a:chOff x="0" y="0"/>
          <a:chExt cx="0" cy="0"/>
        </a:xfrm>
      </p:grpSpPr>
      <p:sp>
        <p:nvSpPr>
          <p:cNvPr id="74" name="Shape 74"/>
          <p:cNvSpPr txBox="1"/>
          <p:nvPr>
            <p:ph type="title"/>
          </p:nvPr>
        </p:nvSpPr>
        <p:spPr>
          <a:xfrm>
            <a:off x="373948" y="485800"/>
            <a:ext cx="8662547" cy="1143000"/>
          </a:xfrm>
          <a:prstGeom prst="rect">
            <a:avLst/>
          </a:prstGeom>
          <a:noFill/>
          <a:ln>
            <a:noFill/>
          </a:ln>
        </p:spPr>
        <p:txBody>
          <a:bodyPr anchorCtr="0" anchor="t" bIns="91425" lIns="91425" rIns="91425" tIns="91425"/>
          <a:lstStyle>
            <a:lvl1pPr indent="0" lvl="0" marL="0" marR="0" rtl="0" algn="l">
              <a:spcBef>
                <a:spcPts val="0"/>
              </a:spcBef>
              <a:buClr>
                <a:srgbClr val="7F7F7F"/>
              </a:buClr>
              <a:buFont typeface="Monda"/>
              <a:buNone/>
              <a:defRPr b="0" i="0" sz="3000" u="none" cap="none" strike="noStrike">
                <a:solidFill>
                  <a:srgbClr val="7F7F7F"/>
                </a:solidFill>
                <a:latin typeface="Monda"/>
                <a:ea typeface="Monda"/>
                <a:cs typeface="Monda"/>
                <a:sym typeface="Mond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5" name="Shape 75"/>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76" name="Shape 76"/>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77" name="Shape 77"/>
          <p:cNvSpPr txBox="1"/>
          <p:nvPr>
            <p:ph idx="11" type="ftr"/>
          </p:nvPr>
        </p:nvSpPr>
        <p:spPr>
          <a:xfrm>
            <a:off x="6300787" y="6564313"/>
            <a:ext cx="2447925" cy="293687"/>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2" type="sldNum"/>
          </p:nvPr>
        </p:nvSpPr>
        <p:spPr>
          <a:xfrm>
            <a:off x="4355976" y="6715147"/>
            <a:ext cx="432047" cy="142852"/>
          </a:xfrm>
          <a:prstGeom prst="rect">
            <a:avLst/>
          </a:prstGeom>
          <a:solidFill>
            <a:schemeClr val="lt1"/>
          </a:solid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lide clásica">
    <p:spTree>
      <p:nvGrpSpPr>
        <p:cNvPr id="28" name="Shape 28"/>
        <p:cNvGrpSpPr/>
        <p:nvPr/>
      </p:nvGrpSpPr>
      <p:grpSpPr>
        <a:xfrm>
          <a:off x="0" y="0"/>
          <a:ext cx="0" cy="0"/>
          <a:chOff x="0" y="0"/>
          <a:chExt cx="0" cy="0"/>
        </a:xfrm>
      </p:grpSpPr>
      <p:sp>
        <p:nvSpPr>
          <p:cNvPr id="29" name="Shape 29"/>
          <p:cNvSpPr txBox="1"/>
          <p:nvPr>
            <p:ph type="title"/>
          </p:nvPr>
        </p:nvSpPr>
        <p:spPr>
          <a:xfrm>
            <a:off x="373948" y="485800"/>
            <a:ext cx="8662547" cy="1143000"/>
          </a:xfrm>
          <a:prstGeom prst="rect">
            <a:avLst/>
          </a:prstGeom>
          <a:noFill/>
          <a:ln>
            <a:noFill/>
          </a:ln>
        </p:spPr>
        <p:txBody>
          <a:bodyPr anchorCtr="0" anchor="t" bIns="91425" lIns="91425" rIns="91425" tIns="91425"/>
          <a:lstStyle>
            <a:lvl1pPr indent="0" lvl="0" marL="0" marR="0" rtl="0" algn="l">
              <a:spcBef>
                <a:spcPts val="0"/>
              </a:spcBef>
              <a:buClr>
                <a:srgbClr val="7F7F7F"/>
              </a:buClr>
              <a:buFont typeface="Monda"/>
              <a:buNone/>
              <a:defRPr b="0" i="0" sz="3000" u="none" cap="none" strike="noStrike">
                <a:solidFill>
                  <a:srgbClr val="7F7F7F"/>
                </a:solidFill>
                <a:latin typeface="Monda"/>
                <a:ea typeface="Monda"/>
                <a:cs typeface="Monda"/>
                <a:sym typeface="Mond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0" name="Shape 30"/>
          <p:cNvSpPr txBox="1"/>
          <p:nvPr>
            <p:ph idx="12" type="sldNum"/>
          </p:nvPr>
        </p:nvSpPr>
        <p:spPr>
          <a:xfrm>
            <a:off x="4355976" y="6715147"/>
            <a:ext cx="432047" cy="142852"/>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sp>
        <p:nvSpPr>
          <p:cNvPr id="31" name="Shape 31"/>
          <p:cNvSpPr txBox="1"/>
          <p:nvPr>
            <p:ph idx="1" type="body"/>
          </p:nvPr>
        </p:nvSpPr>
        <p:spPr>
          <a:xfrm>
            <a:off x="395536" y="1772816"/>
            <a:ext cx="8424935" cy="4521101"/>
          </a:xfrm>
          <a:prstGeom prst="rect">
            <a:avLst/>
          </a:prstGeom>
          <a:noFill/>
          <a:ln>
            <a:noFill/>
          </a:ln>
        </p:spPr>
        <p:txBody>
          <a:bodyPr anchorCtr="0" anchor="t" bIns="91425" lIns="91425" rIns="91425" tIns="91425"/>
          <a:lstStyle>
            <a:lvl1pPr indent="-167640" lvl="0" marL="342900" marR="0" rtl="0" algn="l">
              <a:spcBef>
                <a:spcPts val="480"/>
              </a:spcBef>
              <a:buClr>
                <a:schemeClr val="dk1"/>
              </a:buClr>
              <a:buSzPct val="115000"/>
              <a:buFont typeface="Arial"/>
              <a:buChar char="•"/>
              <a:defRPr b="0" i="0" sz="2400" u="none" cap="none" strike="noStrike">
                <a:solidFill>
                  <a:schemeClr val="dk1"/>
                </a:solidFill>
                <a:latin typeface="Arial"/>
                <a:ea typeface="Arial"/>
                <a:cs typeface="Arial"/>
                <a:sym typeface="Arial"/>
              </a:defRPr>
            </a:lvl1pPr>
            <a:lvl2pPr indent="-196850" lvl="1" marL="742950" marR="0" rtl="0" algn="l">
              <a:spcBef>
                <a:spcPts val="400"/>
              </a:spcBef>
              <a:buClr>
                <a:schemeClr val="dk1"/>
              </a:buClr>
              <a:buSzPct val="70000"/>
              <a:buFont typeface="Arial"/>
              <a:buChar char="•"/>
              <a:defRPr b="0" i="0" sz="2000" u="none" cap="none" strike="noStrike">
                <a:solidFill>
                  <a:schemeClr val="dk1"/>
                </a:solidFill>
                <a:latin typeface="Arial"/>
                <a:ea typeface="Arial"/>
                <a:cs typeface="Arial"/>
                <a:sym typeface="Arial"/>
              </a:defRPr>
            </a:lvl2pPr>
            <a:lvl3pPr indent="-148589" lvl="2" marL="1143000" marR="0" rtl="0" algn="l">
              <a:spcBef>
                <a:spcPts val="360"/>
              </a:spcBef>
              <a:buClr>
                <a:schemeClr val="dk1"/>
              </a:buClr>
              <a:buSzPct val="70000"/>
              <a:buFont typeface="Arial"/>
              <a:buChar char="•"/>
              <a:defRPr b="0" i="0" sz="1800" u="none" cap="none" strike="noStrike">
                <a:solidFill>
                  <a:schemeClr val="dk1"/>
                </a:solidFill>
                <a:latin typeface="Arial"/>
                <a:ea typeface="Arial"/>
                <a:cs typeface="Arial"/>
                <a:sym typeface="Arial"/>
              </a:defRPr>
            </a:lvl3pPr>
            <a:lvl4pPr indent="-157480" lvl="3" marL="1600200" marR="0" rtl="0" algn="l">
              <a:spcBef>
                <a:spcPts val="320"/>
              </a:spcBef>
              <a:buClr>
                <a:schemeClr val="dk1"/>
              </a:buClr>
              <a:buSzPct val="70000"/>
              <a:buFont typeface="Arial"/>
              <a:buChar char="•"/>
              <a:defRPr b="0" i="0" sz="1600" u="none" cap="none" strike="noStrike">
                <a:solidFill>
                  <a:schemeClr val="dk1"/>
                </a:solidFill>
                <a:latin typeface="Arial"/>
                <a:ea typeface="Arial"/>
                <a:cs typeface="Arial"/>
                <a:sym typeface="Arial"/>
              </a:defRPr>
            </a:lvl4pPr>
            <a:lvl5pPr indent="-166370" lvl="4" marL="2057400" marR="0" rtl="0" algn="l">
              <a:spcBef>
                <a:spcPts val="280"/>
              </a:spcBef>
              <a:buClr>
                <a:schemeClr val="dk1"/>
              </a:buClr>
              <a:buSzPct val="7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Encabezado de sección">
    <p:bg>
      <p:bgPr>
        <a:solidFill>
          <a:schemeClr val="lt1"/>
        </a:solidFill>
      </p:bgPr>
    </p:bg>
    <p:spTree>
      <p:nvGrpSpPr>
        <p:cNvPr id="32" name="Shape 32"/>
        <p:cNvGrpSpPr/>
        <p:nvPr/>
      </p:nvGrpSpPr>
      <p:grpSpPr>
        <a:xfrm>
          <a:off x="0" y="0"/>
          <a:ext cx="0" cy="0"/>
          <a:chOff x="0" y="0"/>
          <a:chExt cx="0" cy="0"/>
        </a:xfrm>
      </p:grpSpPr>
      <p:sp>
        <p:nvSpPr>
          <p:cNvPr id="33" name="Shape 33"/>
          <p:cNvSpPr/>
          <p:nvPr/>
        </p:nvSpPr>
        <p:spPr>
          <a:xfrm>
            <a:off x="0" y="1524000"/>
            <a:ext cx="9144000" cy="11430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4" name="Shape 34"/>
          <p:cNvSpPr/>
          <p:nvPr/>
        </p:nvSpPr>
        <p:spPr>
          <a:xfrm>
            <a:off x="0" y="1600200"/>
            <a:ext cx="1295400" cy="990599"/>
          </a:xfrm>
          <a:prstGeom prst="rect">
            <a:avLst/>
          </a:prstGeom>
          <a:solidFill>
            <a:srgbClr val="BFBFB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5" name="Shape 35"/>
          <p:cNvSpPr/>
          <p:nvPr/>
        </p:nvSpPr>
        <p:spPr>
          <a:xfrm>
            <a:off x="1371600" y="1600200"/>
            <a:ext cx="7772400" cy="990599"/>
          </a:xfrm>
          <a:prstGeom prst="rect">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6" name="Shape 36"/>
          <p:cNvSpPr txBox="1"/>
          <p:nvPr>
            <p:ph type="title"/>
          </p:nvPr>
        </p:nvSpPr>
        <p:spPr>
          <a:xfrm>
            <a:off x="1475655" y="1600200"/>
            <a:ext cx="7515943" cy="990599"/>
          </a:xfrm>
          <a:prstGeom prst="rect">
            <a:avLst/>
          </a:prstGeom>
          <a:noFill/>
          <a:ln>
            <a:noFill/>
          </a:ln>
        </p:spPr>
        <p:txBody>
          <a:bodyPr anchorCtr="0" anchor="t" bIns="91425" lIns="91425" rIns="91425" tIns="91425"/>
          <a:lstStyle>
            <a:lvl1pPr indent="0" lvl="0" marL="0" marR="0" rtl="0" algn="l">
              <a:spcBef>
                <a:spcPts val="0"/>
              </a:spcBef>
              <a:buClr>
                <a:srgbClr val="FFFFFF"/>
              </a:buClr>
              <a:buFont typeface="Monda"/>
              <a:buNone/>
              <a:defRPr b="0" i="0" sz="2800" u="none" cap="none" strike="noStrike">
                <a:solidFill>
                  <a:srgbClr val="FFFFFF"/>
                </a:solidFill>
                <a:latin typeface="Monda"/>
                <a:ea typeface="Monda"/>
                <a:cs typeface="Monda"/>
                <a:sym typeface="Mond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2" type="sldNum"/>
          </p:nvPr>
        </p:nvSpPr>
        <p:spPr>
          <a:xfrm>
            <a:off x="4355976" y="6715147"/>
            <a:ext cx="432047" cy="142852"/>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sp>
        <p:nvSpPr>
          <p:cNvPr id="38" name="Shape 38"/>
          <p:cNvSpPr/>
          <p:nvPr/>
        </p:nvSpPr>
        <p:spPr>
          <a:xfrm>
            <a:off x="0" y="2924943"/>
            <a:ext cx="9144000" cy="288032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1600">
              <a:solidFill>
                <a:schemeClr val="lt1"/>
              </a:solidFill>
              <a:latin typeface="Arial"/>
              <a:ea typeface="Arial"/>
              <a:cs typeface="Arial"/>
              <a:sym typeface="Arial"/>
            </a:endParaRPr>
          </a:p>
        </p:txBody>
      </p:sp>
      <p:sp>
        <p:nvSpPr>
          <p:cNvPr id="39" name="Shape 39"/>
          <p:cNvSpPr txBox="1"/>
          <p:nvPr>
            <p:ph idx="1" type="body"/>
          </p:nvPr>
        </p:nvSpPr>
        <p:spPr>
          <a:xfrm>
            <a:off x="1475655" y="3627982"/>
            <a:ext cx="7019057" cy="1673224"/>
          </a:xfrm>
          <a:prstGeom prst="rect">
            <a:avLst/>
          </a:prstGeom>
          <a:noFill/>
          <a:ln>
            <a:noFill/>
          </a:ln>
        </p:spPr>
        <p:txBody>
          <a:bodyPr anchorCtr="0" anchor="t" bIns="91425" lIns="91425" rIns="91425" tIns="91425"/>
          <a:lstStyle>
            <a:lvl1pPr indent="-146050" lvl="0" marL="273050" marR="0" rtl="0" algn="l">
              <a:spcBef>
                <a:spcPts val="400"/>
              </a:spcBef>
              <a:buClr>
                <a:srgbClr val="3F3F3F"/>
              </a:buClr>
              <a:buSzPct val="100000"/>
              <a:buFont typeface="Arial"/>
              <a:buAutoNum type="arabicPeriod"/>
              <a:defRPr b="0" i="0" sz="2000" u="none" cap="none" strike="noStrike">
                <a:solidFill>
                  <a:srgbClr val="3F3F3F"/>
                </a:solidFill>
                <a:latin typeface="Monda"/>
                <a:ea typeface="Monda"/>
                <a:cs typeface="Monda"/>
                <a:sym typeface="Monda"/>
              </a:defRPr>
            </a:lvl1pPr>
            <a:lvl2pPr indent="-285750" lvl="1" marL="742950" marR="0" rtl="0" algn="l">
              <a:spcBef>
                <a:spcPts val="360"/>
              </a:spcBef>
              <a:buClr>
                <a:srgbClr val="888888"/>
              </a:buClr>
              <a:buFont typeface="Arial"/>
              <a:buNone/>
              <a:defRPr b="0" i="0" sz="1800" u="none" cap="none" strike="noStrike">
                <a:solidFill>
                  <a:srgbClr val="888888"/>
                </a:solidFill>
                <a:latin typeface="Arial"/>
                <a:ea typeface="Arial"/>
                <a:cs typeface="Arial"/>
                <a:sym typeface="Arial"/>
              </a:defRPr>
            </a:lvl2pPr>
            <a:lvl3pPr indent="-228600" lvl="2" marL="1143000" marR="0" rtl="0" algn="l">
              <a:spcBef>
                <a:spcPts val="320"/>
              </a:spcBef>
              <a:buClr>
                <a:srgbClr val="888888"/>
              </a:buClr>
              <a:buFont typeface="Arial"/>
              <a:buNone/>
              <a:defRPr b="0" i="0" sz="1600" u="none" cap="none" strike="noStrike">
                <a:solidFill>
                  <a:srgbClr val="888888"/>
                </a:solidFill>
                <a:latin typeface="Arial"/>
                <a:ea typeface="Arial"/>
                <a:cs typeface="Arial"/>
                <a:sym typeface="Arial"/>
              </a:defRPr>
            </a:lvl3pPr>
            <a:lvl4pPr indent="-228600" lvl="3" marL="1600200" marR="0" rtl="0" algn="l">
              <a:spcBef>
                <a:spcPts val="280"/>
              </a:spcBef>
              <a:buClr>
                <a:srgbClr val="888888"/>
              </a:buClr>
              <a:buFont typeface="Arial"/>
              <a:buNone/>
              <a:defRPr b="0" i="0" sz="1400" u="none" cap="none" strike="noStrike">
                <a:solidFill>
                  <a:srgbClr val="888888"/>
                </a:solidFill>
                <a:latin typeface="Arial"/>
                <a:ea typeface="Arial"/>
                <a:cs typeface="Arial"/>
                <a:sym typeface="Arial"/>
              </a:defRPr>
            </a:lvl4pPr>
            <a:lvl5pPr indent="-228600" lvl="4" marL="2057400" marR="0" rtl="0" algn="l">
              <a:spcBef>
                <a:spcPts val="280"/>
              </a:spcBef>
              <a:buClr>
                <a:srgbClr val="888888"/>
              </a:buClr>
              <a:buFont typeface="Arial"/>
              <a:buNone/>
              <a:defRPr b="0" i="0" sz="1400" u="none" cap="none" strike="noStrike">
                <a:solidFill>
                  <a:srgbClr val="888888"/>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0" name="Shape 40"/>
          <p:cNvSpPr txBox="1"/>
          <p:nvPr/>
        </p:nvSpPr>
        <p:spPr>
          <a:xfrm>
            <a:off x="1475655" y="3183358"/>
            <a:ext cx="3960440"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rgbClr val="BFBFBF"/>
                </a:solidFill>
                <a:latin typeface="Monda"/>
                <a:ea typeface="Monda"/>
                <a:cs typeface="Monda"/>
                <a:sym typeface="Monda"/>
              </a:rPr>
              <a:t>Índice del capítulo</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ra_Izquierda">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1753" l="0" r="0" t="1754"/>
          <a:stretch/>
        </p:blipFill>
        <p:spPr>
          <a:xfrm>
            <a:off x="251519" y="1714488"/>
            <a:ext cx="4071965" cy="3929072"/>
          </a:xfrm>
          <a:prstGeom prst="rect">
            <a:avLst/>
          </a:prstGeom>
          <a:noFill/>
          <a:ln>
            <a:noFill/>
          </a:ln>
        </p:spPr>
      </p:pic>
      <p:sp>
        <p:nvSpPr>
          <p:cNvPr id="43" name="Shape 43"/>
          <p:cNvSpPr txBox="1"/>
          <p:nvPr>
            <p:ph idx="1" type="body"/>
          </p:nvPr>
        </p:nvSpPr>
        <p:spPr>
          <a:xfrm>
            <a:off x="465862" y="3212975"/>
            <a:ext cx="3643308" cy="792087"/>
          </a:xfrm>
          <a:prstGeom prst="rect">
            <a:avLst/>
          </a:prstGeom>
          <a:noFill/>
          <a:ln>
            <a:noFill/>
          </a:ln>
        </p:spPr>
        <p:txBody>
          <a:bodyPr anchorCtr="0" anchor="t" bIns="91425" lIns="91425" rIns="91425" tIns="91425"/>
          <a:lstStyle>
            <a:lvl1pPr indent="0" lvl="0" marL="0" marR="0" rtl="0" algn="l">
              <a:lnSpc>
                <a:spcPct val="100000"/>
              </a:lnSpc>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1pPr>
            <a:lvl2pPr indent="-285750" lvl="1" marL="742950" marR="0" rtl="0" algn="l">
              <a:spcBef>
                <a:spcPts val="600"/>
              </a:spcBef>
              <a:buClr>
                <a:srgbClr val="7F7F7F"/>
              </a:buClr>
              <a:buFont typeface="Arial"/>
              <a:buNone/>
              <a:defRPr b="0" i="0" sz="3000" u="none" cap="none" strike="noStrike">
                <a:solidFill>
                  <a:srgbClr val="7F7F7F"/>
                </a:solidFill>
                <a:latin typeface="Monda"/>
                <a:ea typeface="Monda"/>
                <a:cs typeface="Monda"/>
                <a:sym typeface="Monda"/>
              </a:defRPr>
            </a:lvl2pPr>
            <a:lvl3pPr indent="-228600" lvl="2" marL="1143000" marR="0" rtl="0" algn="l">
              <a:spcBef>
                <a:spcPts val="600"/>
              </a:spcBef>
              <a:buClr>
                <a:srgbClr val="7F7F7F"/>
              </a:buClr>
              <a:buFont typeface="Arial"/>
              <a:buNone/>
              <a:defRPr b="0" i="0" sz="3000" u="none" cap="none" strike="noStrike">
                <a:solidFill>
                  <a:srgbClr val="7F7F7F"/>
                </a:solidFill>
                <a:latin typeface="Monda"/>
                <a:ea typeface="Monda"/>
                <a:cs typeface="Monda"/>
                <a:sym typeface="Monda"/>
              </a:defRPr>
            </a:lvl3pPr>
            <a:lvl4pPr indent="-228600" lvl="3" marL="1600200" marR="0" rtl="0" algn="l">
              <a:spcBef>
                <a:spcPts val="600"/>
              </a:spcBef>
              <a:buClr>
                <a:srgbClr val="7F7F7F"/>
              </a:buClr>
              <a:buFont typeface="Arial"/>
              <a:buNone/>
              <a:defRPr b="0" i="0" sz="3000" u="none" cap="none" strike="noStrike">
                <a:solidFill>
                  <a:srgbClr val="7F7F7F"/>
                </a:solidFill>
                <a:latin typeface="Monda"/>
                <a:ea typeface="Monda"/>
                <a:cs typeface="Monda"/>
                <a:sym typeface="Monda"/>
              </a:defRPr>
            </a:lvl4pPr>
            <a:lvl5pPr indent="-228600" lvl="4" marL="2057400" marR="0" rtl="0" algn="l">
              <a:spcBef>
                <a:spcPts val="600"/>
              </a:spcBef>
              <a:buClr>
                <a:srgbClr val="7F7F7F"/>
              </a:buClr>
              <a:buFont typeface="Arial"/>
              <a:buNone/>
              <a:defRPr b="0" i="0" sz="3000" u="none" cap="none" strike="noStrike">
                <a:solidFill>
                  <a:srgbClr val="7F7F7F"/>
                </a:solidFill>
                <a:latin typeface="Monda"/>
                <a:ea typeface="Monda"/>
                <a:cs typeface="Monda"/>
                <a:sym typeface="Monda"/>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4" name="Shape 44"/>
          <p:cNvSpPr txBox="1"/>
          <p:nvPr>
            <p:ph idx="2" type="body"/>
          </p:nvPr>
        </p:nvSpPr>
        <p:spPr>
          <a:xfrm>
            <a:off x="469254" y="2852935"/>
            <a:ext cx="3643308" cy="270931"/>
          </a:xfrm>
          <a:prstGeom prst="rect">
            <a:avLst/>
          </a:prstGeom>
          <a:noFill/>
          <a:ln>
            <a:noFill/>
          </a:ln>
        </p:spPr>
        <p:txBody>
          <a:bodyPr anchorCtr="0" anchor="t" bIns="91425" lIns="91425" rIns="91425" tIns="91425"/>
          <a:lstStyle>
            <a:lvl1pPr indent="-342900" lvl="0" marL="342900" marR="0" rtl="0" algn="l">
              <a:spcBef>
                <a:spcPts val="300"/>
              </a:spcBef>
              <a:buClr>
                <a:srgbClr val="7F7F7F"/>
              </a:buClr>
              <a:buFont typeface="Arial"/>
              <a:buNone/>
              <a:defRPr b="0" i="0" sz="1500" u="none" cap="none" strike="noStrike">
                <a:solidFill>
                  <a:srgbClr val="7F7F7F"/>
                </a:solidFill>
                <a:latin typeface="Monda"/>
                <a:ea typeface="Monda"/>
                <a:cs typeface="Monda"/>
                <a:sym typeface="Monda"/>
              </a:defRPr>
            </a:lvl1pPr>
            <a:lvl2pPr indent="-285750" lvl="1" marL="742950" marR="0" rtl="0" algn="l">
              <a:spcBef>
                <a:spcPts val="600"/>
              </a:spcBef>
              <a:buClr>
                <a:srgbClr val="7F7F7F"/>
              </a:buClr>
              <a:buFont typeface="Arial"/>
              <a:buNone/>
              <a:defRPr b="0" i="0" sz="3000" u="none" cap="none" strike="noStrike">
                <a:solidFill>
                  <a:srgbClr val="7F7F7F"/>
                </a:solidFill>
                <a:latin typeface="Monda"/>
                <a:ea typeface="Monda"/>
                <a:cs typeface="Monda"/>
                <a:sym typeface="Monda"/>
              </a:defRPr>
            </a:lvl2pPr>
            <a:lvl3pPr indent="-228600" lvl="2" marL="1143000" marR="0" rtl="0" algn="l">
              <a:spcBef>
                <a:spcPts val="600"/>
              </a:spcBef>
              <a:buClr>
                <a:srgbClr val="7F7F7F"/>
              </a:buClr>
              <a:buFont typeface="Arial"/>
              <a:buNone/>
              <a:defRPr b="0" i="0" sz="3000" u="none" cap="none" strike="noStrike">
                <a:solidFill>
                  <a:srgbClr val="7F7F7F"/>
                </a:solidFill>
                <a:latin typeface="Monda"/>
                <a:ea typeface="Monda"/>
                <a:cs typeface="Monda"/>
                <a:sym typeface="Monda"/>
              </a:defRPr>
            </a:lvl3pPr>
            <a:lvl4pPr indent="-228600" lvl="3" marL="1600200" marR="0" rtl="0" algn="l">
              <a:spcBef>
                <a:spcPts val="600"/>
              </a:spcBef>
              <a:buClr>
                <a:srgbClr val="7F7F7F"/>
              </a:buClr>
              <a:buFont typeface="Arial"/>
              <a:buNone/>
              <a:defRPr b="0" i="0" sz="3000" u="none" cap="none" strike="noStrike">
                <a:solidFill>
                  <a:srgbClr val="7F7F7F"/>
                </a:solidFill>
                <a:latin typeface="Monda"/>
                <a:ea typeface="Monda"/>
                <a:cs typeface="Monda"/>
                <a:sym typeface="Monda"/>
              </a:defRPr>
            </a:lvl4pPr>
            <a:lvl5pPr indent="-228600" lvl="4" marL="2057400" marR="0" rtl="0" algn="l">
              <a:spcBef>
                <a:spcPts val="600"/>
              </a:spcBef>
              <a:buClr>
                <a:srgbClr val="7F7F7F"/>
              </a:buClr>
              <a:buFont typeface="Arial"/>
              <a:buNone/>
              <a:defRPr b="0" i="0" sz="3000" u="none" cap="none" strike="noStrike">
                <a:solidFill>
                  <a:srgbClr val="7F7F7F"/>
                </a:solidFill>
                <a:latin typeface="Monda"/>
                <a:ea typeface="Monda"/>
                <a:cs typeface="Monda"/>
                <a:sym typeface="Monda"/>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5" name="Shape 45"/>
          <p:cNvSpPr txBox="1"/>
          <p:nvPr>
            <p:ph idx="3" type="body"/>
          </p:nvPr>
        </p:nvSpPr>
        <p:spPr>
          <a:xfrm>
            <a:off x="469254" y="5229200"/>
            <a:ext cx="3643308" cy="270931"/>
          </a:xfrm>
          <a:prstGeom prst="rect">
            <a:avLst/>
          </a:prstGeom>
          <a:noFill/>
          <a:ln>
            <a:noFill/>
          </a:ln>
        </p:spPr>
        <p:txBody>
          <a:bodyPr anchorCtr="0" anchor="t" bIns="91425" lIns="91425" rIns="91425" tIns="91425"/>
          <a:lstStyle>
            <a:lvl1pPr indent="-342900" lvl="0" marL="342900" marR="0" rtl="0" algn="l">
              <a:spcBef>
                <a:spcPts val="240"/>
              </a:spcBef>
              <a:buClr>
                <a:srgbClr val="003C69"/>
              </a:buClr>
              <a:buFont typeface="Arial"/>
              <a:buNone/>
              <a:defRPr b="0" i="0" sz="1200" u="none" cap="none" strike="noStrike">
                <a:solidFill>
                  <a:srgbClr val="003C69"/>
                </a:solidFill>
                <a:latin typeface="Monda"/>
                <a:ea typeface="Monda"/>
                <a:cs typeface="Monda"/>
                <a:sym typeface="Monda"/>
              </a:defRPr>
            </a:lvl1pPr>
            <a:lvl2pPr indent="-285750" lvl="1" marL="742950" marR="0" rtl="0" algn="l">
              <a:spcBef>
                <a:spcPts val="600"/>
              </a:spcBef>
              <a:buClr>
                <a:srgbClr val="7F7F7F"/>
              </a:buClr>
              <a:buFont typeface="Arial"/>
              <a:buNone/>
              <a:defRPr b="0" i="0" sz="3000" u="none" cap="none" strike="noStrike">
                <a:solidFill>
                  <a:srgbClr val="7F7F7F"/>
                </a:solidFill>
                <a:latin typeface="Monda"/>
                <a:ea typeface="Monda"/>
                <a:cs typeface="Monda"/>
                <a:sym typeface="Monda"/>
              </a:defRPr>
            </a:lvl2pPr>
            <a:lvl3pPr indent="-228600" lvl="2" marL="1143000" marR="0" rtl="0" algn="l">
              <a:spcBef>
                <a:spcPts val="600"/>
              </a:spcBef>
              <a:buClr>
                <a:srgbClr val="7F7F7F"/>
              </a:buClr>
              <a:buFont typeface="Arial"/>
              <a:buNone/>
              <a:defRPr b="0" i="0" sz="3000" u="none" cap="none" strike="noStrike">
                <a:solidFill>
                  <a:srgbClr val="7F7F7F"/>
                </a:solidFill>
                <a:latin typeface="Monda"/>
                <a:ea typeface="Monda"/>
                <a:cs typeface="Monda"/>
                <a:sym typeface="Monda"/>
              </a:defRPr>
            </a:lvl3pPr>
            <a:lvl4pPr indent="-228600" lvl="3" marL="1600200" marR="0" rtl="0" algn="l">
              <a:spcBef>
                <a:spcPts val="600"/>
              </a:spcBef>
              <a:buClr>
                <a:srgbClr val="7F7F7F"/>
              </a:buClr>
              <a:buFont typeface="Arial"/>
              <a:buNone/>
              <a:defRPr b="0" i="0" sz="3000" u="none" cap="none" strike="noStrike">
                <a:solidFill>
                  <a:srgbClr val="7F7F7F"/>
                </a:solidFill>
                <a:latin typeface="Monda"/>
                <a:ea typeface="Monda"/>
                <a:cs typeface="Monda"/>
                <a:sym typeface="Monda"/>
              </a:defRPr>
            </a:lvl4pPr>
            <a:lvl5pPr indent="-228600" lvl="4" marL="2057400" marR="0" rtl="0" algn="l">
              <a:spcBef>
                <a:spcPts val="600"/>
              </a:spcBef>
              <a:buClr>
                <a:srgbClr val="7F7F7F"/>
              </a:buClr>
              <a:buFont typeface="Arial"/>
              <a:buNone/>
              <a:defRPr b="0" i="0" sz="3000" u="none" cap="none" strike="noStrike">
                <a:solidFill>
                  <a:srgbClr val="7F7F7F"/>
                </a:solidFill>
                <a:latin typeface="Monda"/>
                <a:ea typeface="Monda"/>
                <a:cs typeface="Monda"/>
                <a:sym typeface="Monda"/>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6" name="Shape 46"/>
          <p:cNvSpPr txBox="1"/>
          <p:nvPr>
            <p:ph idx="12" type="sldNum"/>
          </p:nvPr>
        </p:nvSpPr>
        <p:spPr>
          <a:xfrm>
            <a:off x="4355976" y="6715147"/>
            <a:ext cx="432047" cy="142852"/>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ulo - Sub - Nada más">
    <p:spTree>
      <p:nvGrpSpPr>
        <p:cNvPr id="47" name="Shape 47"/>
        <p:cNvGrpSpPr/>
        <p:nvPr/>
      </p:nvGrpSpPr>
      <p:grpSpPr>
        <a:xfrm>
          <a:off x="0" y="0"/>
          <a:ext cx="0" cy="0"/>
          <a:chOff x="0" y="0"/>
          <a:chExt cx="0" cy="0"/>
        </a:xfrm>
      </p:grpSpPr>
      <p:sp>
        <p:nvSpPr>
          <p:cNvPr id="48" name="Shape 48"/>
          <p:cNvSpPr txBox="1"/>
          <p:nvPr>
            <p:ph idx="1" type="subTitle"/>
          </p:nvPr>
        </p:nvSpPr>
        <p:spPr>
          <a:xfrm>
            <a:off x="285719" y="983578"/>
            <a:ext cx="8715436" cy="357189"/>
          </a:xfrm>
          <a:prstGeom prst="rect">
            <a:avLst/>
          </a:prstGeom>
          <a:noFill/>
          <a:ln>
            <a:noFill/>
          </a:ln>
        </p:spPr>
        <p:txBody>
          <a:bodyPr anchorCtr="0" anchor="t" bIns="91425" lIns="91425" rIns="91425" tIns="91425"/>
          <a:lstStyle>
            <a:lvl1pPr indent="0" lvl="0" marL="0" marR="0" rtl="0" algn="l">
              <a:spcBef>
                <a:spcPts val="360"/>
              </a:spcBef>
              <a:buClr>
                <a:schemeClr val="dk1"/>
              </a:buClr>
              <a:buFont typeface="Arial"/>
              <a:buNone/>
              <a:defRPr b="0" i="0" sz="1800" u="none" cap="none" strike="noStrike">
                <a:solidFill>
                  <a:schemeClr val="dk1"/>
                </a:solidFill>
                <a:latin typeface="Monda"/>
                <a:ea typeface="Monda"/>
                <a:cs typeface="Monda"/>
                <a:sym typeface="Monda"/>
              </a:defRPr>
            </a:lvl1pPr>
            <a:lvl2pPr indent="0" lvl="1" marL="457200" marR="0" rtl="0" algn="ctr">
              <a:spcBef>
                <a:spcPts val="560"/>
              </a:spcBef>
              <a:buClr>
                <a:srgbClr val="888888"/>
              </a:buClr>
              <a:buFont typeface="Arial"/>
              <a:buNone/>
              <a:defRPr b="0" i="0" sz="2800" u="none" cap="none" strike="noStrike">
                <a:solidFill>
                  <a:srgbClr val="888888"/>
                </a:solidFill>
                <a:latin typeface="Arial"/>
                <a:ea typeface="Arial"/>
                <a:cs typeface="Arial"/>
                <a:sym typeface="Arial"/>
              </a:defRPr>
            </a:lvl2pPr>
            <a:lvl3pPr indent="0" lvl="2" marL="914400"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3pPr>
            <a:lvl4pPr indent="0" lvl="3" marL="13716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4pPr>
            <a:lvl5pPr indent="0" lvl="4" marL="18288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5pPr>
            <a:lvl6pPr indent="0" lvl="5" marL="22860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6pPr>
            <a:lvl7pPr indent="0" lvl="6" marL="27432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7pPr>
            <a:lvl8pPr indent="0" lvl="7" marL="32004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8pPr>
            <a:lvl9pPr indent="0" lvl="8" marL="36576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9pPr>
          </a:lstStyle>
          <a:p/>
        </p:txBody>
      </p:sp>
      <p:sp>
        <p:nvSpPr>
          <p:cNvPr id="49" name="Shape 49"/>
          <p:cNvSpPr txBox="1"/>
          <p:nvPr>
            <p:ph idx="2" type="body"/>
          </p:nvPr>
        </p:nvSpPr>
        <p:spPr>
          <a:xfrm>
            <a:off x="285719" y="408658"/>
            <a:ext cx="8715376" cy="500062"/>
          </a:xfrm>
          <a:prstGeom prst="rect">
            <a:avLst/>
          </a:prstGeom>
          <a:noFill/>
          <a:ln>
            <a:noFill/>
          </a:ln>
        </p:spPr>
        <p:txBody>
          <a:bodyPr anchorCtr="0" anchor="t" bIns="91425" lIns="91425" rIns="91425" tIns="91425"/>
          <a:lstStyle>
            <a:lvl1pPr indent="-342900" lvl="0" marL="342900" marR="0" rtl="0" algn="l">
              <a:spcBef>
                <a:spcPts val="600"/>
              </a:spcBef>
              <a:buClr>
                <a:srgbClr val="7F7F7F"/>
              </a:buClr>
              <a:buFont typeface="Arial"/>
              <a:buNone/>
              <a:defRPr b="0" i="0" sz="3000" u="none" cap="none" strike="noStrike">
                <a:solidFill>
                  <a:srgbClr val="7F7F7F"/>
                </a:solidFill>
                <a:latin typeface="Monda"/>
                <a:ea typeface="Monda"/>
                <a:cs typeface="Monda"/>
                <a:sym typeface="Monda"/>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0" name="Shape 50"/>
          <p:cNvSpPr/>
          <p:nvPr/>
        </p:nvSpPr>
        <p:spPr>
          <a:xfrm>
            <a:off x="0" y="6715147"/>
            <a:ext cx="9144000" cy="142852"/>
          </a:xfrm>
          <a:prstGeom prst="rect">
            <a:avLst/>
          </a:prstGeom>
          <a:solidFill>
            <a:srgbClr val="D8D8D8"/>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51" name="Shape 51"/>
          <p:cNvSpPr txBox="1"/>
          <p:nvPr>
            <p:ph idx="12" type="sldNum"/>
          </p:nvPr>
        </p:nvSpPr>
        <p:spPr>
          <a:xfrm>
            <a:off x="4355976" y="6715147"/>
            <a:ext cx="432047" cy="142852"/>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exto_Imagen_Derecha">
    <p:spTree>
      <p:nvGrpSpPr>
        <p:cNvPr id="52" name="Shape 52"/>
        <p:cNvGrpSpPr/>
        <p:nvPr/>
      </p:nvGrpSpPr>
      <p:grpSpPr>
        <a:xfrm>
          <a:off x="0" y="0"/>
          <a:ext cx="0" cy="0"/>
          <a:chOff x="0" y="0"/>
          <a:chExt cx="0" cy="0"/>
        </a:xfrm>
      </p:grpSpPr>
      <p:sp>
        <p:nvSpPr>
          <p:cNvPr id="53" name="Shape 53"/>
          <p:cNvSpPr txBox="1"/>
          <p:nvPr>
            <p:ph idx="1" type="body"/>
          </p:nvPr>
        </p:nvSpPr>
        <p:spPr>
          <a:xfrm>
            <a:off x="285719" y="1500187"/>
            <a:ext cx="4214812" cy="4521101"/>
          </a:xfrm>
          <a:prstGeom prst="rect">
            <a:avLst/>
          </a:prstGeom>
          <a:noFill/>
          <a:ln>
            <a:noFill/>
          </a:ln>
        </p:spPr>
        <p:txBody>
          <a:bodyPr anchorCtr="0" anchor="t" bIns="91425" lIns="91425" rIns="91425" tIns="91425"/>
          <a:lstStyle>
            <a:lvl1pPr indent="-226059" lvl="0" marL="342900" marR="0" rtl="0" algn="l">
              <a:spcBef>
                <a:spcPts val="320"/>
              </a:spcBef>
              <a:buClr>
                <a:schemeClr val="dk1"/>
              </a:buClr>
              <a:buSzPct val="115000"/>
              <a:buFont typeface="Arial"/>
              <a:buChar char="•"/>
              <a:defRPr b="0" i="0" sz="1600" u="none" cap="none" strike="noStrike">
                <a:solidFill>
                  <a:schemeClr val="dk1"/>
                </a:solidFill>
                <a:latin typeface="Arial"/>
                <a:ea typeface="Arial"/>
                <a:cs typeface="Arial"/>
                <a:sym typeface="Arial"/>
              </a:defRPr>
            </a:lvl1pPr>
            <a:lvl2pPr indent="-214630" lvl="1" marL="742950" marR="0" rtl="0" algn="l">
              <a:spcBef>
                <a:spcPts val="320"/>
              </a:spcBef>
              <a:buClr>
                <a:schemeClr val="dk1"/>
              </a:buClr>
              <a:buSzPct val="70000"/>
              <a:buFont typeface="Arial"/>
              <a:buChar char="•"/>
              <a:defRPr b="0" i="0" sz="1600" u="none" cap="none" strike="noStrike">
                <a:solidFill>
                  <a:schemeClr val="dk1"/>
                </a:solidFill>
                <a:latin typeface="Arial"/>
                <a:ea typeface="Arial"/>
                <a:cs typeface="Arial"/>
                <a:sym typeface="Arial"/>
              </a:defRPr>
            </a:lvl2pPr>
            <a:lvl3pPr indent="-157480" lvl="2" marL="1143000" marR="0" rtl="0" algn="l">
              <a:spcBef>
                <a:spcPts val="320"/>
              </a:spcBef>
              <a:buClr>
                <a:schemeClr val="dk1"/>
              </a:buClr>
              <a:buSzPct val="70000"/>
              <a:buFont typeface="Arial"/>
              <a:buChar char="•"/>
              <a:defRPr b="0" i="0" sz="1600" u="none" cap="none" strike="noStrike">
                <a:solidFill>
                  <a:schemeClr val="dk1"/>
                </a:solidFill>
                <a:latin typeface="Arial"/>
                <a:ea typeface="Arial"/>
                <a:cs typeface="Arial"/>
                <a:sym typeface="Arial"/>
              </a:defRPr>
            </a:lvl3pPr>
            <a:lvl4pPr indent="-157480" lvl="3" marL="1600200" marR="0" rtl="0" algn="l">
              <a:spcBef>
                <a:spcPts val="320"/>
              </a:spcBef>
              <a:buClr>
                <a:schemeClr val="dk1"/>
              </a:buClr>
              <a:buSzPct val="70000"/>
              <a:buFont typeface="Arial"/>
              <a:buChar char="•"/>
              <a:defRPr b="0" i="0" sz="1600" u="none" cap="none" strike="noStrike">
                <a:solidFill>
                  <a:schemeClr val="dk1"/>
                </a:solidFill>
                <a:latin typeface="Arial"/>
                <a:ea typeface="Arial"/>
                <a:cs typeface="Arial"/>
                <a:sym typeface="Arial"/>
              </a:defRPr>
            </a:lvl4pPr>
            <a:lvl5pPr indent="-157479" lvl="4" marL="2057400" marR="0" rtl="0" algn="l">
              <a:spcBef>
                <a:spcPts val="320"/>
              </a:spcBef>
              <a:buClr>
                <a:schemeClr val="dk1"/>
              </a:buClr>
              <a:buSzPct val="70000"/>
              <a:buFont typeface="Arial"/>
              <a:buChar char="•"/>
              <a:defRPr b="0" i="0" sz="16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4" name="Shape 54"/>
          <p:cNvSpPr txBox="1"/>
          <p:nvPr>
            <p:ph idx="2" type="subTitle"/>
          </p:nvPr>
        </p:nvSpPr>
        <p:spPr>
          <a:xfrm>
            <a:off x="285719" y="983578"/>
            <a:ext cx="8715436" cy="357189"/>
          </a:xfrm>
          <a:prstGeom prst="rect">
            <a:avLst/>
          </a:prstGeom>
          <a:noFill/>
          <a:ln>
            <a:noFill/>
          </a:ln>
        </p:spPr>
        <p:txBody>
          <a:bodyPr anchorCtr="0" anchor="t" bIns="91425" lIns="91425" rIns="91425" tIns="91425"/>
          <a:lstStyle>
            <a:lvl1pPr indent="0" lvl="0" marL="0" marR="0" rtl="0" algn="l">
              <a:spcBef>
                <a:spcPts val="360"/>
              </a:spcBef>
              <a:buClr>
                <a:schemeClr val="dk1"/>
              </a:buClr>
              <a:buFont typeface="Arial"/>
              <a:buNone/>
              <a:defRPr b="0" i="0" sz="1800" u="none" cap="none" strike="noStrike">
                <a:solidFill>
                  <a:schemeClr val="dk1"/>
                </a:solidFill>
                <a:latin typeface="Monda"/>
                <a:ea typeface="Monda"/>
                <a:cs typeface="Monda"/>
                <a:sym typeface="Monda"/>
              </a:defRPr>
            </a:lvl1pPr>
            <a:lvl2pPr indent="0" lvl="1" marL="457200" marR="0" rtl="0" algn="ctr">
              <a:spcBef>
                <a:spcPts val="560"/>
              </a:spcBef>
              <a:buClr>
                <a:srgbClr val="888888"/>
              </a:buClr>
              <a:buFont typeface="Arial"/>
              <a:buNone/>
              <a:defRPr b="0" i="0" sz="2800" u="none" cap="none" strike="noStrike">
                <a:solidFill>
                  <a:srgbClr val="888888"/>
                </a:solidFill>
                <a:latin typeface="Arial"/>
                <a:ea typeface="Arial"/>
                <a:cs typeface="Arial"/>
                <a:sym typeface="Arial"/>
              </a:defRPr>
            </a:lvl2pPr>
            <a:lvl3pPr indent="0" lvl="2" marL="914400"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3pPr>
            <a:lvl4pPr indent="0" lvl="3" marL="13716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4pPr>
            <a:lvl5pPr indent="0" lvl="4" marL="18288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5pPr>
            <a:lvl6pPr indent="0" lvl="5" marL="22860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6pPr>
            <a:lvl7pPr indent="0" lvl="6" marL="27432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7pPr>
            <a:lvl8pPr indent="0" lvl="7" marL="32004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8pPr>
            <a:lvl9pPr indent="0" lvl="8" marL="36576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9pPr>
          </a:lstStyle>
          <a:p/>
        </p:txBody>
      </p:sp>
      <p:sp>
        <p:nvSpPr>
          <p:cNvPr id="55" name="Shape 55"/>
          <p:cNvSpPr txBox="1"/>
          <p:nvPr>
            <p:ph idx="3" type="body"/>
          </p:nvPr>
        </p:nvSpPr>
        <p:spPr>
          <a:xfrm>
            <a:off x="285719" y="408658"/>
            <a:ext cx="8715376" cy="500062"/>
          </a:xfrm>
          <a:prstGeom prst="rect">
            <a:avLst/>
          </a:prstGeom>
          <a:noFill/>
          <a:ln>
            <a:noFill/>
          </a:ln>
        </p:spPr>
        <p:txBody>
          <a:bodyPr anchorCtr="0" anchor="t" bIns="91425" lIns="91425" rIns="91425" tIns="91425"/>
          <a:lstStyle>
            <a:lvl1pPr indent="-342900" lvl="0" marL="342900" marR="0" rtl="0" algn="l">
              <a:spcBef>
                <a:spcPts val="600"/>
              </a:spcBef>
              <a:buClr>
                <a:srgbClr val="7F7F7F"/>
              </a:buClr>
              <a:buFont typeface="Arial"/>
              <a:buNone/>
              <a:defRPr b="0" i="0" sz="3000" u="none" cap="none" strike="noStrike">
                <a:solidFill>
                  <a:srgbClr val="7F7F7F"/>
                </a:solidFill>
                <a:latin typeface="Monda"/>
                <a:ea typeface="Monda"/>
                <a:cs typeface="Monda"/>
                <a:sym typeface="Monda"/>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6" name="Shape 56"/>
          <p:cNvSpPr/>
          <p:nvPr/>
        </p:nvSpPr>
        <p:spPr>
          <a:xfrm>
            <a:off x="0" y="6715147"/>
            <a:ext cx="9144000" cy="142852"/>
          </a:xfrm>
          <a:prstGeom prst="rect">
            <a:avLst/>
          </a:prstGeom>
          <a:solidFill>
            <a:srgbClr val="D8D8D8"/>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57" name="Shape 57"/>
          <p:cNvSpPr txBox="1"/>
          <p:nvPr>
            <p:ph idx="12" type="sldNum"/>
          </p:nvPr>
        </p:nvSpPr>
        <p:spPr>
          <a:xfrm>
            <a:off x="4355976" y="6715147"/>
            <a:ext cx="432047" cy="142852"/>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sp>
        <p:nvSpPr>
          <p:cNvPr id="58" name="Shape 58"/>
          <p:cNvSpPr txBox="1"/>
          <p:nvPr>
            <p:ph idx="4" type="body"/>
          </p:nvPr>
        </p:nvSpPr>
        <p:spPr>
          <a:xfrm>
            <a:off x="4643437" y="1500187"/>
            <a:ext cx="4214812" cy="4521101"/>
          </a:xfrm>
          <a:prstGeom prst="rect">
            <a:avLst/>
          </a:prstGeom>
          <a:noFill/>
          <a:ln>
            <a:noFill/>
          </a:ln>
        </p:spPr>
        <p:txBody>
          <a:bodyPr anchorCtr="0" anchor="t" bIns="91425" lIns="91425" rIns="91425" tIns="91425"/>
          <a:lstStyle>
            <a:lvl1pPr indent="-226059" lvl="0" marL="342900" marR="0" rtl="0" algn="l">
              <a:spcBef>
                <a:spcPts val="320"/>
              </a:spcBef>
              <a:buClr>
                <a:schemeClr val="dk1"/>
              </a:buClr>
              <a:buSzPct val="115000"/>
              <a:buFont typeface="Arial"/>
              <a:buChar char="•"/>
              <a:defRPr b="0" i="0" sz="1600" u="none" cap="none" strike="noStrike">
                <a:solidFill>
                  <a:schemeClr val="dk1"/>
                </a:solidFill>
                <a:latin typeface="Arial"/>
                <a:ea typeface="Arial"/>
                <a:cs typeface="Arial"/>
                <a:sym typeface="Arial"/>
              </a:defRPr>
            </a:lvl1pPr>
            <a:lvl2pPr indent="-214630" lvl="1" marL="742950" marR="0" rtl="0" algn="l">
              <a:spcBef>
                <a:spcPts val="320"/>
              </a:spcBef>
              <a:buClr>
                <a:schemeClr val="dk1"/>
              </a:buClr>
              <a:buSzPct val="70000"/>
              <a:buFont typeface="Arial"/>
              <a:buChar char="•"/>
              <a:defRPr b="0" i="0" sz="1600" u="none" cap="none" strike="noStrike">
                <a:solidFill>
                  <a:schemeClr val="dk1"/>
                </a:solidFill>
                <a:latin typeface="Arial"/>
                <a:ea typeface="Arial"/>
                <a:cs typeface="Arial"/>
                <a:sym typeface="Arial"/>
              </a:defRPr>
            </a:lvl2pPr>
            <a:lvl3pPr indent="-157480" lvl="2" marL="1143000" marR="0" rtl="0" algn="l">
              <a:spcBef>
                <a:spcPts val="320"/>
              </a:spcBef>
              <a:buClr>
                <a:schemeClr val="dk1"/>
              </a:buClr>
              <a:buSzPct val="70000"/>
              <a:buFont typeface="Arial"/>
              <a:buChar char="•"/>
              <a:defRPr b="0" i="0" sz="1600" u="none" cap="none" strike="noStrike">
                <a:solidFill>
                  <a:schemeClr val="dk1"/>
                </a:solidFill>
                <a:latin typeface="Arial"/>
                <a:ea typeface="Arial"/>
                <a:cs typeface="Arial"/>
                <a:sym typeface="Arial"/>
              </a:defRPr>
            </a:lvl3pPr>
            <a:lvl4pPr indent="-157480" lvl="3" marL="1600200" marR="0" rtl="0" algn="l">
              <a:spcBef>
                <a:spcPts val="320"/>
              </a:spcBef>
              <a:buClr>
                <a:schemeClr val="dk1"/>
              </a:buClr>
              <a:buSzPct val="70000"/>
              <a:buFont typeface="Arial"/>
              <a:buChar char="•"/>
              <a:defRPr b="0" i="0" sz="1600" u="none" cap="none" strike="noStrike">
                <a:solidFill>
                  <a:schemeClr val="dk1"/>
                </a:solidFill>
                <a:latin typeface="Arial"/>
                <a:ea typeface="Arial"/>
                <a:cs typeface="Arial"/>
                <a:sym typeface="Arial"/>
              </a:defRPr>
            </a:lvl4pPr>
            <a:lvl5pPr indent="-157479" lvl="4" marL="2057400" marR="0" rtl="0" algn="l">
              <a:spcBef>
                <a:spcPts val="320"/>
              </a:spcBef>
              <a:buClr>
                <a:schemeClr val="dk1"/>
              </a:buClr>
              <a:buSzPct val="70000"/>
              <a:buFont typeface="Arial"/>
              <a:buChar char="•"/>
              <a:defRPr b="0" i="0" sz="16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_Encabezado de sección">
    <p:bg>
      <p:bgPr>
        <a:solidFill>
          <a:schemeClr val="lt1"/>
        </a:solidFill>
      </p:bgPr>
    </p:bg>
    <p:spTree>
      <p:nvGrpSpPr>
        <p:cNvPr id="59" name="Shape 59"/>
        <p:cNvGrpSpPr/>
        <p:nvPr/>
      </p:nvGrpSpPr>
      <p:grpSpPr>
        <a:xfrm>
          <a:off x="0" y="0"/>
          <a:ext cx="0" cy="0"/>
          <a:chOff x="0" y="0"/>
          <a:chExt cx="0" cy="0"/>
        </a:xfrm>
      </p:grpSpPr>
      <p:sp>
        <p:nvSpPr>
          <p:cNvPr id="60" name="Shape 60"/>
          <p:cNvSpPr/>
          <p:nvPr/>
        </p:nvSpPr>
        <p:spPr>
          <a:xfrm>
            <a:off x="1371600" y="2564903"/>
            <a:ext cx="7772400" cy="1008112"/>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61" name="Shape 61"/>
          <p:cNvSpPr/>
          <p:nvPr/>
        </p:nvSpPr>
        <p:spPr>
          <a:xfrm>
            <a:off x="0" y="1524000"/>
            <a:ext cx="9144000" cy="11430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62" name="Shape 62"/>
          <p:cNvSpPr/>
          <p:nvPr/>
        </p:nvSpPr>
        <p:spPr>
          <a:xfrm>
            <a:off x="0" y="1600200"/>
            <a:ext cx="1295400" cy="990599"/>
          </a:xfrm>
          <a:prstGeom prst="rect">
            <a:avLst/>
          </a:prstGeom>
          <a:solidFill>
            <a:srgbClr val="BFBFB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63" name="Shape 63"/>
          <p:cNvSpPr/>
          <p:nvPr/>
        </p:nvSpPr>
        <p:spPr>
          <a:xfrm>
            <a:off x="1371600" y="1600200"/>
            <a:ext cx="7772400" cy="990599"/>
          </a:xfrm>
          <a:prstGeom prst="rect">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sz="1600">
              <a:solidFill>
                <a:schemeClr val="lt1"/>
              </a:solidFill>
              <a:latin typeface="Arial"/>
              <a:ea typeface="Arial"/>
              <a:cs typeface="Arial"/>
              <a:sym typeface="Arial"/>
            </a:endParaRPr>
          </a:p>
        </p:txBody>
      </p:sp>
      <p:sp>
        <p:nvSpPr>
          <p:cNvPr id="64" name="Shape 64"/>
          <p:cNvSpPr txBox="1"/>
          <p:nvPr>
            <p:ph type="title"/>
          </p:nvPr>
        </p:nvSpPr>
        <p:spPr>
          <a:xfrm>
            <a:off x="1475655" y="1600200"/>
            <a:ext cx="7515943" cy="990599"/>
          </a:xfrm>
          <a:prstGeom prst="rect">
            <a:avLst/>
          </a:prstGeom>
          <a:noFill/>
          <a:ln>
            <a:noFill/>
          </a:ln>
        </p:spPr>
        <p:txBody>
          <a:bodyPr anchorCtr="0" anchor="t" bIns="91425" lIns="91425" rIns="91425" tIns="91425"/>
          <a:lstStyle>
            <a:lvl1pPr indent="0" lvl="0" marL="0" marR="0" rtl="0" algn="l">
              <a:spcBef>
                <a:spcPts val="0"/>
              </a:spcBef>
              <a:buClr>
                <a:srgbClr val="FFFFFF"/>
              </a:buClr>
              <a:buFont typeface="Monda"/>
              <a:buNone/>
              <a:defRPr b="0" i="0" sz="2800" u="none" cap="none" strike="noStrike">
                <a:solidFill>
                  <a:srgbClr val="FFFFFF"/>
                </a:solidFill>
                <a:latin typeface="Monda"/>
                <a:ea typeface="Monda"/>
                <a:cs typeface="Monda"/>
                <a:sym typeface="Mond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5" name="Shape 65"/>
          <p:cNvSpPr txBox="1"/>
          <p:nvPr>
            <p:ph idx="12" type="sldNum"/>
          </p:nvPr>
        </p:nvSpPr>
        <p:spPr>
          <a:xfrm>
            <a:off x="4355976" y="6715147"/>
            <a:ext cx="432047" cy="142852"/>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sp>
        <p:nvSpPr>
          <p:cNvPr id="66" name="Shape 66"/>
          <p:cNvSpPr txBox="1"/>
          <p:nvPr>
            <p:ph idx="1" type="body"/>
          </p:nvPr>
        </p:nvSpPr>
        <p:spPr>
          <a:xfrm>
            <a:off x="1475655" y="2708921"/>
            <a:ext cx="7019057" cy="864095"/>
          </a:xfrm>
          <a:prstGeom prst="rect">
            <a:avLst/>
          </a:prstGeom>
          <a:noFill/>
          <a:ln>
            <a:noFill/>
          </a:ln>
        </p:spPr>
        <p:txBody>
          <a:bodyPr anchorCtr="0" anchor="ctr" bIns="91425" lIns="91425" rIns="91425" tIns="91425"/>
          <a:lstStyle>
            <a:lvl1pPr indent="0" lvl="0" marL="0" marR="0" rtl="0" algn="l">
              <a:spcBef>
                <a:spcPts val="560"/>
              </a:spcBef>
              <a:buClr>
                <a:srgbClr val="7F7F7F"/>
              </a:buClr>
              <a:buFont typeface="Arial"/>
              <a:buNone/>
              <a:defRPr b="0" i="0" sz="2800" u="none" cap="none" strike="noStrike">
                <a:solidFill>
                  <a:srgbClr val="7F7F7F"/>
                </a:solidFill>
                <a:latin typeface="Monda"/>
                <a:ea typeface="Monda"/>
                <a:cs typeface="Monda"/>
                <a:sym typeface="Monda"/>
              </a:defRPr>
            </a:lvl1pPr>
            <a:lvl2pPr indent="-285750" lvl="1" marL="742950" marR="0" rtl="0" algn="l">
              <a:spcBef>
                <a:spcPts val="360"/>
              </a:spcBef>
              <a:buClr>
                <a:srgbClr val="888888"/>
              </a:buClr>
              <a:buFont typeface="Arial"/>
              <a:buNone/>
              <a:defRPr b="0" i="0" sz="1800" u="none" cap="none" strike="noStrike">
                <a:solidFill>
                  <a:srgbClr val="888888"/>
                </a:solidFill>
                <a:latin typeface="Arial"/>
                <a:ea typeface="Arial"/>
                <a:cs typeface="Arial"/>
                <a:sym typeface="Arial"/>
              </a:defRPr>
            </a:lvl2pPr>
            <a:lvl3pPr indent="-228600" lvl="2" marL="1143000" marR="0" rtl="0" algn="l">
              <a:spcBef>
                <a:spcPts val="320"/>
              </a:spcBef>
              <a:buClr>
                <a:srgbClr val="888888"/>
              </a:buClr>
              <a:buFont typeface="Arial"/>
              <a:buNone/>
              <a:defRPr b="0" i="0" sz="1600" u="none" cap="none" strike="noStrike">
                <a:solidFill>
                  <a:srgbClr val="888888"/>
                </a:solidFill>
                <a:latin typeface="Arial"/>
                <a:ea typeface="Arial"/>
                <a:cs typeface="Arial"/>
                <a:sym typeface="Arial"/>
              </a:defRPr>
            </a:lvl3pPr>
            <a:lvl4pPr indent="-228600" lvl="3" marL="1600200" marR="0" rtl="0" algn="l">
              <a:spcBef>
                <a:spcPts val="280"/>
              </a:spcBef>
              <a:buClr>
                <a:srgbClr val="888888"/>
              </a:buClr>
              <a:buFont typeface="Arial"/>
              <a:buNone/>
              <a:defRPr b="0" i="0" sz="1400" u="none" cap="none" strike="noStrike">
                <a:solidFill>
                  <a:srgbClr val="888888"/>
                </a:solidFill>
                <a:latin typeface="Arial"/>
                <a:ea typeface="Arial"/>
                <a:cs typeface="Arial"/>
                <a:sym typeface="Arial"/>
              </a:defRPr>
            </a:lvl4pPr>
            <a:lvl5pPr indent="-228600" lvl="4" marL="2057400" marR="0" rtl="0" algn="l">
              <a:spcBef>
                <a:spcPts val="280"/>
              </a:spcBef>
              <a:buClr>
                <a:srgbClr val="888888"/>
              </a:buClr>
              <a:buFont typeface="Arial"/>
              <a:buNone/>
              <a:defRPr b="0" i="0" sz="1400" u="none" cap="none" strike="noStrike">
                <a:solidFill>
                  <a:srgbClr val="888888"/>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lide clásica solo título">
    <p:spTree>
      <p:nvGrpSpPr>
        <p:cNvPr id="67" name="Shape 67"/>
        <p:cNvGrpSpPr/>
        <p:nvPr/>
      </p:nvGrpSpPr>
      <p:grpSpPr>
        <a:xfrm>
          <a:off x="0" y="0"/>
          <a:ext cx="0" cy="0"/>
          <a:chOff x="0" y="0"/>
          <a:chExt cx="0" cy="0"/>
        </a:xfrm>
      </p:grpSpPr>
      <p:sp>
        <p:nvSpPr>
          <p:cNvPr id="68" name="Shape 68"/>
          <p:cNvSpPr txBox="1"/>
          <p:nvPr>
            <p:ph type="title"/>
          </p:nvPr>
        </p:nvSpPr>
        <p:spPr>
          <a:xfrm>
            <a:off x="373948" y="485800"/>
            <a:ext cx="8662547" cy="1143000"/>
          </a:xfrm>
          <a:prstGeom prst="rect">
            <a:avLst/>
          </a:prstGeom>
          <a:noFill/>
          <a:ln>
            <a:noFill/>
          </a:ln>
        </p:spPr>
        <p:txBody>
          <a:bodyPr anchorCtr="0" anchor="t" bIns="91425" lIns="91425" rIns="91425" tIns="91425"/>
          <a:lstStyle>
            <a:lvl1pPr indent="0" lvl="0" marL="0" marR="0" rtl="0" algn="l">
              <a:spcBef>
                <a:spcPts val="0"/>
              </a:spcBef>
              <a:buClr>
                <a:srgbClr val="7F7F7F"/>
              </a:buClr>
              <a:buFont typeface="Monda"/>
              <a:buNone/>
              <a:defRPr b="0" i="0" sz="3000" u="none" cap="none" strike="noStrike">
                <a:solidFill>
                  <a:srgbClr val="7F7F7F"/>
                </a:solidFill>
                <a:latin typeface="Monda"/>
                <a:ea typeface="Monda"/>
                <a:cs typeface="Monda"/>
                <a:sym typeface="Mond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9" name="Shape 69"/>
          <p:cNvSpPr txBox="1"/>
          <p:nvPr>
            <p:ph idx="12" type="sldNum"/>
          </p:nvPr>
        </p:nvSpPr>
        <p:spPr>
          <a:xfrm>
            <a:off x="4355976" y="6715147"/>
            <a:ext cx="432047" cy="142852"/>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lide clásica título superior">
    <p:spTree>
      <p:nvGrpSpPr>
        <p:cNvPr id="70" name="Shape 70"/>
        <p:cNvGrpSpPr/>
        <p:nvPr/>
      </p:nvGrpSpPr>
      <p:grpSpPr>
        <a:xfrm>
          <a:off x="0" y="0"/>
          <a:ext cx="0" cy="0"/>
          <a:chOff x="0" y="0"/>
          <a:chExt cx="0" cy="0"/>
        </a:xfrm>
      </p:grpSpPr>
      <p:sp>
        <p:nvSpPr>
          <p:cNvPr id="71" name="Shape 71"/>
          <p:cNvSpPr txBox="1"/>
          <p:nvPr>
            <p:ph type="title"/>
          </p:nvPr>
        </p:nvSpPr>
        <p:spPr>
          <a:xfrm>
            <a:off x="373948" y="485800"/>
            <a:ext cx="8662547" cy="566936"/>
          </a:xfrm>
          <a:prstGeom prst="rect">
            <a:avLst/>
          </a:prstGeom>
          <a:noFill/>
          <a:ln>
            <a:noFill/>
          </a:ln>
        </p:spPr>
        <p:txBody>
          <a:bodyPr anchorCtr="0" anchor="t" bIns="91425" lIns="91425" rIns="91425" tIns="91425"/>
          <a:lstStyle>
            <a:lvl1pPr indent="0" lvl="0" marL="0" marR="0" rtl="0" algn="l">
              <a:spcBef>
                <a:spcPts val="0"/>
              </a:spcBef>
              <a:buClr>
                <a:srgbClr val="7F7F7F"/>
              </a:buClr>
              <a:buFont typeface="Monda"/>
              <a:buNone/>
              <a:defRPr b="0" i="0" sz="3000" u="none" cap="none" strike="noStrike">
                <a:solidFill>
                  <a:srgbClr val="7F7F7F"/>
                </a:solidFill>
                <a:latin typeface="Monda"/>
                <a:ea typeface="Monda"/>
                <a:cs typeface="Monda"/>
                <a:sym typeface="Mond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2" name="Shape 72"/>
          <p:cNvSpPr txBox="1"/>
          <p:nvPr>
            <p:ph idx="12" type="sldNum"/>
          </p:nvPr>
        </p:nvSpPr>
        <p:spPr>
          <a:xfrm>
            <a:off x="4355976" y="6715147"/>
            <a:ext cx="432047" cy="142852"/>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1.xml"/><Relationship Id="rId12" Type="http://schemas.openxmlformats.org/officeDocument/2006/relationships/slideLayout" Target="../slideLayouts/slideLayout10.xml"/><Relationship Id="rId1" Type="http://schemas.openxmlformats.org/officeDocument/2006/relationships/image" Target="../media/image01.png"/><Relationship Id="rId2" Type="http://schemas.openxmlformats.org/officeDocument/2006/relationships/slideLayout" Target="../slideLayouts/slideLayout.xm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sp>
        <p:nvSpPr>
          <p:cNvPr id="9" name="Shape 9"/>
          <p:cNvSpPr txBox="1"/>
          <p:nvPr>
            <p:ph type="title"/>
          </p:nvPr>
        </p:nvSpPr>
        <p:spPr>
          <a:xfrm>
            <a:off x="373948" y="485800"/>
            <a:ext cx="8662547" cy="1143000"/>
          </a:xfrm>
          <a:prstGeom prst="rect">
            <a:avLst/>
          </a:prstGeom>
          <a:noFill/>
          <a:ln>
            <a:noFill/>
          </a:ln>
        </p:spPr>
        <p:txBody>
          <a:bodyPr anchorCtr="0" anchor="t" bIns="91425" lIns="91425" rIns="91425" tIns="91425"/>
          <a:lstStyle>
            <a:lvl1pPr indent="0" lvl="0" marL="0" marR="0" rtl="0" algn="l">
              <a:spcBef>
                <a:spcPts val="0"/>
              </a:spcBef>
              <a:buClr>
                <a:srgbClr val="7F7F7F"/>
              </a:buClr>
              <a:buFont typeface="Monda"/>
              <a:buNone/>
              <a:defRPr b="0" i="0" sz="3000" u="none" cap="none" strike="noStrike">
                <a:solidFill>
                  <a:srgbClr val="7F7F7F"/>
                </a:solidFill>
                <a:latin typeface="Monda"/>
                <a:ea typeface="Monda"/>
                <a:cs typeface="Monda"/>
                <a:sym typeface="Mond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 name="Shape 10"/>
          <p:cNvSpPr/>
          <p:nvPr/>
        </p:nvSpPr>
        <p:spPr>
          <a:xfrm>
            <a:off x="0" y="0"/>
            <a:ext cx="9144000" cy="404663"/>
          </a:xfrm>
          <a:prstGeom prst="rect">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pic>
        <p:nvPicPr>
          <p:cNvPr id="11" name="Shape 11"/>
          <p:cNvPicPr preferRelativeResize="0"/>
          <p:nvPr/>
        </p:nvPicPr>
        <p:blipFill rotWithShape="1">
          <a:blip r:embed="rId1">
            <a:alphaModFix/>
          </a:blip>
          <a:srcRect b="0" l="0" r="0" t="0"/>
          <a:stretch/>
        </p:blipFill>
        <p:spPr>
          <a:xfrm>
            <a:off x="8071559" y="116631"/>
            <a:ext cx="964937" cy="144016"/>
          </a:xfrm>
          <a:prstGeom prst="rect">
            <a:avLst/>
          </a:prstGeom>
          <a:noFill/>
          <a:ln>
            <a:noFill/>
          </a:ln>
        </p:spPr>
      </p:pic>
      <p:sp>
        <p:nvSpPr>
          <p:cNvPr id="12" name="Shape 12"/>
          <p:cNvSpPr txBox="1"/>
          <p:nvPr/>
        </p:nvSpPr>
        <p:spPr>
          <a:xfrm>
            <a:off x="1547663" y="83519"/>
            <a:ext cx="6498707" cy="285727"/>
          </a:xfrm>
          <a:prstGeom prst="rect">
            <a:avLst/>
          </a:prstGeom>
          <a:noFill/>
          <a:ln>
            <a:noFill/>
          </a:ln>
        </p:spPr>
        <p:txBody>
          <a:bodyPr anchorCtr="0" anchor="t" bIns="45700" lIns="91425" rIns="91425" tIns="45700">
            <a:noAutofit/>
          </a:bodyPr>
          <a:lstStyle/>
          <a:p>
            <a:pPr indent="0" lvl="0" marL="0" marR="0" rtl="0" algn="l">
              <a:spcBef>
                <a:spcPts val="0"/>
              </a:spcBef>
              <a:buClr>
                <a:schemeClr val="lt1"/>
              </a:buClr>
              <a:buSzPct val="25000"/>
              <a:buFont typeface="Arial"/>
              <a:buNone/>
            </a:pPr>
            <a:r>
              <a:rPr b="0" i="0" lang="en-US" sz="1200" u="none" cap="none" strike="noStrike">
                <a:solidFill>
                  <a:schemeClr val="lt1"/>
                </a:solidFill>
                <a:latin typeface="Arial"/>
                <a:ea typeface="Arial"/>
                <a:cs typeface="Arial"/>
                <a:sym typeface="Arial"/>
              </a:rPr>
              <a:t>Titulo del curso</a:t>
            </a:r>
          </a:p>
        </p:txBody>
      </p:sp>
      <p:sp>
        <p:nvSpPr>
          <p:cNvPr id="13" name="Shape 13"/>
          <p:cNvSpPr/>
          <p:nvPr/>
        </p:nvSpPr>
        <p:spPr>
          <a:xfrm>
            <a:off x="0" y="404663"/>
            <a:ext cx="9144000" cy="45718"/>
          </a:xfrm>
          <a:prstGeom prst="rect">
            <a:avLst/>
          </a:prstGeom>
          <a:solidFill>
            <a:srgbClr val="BFBFB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14" name="Shape 14"/>
          <p:cNvSpPr/>
          <p:nvPr/>
        </p:nvSpPr>
        <p:spPr>
          <a:xfrm>
            <a:off x="0" y="6715147"/>
            <a:ext cx="9144000" cy="142852"/>
          </a:xfrm>
          <a:prstGeom prst="rect">
            <a:avLst/>
          </a:prstGeom>
          <a:solidFill>
            <a:srgbClr val="D8D8D8"/>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15" name="Shape 15"/>
          <p:cNvSpPr txBox="1"/>
          <p:nvPr>
            <p:ph idx="12" type="sldNum"/>
          </p:nvPr>
        </p:nvSpPr>
        <p:spPr>
          <a:xfrm>
            <a:off x="4355976" y="6715147"/>
            <a:ext cx="432047" cy="142852"/>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sp>
        <p:nvSpPr>
          <p:cNvPr id="16" name="Shape 16"/>
          <p:cNvSpPr/>
          <p:nvPr/>
        </p:nvSpPr>
        <p:spPr>
          <a:xfrm>
            <a:off x="107504" y="62841"/>
            <a:ext cx="1224135" cy="288032"/>
          </a:xfrm>
          <a:prstGeom prst="rect">
            <a:avLst/>
          </a:prstGeom>
          <a:solidFill>
            <a:schemeClr val="accent1"/>
          </a:solidFill>
          <a:ln cap="flat" cmpd="sng" w="25400">
            <a:solidFill>
              <a:srgbClr val="003E67"/>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000" u="none" cap="none" strike="noStrike">
                <a:solidFill>
                  <a:schemeClr val="lt1"/>
                </a:solidFill>
                <a:latin typeface="Arial"/>
                <a:ea typeface="Arial"/>
                <a:cs typeface="Arial"/>
                <a:sym typeface="Arial"/>
              </a:rPr>
              <a:t>Logo cliente, si aplica</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 Id="rId3" Type="http://schemas.openxmlformats.org/officeDocument/2006/relationships/image" Target="../media/image03.jpg"/></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4.jpg"/><Relationship Id="rId4" Type="http://schemas.openxmlformats.org/officeDocument/2006/relationships/image" Target="../media/image06.jpg"/><Relationship Id="rId5" Type="http://schemas.openxmlformats.org/officeDocument/2006/relationships/image" Target="../media/image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4.jpg"/><Relationship Id="rId4" Type="http://schemas.openxmlformats.org/officeDocument/2006/relationships/image" Target="../media/image0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4.jpg"/><Relationship Id="rId4" Type="http://schemas.openxmlformats.org/officeDocument/2006/relationships/image" Target="../media/image15.png"/><Relationship Id="rId5" Type="http://schemas.openxmlformats.org/officeDocument/2006/relationships/image" Target="../media/image0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4.jpg"/><Relationship Id="rId4" Type="http://schemas.openxmlformats.org/officeDocument/2006/relationships/image" Target="../media/image0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04.jpg"/><Relationship Id="rId4" Type="http://schemas.openxmlformats.org/officeDocument/2006/relationships/image" Target="../media/image1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04.jp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0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0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0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04.jpg"/><Relationship Id="rId4" Type="http://schemas.openxmlformats.org/officeDocument/2006/relationships/hyperlink" Target="http://www.tutorialspoint.com/java/java_abstraction.ht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0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0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0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0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0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0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0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0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0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04.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04.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04.jpg"/><Relationship Id="rId4" Type="http://schemas.openxmlformats.org/officeDocument/2006/relationships/hyperlink" Target="http://www.tutorialspoint.com/java/java_encapsulation.ht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04.jpg"/><Relationship Id="rId4" Type="http://schemas.openxmlformats.org/officeDocument/2006/relationships/hyperlink" Target="https://docs.oracle.com/javase/tutorial/java/IandI/subclasses.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04.jpg"/><Relationship Id="rId4" Type="http://schemas.openxmlformats.org/officeDocument/2006/relationships/image" Target="../media/image11.gif"/><Relationship Id="rId5" Type="http://schemas.openxmlformats.org/officeDocument/2006/relationships/hyperlink" Target="https://docs.oracle.com/javase/tutorial/java/IandI/subclasses.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04.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04.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04.jpg"/><Relationship Id="rId4" Type="http://schemas.openxmlformats.org/officeDocument/2006/relationships/hyperlink" Target="https://docs.oracle.com/javase/tutorial/java/IandI/subclasses.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04.jpg"/><Relationship Id="rId4" Type="http://schemas.openxmlformats.org/officeDocument/2006/relationships/hyperlink" Target="https://docs.oracle.com/javase/tutorial/java/IandI/subclasses.htm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04.jpg"/><Relationship Id="rId4" Type="http://schemas.openxmlformats.org/officeDocument/2006/relationships/hyperlink" Target="http://www.sitepoint.com/quick-guide-to-polymorphism-in-jav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04.jpg"/><Relationship Id="rId4" Type="http://schemas.openxmlformats.org/officeDocument/2006/relationships/hyperlink" Target="http://www.sitepoint.com/quick-guide-to-polymorphism-in-java/"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04.jpg"/><Relationship Id="rId4" Type="http://schemas.openxmlformats.org/officeDocument/2006/relationships/hyperlink" Target="http://www.sitepoint.com/quick-guide-to-polymorphism-in-java/"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04.jpg"/><Relationship Id="rId4" Type="http://schemas.openxmlformats.org/officeDocument/2006/relationships/hyperlink" Target="http://www.tutorialspoint.com/java/java_overriding.htm" TargetMode="External"/><Relationship Id="rId5" Type="http://schemas.openxmlformats.org/officeDocument/2006/relationships/hyperlink" Target="http://www.tutorialspoint.com/java/java_polymorphism.ht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04.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04.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13.jpg"/><Relationship Id="rId4" Type="http://schemas.openxmlformats.org/officeDocument/2006/relationships/image" Target="../media/image12.jpg"/><Relationship Id="rId5" Type="http://schemas.openxmlformats.org/officeDocument/2006/relationships/hyperlink" Target="http://www.barcelonatechnologyschoo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4.jpg"/><Relationship Id="rId4" Type="http://schemas.openxmlformats.org/officeDocument/2006/relationships/hyperlink" Target="http://qpython.com/" TargetMode="External"/><Relationship Id="rId5" Type="http://schemas.openxmlformats.org/officeDocument/2006/relationships/hyperlink" Target="http://developer.android.com/tools/sdk/ndk/index.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4.jpg"/></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p:nvPr/>
        </p:nvSpPr>
        <p:spPr>
          <a:xfrm>
            <a:off x="0" y="0"/>
            <a:ext cx="9144000" cy="68580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84" name="Shape 84"/>
          <p:cNvSpPr/>
          <p:nvPr/>
        </p:nvSpPr>
        <p:spPr>
          <a:xfrm>
            <a:off x="0" y="2204864"/>
            <a:ext cx="9144000" cy="2156778"/>
          </a:xfrm>
          <a:prstGeom prst="rect">
            <a:avLst/>
          </a:prstGeom>
          <a:solidFill>
            <a:srgbClr val="1A75C9"/>
          </a:solidFill>
          <a:ln>
            <a:noFill/>
          </a:ln>
        </p:spPr>
        <p:txBody>
          <a:bodyPr anchorCtr="0" anchor="ctr" bIns="45700" lIns="91425" rIns="91425" tIns="45700">
            <a:noAutofit/>
          </a:bodyPr>
          <a:lstStyle/>
          <a:p>
            <a:pPr lvl="0" rtl="0" algn="ctr">
              <a:lnSpc>
                <a:spcPct val="120000"/>
              </a:lnSpc>
              <a:spcBef>
                <a:spcPts val="0"/>
              </a:spcBef>
              <a:buSzPct val="25000"/>
              <a:buNone/>
            </a:pPr>
            <a:r>
              <a:rPr lang="en-US" sz="4400">
                <a:solidFill>
                  <a:srgbClr val="FFFFFF"/>
                </a:solidFill>
              </a:rPr>
              <a:t>MDSD - Java development</a:t>
            </a:r>
          </a:p>
        </p:txBody>
      </p:sp>
      <p:pic>
        <p:nvPicPr>
          <p:cNvPr id="85" name="Shape 85"/>
          <p:cNvPicPr preferRelativeResize="0"/>
          <p:nvPr/>
        </p:nvPicPr>
        <p:blipFill rotWithShape="1">
          <a:blip r:embed="rId3">
            <a:alphaModFix/>
          </a:blip>
          <a:srcRect b="0" l="0" r="0" t="0"/>
          <a:stretch/>
        </p:blipFill>
        <p:spPr>
          <a:xfrm>
            <a:off x="251519" y="187629"/>
            <a:ext cx="3394124" cy="802750"/>
          </a:xfrm>
          <a:prstGeom prst="rect">
            <a:avLst/>
          </a:prstGeom>
          <a:noFill/>
          <a:ln>
            <a:noFill/>
          </a:ln>
        </p:spPr>
      </p:pic>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1475655" y="1600200"/>
            <a:ext cx="7515943" cy="990599"/>
          </a:xfrm>
          <a:prstGeom prst="rect">
            <a:avLst/>
          </a:prstGeom>
          <a:noFill/>
          <a:ln>
            <a:noFill/>
          </a:ln>
        </p:spPr>
        <p:txBody>
          <a:bodyPr anchorCtr="0" anchor="t" bIns="45700" lIns="91425" rIns="91425" tIns="45700">
            <a:noAutofit/>
          </a:bodyPr>
          <a:lstStyle/>
          <a:p>
            <a:pPr indent="0" lvl="0" marL="0" marR="0" rtl="0" algn="l">
              <a:spcBef>
                <a:spcPts val="0"/>
              </a:spcBef>
              <a:buClr>
                <a:srgbClr val="FFFFFF"/>
              </a:buClr>
              <a:buSzPct val="25000"/>
              <a:buFont typeface="Arial"/>
              <a:buNone/>
            </a:pPr>
            <a:r>
              <a:rPr lang="en-US">
                <a:solidFill>
                  <a:srgbClr val="FFFFFF"/>
                </a:solidFill>
                <a:latin typeface="Arial"/>
                <a:ea typeface="Arial"/>
                <a:cs typeface="Arial"/>
                <a:sym typeface="Arial"/>
              </a:rPr>
              <a:t>Introduction</a:t>
            </a:r>
          </a:p>
        </p:txBody>
      </p:sp>
      <p:grpSp>
        <p:nvGrpSpPr>
          <p:cNvPr id="91" name="Shape 91"/>
          <p:cNvGrpSpPr/>
          <p:nvPr/>
        </p:nvGrpSpPr>
        <p:grpSpPr>
          <a:xfrm>
            <a:off x="0" y="-3465"/>
            <a:ext cx="9144000" cy="425134"/>
            <a:chOff x="0" y="-3465"/>
            <a:chExt cx="9144000" cy="425134"/>
          </a:xfrm>
        </p:grpSpPr>
        <p:grpSp>
          <p:nvGrpSpPr>
            <p:cNvPr id="92" name="Shape 92"/>
            <p:cNvGrpSpPr/>
            <p:nvPr/>
          </p:nvGrpSpPr>
          <p:grpSpPr>
            <a:xfrm>
              <a:off x="0" y="0"/>
              <a:ext cx="9144000" cy="404663"/>
              <a:chOff x="0" y="0"/>
              <a:chExt cx="9144000" cy="404663"/>
            </a:xfrm>
          </p:grpSpPr>
          <p:sp>
            <p:nvSpPr>
              <p:cNvPr id="93" name="Shape 93"/>
              <p:cNvSpPr/>
              <p:nvPr/>
            </p:nvSpPr>
            <p:spPr>
              <a:xfrm>
                <a:off x="0" y="0"/>
                <a:ext cx="9144000" cy="404663"/>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94" name="Shape 94"/>
              <p:cNvSpPr txBox="1"/>
              <p:nvPr/>
            </p:nvSpPr>
            <p:spPr>
              <a:xfrm>
                <a:off x="107504" y="63829"/>
                <a:ext cx="2232248"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rPr>
                  <a:t>MDSD - Android</a:t>
                </a:r>
              </a:p>
            </p:txBody>
          </p:sp>
        </p:grpSp>
        <p:pic>
          <p:nvPicPr>
            <p:cNvPr id="95" name="Shape 95"/>
            <p:cNvPicPr preferRelativeResize="0"/>
            <p:nvPr/>
          </p:nvPicPr>
          <p:blipFill rotWithShape="1">
            <a:blip r:embed="rId3">
              <a:alphaModFix/>
            </a:blip>
            <a:srcRect b="0" l="0" r="0" t="0"/>
            <a:stretch/>
          </p:blipFill>
          <p:spPr>
            <a:xfrm>
              <a:off x="7164288" y="-3465"/>
              <a:ext cx="1933286" cy="425134"/>
            </a:xfrm>
            <a:prstGeom prst="rect">
              <a:avLst/>
            </a:prstGeom>
            <a:noFill/>
            <a:ln>
              <a:noFill/>
            </a:ln>
          </p:spPr>
        </p:pic>
      </p:grpSp>
      <p:sp>
        <p:nvSpPr>
          <p:cNvPr id="96" name="Shape 96"/>
          <p:cNvSpPr txBox="1"/>
          <p:nvPr>
            <p:ph idx="1" type="body"/>
          </p:nvPr>
        </p:nvSpPr>
        <p:spPr>
          <a:xfrm>
            <a:off x="0" y="2743200"/>
            <a:ext cx="9144000" cy="2457000"/>
          </a:xfrm>
          <a:prstGeom prst="rect">
            <a:avLst/>
          </a:prstGeom>
          <a:noFill/>
          <a:ln>
            <a:noFill/>
          </a:ln>
        </p:spPr>
        <p:txBody>
          <a:bodyPr anchorCtr="0" anchor="t" bIns="45700" lIns="91425" rIns="91425" tIns="45700">
            <a:noAutofit/>
          </a:bodyPr>
          <a:lstStyle/>
          <a:p>
            <a:pPr lvl="0" rtl="0" algn="just">
              <a:lnSpc>
                <a:spcPct val="120000"/>
              </a:lnSpc>
              <a:spcBef>
                <a:spcPts val="0"/>
              </a:spcBef>
              <a:buClr>
                <a:schemeClr val="dk1"/>
              </a:buClr>
              <a:buSzPct val="45833"/>
              <a:buFont typeface="Arial"/>
              <a:buNone/>
            </a:pPr>
            <a:r>
              <a:t/>
            </a:r>
            <a:endParaRPr sz="2400">
              <a:solidFill>
                <a:srgbClr val="3F3F3F"/>
              </a:solidFill>
              <a:latin typeface="Arial"/>
              <a:ea typeface="Arial"/>
              <a:cs typeface="Arial"/>
              <a:sym typeface="Arial"/>
            </a:endParaRPr>
          </a:p>
          <a:p>
            <a:pPr lvl="0" rtl="0" algn="just">
              <a:lnSpc>
                <a:spcPct val="120000"/>
              </a:lnSpc>
              <a:spcBef>
                <a:spcPts val="0"/>
              </a:spcBef>
              <a:buClr>
                <a:schemeClr val="dk1"/>
              </a:buClr>
              <a:buSzPct val="45833"/>
              <a:buFont typeface="Arial"/>
              <a:buNone/>
            </a:pPr>
            <a:r>
              <a:rPr lang="en-US" sz="2400">
                <a:solidFill>
                  <a:srgbClr val="3F3F3F"/>
                </a:solidFill>
                <a:latin typeface="Arial"/>
                <a:ea typeface="Arial"/>
                <a:cs typeface="Arial"/>
                <a:sym typeface="Arial"/>
              </a:rPr>
              <a:t>The main goal of this module is to overview some basic concepts of the Ob</a:t>
            </a:r>
            <a:r>
              <a:rPr lang="en-US" sz="2400">
                <a:latin typeface="Arial"/>
                <a:ea typeface="Arial"/>
                <a:cs typeface="Arial"/>
                <a:sym typeface="Arial"/>
              </a:rPr>
              <a:t>ject Oriented Programming (OOP) paradigm, specifically relating to J</a:t>
            </a:r>
            <a:r>
              <a:rPr lang="en-US" sz="2400">
                <a:solidFill>
                  <a:srgbClr val="3F3F3F"/>
                </a:solidFill>
                <a:latin typeface="Arial"/>
                <a:ea typeface="Arial"/>
                <a:cs typeface="Arial"/>
                <a:sym typeface="Arial"/>
              </a:rPr>
              <a:t>ava. This brief summary will refresh some ideas which will be extremely important to under</a:t>
            </a:r>
            <a:r>
              <a:rPr lang="en-US" sz="2400">
                <a:latin typeface="Arial"/>
                <a:ea typeface="Arial"/>
                <a:cs typeface="Arial"/>
                <a:sym typeface="Arial"/>
              </a:rPr>
              <a:t>stand and to get an insight of the Android platform.</a:t>
            </a:r>
          </a:p>
          <a:p>
            <a:pPr indent="0" lvl="0" marL="0" marR="0" rtl="0" algn="l">
              <a:spcBef>
                <a:spcPts val="560"/>
              </a:spcBef>
              <a:buClr>
                <a:srgbClr val="3F3F3F"/>
              </a:buClr>
              <a:buSzPct val="25000"/>
              <a:buFont typeface="Arial"/>
              <a:buNone/>
            </a:pPr>
            <a:r>
              <a:t/>
            </a:r>
            <a:endParaRPr b="0" i="0" sz="2400" u="none" cap="none" strike="noStrike">
              <a:solidFill>
                <a:srgbClr val="3F3F3F"/>
              </a:solidFill>
              <a:latin typeface="Monda"/>
              <a:ea typeface="Monda"/>
              <a:cs typeface="Monda"/>
              <a:sym typeface="Monda"/>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indent="0" lvl="0" marL="0" marR="0" rtl="0" algn="l">
              <a:spcBef>
                <a:spcPts val="0"/>
              </a:spcBef>
              <a:buClr>
                <a:srgbClr val="7F7F7F"/>
              </a:buClr>
              <a:buSzPct val="25000"/>
              <a:buFont typeface="Arial"/>
              <a:buNone/>
            </a:pPr>
            <a:r>
              <a:rPr lang="en-US" sz="2800">
                <a:latin typeface="Arial"/>
                <a:ea typeface="Arial"/>
                <a:cs typeface="Arial"/>
                <a:sym typeface="Arial"/>
              </a:rPr>
              <a:t>Java basics</a:t>
            </a:r>
          </a:p>
          <a:p>
            <a:pPr indent="0" lvl="0" marL="0" marR="0" rtl="0" algn="l">
              <a:spcBef>
                <a:spcPts val="0"/>
              </a:spcBef>
              <a:buClr>
                <a:srgbClr val="7F7F7F"/>
              </a:buClr>
              <a:buSzPct val="25000"/>
              <a:buFont typeface="Arial"/>
              <a:buNone/>
            </a:pPr>
            <a:r>
              <a:rPr i="1" lang="en-US" sz="2400">
                <a:latin typeface="Arial"/>
                <a:ea typeface="Arial"/>
                <a:cs typeface="Arial"/>
                <a:sym typeface="Arial"/>
              </a:rPr>
              <a:t>general description</a:t>
            </a:r>
          </a:p>
        </p:txBody>
      </p:sp>
      <p:sp>
        <p:nvSpPr>
          <p:cNvPr id="200" name="Shape 200"/>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201" name="Shape 201"/>
          <p:cNvGrpSpPr/>
          <p:nvPr/>
        </p:nvGrpSpPr>
        <p:grpSpPr>
          <a:xfrm>
            <a:off x="0" y="-3465"/>
            <a:ext cx="9144000" cy="425099"/>
            <a:chOff x="0" y="-3465"/>
            <a:chExt cx="9144000" cy="425099"/>
          </a:xfrm>
        </p:grpSpPr>
        <p:grpSp>
          <p:nvGrpSpPr>
            <p:cNvPr id="202" name="Shape 202"/>
            <p:cNvGrpSpPr/>
            <p:nvPr/>
          </p:nvGrpSpPr>
          <p:grpSpPr>
            <a:xfrm>
              <a:off x="0" y="0"/>
              <a:ext cx="9144000" cy="404700"/>
              <a:chOff x="0" y="0"/>
              <a:chExt cx="9144000" cy="404700"/>
            </a:xfrm>
          </p:grpSpPr>
          <p:sp>
            <p:nvSpPr>
              <p:cNvPr id="203" name="Shape 203"/>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204" name="Shape 204"/>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205" name="Shape 205"/>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206" name="Shape 206"/>
          <p:cNvSpPr txBox="1"/>
          <p:nvPr/>
        </p:nvSpPr>
        <p:spPr>
          <a:xfrm>
            <a:off x="0" y="1272950"/>
            <a:ext cx="9144000" cy="1815900"/>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lang="en-US" sz="1800">
                <a:solidFill>
                  <a:schemeClr val="dk1"/>
                </a:solidFill>
              </a:rPr>
              <a:t>Why Write Once, Run Anywhere (WORA)?</a:t>
            </a:r>
          </a:p>
          <a:p>
            <a:pPr indent="0" lvl="0" marL="0" marR="0" rtl="0" algn="just">
              <a:spcBef>
                <a:spcPts val="0"/>
              </a:spcBef>
              <a:buNone/>
            </a:pPr>
            <a:r>
              <a:t/>
            </a:r>
            <a:endParaRPr sz="1800">
              <a:solidFill>
                <a:schemeClr val="dk1"/>
              </a:solidFill>
            </a:endParaRPr>
          </a:p>
          <a:p>
            <a:pPr indent="0" lvl="0" marL="0" marR="0" rtl="0" algn="just">
              <a:spcBef>
                <a:spcPts val="0"/>
              </a:spcBef>
              <a:buNone/>
            </a:pPr>
            <a:r>
              <a:t/>
            </a:r>
            <a:endParaRPr sz="1800">
              <a:solidFill>
                <a:schemeClr val="dk1"/>
              </a:solidFill>
            </a:endParaRPr>
          </a:p>
          <a:p>
            <a:pPr indent="0" lvl="0" marL="0" marR="0" rtl="0" algn="just">
              <a:spcBef>
                <a:spcPts val="0"/>
              </a:spcBef>
              <a:buNone/>
            </a:pPr>
            <a:r>
              <a:t/>
            </a:r>
            <a:endParaRPr sz="1800">
              <a:solidFill>
                <a:schemeClr val="dk1"/>
              </a:solidFill>
            </a:endParaRPr>
          </a:p>
          <a:p>
            <a:pPr indent="0" lvl="0" marL="0" marR="0" rtl="0" algn="just">
              <a:spcBef>
                <a:spcPts val="0"/>
              </a:spcBef>
              <a:buNone/>
            </a:pPr>
            <a:r>
              <a:t/>
            </a:r>
            <a:endParaRPr sz="1800">
              <a:solidFill>
                <a:schemeClr val="dk1"/>
              </a:solidFill>
            </a:endParaRPr>
          </a:p>
          <a:p>
            <a:pPr indent="0" lvl="0" mar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rPr>
              <a:t>This has to do with the fact that </a:t>
            </a:r>
            <a:r>
              <a:rPr b="1" lang="en-US" sz="1800">
                <a:solidFill>
                  <a:schemeClr val="dk1"/>
                </a:solidFill>
              </a:rPr>
              <a:t>Java is an interpreted language</a:t>
            </a:r>
            <a:r>
              <a:rPr lang="en-US" sz="1800">
                <a:solidFill>
                  <a:schemeClr val="dk1"/>
                </a:solidFill>
              </a:rPr>
              <a:t>, not a compiled one!!</a:t>
            </a:r>
          </a:p>
        </p:txBody>
      </p:sp>
      <p:pic>
        <p:nvPicPr>
          <p:cNvPr id="207" name="Shape 207"/>
          <p:cNvPicPr preferRelativeResize="0"/>
          <p:nvPr/>
        </p:nvPicPr>
        <p:blipFill rotWithShape="1">
          <a:blip r:embed="rId4">
            <a:alphaModFix/>
          </a:blip>
          <a:srcRect b="39170" l="4666" r="3481" t="23122"/>
          <a:stretch/>
        </p:blipFill>
        <p:spPr>
          <a:xfrm>
            <a:off x="2314875" y="1578087"/>
            <a:ext cx="4514500" cy="1392499"/>
          </a:xfrm>
          <a:prstGeom prst="rect">
            <a:avLst/>
          </a:prstGeom>
          <a:noFill/>
          <a:ln>
            <a:noFill/>
          </a:ln>
        </p:spPr>
      </p:pic>
      <p:pic>
        <p:nvPicPr>
          <p:cNvPr id="208" name="Shape 208"/>
          <p:cNvPicPr preferRelativeResize="0"/>
          <p:nvPr/>
        </p:nvPicPr>
        <p:blipFill>
          <a:blip r:embed="rId5">
            <a:alphaModFix/>
          </a:blip>
          <a:stretch>
            <a:fillRect/>
          </a:stretch>
        </p:blipFill>
        <p:spPr>
          <a:xfrm>
            <a:off x="2156848" y="3393650"/>
            <a:ext cx="4830552" cy="33215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indent="0" lvl="0" marL="0" marR="0" rtl="0" algn="l">
              <a:spcBef>
                <a:spcPts val="0"/>
              </a:spcBef>
              <a:buClr>
                <a:srgbClr val="7F7F7F"/>
              </a:buClr>
              <a:buSzPct val="25000"/>
              <a:buFont typeface="Arial"/>
              <a:buNone/>
            </a:pPr>
            <a:r>
              <a:rPr lang="en-US" sz="2800">
                <a:latin typeface="Arial"/>
                <a:ea typeface="Arial"/>
                <a:cs typeface="Arial"/>
                <a:sym typeface="Arial"/>
              </a:rPr>
              <a:t>Java basics</a:t>
            </a:r>
          </a:p>
          <a:p>
            <a:pPr indent="0" lvl="0" marL="0" marR="0" rtl="0" algn="l">
              <a:spcBef>
                <a:spcPts val="0"/>
              </a:spcBef>
              <a:buClr>
                <a:srgbClr val="7F7F7F"/>
              </a:buClr>
              <a:buSzPct val="25000"/>
              <a:buFont typeface="Arial"/>
              <a:buNone/>
            </a:pPr>
            <a:r>
              <a:rPr i="1" lang="en-US" sz="2400">
                <a:latin typeface="Arial"/>
                <a:ea typeface="Arial"/>
                <a:cs typeface="Arial"/>
                <a:sym typeface="Arial"/>
              </a:rPr>
              <a:t>general description</a:t>
            </a:r>
          </a:p>
        </p:txBody>
      </p:sp>
      <p:sp>
        <p:nvSpPr>
          <p:cNvPr id="214" name="Shape 214"/>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215" name="Shape 215"/>
          <p:cNvGrpSpPr/>
          <p:nvPr/>
        </p:nvGrpSpPr>
        <p:grpSpPr>
          <a:xfrm>
            <a:off x="0" y="-3465"/>
            <a:ext cx="9144000" cy="425099"/>
            <a:chOff x="0" y="-3465"/>
            <a:chExt cx="9144000" cy="425099"/>
          </a:xfrm>
        </p:grpSpPr>
        <p:grpSp>
          <p:nvGrpSpPr>
            <p:cNvPr id="216" name="Shape 216"/>
            <p:cNvGrpSpPr/>
            <p:nvPr/>
          </p:nvGrpSpPr>
          <p:grpSpPr>
            <a:xfrm>
              <a:off x="0" y="0"/>
              <a:ext cx="9144000" cy="404700"/>
              <a:chOff x="0" y="0"/>
              <a:chExt cx="9144000" cy="404700"/>
            </a:xfrm>
          </p:grpSpPr>
          <p:sp>
            <p:nvSpPr>
              <p:cNvPr id="217" name="Shape 217"/>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218" name="Shape 218"/>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219" name="Shape 219"/>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pic>
        <p:nvPicPr>
          <p:cNvPr id="220" name="Shape 220"/>
          <p:cNvPicPr preferRelativeResize="0"/>
          <p:nvPr/>
        </p:nvPicPr>
        <p:blipFill>
          <a:blip r:embed="rId4">
            <a:alphaModFix/>
          </a:blip>
          <a:stretch>
            <a:fillRect/>
          </a:stretch>
        </p:blipFill>
        <p:spPr>
          <a:xfrm>
            <a:off x="2702100" y="1275700"/>
            <a:ext cx="3739800" cy="53900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indent="0" lvl="0" marL="0" marR="0" rtl="0" algn="l">
              <a:spcBef>
                <a:spcPts val="0"/>
              </a:spcBef>
              <a:buClr>
                <a:srgbClr val="7F7F7F"/>
              </a:buClr>
              <a:buSzPct val="25000"/>
              <a:buFont typeface="Arial"/>
              <a:buNone/>
            </a:pPr>
            <a:r>
              <a:rPr lang="en-US" sz="2800">
                <a:latin typeface="Arial"/>
                <a:ea typeface="Arial"/>
                <a:cs typeface="Arial"/>
                <a:sym typeface="Arial"/>
              </a:rPr>
              <a:t>Java syntax foundations</a:t>
            </a:r>
          </a:p>
          <a:p>
            <a:pPr indent="0" lvl="0" marL="0" marR="0" rtl="0" algn="l">
              <a:spcBef>
                <a:spcPts val="0"/>
              </a:spcBef>
              <a:buClr>
                <a:srgbClr val="7F7F7F"/>
              </a:buClr>
              <a:buSzPct val="25000"/>
              <a:buFont typeface="Arial"/>
              <a:buNone/>
            </a:pPr>
            <a:r>
              <a:rPr i="1" lang="en-US" sz="2400">
                <a:latin typeface="Arial"/>
                <a:ea typeface="Arial"/>
                <a:cs typeface="Arial"/>
                <a:sym typeface="Arial"/>
              </a:rPr>
              <a:t>Primitive data types and variables</a:t>
            </a:r>
          </a:p>
        </p:txBody>
      </p:sp>
      <p:sp>
        <p:nvSpPr>
          <p:cNvPr id="226" name="Shape 226"/>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227" name="Shape 227"/>
          <p:cNvGrpSpPr/>
          <p:nvPr/>
        </p:nvGrpSpPr>
        <p:grpSpPr>
          <a:xfrm>
            <a:off x="0" y="-3465"/>
            <a:ext cx="9144000" cy="425099"/>
            <a:chOff x="0" y="-3465"/>
            <a:chExt cx="9144000" cy="425099"/>
          </a:xfrm>
        </p:grpSpPr>
        <p:grpSp>
          <p:nvGrpSpPr>
            <p:cNvPr id="228" name="Shape 228"/>
            <p:cNvGrpSpPr/>
            <p:nvPr/>
          </p:nvGrpSpPr>
          <p:grpSpPr>
            <a:xfrm>
              <a:off x="0" y="0"/>
              <a:ext cx="9144000" cy="404700"/>
              <a:chOff x="0" y="0"/>
              <a:chExt cx="9144000" cy="404700"/>
            </a:xfrm>
          </p:grpSpPr>
          <p:sp>
            <p:nvSpPr>
              <p:cNvPr id="229" name="Shape 229"/>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230" name="Shape 230"/>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231" name="Shape 231"/>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232" name="Shape 232"/>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Primitive data types are the minimum data abstraction in a programming language. This means they are predefined by the language (not by any API library); thus there is no method defined for any of them. It is just a plain data storage. In Java we have 8 of this primitives: </a:t>
            </a:r>
            <a:r>
              <a:rPr lang="en-US" sz="1800">
                <a:solidFill>
                  <a:schemeClr val="dk1"/>
                </a:solidFill>
                <a:latin typeface="Courier New"/>
                <a:ea typeface="Courier New"/>
                <a:cs typeface="Courier New"/>
                <a:sym typeface="Courier New"/>
              </a:rPr>
              <a:t>boolean</a:t>
            </a:r>
            <a:r>
              <a:rPr lang="en-US" sz="1800">
                <a:solidFill>
                  <a:schemeClr val="dk1"/>
                </a:solidFill>
              </a:rPr>
              <a:t>, </a:t>
            </a:r>
            <a:r>
              <a:rPr lang="en-US" sz="1800">
                <a:solidFill>
                  <a:schemeClr val="dk1"/>
                </a:solidFill>
                <a:latin typeface="Courier New"/>
                <a:ea typeface="Courier New"/>
                <a:cs typeface="Courier New"/>
                <a:sym typeface="Courier New"/>
              </a:rPr>
              <a:t>char</a:t>
            </a:r>
            <a:r>
              <a:rPr lang="en-US" sz="1800">
                <a:solidFill>
                  <a:schemeClr val="dk1"/>
                </a:solidFill>
              </a:rPr>
              <a:t>, </a:t>
            </a:r>
            <a:r>
              <a:rPr lang="en-US" sz="1800">
                <a:solidFill>
                  <a:schemeClr val="dk1"/>
                </a:solidFill>
                <a:latin typeface="Courier New"/>
                <a:ea typeface="Courier New"/>
                <a:cs typeface="Courier New"/>
                <a:sym typeface="Courier New"/>
              </a:rPr>
              <a:t>byte</a:t>
            </a:r>
            <a:r>
              <a:rPr lang="en-US" sz="1800">
                <a:solidFill>
                  <a:schemeClr val="dk1"/>
                </a:solidFill>
              </a:rPr>
              <a:t>, </a:t>
            </a:r>
            <a:r>
              <a:rPr lang="en-US" sz="1800">
                <a:solidFill>
                  <a:schemeClr val="dk1"/>
                </a:solidFill>
                <a:latin typeface="Courier New"/>
                <a:ea typeface="Courier New"/>
                <a:cs typeface="Courier New"/>
                <a:sym typeface="Courier New"/>
              </a:rPr>
              <a:t>short</a:t>
            </a:r>
            <a:r>
              <a:rPr lang="en-US" sz="1800">
                <a:solidFill>
                  <a:schemeClr val="dk1"/>
                </a:solidFill>
              </a:rPr>
              <a:t>, </a:t>
            </a:r>
            <a:r>
              <a:rPr lang="en-US" sz="1800">
                <a:solidFill>
                  <a:schemeClr val="dk1"/>
                </a:solidFill>
                <a:latin typeface="Courier New"/>
                <a:ea typeface="Courier New"/>
                <a:cs typeface="Courier New"/>
                <a:sym typeface="Courier New"/>
              </a:rPr>
              <a:t>int</a:t>
            </a:r>
            <a:r>
              <a:rPr lang="en-US" sz="1800">
                <a:solidFill>
                  <a:schemeClr val="dk1"/>
                </a:solidFill>
              </a:rPr>
              <a:t>, </a:t>
            </a:r>
            <a:r>
              <a:rPr lang="en-US" sz="1800">
                <a:solidFill>
                  <a:schemeClr val="dk1"/>
                </a:solidFill>
                <a:latin typeface="Courier New"/>
                <a:ea typeface="Courier New"/>
                <a:cs typeface="Courier New"/>
                <a:sym typeface="Courier New"/>
              </a:rPr>
              <a:t>long</a:t>
            </a:r>
            <a:r>
              <a:rPr lang="en-US" sz="1800">
                <a:solidFill>
                  <a:schemeClr val="dk1"/>
                </a:solidFill>
              </a:rPr>
              <a:t>, </a:t>
            </a:r>
            <a:r>
              <a:rPr lang="en-US" sz="1800">
                <a:solidFill>
                  <a:schemeClr val="dk1"/>
                </a:solidFill>
                <a:latin typeface="Courier New"/>
                <a:ea typeface="Courier New"/>
                <a:cs typeface="Courier New"/>
                <a:sym typeface="Courier New"/>
              </a:rPr>
              <a:t>float </a:t>
            </a:r>
            <a:r>
              <a:rPr lang="en-US" sz="1800">
                <a:solidFill>
                  <a:schemeClr val="dk1"/>
                </a:solidFill>
              </a:rPr>
              <a:t>and </a:t>
            </a:r>
            <a:r>
              <a:rPr lang="en-US" sz="1800">
                <a:solidFill>
                  <a:schemeClr val="dk1"/>
                </a:solidFill>
                <a:latin typeface="Courier New"/>
                <a:ea typeface="Courier New"/>
                <a:cs typeface="Courier New"/>
                <a:sym typeface="Courier New"/>
              </a:rPr>
              <a:t>double</a:t>
            </a:r>
            <a:r>
              <a:rPr lang="en-US" sz="1800">
                <a:solidFill>
                  <a:schemeClr val="dk1"/>
                </a:solidFill>
              </a:rPr>
              <a:t>. Java uses keywords, so that the IDE usually marks them up differently from the rest.</a:t>
            </a:r>
          </a:p>
          <a:p>
            <a:pPr indent="-342900" lvl="0" marL="457200" marR="0" rtl="0" algn="just">
              <a:spcBef>
                <a:spcPts val="0"/>
              </a:spcBef>
              <a:buClr>
                <a:schemeClr val="dk1"/>
              </a:buClr>
              <a:buSzPct val="100000"/>
              <a:buChar char="-"/>
            </a:pPr>
            <a:r>
              <a:rPr lang="en-US" sz="1800">
                <a:solidFill>
                  <a:schemeClr val="dk1"/>
                </a:solidFill>
              </a:rPr>
              <a:t>These basic (or primitive) types are the only types that are not objects.</a:t>
            </a:r>
          </a:p>
          <a:p>
            <a:pPr indent="-342900" lvl="0" marL="457200" marR="0" rtl="0" algn="just">
              <a:spcBef>
                <a:spcPts val="0"/>
              </a:spcBef>
              <a:buClr>
                <a:schemeClr val="dk1"/>
              </a:buClr>
              <a:buSzPct val="100000"/>
              <a:buChar char="-"/>
            </a:pPr>
            <a:r>
              <a:rPr lang="en-US" sz="1800">
                <a:solidFill>
                  <a:schemeClr val="dk1"/>
                </a:solidFill>
              </a:rPr>
              <a:t>So, for instance, you DO NOT use the </a:t>
            </a:r>
            <a:r>
              <a:rPr b="1" lang="en-US" sz="1800">
                <a:solidFill>
                  <a:srgbClr val="A64D79"/>
                </a:solidFill>
                <a:latin typeface="Courier New"/>
                <a:ea typeface="Courier New"/>
                <a:cs typeface="Courier New"/>
                <a:sym typeface="Courier New"/>
              </a:rPr>
              <a:t>new </a:t>
            </a:r>
            <a:r>
              <a:rPr lang="en-US" sz="1800">
                <a:solidFill>
                  <a:schemeClr val="dk1"/>
                </a:solidFill>
              </a:rPr>
              <a:t>operator to create a primitive variable.</a:t>
            </a:r>
          </a:p>
          <a:p>
            <a:pPr indent="-342900" lvl="0" marL="457200" marR="0" rtl="0" algn="just">
              <a:spcBef>
                <a:spcPts val="0"/>
              </a:spcBef>
              <a:buClr>
                <a:schemeClr val="dk1"/>
              </a:buClr>
              <a:buSzPct val="100000"/>
              <a:buChar char="-"/>
            </a:pPr>
            <a:r>
              <a:rPr lang="en-US" sz="1800">
                <a:solidFill>
                  <a:schemeClr val="dk1"/>
                </a:solidFill>
              </a:rPr>
              <a:t>e.g.:</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float </a:t>
            </a:r>
            <a:r>
              <a:rPr lang="en-US" sz="1800">
                <a:solidFill>
                  <a:schemeClr val="dk1"/>
                </a:solidFill>
                <a:latin typeface="Courier New"/>
                <a:ea typeface="Courier New"/>
                <a:cs typeface="Courier New"/>
                <a:sym typeface="Courier New"/>
              </a:rPr>
              <a:t>initVal;</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int </a:t>
            </a:r>
            <a:r>
              <a:rPr lang="en-US" sz="1800">
                <a:solidFill>
                  <a:schemeClr val="dk1"/>
                </a:solidFill>
                <a:latin typeface="Courier New"/>
                <a:ea typeface="Courier New"/>
                <a:cs typeface="Courier New"/>
                <a:sym typeface="Courier New"/>
              </a:rPr>
              <a:t>retVal, index = 2;</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double </a:t>
            </a:r>
            <a:r>
              <a:rPr lang="en-US" sz="1800">
                <a:solidFill>
                  <a:schemeClr val="dk1"/>
                </a:solidFill>
                <a:latin typeface="Courier New"/>
                <a:ea typeface="Courier New"/>
                <a:cs typeface="Courier New"/>
                <a:sym typeface="Courier New"/>
              </a:rPr>
              <a:t>gamma = 1.2;</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boolean </a:t>
            </a:r>
            <a:r>
              <a:rPr lang="en-US" sz="1800">
                <a:solidFill>
                  <a:schemeClr val="dk1"/>
                </a:solidFill>
                <a:latin typeface="Courier New"/>
                <a:ea typeface="Courier New"/>
                <a:cs typeface="Courier New"/>
                <a:sym typeface="Courier New"/>
              </a:rPr>
              <a:t>valueOk = false;</a:t>
            </a:r>
          </a:p>
          <a:p>
            <a:pPr indent="-342900" lvl="0" marL="457200" marR="0" rtl="0" algn="just">
              <a:spcBef>
                <a:spcPts val="0"/>
              </a:spcBef>
              <a:buClr>
                <a:schemeClr val="dk1"/>
              </a:buClr>
              <a:buSzPct val="100000"/>
              <a:buChar char="-"/>
            </a:pPr>
            <a:r>
              <a:rPr lang="en-US" sz="1800">
                <a:solidFill>
                  <a:schemeClr val="dk1"/>
                </a:solidFill>
              </a:rPr>
              <a:t>If no value is assigned prior to use, then the compiler will give an error.</a:t>
            </a:r>
          </a:p>
          <a:p>
            <a:pPr indent="-342900" lvl="0" marL="457200" marR="0" rtl="0" algn="just">
              <a:spcBef>
                <a:spcPts val="0"/>
              </a:spcBef>
              <a:buClr>
                <a:schemeClr val="dk1"/>
              </a:buClr>
              <a:buSzPct val="100000"/>
              <a:buChar char="-"/>
            </a:pPr>
            <a:r>
              <a:rPr lang="en-US" sz="1800">
                <a:solidFill>
                  <a:schemeClr val="dk1"/>
                </a:solidFill>
              </a:rPr>
              <a:t>Java sets primitive variables to zero or false in the case of a boolean variable.</a:t>
            </a:r>
          </a:p>
          <a:p>
            <a:pPr indent="-342900" lvl="0" marL="457200" marR="0" rtl="0" algn="just">
              <a:spcBef>
                <a:spcPts val="0"/>
              </a:spcBef>
              <a:buClr>
                <a:schemeClr val="dk1"/>
              </a:buClr>
              <a:buSzPct val="100000"/>
              <a:buChar char="-"/>
            </a:pPr>
            <a:r>
              <a:rPr lang="en-US" sz="1800">
                <a:solidFill>
                  <a:schemeClr val="dk1"/>
                </a:solidFill>
              </a:rPr>
              <a:t>All object references are initially set to </a:t>
            </a:r>
            <a:r>
              <a:rPr b="1" lang="en-US" sz="1800">
                <a:solidFill>
                  <a:srgbClr val="A64D79"/>
                </a:solidFill>
                <a:latin typeface="Courier New"/>
                <a:ea typeface="Courier New"/>
                <a:cs typeface="Courier New"/>
                <a:sym typeface="Courier New"/>
              </a:rPr>
              <a:t>null</a:t>
            </a:r>
            <a:r>
              <a:rPr lang="en-US" sz="1800">
                <a:solidFill>
                  <a:schemeClr val="dk1"/>
                </a:solidFill>
              </a:rPr>
              <a:t>.</a:t>
            </a:r>
          </a:p>
          <a:p>
            <a:pPr indent="-342900" lvl="0" marL="457200" marR="0" rtl="0" algn="just">
              <a:spcBef>
                <a:spcPts val="0"/>
              </a:spcBef>
              <a:buClr>
                <a:schemeClr val="dk1"/>
              </a:buClr>
              <a:buSzPct val="100000"/>
              <a:buChar char="-"/>
            </a:pPr>
            <a:r>
              <a:rPr lang="en-US" sz="1800">
                <a:solidFill>
                  <a:schemeClr val="dk1"/>
                </a:solidFill>
              </a:rPr>
              <a:t>An array on anything is an object:</a:t>
            </a:r>
          </a:p>
          <a:p>
            <a:pPr indent="-342900" lvl="0" marL="1371600" marR="0" rtl="0" algn="just">
              <a:spcBef>
                <a:spcPts val="0"/>
              </a:spcBef>
              <a:buClr>
                <a:schemeClr val="dk1"/>
              </a:buClr>
              <a:buSzPct val="100000"/>
              <a:buAutoNum type="arabicPeriod"/>
            </a:pPr>
            <a:r>
              <a:rPr lang="en-US" sz="1800">
                <a:solidFill>
                  <a:schemeClr val="dk1"/>
                </a:solidFill>
              </a:rPr>
              <a:t>Set to </a:t>
            </a:r>
            <a:r>
              <a:rPr b="1" lang="en-US" sz="1800">
                <a:solidFill>
                  <a:srgbClr val="A64D79"/>
                </a:solidFill>
                <a:latin typeface="Courier New"/>
                <a:ea typeface="Courier New"/>
                <a:cs typeface="Courier New"/>
                <a:sym typeface="Courier New"/>
              </a:rPr>
              <a:t>null </a:t>
            </a:r>
            <a:r>
              <a:rPr lang="en-US" sz="1800">
                <a:solidFill>
                  <a:schemeClr val="dk1"/>
                </a:solidFill>
              </a:rPr>
              <a:t>on declaration.</a:t>
            </a:r>
          </a:p>
          <a:p>
            <a:pPr indent="-342900" lvl="0" marL="1371600" marR="0" rtl="0" algn="just">
              <a:spcBef>
                <a:spcPts val="0"/>
              </a:spcBef>
              <a:buClr>
                <a:schemeClr val="dk1"/>
              </a:buClr>
              <a:buSzPct val="100000"/>
              <a:buAutoNum type="arabicPeriod"/>
            </a:pPr>
            <a:r>
              <a:rPr lang="en-US" sz="1800">
                <a:solidFill>
                  <a:schemeClr val="dk1"/>
                </a:solidFill>
              </a:rPr>
              <a:t>Elements to zero false or null on creation.</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indent="0" lvl="0" marL="0" marR="0" rtl="0" algn="l">
              <a:spcBef>
                <a:spcPts val="0"/>
              </a:spcBef>
              <a:buClr>
                <a:srgbClr val="7F7F7F"/>
              </a:buClr>
              <a:buSzPct val="25000"/>
              <a:buFont typeface="Arial"/>
              <a:buNone/>
            </a:pPr>
            <a:r>
              <a:rPr lang="en-US" sz="2800">
                <a:latin typeface="Arial"/>
                <a:ea typeface="Arial"/>
                <a:cs typeface="Arial"/>
                <a:sym typeface="Arial"/>
              </a:rPr>
              <a:t>Java syntax foundations</a:t>
            </a:r>
          </a:p>
          <a:p>
            <a:pPr indent="0" lvl="0" marL="0" marR="0" rtl="0" algn="l">
              <a:spcBef>
                <a:spcPts val="0"/>
              </a:spcBef>
              <a:buClr>
                <a:srgbClr val="7F7F7F"/>
              </a:buClr>
              <a:buSzPct val="25000"/>
              <a:buFont typeface="Arial"/>
              <a:buNone/>
            </a:pPr>
            <a:r>
              <a:rPr i="1" lang="en-US" sz="2400">
                <a:latin typeface="Arial"/>
                <a:ea typeface="Arial"/>
                <a:cs typeface="Arial"/>
                <a:sym typeface="Arial"/>
              </a:rPr>
              <a:t>Primitive data types and variables</a:t>
            </a:r>
          </a:p>
        </p:txBody>
      </p:sp>
      <p:sp>
        <p:nvSpPr>
          <p:cNvPr id="238" name="Shape 238"/>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239" name="Shape 239"/>
          <p:cNvGrpSpPr/>
          <p:nvPr/>
        </p:nvGrpSpPr>
        <p:grpSpPr>
          <a:xfrm>
            <a:off x="0" y="-3465"/>
            <a:ext cx="9144000" cy="425099"/>
            <a:chOff x="0" y="-3465"/>
            <a:chExt cx="9144000" cy="425099"/>
          </a:xfrm>
        </p:grpSpPr>
        <p:grpSp>
          <p:nvGrpSpPr>
            <p:cNvPr id="240" name="Shape 240"/>
            <p:cNvGrpSpPr/>
            <p:nvPr/>
          </p:nvGrpSpPr>
          <p:grpSpPr>
            <a:xfrm>
              <a:off x="0" y="0"/>
              <a:ext cx="9144000" cy="404700"/>
              <a:chOff x="0" y="0"/>
              <a:chExt cx="9144000" cy="404700"/>
            </a:xfrm>
          </p:grpSpPr>
          <p:sp>
            <p:nvSpPr>
              <p:cNvPr id="241" name="Shape 241"/>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242" name="Shape 242"/>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243" name="Shape 243"/>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244" name="Shape 244"/>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e.g.:</a:t>
            </a:r>
          </a:p>
          <a:p>
            <a:pPr lvl="0" marR="0" rtl="0" algn="just">
              <a:spcBef>
                <a:spcPts val="0"/>
              </a:spcBef>
              <a:buNone/>
            </a:pPr>
            <a:r>
              <a:rPr lang="en-US" sz="1800">
                <a:solidFill>
                  <a:schemeClr val="dk1"/>
                </a:solidFill>
              </a:rPr>
              <a:t>		</a:t>
            </a:r>
            <a:r>
              <a:rPr b="1" lang="en-US" sz="1800">
                <a:solidFill>
                  <a:srgbClr val="A64D79"/>
                </a:solidFill>
                <a:latin typeface="Courier New"/>
                <a:ea typeface="Courier New"/>
                <a:cs typeface="Courier New"/>
                <a:sym typeface="Courier New"/>
              </a:rPr>
              <a:t>int </a:t>
            </a:r>
            <a:r>
              <a:rPr lang="en-US" sz="1800">
                <a:solidFill>
                  <a:schemeClr val="dk1"/>
                </a:solidFill>
                <a:latin typeface="Courier New"/>
                <a:ea typeface="Courier New"/>
                <a:cs typeface="Courier New"/>
                <a:sym typeface="Courier New"/>
              </a:rPr>
              <a:t>index = 1.2;					</a:t>
            </a:r>
            <a:r>
              <a:rPr lang="en-US" sz="1800">
                <a:solidFill>
                  <a:srgbClr val="6AA84F"/>
                </a:solidFill>
                <a:latin typeface="Courier New"/>
                <a:ea typeface="Courier New"/>
                <a:cs typeface="Courier New"/>
                <a:sym typeface="Courier New"/>
              </a:rPr>
              <a:t>// compiler error</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boolean </a:t>
            </a:r>
            <a:r>
              <a:rPr lang="en-US" sz="1800">
                <a:solidFill>
                  <a:schemeClr val="dk1"/>
                </a:solidFill>
                <a:latin typeface="Courier New"/>
                <a:ea typeface="Courier New"/>
                <a:cs typeface="Courier New"/>
                <a:sym typeface="Courier New"/>
              </a:rPr>
              <a:t>retOk = 1;				</a:t>
            </a:r>
            <a:r>
              <a:rPr lang="en-US" sz="1800">
                <a:solidFill>
                  <a:srgbClr val="6AA84F"/>
                </a:solidFill>
                <a:latin typeface="Courier New"/>
                <a:ea typeface="Courier New"/>
                <a:cs typeface="Courier New"/>
                <a:sym typeface="Courier New"/>
              </a:rPr>
              <a:t>// compiler error in Java</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double </a:t>
            </a:r>
            <a:r>
              <a:rPr lang="en-US" sz="1800">
                <a:solidFill>
                  <a:schemeClr val="dk1"/>
                </a:solidFill>
                <a:latin typeface="Courier New"/>
                <a:ea typeface="Courier New"/>
                <a:cs typeface="Courier New"/>
                <a:sym typeface="Courier New"/>
              </a:rPr>
              <a:t>fiveFourths = 5/4;		</a:t>
            </a:r>
            <a:r>
              <a:rPr lang="en-US" sz="1800">
                <a:solidFill>
                  <a:srgbClr val="6AA84F"/>
                </a:solidFill>
                <a:latin typeface="Courier New"/>
                <a:ea typeface="Courier New"/>
                <a:cs typeface="Courier New"/>
                <a:sym typeface="Courier New"/>
              </a:rPr>
              <a:t>// no error!</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float </a:t>
            </a:r>
            <a:r>
              <a:rPr lang="en-US" sz="1800">
                <a:solidFill>
                  <a:schemeClr val="dk1"/>
                </a:solidFill>
                <a:latin typeface="Courier New"/>
                <a:ea typeface="Courier New"/>
                <a:cs typeface="Courier New"/>
                <a:sym typeface="Courier New"/>
              </a:rPr>
              <a:t>ratio = 5.8f;				</a:t>
            </a:r>
            <a:r>
              <a:rPr lang="en-US" sz="1800">
                <a:solidFill>
                  <a:srgbClr val="6AA84F"/>
                </a:solidFill>
                <a:latin typeface="Courier New"/>
                <a:ea typeface="Courier New"/>
                <a:cs typeface="Courier New"/>
                <a:sym typeface="Courier New"/>
              </a:rPr>
              <a:t>// correct</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double </a:t>
            </a:r>
            <a:r>
              <a:rPr lang="en-US" sz="1800">
                <a:solidFill>
                  <a:schemeClr val="dk1"/>
                </a:solidFill>
                <a:latin typeface="Courier New"/>
                <a:ea typeface="Courier New"/>
                <a:cs typeface="Courier New"/>
                <a:sym typeface="Courier New"/>
              </a:rPr>
              <a:t>fiveFourths = 5.0/4.0;	</a:t>
            </a:r>
            <a:r>
              <a:rPr lang="en-US" sz="1800">
                <a:solidFill>
                  <a:srgbClr val="6AA84F"/>
                </a:solidFill>
                <a:latin typeface="Courier New"/>
                <a:ea typeface="Courier New"/>
                <a:cs typeface="Courier New"/>
                <a:sym typeface="Courier New"/>
              </a:rPr>
              <a:t>// correct</a:t>
            </a:r>
          </a:p>
          <a:p>
            <a:pPr lvl="0" marR="0" rtl="0" algn="just">
              <a:spcBef>
                <a:spcPts val="0"/>
              </a:spcBef>
              <a:buNone/>
            </a:pPr>
            <a:r>
              <a:t/>
            </a:r>
            <a:endParaRPr sz="1800">
              <a:solidFill>
                <a:schemeClr val="dk1"/>
              </a:solidFill>
            </a:endParaRPr>
          </a:p>
          <a:p>
            <a:pPr indent="-342900" lvl="0" marL="457200" marR="0" rtl="0" algn="just">
              <a:spcBef>
                <a:spcPts val="0"/>
              </a:spcBef>
              <a:buClr>
                <a:schemeClr val="dk1"/>
              </a:buClr>
              <a:buSzPct val="100000"/>
              <a:buChar char="-"/>
            </a:pPr>
            <a:r>
              <a:rPr lang="en-US" sz="1800">
                <a:solidFill>
                  <a:schemeClr val="dk1"/>
                </a:solidFill>
              </a:rPr>
              <a:t>All Java assignments are right associative</a:t>
            </a:r>
          </a:p>
          <a:p>
            <a:pPr lvl="0" marR="0" rtl="0" algn="just">
              <a:spcBef>
                <a:spcPts val="0"/>
              </a:spcBef>
              <a:buNone/>
            </a:pPr>
            <a:r>
              <a:rPr lang="en-US" sz="1800">
                <a:solidFill>
                  <a:schemeClr val="dk1"/>
                </a:solidFill>
              </a:rPr>
              <a:t>		</a:t>
            </a:r>
            <a:r>
              <a:rPr b="1" lang="en-US" sz="1800">
                <a:solidFill>
                  <a:srgbClr val="A64D79"/>
                </a:solidFill>
                <a:latin typeface="Courier New"/>
                <a:ea typeface="Courier New"/>
                <a:cs typeface="Courier New"/>
                <a:sym typeface="Courier New"/>
              </a:rPr>
              <a:t>int </a:t>
            </a:r>
            <a:r>
              <a:rPr lang="en-US" sz="1800">
                <a:solidFill>
                  <a:schemeClr val="dk1"/>
                </a:solidFill>
                <a:latin typeface="Courier New"/>
                <a:ea typeface="Courier New"/>
                <a:cs typeface="Courier New"/>
                <a:sym typeface="Courier New"/>
              </a:rPr>
              <a:t>a = 1, b = 2, c = 5;</a:t>
            </a:r>
          </a:p>
          <a:p>
            <a:pPr lvl="0" marR="0" rtl="0" algn="just">
              <a:spcBef>
                <a:spcPts val="0"/>
              </a:spcBef>
              <a:buNone/>
            </a:pPr>
            <a:r>
              <a:rPr lang="en-US" sz="1800">
                <a:solidFill>
                  <a:schemeClr val="dk1"/>
                </a:solidFill>
                <a:latin typeface="Courier New"/>
                <a:ea typeface="Courier New"/>
                <a:cs typeface="Courier New"/>
                <a:sym typeface="Courier New"/>
              </a:rPr>
              <a:t>		a = b = c;</a:t>
            </a:r>
          </a:p>
          <a:p>
            <a:pPr lvl="0" marR="0" rtl="0" algn="just">
              <a:spcBef>
                <a:spcPts val="0"/>
              </a:spcBef>
              <a:buNone/>
            </a:pPr>
            <a:r>
              <a:rPr lang="en-US" sz="1800">
                <a:solidFill>
                  <a:schemeClr val="dk1"/>
                </a:solidFill>
                <a:latin typeface="Courier New"/>
                <a:ea typeface="Courier New"/>
                <a:cs typeface="Courier New"/>
                <a:sym typeface="Courier New"/>
              </a:rPr>
              <a:t>		System.</a:t>
            </a:r>
            <a:r>
              <a:rPr b="1" lang="en-US" sz="1800">
                <a:solidFill>
                  <a:srgbClr val="0000FF"/>
                </a:solidFill>
                <a:latin typeface="Courier New"/>
                <a:ea typeface="Courier New"/>
                <a:cs typeface="Courier New"/>
                <a:sym typeface="Courier New"/>
              </a:rPr>
              <a:t>out</a:t>
            </a:r>
            <a:r>
              <a:rPr lang="en-US" sz="1800">
                <a:solidFill>
                  <a:schemeClr val="dk1"/>
                </a:solidFill>
                <a:latin typeface="Courier New"/>
                <a:ea typeface="Courier New"/>
                <a:cs typeface="Courier New"/>
                <a:sym typeface="Courier New"/>
              </a:rPr>
              <a:t>.println(</a:t>
            </a:r>
            <a:r>
              <a:rPr lang="en-US" sz="1800">
                <a:solidFill>
                  <a:srgbClr val="0000FF"/>
                </a:solidFill>
                <a:latin typeface="Courier New"/>
                <a:ea typeface="Courier New"/>
                <a:cs typeface="Courier New"/>
                <a:sym typeface="Courier New"/>
              </a:rPr>
              <a:t>“a = ”</a:t>
            </a:r>
            <a:r>
              <a:rPr lang="en-US" sz="1800">
                <a:solidFill>
                  <a:schemeClr val="dk1"/>
                </a:solidFill>
                <a:latin typeface="Courier New"/>
                <a:ea typeface="Courier New"/>
                <a:cs typeface="Courier New"/>
                <a:sym typeface="Courier New"/>
              </a:rPr>
              <a:t> + a + </a:t>
            </a:r>
            <a:r>
              <a:rPr lang="en-US" sz="1800">
                <a:solidFill>
                  <a:srgbClr val="0000FF"/>
                </a:solidFill>
                <a:latin typeface="Courier New"/>
                <a:ea typeface="Courier New"/>
                <a:cs typeface="Courier New"/>
                <a:sym typeface="Courier New"/>
              </a:rPr>
              <a:t>“, b = ”</a:t>
            </a:r>
            <a:r>
              <a:rPr lang="en-US" sz="1800">
                <a:solidFill>
                  <a:schemeClr val="dk1"/>
                </a:solidFill>
                <a:latin typeface="Courier New"/>
                <a:ea typeface="Courier New"/>
                <a:cs typeface="Courier New"/>
                <a:sym typeface="Courier New"/>
              </a:rPr>
              <a:t> + b + </a:t>
            </a:r>
            <a:r>
              <a:rPr lang="en-US" sz="1800">
                <a:solidFill>
                  <a:srgbClr val="0000FF"/>
                </a:solidFill>
                <a:latin typeface="Courier New"/>
                <a:ea typeface="Courier New"/>
                <a:cs typeface="Courier New"/>
                <a:sym typeface="Courier New"/>
              </a:rPr>
              <a:t>“, c = ”</a:t>
            </a:r>
            <a:r>
              <a:rPr lang="en-US" sz="1800">
                <a:solidFill>
                  <a:schemeClr val="dk1"/>
                </a:solidFill>
                <a:latin typeface="Courier New"/>
                <a:ea typeface="Courier New"/>
                <a:cs typeface="Courier New"/>
                <a:sym typeface="Courier New"/>
              </a:rPr>
              <a:t> c);</a:t>
            </a:r>
          </a:p>
          <a:p>
            <a:pPr lvl="0" marR="0" rtl="0" algn="just">
              <a:spcBef>
                <a:spcPts val="0"/>
              </a:spcBef>
              <a:buNone/>
            </a:pPr>
            <a:r>
              <a:rPr lang="en-US" sz="1800">
                <a:solidFill>
                  <a:schemeClr val="dk1"/>
                </a:solidFill>
                <a:latin typeface="Courier New"/>
                <a:ea typeface="Courier New"/>
                <a:cs typeface="Courier New"/>
                <a:sym typeface="Courier New"/>
              </a:rPr>
              <a:t>		</a:t>
            </a:r>
            <a:r>
              <a:rPr lang="en-US" sz="1800">
                <a:solidFill>
                  <a:srgbClr val="6AA84F"/>
                </a:solidFill>
                <a:latin typeface="Courier New"/>
                <a:ea typeface="Courier New"/>
                <a:cs typeface="Courier New"/>
                <a:sym typeface="Courier New"/>
              </a:rPr>
              <a:t>// What is the value of a, b &amp; c?!</a:t>
            </a:r>
          </a:p>
          <a:p>
            <a:pPr lvl="0" marR="0" rtl="0" algn="just">
              <a:spcBef>
                <a:spcPts val="0"/>
              </a:spcBef>
              <a:buNone/>
            </a:pPr>
            <a:r>
              <a:t/>
            </a:r>
            <a:endParaRPr sz="1800">
              <a:solidFill>
                <a:srgbClr val="6AA84F"/>
              </a:solidFill>
            </a:endParaRPr>
          </a:p>
          <a:p>
            <a:pPr indent="-342900" lvl="0" marL="457200" marR="0" rtl="0" algn="just">
              <a:spcBef>
                <a:spcPts val="0"/>
              </a:spcBef>
              <a:buSzPct val="100000"/>
              <a:buChar char="-"/>
            </a:pPr>
            <a:r>
              <a:rPr lang="en-US" sz="1800">
                <a:latin typeface="Courier New"/>
                <a:ea typeface="Courier New"/>
                <a:cs typeface="Courier New"/>
                <a:sym typeface="Courier New"/>
              </a:rPr>
              <a:t>* / % + -</a:t>
            </a:r>
            <a:r>
              <a:rPr lang="en-US" sz="1800"/>
              <a:t> are the mathematical operators. </a:t>
            </a:r>
            <a:r>
              <a:rPr lang="en-US" sz="1800">
                <a:latin typeface="Courier New"/>
                <a:ea typeface="Courier New"/>
                <a:cs typeface="Courier New"/>
                <a:sym typeface="Courier New"/>
              </a:rPr>
              <a:t>* / %</a:t>
            </a:r>
            <a:r>
              <a:rPr lang="en-US" sz="1800"/>
              <a:t> have a higher precedence than </a:t>
            </a:r>
            <a:r>
              <a:rPr lang="en-US" sz="1800">
                <a:latin typeface="Courier New"/>
                <a:ea typeface="Courier New"/>
                <a:cs typeface="Courier New"/>
                <a:sym typeface="Courier New"/>
              </a:rPr>
              <a:t>+</a:t>
            </a:r>
            <a:r>
              <a:rPr lang="en-US" sz="1800"/>
              <a:t> or </a:t>
            </a:r>
            <a:r>
              <a:rPr lang="en-US" sz="1800">
                <a:latin typeface="Courier New"/>
                <a:ea typeface="Courier New"/>
                <a:cs typeface="Courier New"/>
                <a:sym typeface="Courier New"/>
              </a:rPr>
              <a:t>-</a:t>
            </a:r>
          </a:p>
          <a:p>
            <a:pPr lvl="0" marR="0" rtl="0" algn="just">
              <a:spcBef>
                <a:spcPts val="0"/>
              </a:spcBef>
              <a:buNone/>
            </a:pPr>
            <a:r>
              <a:rPr lang="en-US" sz="1800">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double </a:t>
            </a:r>
            <a:r>
              <a:rPr lang="en-US" sz="1800">
                <a:latin typeface="Courier New"/>
                <a:ea typeface="Courier New"/>
                <a:cs typeface="Courier New"/>
                <a:sym typeface="Courier New"/>
              </a:rPr>
              <a:t>myVal = a + b % d - c * d / b;</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Java syntax foundations</a:t>
            </a:r>
          </a:p>
          <a:p>
            <a:pPr indent="0" lvl="0" marL="0" marR="0" rtl="0" algn="l">
              <a:spcBef>
                <a:spcPts val="0"/>
              </a:spcBef>
              <a:buClr>
                <a:srgbClr val="7F7F7F"/>
              </a:buClr>
              <a:buSzPct val="25000"/>
              <a:buFont typeface="Arial"/>
              <a:buNone/>
            </a:pPr>
            <a:r>
              <a:rPr i="1" lang="en-US" sz="2400">
                <a:latin typeface="Arial"/>
                <a:ea typeface="Arial"/>
                <a:cs typeface="Arial"/>
                <a:sym typeface="Arial"/>
              </a:rPr>
              <a:t>Primitive-wrappers</a:t>
            </a:r>
          </a:p>
        </p:txBody>
      </p:sp>
      <p:sp>
        <p:nvSpPr>
          <p:cNvPr id="250" name="Shape 250"/>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251" name="Shape 251"/>
          <p:cNvGrpSpPr/>
          <p:nvPr/>
        </p:nvGrpSpPr>
        <p:grpSpPr>
          <a:xfrm>
            <a:off x="0" y="-3465"/>
            <a:ext cx="9144000" cy="425099"/>
            <a:chOff x="0" y="-3465"/>
            <a:chExt cx="9144000" cy="425099"/>
          </a:xfrm>
        </p:grpSpPr>
        <p:grpSp>
          <p:nvGrpSpPr>
            <p:cNvPr id="252" name="Shape 252"/>
            <p:cNvGrpSpPr/>
            <p:nvPr/>
          </p:nvGrpSpPr>
          <p:grpSpPr>
            <a:xfrm>
              <a:off x="0" y="0"/>
              <a:ext cx="9144000" cy="404700"/>
              <a:chOff x="0" y="0"/>
              <a:chExt cx="9144000" cy="404700"/>
            </a:xfrm>
          </p:grpSpPr>
          <p:sp>
            <p:nvSpPr>
              <p:cNvPr id="253" name="Shape 253"/>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254" name="Shape 254"/>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255" name="Shape 255"/>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256" name="Shape 256"/>
          <p:cNvSpPr txBox="1"/>
          <p:nvPr/>
        </p:nvSpPr>
        <p:spPr>
          <a:xfrm>
            <a:off x="0" y="14253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Java provides Objects which wrap primitive types and supply methods.</a:t>
            </a:r>
          </a:p>
          <a:p>
            <a:pPr lvl="0" marR="0" rtl="0" algn="just">
              <a:spcBef>
                <a:spcPts val="0"/>
              </a:spcBef>
              <a:buNone/>
            </a:pPr>
            <a:r>
              <a:t/>
            </a:r>
            <a:endParaRPr sz="1800">
              <a:solidFill>
                <a:schemeClr val="dk1"/>
              </a:solidFill>
            </a:endParaRPr>
          </a:p>
          <a:p>
            <a:pPr indent="-342900" lvl="0" marL="457200" marR="0" rtl="0" algn="just">
              <a:spcBef>
                <a:spcPts val="0"/>
              </a:spcBef>
              <a:buClr>
                <a:schemeClr val="dk1"/>
              </a:buClr>
              <a:buSzPct val="100000"/>
              <a:buChar char="-"/>
            </a:pPr>
            <a:r>
              <a:rPr lang="en-US" sz="1800">
                <a:solidFill>
                  <a:schemeClr val="dk1"/>
                </a:solidFill>
              </a:rPr>
              <a:t>e.g.:</a:t>
            </a:r>
          </a:p>
          <a:p>
            <a:pPr lvl="0" marR="0" rtl="0" algn="just">
              <a:spcBef>
                <a:spcPts val="0"/>
              </a:spcBef>
              <a:buNone/>
            </a:pPr>
            <a:r>
              <a:rPr lang="en-US" sz="1800">
                <a:solidFill>
                  <a:schemeClr val="dk1"/>
                </a:solidFill>
                <a:latin typeface="Courier New"/>
                <a:ea typeface="Courier New"/>
                <a:cs typeface="Courier New"/>
                <a:sym typeface="Courier New"/>
              </a:rPr>
              <a:t>		Integer n = </a:t>
            </a:r>
            <a:r>
              <a:rPr b="1" lang="en-US" sz="1800">
                <a:solidFill>
                  <a:srgbClr val="A64D79"/>
                </a:solidFill>
                <a:latin typeface="Courier New"/>
                <a:ea typeface="Courier New"/>
                <a:cs typeface="Courier New"/>
                <a:sym typeface="Courier New"/>
              </a:rPr>
              <a:t>new </a:t>
            </a:r>
            <a:r>
              <a:rPr lang="en-US" sz="1800">
                <a:solidFill>
                  <a:schemeClr val="dk1"/>
                </a:solidFill>
                <a:latin typeface="Courier New"/>
                <a:ea typeface="Courier New"/>
                <a:cs typeface="Courier New"/>
                <a:sym typeface="Courier New"/>
              </a:rPr>
              <a:t>Integer(</a:t>
            </a:r>
            <a:r>
              <a:rPr lang="en-US" sz="1800">
                <a:solidFill>
                  <a:srgbClr val="0000FF"/>
                </a:solidFill>
                <a:latin typeface="Courier New"/>
                <a:ea typeface="Courier New"/>
                <a:cs typeface="Courier New"/>
                <a:sym typeface="Courier New"/>
              </a:rPr>
              <a:t>“4”</a:t>
            </a:r>
            <a:r>
              <a:rPr lang="en-US" sz="1800">
                <a:solidFill>
                  <a:schemeClr val="dk1"/>
                </a:solidFill>
                <a:latin typeface="Courier New"/>
                <a:ea typeface="Courier New"/>
                <a:cs typeface="Courier New"/>
                <a:sym typeface="Courier New"/>
              </a:rPr>
              <a:t>);</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int </a:t>
            </a:r>
            <a:r>
              <a:rPr lang="en-US" sz="1800">
                <a:solidFill>
                  <a:schemeClr val="dk1"/>
                </a:solidFill>
                <a:latin typeface="Courier New"/>
                <a:ea typeface="Courier New"/>
                <a:cs typeface="Courier New"/>
                <a:sym typeface="Courier New"/>
              </a:rPr>
              <a:t>m = n.intValue();</a:t>
            </a:r>
          </a:p>
          <a:p>
            <a:pPr lvl="0" marR="0" rtl="0" algn="just">
              <a:spcBef>
                <a:spcPts val="0"/>
              </a:spcBef>
              <a:buNone/>
            </a:pPr>
            <a:r>
              <a:t/>
            </a:r>
            <a:endParaRPr sz="1800">
              <a:solidFill>
                <a:schemeClr val="dk1"/>
              </a:solidFill>
              <a:latin typeface="Courier New"/>
              <a:ea typeface="Courier New"/>
              <a:cs typeface="Courier New"/>
              <a:sym typeface="Courier New"/>
            </a:endParaRPr>
          </a:p>
          <a:p>
            <a:pPr indent="-342900" lvl="0" marL="457200" marR="0" rtl="0" algn="just">
              <a:spcBef>
                <a:spcPts val="0"/>
              </a:spcBef>
              <a:buClr>
                <a:schemeClr val="dk1"/>
              </a:buClr>
              <a:buSzPct val="100000"/>
              <a:buChar char="-"/>
            </a:pPr>
            <a:r>
              <a:rPr lang="en-US" sz="1800">
                <a:solidFill>
                  <a:schemeClr val="dk1"/>
                </a:solidFill>
              </a:rPr>
              <a:t>It can be understood as advanced primitives, in the sense that it provides extra features to the regular primitives.</a:t>
            </a:r>
          </a:p>
          <a:p>
            <a:pPr indent="-342900" lvl="0" marL="457200" marR="0" rtl="0" algn="just">
              <a:spcBef>
                <a:spcPts val="0"/>
              </a:spcBef>
              <a:buClr>
                <a:schemeClr val="dk1"/>
              </a:buClr>
              <a:buSzPct val="100000"/>
              <a:buChar char="-"/>
            </a:pPr>
            <a:r>
              <a:rPr lang="en-US" sz="1800">
                <a:solidFill>
                  <a:schemeClr val="dk1"/>
                </a:solidFill>
              </a:rPr>
              <a:t>Just mention </a:t>
            </a:r>
            <a:r>
              <a:rPr lang="en-US" sz="1800">
                <a:solidFill>
                  <a:schemeClr val="dk1"/>
                </a:solidFill>
                <a:latin typeface="Courier New"/>
                <a:ea typeface="Courier New"/>
                <a:cs typeface="Courier New"/>
                <a:sym typeface="Courier New"/>
              </a:rPr>
              <a:t>Byte</a:t>
            </a:r>
            <a:r>
              <a:rPr lang="en-US" sz="1800">
                <a:solidFill>
                  <a:schemeClr val="dk1"/>
                </a:solidFill>
              </a:rPr>
              <a:t>, </a:t>
            </a:r>
            <a:r>
              <a:rPr lang="en-US" sz="1800">
                <a:solidFill>
                  <a:schemeClr val="dk1"/>
                </a:solidFill>
                <a:latin typeface="Courier New"/>
                <a:ea typeface="Courier New"/>
                <a:cs typeface="Courier New"/>
                <a:sym typeface="Courier New"/>
              </a:rPr>
              <a:t>Short</a:t>
            </a:r>
            <a:r>
              <a:rPr lang="en-US" sz="1800">
                <a:solidFill>
                  <a:schemeClr val="dk1"/>
                </a:solidFill>
              </a:rPr>
              <a:t>, </a:t>
            </a:r>
            <a:r>
              <a:rPr lang="en-US" sz="1800">
                <a:solidFill>
                  <a:schemeClr val="dk1"/>
                </a:solidFill>
                <a:latin typeface="Courier New"/>
                <a:ea typeface="Courier New"/>
                <a:cs typeface="Courier New"/>
                <a:sym typeface="Courier New"/>
              </a:rPr>
              <a:t>Integer</a:t>
            </a:r>
            <a:r>
              <a:rPr lang="en-US" sz="1800">
                <a:solidFill>
                  <a:schemeClr val="dk1"/>
                </a:solidFill>
              </a:rPr>
              <a:t>, </a:t>
            </a:r>
            <a:r>
              <a:rPr lang="en-US" sz="1800">
                <a:solidFill>
                  <a:schemeClr val="dk1"/>
                </a:solidFill>
                <a:latin typeface="Courier New"/>
                <a:ea typeface="Courier New"/>
                <a:cs typeface="Courier New"/>
                <a:sym typeface="Courier New"/>
              </a:rPr>
              <a:t>Long</a:t>
            </a:r>
            <a:r>
              <a:rPr lang="en-US" sz="1800">
                <a:solidFill>
                  <a:schemeClr val="dk1"/>
                </a:solidFill>
              </a:rPr>
              <a:t>, </a:t>
            </a:r>
            <a:r>
              <a:rPr lang="en-US" sz="1800">
                <a:solidFill>
                  <a:schemeClr val="dk1"/>
                </a:solidFill>
                <a:latin typeface="Courier New"/>
                <a:ea typeface="Courier New"/>
                <a:cs typeface="Courier New"/>
                <a:sym typeface="Courier New"/>
              </a:rPr>
              <a:t>Float</a:t>
            </a:r>
            <a:r>
              <a:rPr lang="en-US" sz="1800">
                <a:solidFill>
                  <a:schemeClr val="dk1"/>
                </a:solidFill>
              </a:rPr>
              <a:t>, </a:t>
            </a:r>
            <a:r>
              <a:rPr lang="en-US" sz="1800">
                <a:solidFill>
                  <a:schemeClr val="dk1"/>
                </a:solidFill>
                <a:latin typeface="Courier New"/>
                <a:ea typeface="Courier New"/>
                <a:cs typeface="Courier New"/>
                <a:sym typeface="Courier New"/>
              </a:rPr>
              <a:t>Double</a:t>
            </a:r>
            <a:r>
              <a:rPr lang="en-US" sz="1800">
                <a:solidFill>
                  <a:schemeClr val="dk1"/>
                </a:solidFill>
              </a:rPr>
              <a:t>, </a:t>
            </a:r>
            <a:r>
              <a:rPr lang="en-US" sz="1800">
                <a:solidFill>
                  <a:schemeClr val="dk1"/>
                </a:solidFill>
                <a:latin typeface="Courier New"/>
                <a:ea typeface="Courier New"/>
                <a:cs typeface="Courier New"/>
                <a:sym typeface="Courier New"/>
              </a:rPr>
              <a:t>Character</a:t>
            </a:r>
            <a:r>
              <a:rPr lang="en-US" sz="1800">
                <a:solidFill>
                  <a:schemeClr val="dk1"/>
                </a:solidFill>
              </a:rPr>
              <a:t>, </a:t>
            </a:r>
            <a:r>
              <a:rPr lang="en-US" sz="1800">
                <a:solidFill>
                  <a:schemeClr val="dk1"/>
                </a:solidFill>
                <a:latin typeface="Courier New"/>
                <a:ea typeface="Courier New"/>
                <a:cs typeface="Courier New"/>
                <a:sym typeface="Courier New"/>
              </a:rPr>
              <a:t>Boolean</a:t>
            </a:r>
            <a:r>
              <a:rPr lang="en-US" sz="1800">
                <a:solidFill>
                  <a:schemeClr val="dk1"/>
                </a:solidFill>
              </a:rPr>
              <a:t>.</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indent="0" lvl="0" marL="0" marR="0" rtl="0" algn="l">
              <a:spcBef>
                <a:spcPts val="0"/>
              </a:spcBef>
              <a:buClr>
                <a:srgbClr val="7F7F7F"/>
              </a:buClr>
              <a:buSzPct val="25000"/>
              <a:buFont typeface="Arial"/>
              <a:buNone/>
            </a:pPr>
            <a:r>
              <a:rPr lang="en-US" sz="2800">
                <a:latin typeface="Arial"/>
                <a:ea typeface="Arial"/>
                <a:cs typeface="Arial"/>
                <a:sym typeface="Arial"/>
              </a:rPr>
              <a:t>Java syntax foundations</a:t>
            </a:r>
          </a:p>
          <a:p>
            <a:pPr indent="0" lvl="0" marL="0" marR="0" rtl="0" algn="l">
              <a:spcBef>
                <a:spcPts val="0"/>
              </a:spcBef>
              <a:buClr>
                <a:srgbClr val="7F7F7F"/>
              </a:buClr>
              <a:buSzPct val="25000"/>
              <a:buFont typeface="Arial"/>
              <a:buNone/>
            </a:pPr>
            <a:r>
              <a:rPr i="1" lang="en-US" sz="2400">
                <a:latin typeface="Arial"/>
                <a:ea typeface="Arial"/>
                <a:cs typeface="Arial"/>
                <a:sym typeface="Arial"/>
              </a:rPr>
              <a:t>Blocks and flow of control</a:t>
            </a:r>
          </a:p>
        </p:txBody>
      </p:sp>
      <p:sp>
        <p:nvSpPr>
          <p:cNvPr id="262" name="Shape 262"/>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263" name="Shape 263"/>
          <p:cNvGrpSpPr/>
          <p:nvPr/>
        </p:nvGrpSpPr>
        <p:grpSpPr>
          <a:xfrm>
            <a:off x="0" y="-3465"/>
            <a:ext cx="9144000" cy="425099"/>
            <a:chOff x="0" y="-3465"/>
            <a:chExt cx="9144000" cy="425099"/>
          </a:xfrm>
        </p:grpSpPr>
        <p:grpSp>
          <p:nvGrpSpPr>
            <p:cNvPr id="264" name="Shape 264"/>
            <p:cNvGrpSpPr/>
            <p:nvPr/>
          </p:nvGrpSpPr>
          <p:grpSpPr>
            <a:xfrm>
              <a:off x="0" y="0"/>
              <a:ext cx="9144000" cy="404700"/>
              <a:chOff x="0" y="0"/>
              <a:chExt cx="9144000" cy="404700"/>
            </a:xfrm>
          </p:grpSpPr>
          <p:sp>
            <p:nvSpPr>
              <p:cNvPr id="265" name="Shape 265"/>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266" name="Shape 266"/>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267" name="Shape 267"/>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268" name="Shape 268"/>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Font typeface="Arial"/>
              <a:buChar char="-"/>
            </a:pPr>
            <a:r>
              <a:rPr lang="en-US" sz="1800">
                <a:solidFill>
                  <a:schemeClr val="dk1"/>
                </a:solidFill>
              </a:rPr>
              <a:t>A </a:t>
            </a:r>
            <a:r>
              <a:rPr b="1" lang="en-US" sz="1800">
                <a:solidFill>
                  <a:schemeClr val="dk1"/>
                </a:solidFill>
              </a:rPr>
              <a:t>block </a:t>
            </a:r>
            <a:r>
              <a:rPr lang="en-US" sz="1800">
                <a:solidFill>
                  <a:schemeClr val="dk1"/>
                </a:solidFill>
              </a:rPr>
              <a:t>is a compound statement enclosed in curly brackets:</a:t>
            </a:r>
          </a:p>
          <a:p>
            <a:pPr lvl="0" marR="0" rtl="0" algn="just">
              <a:spcBef>
                <a:spcPts val="0"/>
              </a:spcBef>
              <a:buNone/>
            </a:pPr>
            <a:r>
              <a:rPr lang="en-US" sz="1800">
                <a:solidFill>
                  <a:schemeClr val="dk1"/>
                </a:solidFill>
              </a:rPr>
              <a:t>		</a:t>
            </a:r>
            <a:r>
              <a:rPr lang="en-US" sz="1800">
                <a:solidFill>
                  <a:schemeClr val="dk1"/>
                </a:solidFill>
                <a:latin typeface="Courier New"/>
                <a:ea typeface="Courier New"/>
                <a:cs typeface="Courier New"/>
                <a:sym typeface="Courier New"/>
              </a:rPr>
              <a:t>{</a:t>
            </a:r>
          </a:p>
          <a:p>
            <a:pPr lvl="0" marR="0" rtl="0" algn="just">
              <a:spcBef>
                <a:spcPts val="0"/>
              </a:spcBef>
              <a:buNone/>
            </a:pPr>
            <a:r>
              <a:rPr lang="en-US" sz="1800">
                <a:solidFill>
                  <a:schemeClr val="dk1"/>
                </a:solidFill>
                <a:latin typeface="Courier New"/>
                <a:ea typeface="Courier New"/>
                <a:cs typeface="Courier New"/>
                <a:sym typeface="Courier New"/>
              </a:rPr>
              <a:t>			name1 = </a:t>
            </a:r>
            <a:r>
              <a:rPr lang="en-US" sz="1800">
                <a:solidFill>
                  <a:srgbClr val="0000FF"/>
                </a:solidFill>
                <a:latin typeface="Courier New"/>
                <a:ea typeface="Courier New"/>
                <a:cs typeface="Courier New"/>
                <a:sym typeface="Courier New"/>
              </a:rPr>
              <a:t>“Fred”</a:t>
            </a:r>
            <a:r>
              <a:rPr lang="en-US" sz="1800">
                <a:solidFill>
                  <a:schemeClr val="dk1"/>
                </a:solidFill>
                <a:latin typeface="Courier New"/>
                <a:ea typeface="Courier New"/>
                <a:cs typeface="Courier New"/>
                <a:sym typeface="Courier New"/>
              </a:rPr>
              <a:t>; name2 = </a:t>
            </a:r>
            <a:r>
              <a:rPr lang="en-US" sz="1800">
                <a:solidFill>
                  <a:srgbClr val="0000FF"/>
                </a:solidFill>
                <a:latin typeface="Courier New"/>
                <a:ea typeface="Courier New"/>
                <a:cs typeface="Courier New"/>
                <a:sym typeface="Courier New"/>
              </a:rPr>
              <a:t>“Bill”</a:t>
            </a:r>
            <a:r>
              <a:rPr lang="en-US" sz="1800">
                <a:solidFill>
                  <a:schemeClr val="dk1"/>
                </a:solidFill>
                <a:latin typeface="Courier New"/>
                <a:ea typeface="Courier New"/>
                <a:cs typeface="Courier New"/>
                <a:sym typeface="Courier New"/>
              </a:rPr>
              <a:t>;</a:t>
            </a:r>
          </a:p>
          <a:p>
            <a:pPr indent="457200" lvl="0" marL="457200" marR="0" rtl="0" algn="just">
              <a:spcBef>
                <a:spcPts val="0"/>
              </a:spcBef>
              <a:buNone/>
            </a:pPr>
            <a:r>
              <a:rPr lang="en-US" sz="1800">
                <a:solidFill>
                  <a:schemeClr val="dk1"/>
                </a:solidFill>
                <a:latin typeface="Courier New"/>
                <a:ea typeface="Courier New"/>
                <a:cs typeface="Courier New"/>
                <a:sym typeface="Courier New"/>
              </a:rPr>
              <a:t>}</a:t>
            </a:r>
          </a:p>
          <a:p>
            <a:pPr indent="457200" lvl="0" marL="457200" marR="0" rtl="0" algn="just">
              <a:spcBef>
                <a:spcPts val="0"/>
              </a:spcBef>
              <a:buNone/>
            </a:pPr>
            <a:r>
              <a:t/>
            </a:r>
            <a:endParaRPr sz="1800">
              <a:solidFill>
                <a:schemeClr val="dk1"/>
              </a:solidFill>
              <a:latin typeface="Courier New"/>
              <a:ea typeface="Courier New"/>
              <a:cs typeface="Courier New"/>
              <a:sym typeface="Courier New"/>
            </a:endParaRPr>
          </a:p>
          <a:p>
            <a:pPr indent="-342900" lvl="0" marL="457200" marR="0" rtl="0" algn="just">
              <a:spcBef>
                <a:spcPts val="0"/>
              </a:spcBef>
              <a:buClr>
                <a:schemeClr val="dk1"/>
              </a:buClr>
              <a:buSzPct val="100000"/>
              <a:buChar char="-"/>
            </a:pPr>
            <a:r>
              <a:rPr lang="en-US" sz="1800">
                <a:solidFill>
                  <a:schemeClr val="dk1"/>
                </a:solidFill>
              </a:rPr>
              <a:t>Java executes one statement after the other in the order they are written.</a:t>
            </a:r>
          </a:p>
          <a:p>
            <a:pPr indent="-342900" lvl="0" marL="457200" marR="0" rtl="0" algn="just">
              <a:spcBef>
                <a:spcPts val="0"/>
              </a:spcBef>
              <a:buClr>
                <a:schemeClr val="dk1"/>
              </a:buClr>
              <a:buSzPct val="100000"/>
              <a:buChar char="-"/>
            </a:pPr>
            <a:r>
              <a:rPr lang="en-US" sz="1800">
                <a:solidFill>
                  <a:schemeClr val="dk1"/>
                </a:solidFill>
              </a:rPr>
              <a:t>Many Java statements are flow control statements:</a:t>
            </a:r>
          </a:p>
          <a:p>
            <a:pPr indent="-342900" lvl="0" marL="1371600" marR="0" rtl="0" algn="just">
              <a:spcBef>
                <a:spcPts val="0"/>
              </a:spcBef>
              <a:buClr>
                <a:schemeClr val="dk1"/>
              </a:buClr>
              <a:buSzPct val="100000"/>
              <a:buAutoNum type="arabicPeriod"/>
            </a:pPr>
            <a:r>
              <a:rPr lang="en-US" sz="1800">
                <a:solidFill>
                  <a:schemeClr val="dk1"/>
                </a:solidFill>
              </a:rPr>
              <a:t>Alternation =&gt; </a:t>
            </a:r>
            <a:r>
              <a:rPr b="1" lang="en-US" sz="1800">
                <a:solidFill>
                  <a:srgbClr val="A64D79"/>
                </a:solidFill>
                <a:latin typeface="Courier New"/>
                <a:ea typeface="Courier New"/>
                <a:cs typeface="Courier New"/>
                <a:sym typeface="Courier New"/>
              </a:rPr>
              <a:t>if</a:t>
            </a:r>
            <a:r>
              <a:rPr lang="en-US" sz="1800">
                <a:solidFill>
                  <a:schemeClr val="dk1"/>
                </a:solidFill>
              </a:rPr>
              <a:t>, </a:t>
            </a:r>
            <a:r>
              <a:rPr b="1" lang="en-US" sz="1800">
                <a:solidFill>
                  <a:srgbClr val="A64D79"/>
                </a:solidFill>
                <a:latin typeface="Courier New"/>
                <a:ea typeface="Courier New"/>
                <a:cs typeface="Courier New"/>
                <a:sym typeface="Courier New"/>
              </a:rPr>
              <a:t>if else</a:t>
            </a:r>
            <a:r>
              <a:rPr lang="en-US" sz="1800">
                <a:solidFill>
                  <a:schemeClr val="dk1"/>
                </a:solidFill>
              </a:rPr>
              <a:t>, </a:t>
            </a:r>
            <a:r>
              <a:rPr b="1" lang="en-US" sz="1800">
                <a:solidFill>
                  <a:srgbClr val="A64D79"/>
                </a:solidFill>
                <a:latin typeface="Courier New"/>
                <a:ea typeface="Courier New"/>
                <a:cs typeface="Courier New"/>
                <a:sym typeface="Courier New"/>
              </a:rPr>
              <a:t>switch</a:t>
            </a:r>
            <a:r>
              <a:rPr lang="en-US" sz="1800">
                <a:solidFill>
                  <a:schemeClr val="dk1"/>
                </a:solidFill>
              </a:rPr>
              <a:t>.</a:t>
            </a:r>
          </a:p>
          <a:p>
            <a:pPr indent="-342900" lvl="0" marL="1371600" marR="0" rtl="0" algn="just">
              <a:spcBef>
                <a:spcPts val="0"/>
              </a:spcBef>
              <a:buClr>
                <a:schemeClr val="dk1"/>
              </a:buClr>
              <a:buSzPct val="100000"/>
              <a:buAutoNum type="arabicPeriod"/>
            </a:pPr>
            <a:r>
              <a:rPr lang="en-US" sz="1800">
                <a:solidFill>
                  <a:schemeClr val="dk1"/>
                </a:solidFill>
              </a:rPr>
              <a:t>Looping =&gt; </a:t>
            </a:r>
            <a:r>
              <a:rPr b="1" lang="en-US" sz="1800">
                <a:solidFill>
                  <a:srgbClr val="A64D79"/>
                </a:solidFill>
                <a:latin typeface="Courier New"/>
                <a:ea typeface="Courier New"/>
                <a:cs typeface="Courier New"/>
                <a:sym typeface="Courier New"/>
              </a:rPr>
              <a:t>for</a:t>
            </a:r>
            <a:r>
              <a:rPr lang="en-US" sz="1800">
                <a:solidFill>
                  <a:schemeClr val="dk1"/>
                </a:solidFill>
              </a:rPr>
              <a:t>, </a:t>
            </a:r>
            <a:r>
              <a:rPr b="1" lang="en-US" sz="1800">
                <a:solidFill>
                  <a:srgbClr val="A64D79"/>
                </a:solidFill>
                <a:latin typeface="Courier New"/>
                <a:ea typeface="Courier New"/>
                <a:cs typeface="Courier New"/>
                <a:sym typeface="Courier New"/>
              </a:rPr>
              <a:t>while</a:t>
            </a:r>
            <a:r>
              <a:rPr lang="en-US" sz="1800">
                <a:solidFill>
                  <a:schemeClr val="dk1"/>
                </a:solidFill>
              </a:rPr>
              <a:t>, </a:t>
            </a:r>
            <a:r>
              <a:rPr b="1" lang="en-US" sz="1800">
                <a:solidFill>
                  <a:srgbClr val="A64D79"/>
                </a:solidFill>
                <a:latin typeface="Courier New"/>
                <a:ea typeface="Courier New"/>
                <a:cs typeface="Courier New"/>
                <a:sym typeface="Courier New"/>
              </a:rPr>
              <a:t>do while</a:t>
            </a:r>
            <a:r>
              <a:rPr lang="en-US" sz="1800">
                <a:solidFill>
                  <a:schemeClr val="dk1"/>
                </a:solidFill>
              </a:rPr>
              <a:t>.</a:t>
            </a:r>
          </a:p>
          <a:p>
            <a:pPr indent="-342900" lvl="0" marL="1371600" marR="0" rtl="0" algn="just">
              <a:spcBef>
                <a:spcPts val="0"/>
              </a:spcBef>
              <a:buClr>
                <a:schemeClr val="dk1"/>
              </a:buClr>
              <a:buSzPct val="100000"/>
              <a:buAutoNum type="arabicPeriod"/>
            </a:pPr>
            <a:r>
              <a:rPr lang="en-US" sz="1800">
                <a:solidFill>
                  <a:schemeClr val="dk1"/>
                </a:solidFill>
              </a:rPr>
              <a:t>Escapes =&gt; </a:t>
            </a:r>
            <a:r>
              <a:rPr b="1" lang="en-US" sz="1800">
                <a:solidFill>
                  <a:srgbClr val="A64D79"/>
                </a:solidFill>
                <a:latin typeface="Courier New"/>
                <a:ea typeface="Courier New"/>
                <a:cs typeface="Courier New"/>
                <a:sym typeface="Courier New"/>
              </a:rPr>
              <a:t>break</a:t>
            </a:r>
            <a:r>
              <a:rPr lang="en-US" sz="1800">
                <a:solidFill>
                  <a:schemeClr val="dk1"/>
                </a:solidFill>
              </a:rPr>
              <a:t>, </a:t>
            </a:r>
            <a:r>
              <a:rPr b="1" lang="en-US" sz="1800">
                <a:solidFill>
                  <a:srgbClr val="A64D79"/>
                </a:solidFill>
                <a:latin typeface="Courier New"/>
                <a:ea typeface="Courier New"/>
                <a:cs typeface="Courier New"/>
                <a:sym typeface="Courier New"/>
              </a:rPr>
              <a:t>continue</a:t>
            </a:r>
            <a:r>
              <a:rPr lang="en-US" sz="1800">
                <a:solidFill>
                  <a:schemeClr val="dk1"/>
                </a:solidFill>
              </a:rPr>
              <a:t>, </a:t>
            </a:r>
            <a:r>
              <a:rPr b="1" lang="en-US" sz="1800">
                <a:solidFill>
                  <a:srgbClr val="A64D79"/>
                </a:solidFill>
                <a:latin typeface="Courier New"/>
                <a:ea typeface="Courier New"/>
                <a:cs typeface="Courier New"/>
                <a:sym typeface="Courier New"/>
              </a:rPr>
              <a:t>return</a:t>
            </a:r>
            <a:r>
              <a:rPr lang="en-US" sz="1800">
                <a:solidFill>
                  <a:schemeClr val="dk1"/>
                </a:solidFill>
              </a:rPr>
              <a:t>;</a:t>
            </a:r>
          </a:p>
          <a:p>
            <a:pPr lvl="0" marR="0" rtl="0" algn="just">
              <a:spcBef>
                <a:spcPts val="0"/>
              </a:spcBef>
              <a:buNone/>
            </a:pPr>
            <a:r>
              <a:t/>
            </a:r>
            <a:endParaRPr sz="1800">
              <a:solidFill>
                <a:schemeClr val="dk1"/>
              </a:solidFill>
            </a:endParaRPr>
          </a:p>
          <a:p>
            <a:pPr indent="-342900" lvl="0" marL="457200" marR="0" rtl="0" algn="just">
              <a:spcBef>
                <a:spcPts val="0"/>
              </a:spcBef>
              <a:buClr>
                <a:schemeClr val="dk1"/>
              </a:buClr>
              <a:buSzPct val="100000"/>
              <a:buChar char="-"/>
            </a:pPr>
            <a:r>
              <a:rPr lang="en-US" sz="1800">
                <a:solidFill>
                  <a:schemeClr val="dk1"/>
                </a:solidFill>
              </a:rPr>
              <a:t>It is common to use relational operators such as: </a:t>
            </a:r>
            <a:r>
              <a:rPr lang="en-US" sz="1800">
                <a:solidFill>
                  <a:schemeClr val="dk1"/>
                </a:solidFill>
                <a:latin typeface="Courier New"/>
                <a:ea typeface="Courier New"/>
                <a:cs typeface="Courier New"/>
                <a:sym typeface="Courier New"/>
              </a:rPr>
              <a:t>==</a:t>
            </a:r>
            <a:r>
              <a:rPr lang="en-US" sz="1800">
                <a:solidFill>
                  <a:schemeClr val="dk1"/>
                </a:solidFill>
              </a:rPr>
              <a:t>, </a:t>
            </a:r>
            <a:r>
              <a:rPr lang="en-US" sz="1800">
                <a:solidFill>
                  <a:schemeClr val="dk1"/>
                </a:solidFill>
                <a:latin typeface="Courier New"/>
                <a:ea typeface="Courier New"/>
                <a:cs typeface="Courier New"/>
                <a:sym typeface="Courier New"/>
              </a:rPr>
              <a:t>!=</a:t>
            </a:r>
            <a:r>
              <a:rPr lang="en-US" sz="1800">
                <a:solidFill>
                  <a:schemeClr val="dk1"/>
                </a:solidFill>
              </a:rPr>
              <a:t>, </a:t>
            </a:r>
            <a:r>
              <a:rPr lang="en-US" sz="1800">
                <a:solidFill>
                  <a:schemeClr val="dk1"/>
                </a:solidFill>
                <a:latin typeface="Courier New"/>
                <a:ea typeface="Courier New"/>
                <a:cs typeface="Courier New"/>
                <a:sym typeface="Courier New"/>
              </a:rPr>
              <a:t>&gt;=</a:t>
            </a:r>
            <a:r>
              <a:rPr lang="en-US" sz="1800">
                <a:solidFill>
                  <a:schemeClr val="dk1"/>
                </a:solidFill>
              </a:rPr>
              <a:t>, </a:t>
            </a:r>
            <a:r>
              <a:rPr lang="en-US" sz="1800">
                <a:solidFill>
                  <a:schemeClr val="dk1"/>
                </a:solidFill>
                <a:latin typeface="Courier New"/>
                <a:ea typeface="Courier New"/>
                <a:cs typeface="Courier New"/>
                <a:sym typeface="Courier New"/>
              </a:rPr>
              <a:t>&lt;=</a:t>
            </a:r>
            <a:r>
              <a:rPr lang="en-US" sz="1800">
                <a:solidFill>
                  <a:schemeClr val="dk1"/>
                </a:solidFill>
              </a:rPr>
              <a:t>, </a:t>
            </a:r>
            <a:r>
              <a:rPr lang="en-US" sz="1800">
                <a:solidFill>
                  <a:schemeClr val="dk1"/>
                </a:solidFill>
                <a:latin typeface="Courier New"/>
                <a:ea typeface="Courier New"/>
                <a:cs typeface="Courier New"/>
                <a:sym typeface="Courier New"/>
              </a:rPr>
              <a:t>&gt;</a:t>
            </a:r>
            <a:r>
              <a:rPr lang="en-US" sz="1800">
                <a:solidFill>
                  <a:schemeClr val="dk1"/>
                </a:solidFill>
              </a:rPr>
              <a:t>, </a:t>
            </a:r>
            <a:r>
              <a:rPr lang="en-US" sz="1800">
                <a:solidFill>
                  <a:schemeClr val="dk1"/>
                </a:solidFill>
                <a:latin typeface="Courier New"/>
                <a:ea typeface="Courier New"/>
                <a:cs typeface="Courier New"/>
                <a:sym typeface="Courier New"/>
              </a:rPr>
              <a:t>&lt;</a:t>
            </a:r>
            <a:r>
              <a:rPr lang="en-US" sz="1800">
                <a:solidFill>
                  <a:schemeClr val="dk1"/>
                </a:solidFill>
              </a:rPr>
              <a: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indent="0" lvl="0" marL="0" marR="0" rtl="0" algn="l">
              <a:spcBef>
                <a:spcPts val="0"/>
              </a:spcBef>
              <a:buClr>
                <a:srgbClr val="7F7F7F"/>
              </a:buClr>
              <a:buSzPct val="25000"/>
              <a:buFont typeface="Arial"/>
              <a:buNone/>
            </a:pPr>
            <a:r>
              <a:rPr lang="en-US" sz="2800">
                <a:latin typeface="Arial"/>
                <a:ea typeface="Arial"/>
                <a:cs typeface="Arial"/>
                <a:sym typeface="Arial"/>
              </a:rPr>
              <a:t>Java syntax foundations</a:t>
            </a:r>
          </a:p>
          <a:p>
            <a:pPr indent="0" lvl="0" marL="0" marR="0" rtl="0" algn="l">
              <a:spcBef>
                <a:spcPts val="0"/>
              </a:spcBef>
              <a:buClr>
                <a:srgbClr val="7F7F7F"/>
              </a:buClr>
              <a:buSzPct val="25000"/>
              <a:buFont typeface="Arial"/>
              <a:buNone/>
            </a:pPr>
            <a:r>
              <a:rPr i="1" lang="en-US" sz="2400">
                <a:latin typeface="Arial"/>
                <a:ea typeface="Arial"/>
                <a:cs typeface="Arial"/>
                <a:sym typeface="Arial"/>
              </a:rPr>
              <a:t>Blocks and flow of control</a:t>
            </a:r>
          </a:p>
        </p:txBody>
      </p:sp>
      <p:sp>
        <p:nvSpPr>
          <p:cNvPr id="274" name="Shape 274"/>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275" name="Shape 275"/>
          <p:cNvGrpSpPr/>
          <p:nvPr/>
        </p:nvGrpSpPr>
        <p:grpSpPr>
          <a:xfrm>
            <a:off x="0" y="-3465"/>
            <a:ext cx="9144000" cy="425099"/>
            <a:chOff x="0" y="-3465"/>
            <a:chExt cx="9144000" cy="425099"/>
          </a:xfrm>
        </p:grpSpPr>
        <p:grpSp>
          <p:nvGrpSpPr>
            <p:cNvPr id="276" name="Shape 276"/>
            <p:cNvGrpSpPr/>
            <p:nvPr/>
          </p:nvGrpSpPr>
          <p:grpSpPr>
            <a:xfrm>
              <a:off x="0" y="0"/>
              <a:ext cx="9144000" cy="404700"/>
              <a:chOff x="0" y="0"/>
              <a:chExt cx="9144000" cy="404700"/>
            </a:xfrm>
          </p:grpSpPr>
          <p:sp>
            <p:nvSpPr>
              <p:cNvPr id="277" name="Shape 277"/>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278" name="Shape 278"/>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279" name="Shape 279"/>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280" name="Shape 280"/>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e.g.:</a:t>
            </a:r>
          </a:p>
          <a:p>
            <a:pPr lvl="0" marR="0" rtl="0" algn="just">
              <a:spcBef>
                <a:spcPts val="0"/>
              </a:spcBef>
              <a:buNone/>
            </a:pPr>
            <a:r>
              <a:rPr lang="en-US" sz="1800">
                <a:solidFill>
                  <a:schemeClr val="dk1"/>
                </a:solidFill>
              </a:rPr>
              <a:t>		</a:t>
            </a:r>
            <a:r>
              <a:rPr b="1" lang="en-US" sz="1800">
                <a:solidFill>
                  <a:srgbClr val="A64D79"/>
                </a:solidFill>
                <a:latin typeface="Courier New"/>
                <a:ea typeface="Courier New"/>
                <a:cs typeface="Courier New"/>
                <a:sym typeface="Courier New"/>
              </a:rPr>
              <a:t>for </a:t>
            </a:r>
            <a:r>
              <a:rPr lang="en-US" sz="1800">
                <a:solidFill>
                  <a:schemeClr val="dk1"/>
                </a:solidFill>
                <a:latin typeface="Courier New"/>
                <a:ea typeface="Courier New"/>
                <a:cs typeface="Courier New"/>
                <a:sym typeface="Courier New"/>
              </a:rPr>
              <a:t>(</a:t>
            </a:r>
            <a:r>
              <a:rPr b="1" lang="en-US" sz="1800">
                <a:solidFill>
                  <a:srgbClr val="A64D79"/>
                </a:solidFill>
                <a:latin typeface="Courier New"/>
                <a:ea typeface="Courier New"/>
                <a:cs typeface="Courier New"/>
                <a:sym typeface="Courier New"/>
              </a:rPr>
              <a:t>int</a:t>
            </a:r>
            <a:r>
              <a:rPr lang="en-US" sz="1800">
                <a:solidFill>
                  <a:schemeClr val="dk1"/>
                </a:solidFill>
                <a:latin typeface="Courier New"/>
                <a:ea typeface="Courier New"/>
                <a:cs typeface="Courier New"/>
                <a:sym typeface="Courier New"/>
              </a:rPr>
              <a:t> i = 0; i &lt; maxID, i++)</a:t>
            </a:r>
          </a:p>
          <a:p>
            <a:pPr lvl="0" marR="0" rtl="0" algn="just">
              <a:spcBef>
                <a:spcPts val="0"/>
              </a:spcBef>
              <a:buNone/>
            </a:pPr>
            <a:r>
              <a:rPr lang="en-US" sz="1800">
                <a:solidFill>
                  <a:schemeClr val="dk1"/>
                </a:solidFill>
                <a:latin typeface="Courier New"/>
                <a:ea typeface="Courier New"/>
                <a:cs typeface="Courier New"/>
                <a:sym typeface="Courier New"/>
              </a:rPr>
              <a:t>		{</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for </a:t>
            </a:r>
            <a:r>
              <a:rPr lang="en-US" sz="1800">
                <a:solidFill>
                  <a:schemeClr val="dk1"/>
                </a:solidFill>
                <a:latin typeface="Courier New"/>
                <a:ea typeface="Courier New"/>
                <a:cs typeface="Courier New"/>
                <a:sym typeface="Courier New"/>
              </a:rPr>
              <a:t>(</a:t>
            </a:r>
            <a:r>
              <a:rPr b="1" lang="en-US" sz="1800">
                <a:solidFill>
                  <a:srgbClr val="A64D79"/>
                </a:solidFill>
                <a:latin typeface="Courier New"/>
                <a:ea typeface="Courier New"/>
                <a:cs typeface="Courier New"/>
                <a:sym typeface="Courier New"/>
              </a:rPr>
              <a:t>int</a:t>
            </a:r>
            <a:r>
              <a:rPr lang="en-US" sz="1800">
                <a:solidFill>
                  <a:schemeClr val="dk1"/>
                </a:solidFill>
                <a:latin typeface="Courier New"/>
                <a:ea typeface="Courier New"/>
                <a:cs typeface="Courier New"/>
                <a:sym typeface="Courier New"/>
              </a:rPr>
              <a:t> j = 1; j &gt; minID, j--)</a:t>
            </a:r>
          </a:p>
          <a:p>
            <a:pPr lvl="0" marR="0" rtl="0" algn="just">
              <a:spcBef>
                <a:spcPts val="0"/>
              </a:spcBef>
              <a:buNone/>
            </a:pPr>
            <a:r>
              <a:rPr lang="en-US" sz="1800">
                <a:solidFill>
                  <a:schemeClr val="dk1"/>
                </a:solidFill>
                <a:latin typeface="Courier New"/>
                <a:ea typeface="Courier New"/>
                <a:cs typeface="Courier New"/>
                <a:sym typeface="Courier New"/>
              </a:rPr>
              <a:t>			{</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if </a:t>
            </a:r>
            <a:r>
              <a:rPr lang="en-US" sz="1800">
                <a:solidFill>
                  <a:schemeClr val="dk1"/>
                </a:solidFill>
                <a:latin typeface="Courier New"/>
                <a:ea typeface="Courier New"/>
                <a:cs typeface="Courier New"/>
                <a:sym typeface="Courier New"/>
              </a:rPr>
              <a:t>(userID[j] == targetID[i])</a:t>
            </a:r>
          </a:p>
          <a:p>
            <a:pPr lvl="0" marR="0" rtl="0" algn="just">
              <a:spcBef>
                <a:spcPts val="0"/>
              </a:spcBef>
              <a:buNone/>
            </a:pPr>
            <a:r>
              <a:rPr lang="en-US" sz="1800">
                <a:solidFill>
                  <a:schemeClr val="dk1"/>
                </a:solidFill>
                <a:latin typeface="Courier New"/>
                <a:ea typeface="Courier New"/>
                <a:cs typeface="Courier New"/>
                <a:sym typeface="Courier New"/>
              </a:rPr>
              <a:t>				{</a:t>
            </a:r>
          </a:p>
          <a:p>
            <a:pPr lvl="0" marR="0" rtl="0" algn="just">
              <a:spcBef>
                <a:spcPts val="0"/>
              </a:spcBef>
              <a:buNone/>
            </a:pPr>
            <a:r>
              <a:rPr lang="en-US" sz="1800">
                <a:solidFill>
                  <a:schemeClr val="dk1"/>
                </a:solidFill>
                <a:latin typeface="Courier New"/>
                <a:ea typeface="Courier New"/>
                <a:cs typeface="Courier New"/>
                <a:sym typeface="Courier New"/>
              </a:rPr>
              <a:t>					index--;</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break</a:t>
            </a:r>
            <a:r>
              <a:rPr lang="en-US" sz="1800">
                <a:solidFill>
                  <a:schemeClr val="dk1"/>
                </a:solidFill>
                <a:latin typeface="Courier New"/>
                <a:ea typeface="Courier New"/>
                <a:cs typeface="Courier New"/>
                <a:sym typeface="Courier New"/>
              </a:rPr>
              <a:t>;</a:t>
            </a:r>
          </a:p>
          <a:p>
            <a:pPr lvl="0" marR="0" rtl="0" algn="just">
              <a:spcBef>
                <a:spcPts val="0"/>
              </a:spcBef>
              <a:buNone/>
            </a:pPr>
            <a:r>
              <a:rPr lang="en-US" sz="1800">
                <a:solidFill>
                  <a:schemeClr val="dk1"/>
                </a:solidFill>
                <a:latin typeface="Courier New"/>
                <a:ea typeface="Courier New"/>
                <a:cs typeface="Courier New"/>
                <a:sym typeface="Courier New"/>
              </a:rPr>
              <a:t>				}</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else if </a:t>
            </a:r>
            <a:r>
              <a:rPr lang="en-US" sz="1800">
                <a:solidFill>
                  <a:schemeClr val="dk1"/>
                </a:solidFill>
                <a:latin typeface="Courier New"/>
                <a:ea typeface="Courier New"/>
                <a:cs typeface="Courier New"/>
                <a:sym typeface="Courier New"/>
              </a:rPr>
              <a:t>(userID[j] == targetID[i + 1])</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continue</a:t>
            </a:r>
            <a:r>
              <a:rPr lang="en-US" sz="1800">
                <a:solidFill>
                  <a:schemeClr val="dk1"/>
                </a:solidFill>
                <a:latin typeface="Courier New"/>
                <a:ea typeface="Courier New"/>
                <a:cs typeface="Courier New"/>
                <a:sym typeface="Courier New"/>
              </a:rPr>
              <a:t>;</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else</a:t>
            </a:r>
          </a:p>
          <a:p>
            <a:pPr lvl="0" marR="0" rtl="0" algn="just">
              <a:spcBef>
                <a:spcPts val="0"/>
              </a:spcBef>
              <a:buNone/>
            </a:pPr>
            <a:r>
              <a:rPr lang="en-US" sz="1800">
                <a:solidFill>
                  <a:schemeClr val="dk1"/>
                </a:solidFill>
                <a:latin typeface="Courier New"/>
                <a:ea typeface="Courier New"/>
                <a:cs typeface="Courier New"/>
                <a:sym typeface="Courier New"/>
              </a:rPr>
              <a:t>					index++;</a:t>
            </a:r>
          </a:p>
          <a:p>
            <a:pPr indent="457200" lvl="0" marL="914400" marR="0" rtl="0" algn="just">
              <a:spcBef>
                <a:spcPts val="0"/>
              </a:spcBef>
              <a:buNone/>
            </a:pPr>
            <a:r>
              <a:rPr lang="en-US" sz="1800">
                <a:solidFill>
                  <a:schemeClr val="dk1"/>
                </a:solidFill>
                <a:latin typeface="Courier New"/>
                <a:ea typeface="Courier New"/>
                <a:cs typeface="Courier New"/>
                <a:sym typeface="Courier New"/>
              </a:rPr>
              <a:t>}</a:t>
            </a:r>
          </a:p>
          <a:p>
            <a:pPr indent="457200" lvl="0" marL="457200" marR="0" rtl="0" algn="just">
              <a:spcBef>
                <a:spcPts val="0"/>
              </a:spcBef>
              <a:buNone/>
            </a:pPr>
            <a:r>
              <a:rPr lang="en-US" sz="1800">
                <a:solidFill>
                  <a:schemeClr val="dk1"/>
                </a:solidFill>
                <a:latin typeface="Courier New"/>
                <a:ea typeface="Courier New"/>
                <a:cs typeface="Courier New"/>
                <a:sym typeface="Courier New"/>
              </a:rPr>
              <a:t>}</a:t>
            </a:r>
          </a:p>
          <a:p>
            <a:pPr indent="457200" lvl="0" marL="457200" marR="0" rtl="0" algn="just">
              <a:spcBef>
                <a:spcPts val="0"/>
              </a:spcBef>
              <a:buNone/>
            </a:pPr>
            <a:r>
              <a:t/>
            </a:r>
            <a:endParaRPr sz="1800">
              <a:solidFill>
                <a:schemeClr val="dk1"/>
              </a:solidFill>
              <a:latin typeface="Courier New"/>
              <a:ea typeface="Courier New"/>
              <a:cs typeface="Courier New"/>
              <a:sym typeface="Courier New"/>
            </a:endParaRPr>
          </a:p>
          <a:p>
            <a:pPr indent="-342900" lvl="0" marL="457200" marR="0" rtl="0" algn="just">
              <a:spcBef>
                <a:spcPts val="0"/>
              </a:spcBef>
              <a:buClr>
                <a:schemeClr val="dk1"/>
              </a:buClr>
              <a:buSzPct val="100000"/>
              <a:buChar char="-"/>
            </a:pPr>
            <a:r>
              <a:rPr lang="en-US" sz="1800">
                <a:solidFill>
                  <a:schemeClr val="dk1"/>
                </a:solidFill>
              </a:rPr>
              <a:t>Can you predict what </a:t>
            </a:r>
            <a:r>
              <a:rPr b="1" lang="en-US" sz="1800">
                <a:solidFill>
                  <a:srgbClr val="A64D79"/>
                </a:solidFill>
                <a:latin typeface="Courier New"/>
                <a:ea typeface="Courier New"/>
                <a:cs typeface="Courier New"/>
                <a:sym typeface="Courier New"/>
              </a:rPr>
              <a:t>break </a:t>
            </a:r>
            <a:r>
              <a:rPr lang="en-US" sz="1800">
                <a:solidFill>
                  <a:schemeClr val="dk1"/>
                </a:solidFill>
              </a:rPr>
              <a:t>and </a:t>
            </a:r>
            <a:r>
              <a:rPr b="1" lang="en-US" sz="1800">
                <a:solidFill>
                  <a:srgbClr val="A64D79"/>
                </a:solidFill>
                <a:latin typeface="Courier New"/>
                <a:ea typeface="Courier New"/>
                <a:cs typeface="Courier New"/>
                <a:sym typeface="Courier New"/>
              </a:rPr>
              <a:t>continue </a:t>
            </a:r>
            <a:r>
              <a:rPr lang="en-US" sz="1800">
                <a:solidFill>
                  <a:schemeClr val="dk1"/>
                </a:solidFill>
              </a:rPr>
              <a:t>will do?</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indent="0" lvl="0" marL="0" marR="0" rtl="0" algn="l">
              <a:spcBef>
                <a:spcPts val="0"/>
              </a:spcBef>
              <a:buClr>
                <a:srgbClr val="7F7F7F"/>
              </a:buClr>
              <a:buSzPct val="25000"/>
              <a:buFont typeface="Arial"/>
              <a:buNone/>
            </a:pPr>
            <a:r>
              <a:rPr lang="en-US" sz="2800">
                <a:latin typeface="Arial"/>
                <a:ea typeface="Arial"/>
                <a:cs typeface="Arial"/>
                <a:sym typeface="Arial"/>
              </a:rPr>
              <a:t>Java syntax foundations</a:t>
            </a:r>
          </a:p>
          <a:p>
            <a:pPr indent="0" lvl="0" marL="0" marR="0" rtl="0" algn="l">
              <a:spcBef>
                <a:spcPts val="0"/>
              </a:spcBef>
              <a:buClr>
                <a:srgbClr val="7F7F7F"/>
              </a:buClr>
              <a:buSzPct val="25000"/>
              <a:buFont typeface="Arial"/>
              <a:buNone/>
            </a:pPr>
            <a:r>
              <a:rPr i="1" lang="en-US" sz="2400">
                <a:latin typeface="Arial"/>
                <a:ea typeface="Arial"/>
                <a:cs typeface="Arial"/>
                <a:sym typeface="Arial"/>
              </a:rPr>
              <a:t>Arrays</a:t>
            </a:r>
          </a:p>
        </p:txBody>
      </p:sp>
      <p:sp>
        <p:nvSpPr>
          <p:cNvPr id="286" name="Shape 286"/>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287" name="Shape 287"/>
          <p:cNvGrpSpPr/>
          <p:nvPr/>
        </p:nvGrpSpPr>
        <p:grpSpPr>
          <a:xfrm>
            <a:off x="0" y="-3465"/>
            <a:ext cx="9144000" cy="425099"/>
            <a:chOff x="0" y="-3465"/>
            <a:chExt cx="9144000" cy="425099"/>
          </a:xfrm>
        </p:grpSpPr>
        <p:grpSp>
          <p:nvGrpSpPr>
            <p:cNvPr id="288" name="Shape 288"/>
            <p:cNvGrpSpPr/>
            <p:nvPr/>
          </p:nvGrpSpPr>
          <p:grpSpPr>
            <a:xfrm>
              <a:off x="0" y="0"/>
              <a:ext cx="9144000" cy="404700"/>
              <a:chOff x="0" y="0"/>
              <a:chExt cx="9144000" cy="404700"/>
            </a:xfrm>
          </p:grpSpPr>
          <p:sp>
            <p:nvSpPr>
              <p:cNvPr id="289" name="Shape 289"/>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290" name="Shape 290"/>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291" name="Shape 291"/>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292" name="Shape 292"/>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An array is a list of similar things which has a </a:t>
            </a:r>
            <a:r>
              <a:rPr b="1" lang="en-US" sz="1800">
                <a:solidFill>
                  <a:schemeClr val="dk1"/>
                </a:solidFill>
              </a:rPr>
              <a:t>fixed </a:t>
            </a:r>
            <a:r>
              <a:rPr lang="en-US" sz="1800">
                <a:solidFill>
                  <a:schemeClr val="dk1"/>
                </a:solidFill>
              </a:rPr>
              <a:t>name, type and length.</a:t>
            </a:r>
          </a:p>
          <a:p>
            <a:pPr indent="-342900" lvl="0" marL="457200" marR="0" rtl="0" algn="just">
              <a:spcBef>
                <a:spcPts val="0"/>
              </a:spcBef>
              <a:buClr>
                <a:schemeClr val="dk1"/>
              </a:buClr>
              <a:buSzPct val="100000"/>
              <a:buChar char="-"/>
            </a:pPr>
            <a:r>
              <a:rPr lang="en-US" sz="1800">
                <a:solidFill>
                  <a:schemeClr val="dk1"/>
                </a:solidFill>
              </a:rPr>
              <a:t>All these must be declared when the array is created.</a:t>
            </a:r>
          </a:p>
          <a:p>
            <a:pPr indent="-342900" lvl="0" marL="457200" marR="0" rtl="0" algn="just">
              <a:spcBef>
                <a:spcPts val="0"/>
              </a:spcBef>
              <a:buClr>
                <a:schemeClr val="dk1"/>
              </a:buClr>
              <a:buSzPct val="100000"/>
              <a:buChar char="-"/>
            </a:pPr>
            <a:r>
              <a:rPr lang="en-US" sz="1800">
                <a:solidFill>
                  <a:schemeClr val="dk1"/>
                </a:solidFill>
              </a:rPr>
              <a:t>Arrays sizes can not be changed during the execution of the code.</a:t>
            </a:r>
          </a:p>
          <a:p>
            <a:pPr indent="-342900" lvl="0" marL="457200" marR="0" rtl="0" algn="just">
              <a:spcBef>
                <a:spcPts val="0"/>
              </a:spcBef>
              <a:buClr>
                <a:schemeClr val="dk1"/>
              </a:buClr>
              <a:buSzPct val="100000"/>
              <a:buChar char="-"/>
            </a:pPr>
            <a:r>
              <a:rPr lang="en-US" sz="1800">
                <a:solidFill>
                  <a:schemeClr val="dk1"/>
                </a:solidFill>
              </a:rPr>
              <a:t>In Java, array indices start at 0.</a:t>
            </a:r>
          </a:p>
          <a:p>
            <a:pPr indent="-342900" lvl="0" marL="457200" marR="0" rtl="0" algn="just">
              <a:spcBef>
                <a:spcPts val="0"/>
              </a:spcBef>
              <a:buClr>
                <a:schemeClr val="dk1"/>
              </a:buClr>
              <a:buSzPct val="100000"/>
              <a:buChar char="-"/>
            </a:pPr>
            <a:r>
              <a:rPr lang="en-US" sz="1800">
                <a:solidFill>
                  <a:schemeClr val="dk1"/>
                </a:solidFill>
              </a:rPr>
              <a:t>To declare an array:</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int </a:t>
            </a:r>
            <a:r>
              <a:rPr lang="en-US" sz="1800">
                <a:solidFill>
                  <a:schemeClr val="dk1"/>
                </a:solidFill>
                <a:latin typeface="Courier New"/>
                <a:ea typeface="Courier New"/>
                <a:cs typeface="Courier New"/>
                <a:sym typeface="Courier New"/>
              </a:rPr>
              <a:t>myArray[];	</a:t>
            </a:r>
            <a:r>
              <a:rPr lang="en-US" sz="1800">
                <a:solidFill>
                  <a:srgbClr val="6AA84F"/>
                </a:solidFill>
                <a:latin typeface="Courier New"/>
                <a:ea typeface="Courier New"/>
                <a:cs typeface="Courier New"/>
                <a:sym typeface="Courier New"/>
              </a:rPr>
              <a:t>//declares myArray to be an array of integers</a:t>
            </a:r>
          </a:p>
          <a:p>
            <a:pPr lvl="0" marR="0" rtl="0" algn="just">
              <a:spcBef>
                <a:spcPts val="0"/>
              </a:spcBef>
              <a:buNone/>
            </a:pPr>
            <a:r>
              <a:rPr lang="en-US" sz="1800">
                <a:solidFill>
                  <a:schemeClr val="dk1"/>
                </a:solidFill>
                <a:latin typeface="Courier New"/>
                <a:ea typeface="Courier New"/>
                <a:cs typeface="Courier New"/>
                <a:sym typeface="Courier New"/>
              </a:rPr>
              <a:t>		myArray = </a:t>
            </a:r>
            <a:r>
              <a:rPr b="1" lang="en-US" sz="1800">
                <a:solidFill>
                  <a:srgbClr val="A64D79"/>
                </a:solidFill>
                <a:latin typeface="Courier New"/>
                <a:ea typeface="Courier New"/>
                <a:cs typeface="Courier New"/>
                <a:sym typeface="Courier New"/>
              </a:rPr>
              <a:t>new int</a:t>
            </a:r>
            <a:r>
              <a:rPr lang="en-US" sz="1800">
                <a:solidFill>
                  <a:schemeClr val="dk1"/>
                </a:solidFill>
                <a:latin typeface="Courier New"/>
                <a:ea typeface="Courier New"/>
                <a:cs typeface="Courier New"/>
                <a:sym typeface="Courier New"/>
              </a:rPr>
              <a:t>[8];	</a:t>
            </a:r>
            <a:r>
              <a:rPr lang="en-US" sz="1800">
                <a:solidFill>
                  <a:srgbClr val="6AA84F"/>
                </a:solidFill>
                <a:latin typeface="Courier New"/>
                <a:ea typeface="Courier New"/>
                <a:cs typeface="Courier New"/>
                <a:sym typeface="Courier New"/>
              </a:rPr>
              <a:t>//sets up 8 integer-sized spaces in memory</a:t>
            </a:r>
          </a:p>
          <a:p>
            <a:pPr lvl="0" marR="0" rtl="0" algn="just">
              <a:spcBef>
                <a:spcPts val="0"/>
              </a:spcBef>
              <a:buNone/>
            </a:pPr>
            <a:r>
              <a:rPr lang="en-US" sz="1800">
                <a:solidFill>
                  <a:srgbClr val="6AA84F"/>
                </a:solidFill>
                <a:latin typeface="Courier New"/>
                <a:ea typeface="Courier New"/>
                <a:cs typeface="Courier New"/>
                <a:sym typeface="Courier New"/>
              </a:rPr>
              <a:t>//------------------ OR</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int </a:t>
            </a:r>
            <a:r>
              <a:rPr lang="en-US" sz="1800">
                <a:solidFill>
                  <a:schemeClr val="dk1"/>
                </a:solidFill>
                <a:latin typeface="Courier New"/>
                <a:ea typeface="Courier New"/>
                <a:cs typeface="Courier New"/>
                <a:sym typeface="Courier New"/>
              </a:rPr>
              <a:t>myArray[] = </a:t>
            </a:r>
            <a:r>
              <a:rPr b="1" lang="en-US" sz="1800">
                <a:solidFill>
                  <a:srgbClr val="A64D79"/>
                </a:solidFill>
                <a:latin typeface="Courier New"/>
                <a:ea typeface="Courier New"/>
                <a:cs typeface="Courier New"/>
                <a:sym typeface="Courier New"/>
              </a:rPr>
              <a:t>new int</a:t>
            </a:r>
            <a:r>
              <a:rPr lang="en-US" sz="1800">
                <a:solidFill>
                  <a:schemeClr val="dk1"/>
                </a:solidFill>
                <a:latin typeface="Courier New"/>
                <a:ea typeface="Courier New"/>
                <a:cs typeface="Courier New"/>
                <a:sym typeface="Courier New"/>
              </a:rPr>
              <a:t>[8];	</a:t>
            </a:r>
            <a:r>
              <a:rPr lang="en-US" sz="1800">
                <a:solidFill>
                  <a:srgbClr val="6AA84F"/>
                </a:solidFill>
                <a:latin typeface="Courier New"/>
                <a:ea typeface="Courier New"/>
                <a:cs typeface="Courier New"/>
                <a:sym typeface="Courier New"/>
              </a:rPr>
              <a:t>//combining the two lines</a:t>
            </a:r>
          </a:p>
          <a:p>
            <a:pPr lvl="0" marR="0" rtl="0" algn="just">
              <a:spcBef>
                <a:spcPts val="0"/>
              </a:spcBef>
              <a:buNone/>
            </a:pPr>
            <a:r>
              <a:rPr lang="en-US" sz="1800">
                <a:solidFill>
                  <a:srgbClr val="6AA84F"/>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int </a:t>
            </a:r>
            <a:r>
              <a:rPr lang="en-US" sz="1800">
                <a:latin typeface="Courier New"/>
                <a:ea typeface="Courier New"/>
                <a:cs typeface="Courier New"/>
                <a:sym typeface="Courier New"/>
              </a:rPr>
              <a:t>myArray[] = {3, 6, 3, 1, 6, 3, 4, 1};</a:t>
            </a:r>
            <a:r>
              <a:rPr lang="en-US" sz="1800">
                <a:solidFill>
                  <a:srgbClr val="6AA84F"/>
                </a:solidFill>
                <a:latin typeface="Courier New"/>
                <a:ea typeface="Courier New"/>
                <a:cs typeface="Courier New"/>
                <a:sym typeface="Courier New"/>
              </a:rPr>
              <a:t>	 // can create and initialise in one step</a:t>
            </a:r>
          </a:p>
          <a:p>
            <a:pPr lvl="0" marR="0" rtl="0" algn="just">
              <a:spcBef>
                <a:spcPts val="0"/>
              </a:spcBef>
              <a:buNone/>
            </a:pPr>
            <a:r>
              <a:t/>
            </a:r>
            <a:endParaRPr sz="1800">
              <a:solidFill>
                <a:srgbClr val="6AA84F"/>
              </a:solidFill>
              <a:latin typeface="Courier New"/>
              <a:ea typeface="Courier New"/>
              <a:cs typeface="Courier New"/>
              <a:sym typeface="Courier New"/>
            </a:endParaRPr>
          </a:p>
          <a:p>
            <a:pPr indent="-342900" lvl="0" marL="457200" marR="0" rtl="0" algn="just">
              <a:spcBef>
                <a:spcPts val="0"/>
              </a:spcBef>
              <a:buSzPct val="100000"/>
              <a:buChar char="-"/>
            </a:pPr>
            <a:r>
              <a:rPr lang="en-US" sz="1800"/>
              <a:t>Remember that you Java also allows to create arrays of objects.</a:t>
            </a:r>
          </a:p>
          <a:p>
            <a:pPr lvl="0" marR="0" rtl="0" algn="just">
              <a:spcBef>
                <a:spcPts val="0"/>
              </a:spcBef>
              <a:buNone/>
            </a:pPr>
            <a:r>
              <a:rPr lang="en-US" sz="1800"/>
              <a:t>		</a:t>
            </a:r>
            <a:r>
              <a:rPr b="1" lang="en-US" sz="1800">
                <a:solidFill>
                  <a:srgbClr val="A64D79"/>
                </a:solidFill>
                <a:latin typeface="Courier New"/>
                <a:ea typeface="Courier New"/>
                <a:cs typeface="Courier New"/>
                <a:sym typeface="Courier New"/>
              </a:rPr>
              <a:t>private </a:t>
            </a:r>
            <a:r>
              <a:rPr lang="en-US" sz="1800">
                <a:latin typeface="Courier New"/>
                <a:ea typeface="Courier New"/>
                <a:cs typeface="Courier New"/>
                <a:sym typeface="Courier New"/>
              </a:rPr>
              <a:t>Student studentList[];</a:t>
            </a:r>
          </a:p>
          <a:p>
            <a:pPr lvl="0" marR="0" rtl="0" algn="just">
              <a:spcBef>
                <a:spcPts val="0"/>
              </a:spcBef>
              <a:buNone/>
            </a:pPr>
            <a:r>
              <a:rPr lang="en-US" sz="1800">
                <a:latin typeface="Courier New"/>
                <a:ea typeface="Courier New"/>
                <a:cs typeface="Courier New"/>
                <a:sym typeface="Courier New"/>
              </a:rPr>
              <a:t>		studentList = </a:t>
            </a:r>
            <a:r>
              <a:rPr b="1" lang="en-US" sz="1800">
                <a:solidFill>
                  <a:srgbClr val="A64D79"/>
                </a:solidFill>
                <a:latin typeface="Courier New"/>
                <a:ea typeface="Courier New"/>
                <a:cs typeface="Courier New"/>
                <a:sym typeface="Courier New"/>
              </a:rPr>
              <a:t>new </a:t>
            </a:r>
            <a:r>
              <a:rPr lang="en-US" sz="1800">
                <a:latin typeface="Courier New"/>
                <a:ea typeface="Courier New"/>
                <a:cs typeface="Courier New"/>
                <a:sym typeface="Courier New"/>
              </a:rPr>
              <a:t>Student[10];</a:t>
            </a:r>
          </a:p>
          <a:p>
            <a:pPr lvl="0" marR="0" rtl="0" algn="just">
              <a:spcBef>
                <a:spcPts val="0"/>
              </a:spcBef>
              <a:buNone/>
            </a:pPr>
            <a:r>
              <a:rPr lang="en-US" sz="1800">
                <a:latin typeface="Courier New"/>
                <a:ea typeface="Courier New"/>
                <a:cs typeface="Courier New"/>
                <a:sym typeface="Courier New"/>
              </a:rPr>
              <a:t>		studentList[0] = Student(</a:t>
            </a:r>
            <a:r>
              <a:rPr lang="en-US" sz="1800">
                <a:solidFill>
                  <a:srgbClr val="0000FF"/>
                </a:solidFill>
                <a:latin typeface="Courier New"/>
                <a:ea typeface="Courier New"/>
                <a:cs typeface="Courier New"/>
                <a:sym typeface="Courier New"/>
              </a:rPr>
              <a:t>“Cathy”</a:t>
            </a:r>
            <a:r>
              <a:rPr lang="en-US" sz="1800">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“Computing”</a:t>
            </a:r>
            <a:r>
              <a:rPr lang="en-US" sz="1800">
                <a:latin typeface="Courier New"/>
                <a:ea typeface="Courier New"/>
                <a:cs typeface="Courier New"/>
                <a:sym typeface="Courier New"/>
              </a:rPr>
              <a: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indent="0" lvl="0" marL="0" marR="0" rtl="0" algn="l">
              <a:spcBef>
                <a:spcPts val="0"/>
              </a:spcBef>
              <a:buClr>
                <a:srgbClr val="7F7F7F"/>
              </a:buClr>
              <a:buSzPct val="25000"/>
              <a:buFont typeface="Arial"/>
              <a:buNone/>
            </a:pPr>
            <a:r>
              <a:rPr lang="en-US" sz="2800">
                <a:latin typeface="Arial"/>
                <a:ea typeface="Arial"/>
                <a:cs typeface="Arial"/>
                <a:sym typeface="Arial"/>
              </a:rPr>
              <a:t>Java methods and classes</a:t>
            </a:r>
          </a:p>
        </p:txBody>
      </p:sp>
      <p:sp>
        <p:nvSpPr>
          <p:cNvPr id="298" name="Shape 298"/>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299" name="Shape 299"/>
          <p:cNvGrpSpPr/>
          <p:nvPr/>
        </p:nvGrpSpPr>
        <p:grpSpPr>
          <a:xfrm>
            <a:off x="0" y="-3465"/>
            <a:ext cx="9144000" cy="425099"/>
            <a:chOff x="0" y="-3465"/>
            <a:chExt cx="9144000" cy="425099"/>
          </a:xfrm>
        </p:grpSpPr>
        <p:grpSp>
          <p:nvGrpSpPr>
            <p:cNvPr id="300" name="Shape 300"/>
            <p:cNvGrpSpPr/>
            <p:nvPr/>
          </p:nvGrpSpPr>
          <p:grpSpPr>
            <a:xfrm>
              <a:off x="0" y="0"/>
              <a:ext cx="9144000" cy="404700"/>
              <a:chOff x="0" y="0"/>
              <a:chExt cx="9144000" cy="404700"/>
            </a:xfrm>
          </p:grpSpPr>
          <p:sp>
            <p:nvSpPr>
              <p:cNvPr id="301" name="Shape 301"/>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02" name="Shape 302"/>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303" name="Shape 303"/>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304" name="Shape 304"/>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Following the OOP paradigm, a </a:t>
            </a:r>
            <a:r>
              <a:rPr b="1" lang="en-US" sz="1800">
                <a:solidFill>
                  <a:schemeClr val="dk1"/>
                </a:solidFill>
              </a:rPr>
              <a:t>class </a:t>
            </a:r>
            <a:r>
              <a:rPr lang="en-US" sz="1800">
                <a:solidFill>
                  <a:schemeClr val="dk1"/>
                </a:solidFill>
              </a:rPr>
              <a:t>is the way Java refers to objects. So, from now onwards, </a:t>
            </a:r>
            <a:r>
              <a:rPr i="1" lang="en-US" sz="1800">
                <a:solidFill>
                  <a:schemeClr val="dk1"/>
                </a:solidFill>
              </a:rPr>
              <a:t>object == class*</a:t>
            </a:r>
            <a:r>
              <a:rPr lang="en-US" sz="1800">
                <a:solidFill>
                  <a:schemeClr val="dk1"/>
                </a:solidFill>
              </a:rPr>
              <a:t>.</a:t>
            </a:r>
          </a:p>
          <a:p>
            <a:pPr indent="-342900" lvl="0" marL="457200" marR="0" rtl="0" algn="just">
              <a:spcBef>
                <a:spcPts val="0"/>
              </a:spcBef>
              <a:buClr>
                <a:schemeClr val="dk1"/>
              </a:buClr>
              <a:buSzPct val="100000"/>
              <a:buChar char="-"/>
            </a:pPr>
            <a:r>
              <a:rPr lang="en-US" sz="1800">
                <a:solidFill>
                  <a:schemeClr val="dk1"/>
                </a:solidFill>
              </a:rPr>
              <a:t>Each class definition is coded in a separate </a:t>
            </a:r>
            <a:r>
              <a:rPr i="1" lang="en-US" sz="1800">
                <a:solidFill>
                  <a:schemeClr val="dk1"/>
                </a:solidFill>
              </a:rPr>
              <a:t>.java</a:t>
            </a:r>
            <a:r>
              <a:rPr lang="en-US" sz="1800">
                <a:solidFill>
                  <a:schemeClr val="dk1"/>
                </a:solidFill>
              </a:rPr>
              <a:t> file. The Name of the object (class) file MUST match the class (object) name.</a:t>
            </a:r>
          </a:p>
          <a:p>
            <a:pPr indent="-342900" lvl="0" marL="457200" rtl="0" algn="just">
              <a:spcBef>
                <a:spcPts val="0"/>
              </a:spcBef>
              <a:buClr>
                <a:schemeClr val="dk1"/>
              </a:buClr>
              <a:buSzPct val="100000"/>
              <a:buChar char="-"/>
            </a:pPr>
            <a:r>
              <a:rPr lang="en-US" sz="1800">
                <a:solidFill>
                  <a:schemeClr val="dk1"/>
                </a:solidFill>
              </a:rPr>
              <a:t>A class describes some data object(s) (</a:t>
            </a:r>
            <a:r>
              <a:rPr b="1" lang="en-US" sz="1800">
                <a:solidFill>
                  <a:schemeClr val="dk1"/>
                </a:solidFill>
              </a:rPr>
              <a:t>attributes</a:t>
            </a:r>
            <a:r>
              <a:rPr lang="en-US" sz="1800">
                <a:solidFill>
                  <a:schemeClr val="dk1"/>
                </a:solidFill>
              </a:rPr>
              <a:t>), and the operations (or </a:t>
            </a:r>
            <a:r>
              <a:rPr b="1" lang="en-US" sz="1800">
                <a:solidFill>
                  <a:schemeClr val="dk1"/>
                </a:solidFill>
              </a:rPr>
              <a:t>methods</a:t>
            </a:r>
            <a:r>
              <a:rPr lang="en-US" sz="1800">
                <a:solidFill>
                  <a:schemeClr val="dk1"/>
                </a:solidFill>
              </a:rPr>
              <a:t>) that can be applied to those objects.</a:t>
            </a:r>
          </a:p>
          <a:p>
            <a:pPr indent="-342900" lvl="0" marL="457200" rtl="0" algn="just">
              <a:spcBef>
                <a:spcPts val="0"/>
              </a:spcBef>
              <a:buClr>
                <a:schemeClr val="dk1"/>
              </a:buClr>
              <a:buSzPct val="100000"/>
              <a:buChar char="-"/>
            </a:pPr>
            <a:r>
              <a:rPr lang="en-US" sz="1800">
                <a:solidFill>
                  <a:schemeClr val="dk1"/>
                </a:solidFill>
              </a:rPr>
              <a:t>Every object and method in Java belongs to a class.</a:t>
            </a:r>
          </a:p>
          <a:p>
            <a:pPr indent="-342900" lvl="0" marL="457200" rtl="0" algn="just">
              <a:spcBef>
                <a:spcPts val="0"/>
              </a:spcBef>
              <a:buClr>
                <a:schemeClr val="dk1"/>
              </a:buClr>
              <a:buSzPct val="100000"/>
              <a:buChar char="-"/>
            </a:pPr>
            <a:r>
              <a:rPr lang="en-US" sz="1800">
                <a:solidFill>
                  <a:schemeClr val="dk1"/>
                </a:solidFill>
              </a:rPr>
              <a:t>Classes have data (fields) and code (methods) and </a:t>
            </a:r>
            <a:r>
              <a:rPr b="1" lang="en-US" sz="1800">
                <a:solidFill>
                  <a:schemeClr val="dk1"/>
                </a:solidFill>
              </a:rPr>
              <a:t>classes </a:t>
            </a:r>
            <a:r>
              <a:rPr lang="en-US" sz="1800">
                <a:solidFill>
                  <a:schemeClr val="dk1"/>
                </a:solidFill>
              </a:rPr>
              <a:t>(member classes or inner classes).</a:t>
            </a:r>
          </a:p>
          <a:p>
            <a:pPr indent="-342900" lvl="0" marL="457200" rtl="0" algn="just">
              <a:spcBef>
                <a:spcPts val="0"/>
              </a:spcBef>
              <a:buClr>
                <a:schemeClr val="dk1"/>
              </a:buClr>
              <a:buSzPct val="100000"/>
              <a:buChar char="-"/>
            </a:pPr>
            <a:r>
              <a:rPr lang="en-US" sz="1800">
                <a:solidFill>
                  <a:schemeClr val="dk1"/>
                </a:solidFill>
              </a:rPr>
              <a:t>A method is a named sequence of code that can be invoked by other Java code.</a:t>
            </a:r>
          </a:p>
          <a:p>
            <a:pPr indent="-342900" lvl="0" marL="457200" rtl="0" algn="just">
              <a:spcBef>
                <a:spcPts val="0"/>
              </a:spcBef>
              <a:buClr>
                <a:schemeClr val="dk1"/>
              </a:buClr>
              <a:buSzPct val="100000"/>
              <a:buChar char="-"/>
            </a:pPr>
            <a:r>
              <a:rPr lang="en-US" sz="1800">
                <a:solidFill>
                  <a:schemeClr val="dk1"/>
                </a:solidFill>
              </a:rPr>
              <a:t>A method takes some parameters, performs some computations and then optionally returns a value (or object).</a:t>
            </a:r>
          </a:p>
          <a:p>
            <a:pPr indent="-342900" lvl="0" marL="457200" rtl="0" algn="just">
              <a:spcBef>
                <a:spcPts val="0"/>
              </a:spcBef>
              <a:buClr>
                <a:schemeClr val="dk1"/>
              </a:buClr>
              <a:buSzPct val="100000"/>
              <a:buChar char="-"/>
            </a:pPr>
            <a:r>
              <a:rPr lang="en-US" sz="1800">
                <a:solidFill>
                  <a:schemeClr val="dk1"/>
                </a:solidFill>
              </a:rPr>
              <a:t>A method signature specifies: the name of the method, the type and name of each parameter, the type of the value (or object) returned by the method, various methods modifiers and the checked exceptions thrown by the method.</a:t>
            </a:r>
          </a:p>
          <a:p>
            <a:pPr indent="457200" lvl="0" marL="457200" rtl="0" algn="just">
              <a:spcBef>
                <a:spcPts val="0"/>
              </a:spcBef>
              <a:buNone/>
            </a:pPr>
            <a:r>
              <a:rPr b="1" lang="en-US" sz="1200">
                <a:solidFill>
                  <a:srgbClr val="A64D79"/>
                </a:solidFill>
                <a:latin typeface="Courier New"/>
                <a:ea typeface="Courier New"/>
                <a:cs typeface="Courier New"/>
                <a:sym typeface="Courier New"/>
              </a:rPr>
              <a:t>public float</a:t>
            </a:r>
            <a:r>
              <a:rPr lang="en-US" sz="1200">
                <a:solidFill>
                  <a:schemeClr val="dk1"/>
                </a:solidFill>
                <a:latin typeface="Courier New"/>
                <a:ea typeface="Courier New"/>
                <a:cs typeface="Courier New"/>
                <a:sym typeface="Courier New"/>
              </a:rPr>
              <a:t> convertCelsius(float tCelsius) {} </a:t>
            </a:r>
            <a:r>
              <a:rPr b="1" lang="en-US" sz="1200">
                <a:solidFill>
                  <a:srgbClr val="A64D79"/>
                </a:solidFill>
                <a:latin typeface="Courier New"/>
                <a:ea typeface="Courier New"/>
                <a:cs typeface="Courier New"/>
                <a:sym typeface="Courier New"/>
              </a:rPr>
              <a:t>throws </a:t>
            </a:r>
            <a:r>
              <a:rPr lang="en-US" sz="1200">
                <a:solidFill>
                  <a:schemeClr val="dk1"/>
                </a:solidFill>
                <a:latin typeface="Courier New"/>
                <a:ea typeface="Courier New"/>
                <a:cs typeface="Courier New"/>
                <a:sym typeface="Courier New"/>
              </a:rPr>
              <a:t>IndexOutOfBoundsException() {}	</a:t>
            </a:r>
          </a:p>
          <a:p>
            <a:pPr indent="-342900" lvl="0" marL="457200" rtl="0" algn="just">
              <a:spcBef>
                <a:spcPts val="0"/>
              </a:spcBef>
              <a:buClr>
                <a:schemeClr val="dk1"/>
              </a:buClr>
              <a:buSzPct val="100000"/>
              <a:buChar char="-"/>
            </a:pPr>
            <a:r>
              <a:rPr lang="en-US" sz="1800">
                <a:solidFill>
                  <a:schemeClr val="dk1"/>
                </a:solidFill>
              </a:rPr>
              <a:t>Q: </a:t>
            </a:r>
            <a:r>
              <a:rPr i="1" lang="en-US" sz="1800">
                <a:solidFill>
                  <a:schemeClr val="dk1"/>
                </a:solidFill>
              </a:rPr>
              <a:t>Can you make therefore the difference between an object and an instance of the object?</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
        <p:nvSpPr>
          <p:cNvPr id="305" name="Shape 305"/>
          <p:cNvSpPr txBox="1"/>
          <p:nvPr/>
        </p:nvSpPr>
        <p:spPr>
          <a:xfrm>
            <a:off x="125" y="6414500"/>
            <a:ext cx="9144000" cy="674700"/>
          </a:xfrm>
          <a:prstGeom prst="rect">
            <a:avLst/>
          </a:prstGeom>
          <a:noFill/>
          <a:ln>
            <a:noFill/>
          </a:ln>
        </p:spPr>
        <p:txBody>
          <a:bodyPr anchorCtr="0" anchor="t" bIns="91425" lIns="91425" rIns="91425" tIns="91425">
            <a:noAutofit/>
          </a:bodyPr>
          <a:lstStyle/>
          <a:p>
            <a:pPr lvl="0" rtl="0">
              <a:spcBef>
                <a:spcPts val="0"/>
              </a:spcBef>
              <a:buNone/>
            </a:pPr>
            <a:r>
              <a:rPr i="1" lang="en-US" sz="1200"/>
              <a:t>* Remember this is not a very formal statement. It is easier to thin this way, but do not make it a fact.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Java methods and classes</a:t>
            </a:r>
          </a:p>
          <a:p>
            <a:pPr indent="0" lvl="0" marL="0" marR="0" rtl="0" algn="l">
              <a:spcBef>
                <a:spcPts val="0"/>
              </a:spcBef>
              <a:buClr>
                <a:srgbClr val="7F7F7F"/>
              </a:buClr>
              <a:buSzPct val="25000"/>
              <a:buFont typeface="Arial"/>
              <a:buNone/>
            </a:pPr>
            <a:r>
              <a:t/>
            </a:r>
            <a:endParaRPr sz="2800">
              <a:latin typeface="Arial"/>
              <a:ea typeface="Arial"/>
              <a:cs typeface="Arial"/>
              <a:sym typeface="Arial"/>
            </a:endParaRPr>
          </a:p>
        </p:txBody>
      </p:sp>
      <p:sp>
        <p:nvSpPr>
          <p:cNvPr id="311" name="Shape 311"/>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312" name="Shape 312"/>
          <p:cNvGrpSpPr/>
          <p:nvPr/>
        </p:nvGrpSpPr>
        <p:grpSpPr>
          <a:xfrm>
            <a:off x="0" y="-3465"/>
            <a:ext cx="9144000" cy="425099"/>
            <a:chOff x="0" y="-3465"/>
            <a:chExt cx="9144000" cy="425099"/>
          </a:xfrm>
        </p:grpSpPr>
        <p:grpSp>
          <p:nvGrpSpPr>
            <p:cNvPr id="313" name="Shape 313"/>
            <p:cNvGrpSpPr/>
            <p:nvPr/>
          </p:nvGrpSpPr>
          <p:grpSpPr>
            <a:xfrm>
              <a:off x="0" y="0"/>
              <a:ext cx="9144000" cy="404700"/>
              <a:chOff x="0" y="0"/>
              <a:chExt cx="9144000" cy="404700"/>
            </a:xfrm>
          </p:grpSpPr>
          <p:sp>
            <p:nvSpPr>
              <p:cNvPr id="314" name="Shape 314"/>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15" name="Shape 315"/>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316" name="Shape 316"/>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317" name="Shape 317"/>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We can say that an object is a generic and abstract element, whereas a class defines the attributes and services of a particular type of object. </a:t>
            </a:r>
          </a:p>
          <a:p>
            <a:pPr indent="-342900" lvl="0" marL="457200" marR="0" rtl="0" algn="just">
              <a:spcBef>
                <a:spcPts val="0"/>
              </a:spcBef>
              <a:buClr>
                <a:schemeClr val="dk1"/>
              </a:buClr>
              <a:buSzPct val="100000"/>
              <a:buChar char="-"/>
            </a:pPr>
            <a:r>
              <a:rPr lang="en-US" sz="1800">
                <a:solidFill>
                  <a:schemeClr val="dk1"/>
                </a:solidFill>
              </a:rPr>
              <a:t>e.g.:</a:t>
            </a:r>
          </a:p>
          <a:p>
            <a:pPr lvl="0" marR="0" rtl="0" algn="just">
              <a:spcBef>
                <a:spcPts val="0"/>
              </a:spcBef>
              <a:buNone/>
            </a:pPr>
            <a:r>
              <a:rPr lang="en-US" sz="1800">
                <a:solidFill>
                  <a:schemeClr val="dk1"/>
                </a:solidFill>
              </a:rPr>
              <a:t>		</a:t>
            </a:r>
            <a:r>
              <a:rPr b="1" lang="en-US" sz="1800">
                <a:solidFill>
                  <a:srgbClr val="A64D79"/>
                </a:solidFill>
                <a:latin typeface="Courier New"/>
                <a:ea typeface="Courier New"/>
                <a:cs typeface="Courier New"/>
                <a:sym typeface="Courier New"/>
              </a:rPr>
              <a:t>class </a:t>
            </a:r>
            <a:r>
              <a:rPr lang="en-US" sz="1800">
                <a:solidFill>
                  <a:schemeClr val="dk1"/>
                </a:solidFill>
                <a:latin typeface="Courier New"/>
                <a:ea typeface="Courier New"/>
                <a:cs typeface="Courier New"/>
                <a:sym typeface="Courier New"/>
              </a:rPr>
              <a:t>Person</a:t>
            </a:r>
          </a:p>
          <a:p>
            <a:pPr indent="0" lvl="0" marL="914400" marR="0" rtl="0" algn="just">
              <a:spcBef>
                <a:spcPts val="0"/>
              </a:spcBef>
              <a:buNone/>
            </a:pPr>
            <a:r>
              <a:rPr lang="en-US" sz="1800">
                <a:solidFill>
                  <a:schemeClr val="dk1"/>
                </a:solidFill>
                <a:latin typeface="Courier New"/>
                <a:ea typeface="Courier New"/>
                <a:cs typeface="Courier New"/>
                <a:sym typeface="Courier New"/>
              </a:rPr>
              <a:t>{</a:t>
            </a:r>
          </a:p>
          <a:p>
            <a:pPr indent="0" lvl="0" marL="914400" marR="0" rtl="0" algn="just">
              <a:spcBef>
                <a:spcPts val="0"/>
              </a:spcBef>
              <a:buNone/>
            </a:pPr>
            <a:r>
              <a:rPr lang="en-US" sz="1800">
                <a:solidFill>
                  <a:schemeClr val="dk1"/>
                </a:solidFill>
                <a:latin typeface="Courier New"/>
                <a:ea typeface="Courier New"/>
                <a:cs typeface="Courier New"/>
                <a:sym typeface="Courier New"/>
              </a:rPr>
              <a:t>  String name;</a:t>
            </a:r>
          </a:p>
          <a:p>
            <a:pPr indent="0" lvl="0" marL="91440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int </a:t>
            </a:r>
            <a:r>
              <a:rPr lang="en-US" sz="1800">
                <a:solidFill>
                  <a:schemeClr val="dk1"/>
                </a:solidFill>
                <a:latin typeface="Courier New"/>
                <a:ea typeface="Courier New"/>
                <a:cs typeface="Courier New"/>
                <a:sym typeface="Courier New"/>
              </a:rPr>
              <a:t>age;</a:t>
            </a:r>
          </a:p>
          <a:p>
            <a:pPr indent="0" lvl="0" marL="914400" marR="0" rtl="0" algn="just">
              <a:spcBef>
                <a:spcPts val="0"/>
              </a:spcBef>
              <a:buNone/>
            </a:pPr>
            <a:r>
              <a:t/>
            </a:r>
            <a:endParaRPr sz="1800">
              <a:solidFill>
                <a:schemeClr val="dk1"/>
              </a:solidFill>
              <a:latin typeface="Courier New"/>
              <a:ea typeface="Courier New"/>
              <a:cs typeface="Courier New"/>
              <a:sym typeface="Courier New"/>
            </a:endParaRPr>
          </a:p>
          <a:p>
            <a:pPr indent="0" lvl="0" marL="91440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void </a:t>
            </a:r>
            <a:r>
              <a:rPr lang="en-US" sz="1800">
                <a:solidFill>
                  <a:schemeClr val="dk1"/>
                </a:solidFill>
                <a:latin typeface="Courier New"/>
                <a:ea typeface="Courier New"/>
                <a:cs typeface="Courier New"/>
                <a:sym typeface="Courier New"/>
              </a:rPr>
              <a:t>birthday ()</a:t>
            </a:r>
          </a:p>
          <a:p>
            <a:pPr indent="0" lvl="0" marL="914400" marR="0" rtl="0" algn="just">
              <a:spcBef>
                <a:spcPts val="0"/>
              </a:spcBef>
              <a:buNone/>
            </a:pPr>
            <a:r>
              <a:rPr lang="en-US" sz="1800">
                <a:solidFill>
                  <a:schemeClr val="dk1"/>
                </a:solidFill>
                <a:latin typeface="Courier New"/>
                <a:ea typeface="Courier New"/>
                <a:cs typeface="Courier New"/>
                <a:sym typeface="Courier New"/>
              </a:rPr>
              <a:t>  { </a:t>
            </a:r>
          </a:p>
          <a:p>
            <a:pPr indent="0" lvl="0" marL="914400" marR="0" rtl="0" algn="just">
              <a:spcBef>
                <a:spcPts val="0"/>
              </a:spcBef>
              <a:buNone/>
            </a:pPr>
            <a:r>
              <a:rPr lang="en-US" sz="1800">
                <a:solidFill>
                  <a:schemeClr val="dk1"/>
                </a:solidFill>
                <a:latin typeface="Courier New"/>
                <a:ea typeface="Courier New"/>
                <a:cs typeface="Courier New"/>
                <a:sym typeface="Courier New"/>
              </a:rPr>
              <a:t>    age++;</a:t>
            </a:r>
          </a:p>
          <a:p>
            <a:pPr indent="0" lvl="0" marL="914400" marR="0" rtl="0" algn="just">
              <a:spcBef>
                <a:spcPts val="0"/>
              </a:spcBef>
              <a:buNone/>
            </a:pPr>
            <a:r>
              <a:rPr lang="en-US" sz="1800">
                <a:solidFill>
                  <a:schemeClr val="dk1"/>
                </a:solidFill>
                <a:latin typeface="Courier New"/>
                <a:ea typeface="Courier New"/>
                <a:cs typeface="Courier New"/>
                <a:sym typeface="Courier New"/>
              </a:rPr>
              <a:t>    System.</a:t>
            </a:r>
            <a:r>
              <a:rPr b="1" lang="en-US" sz="1800">
                <a:solidFill>
                  <a:schemeClr val="dk1"/>
                </a:solidFill>
                <a:latin typeface="Courier New"/>
                <a:ea typeface="Courier New"/>
                <a:cs typeface="Courier New"/>
                <a:sym typeface="Courier New"/>
              </a:rPr>
              <a:t>out</a:t>
            </a:r>
            <a:r>
              <a:rPr lang="en-US" sz="1800">
                <a:solidFill>
                  <a:schemeClr val="dk1"/>
                </a:solidFill>
                <a:latin typeface="Courier New"/>
                <a:ea typeface="Courier New"/>
                <a:cs typeface="Courier New"/>
                <a:sym typeface="Courier New"/>
              </a:rPr>
              <a:t>.println(name + </a:t>
            </a:r>
            <a:r>
              <a:rPr lang="en-US" sz="1800">
                <a:solidFill>
                  <a:srgbClr val="0000FF"/>
                </a:solidFill>
                <a:latin typeface="Courier New"/>
                <a:ea typeface="Courier New"/>
                <a:cs typeface="Courier New"/>
                <a:sym typeface="Courier New"/>
              </a:rPr>
              <a:t>“ is now “</a:t>
            </a:r>
            <a:r>
              <a:rPr lang="en-US" sz="1800">
                <a:solidFill>
                  <a:schemeClr val="dk1"/>
                </a:solidFill>
                <a:latin typeface="Courier New"/>
                <a:ea typeface="Courier New"/>
                <a:cs typeface="Courier New"/>
                <a:sym typeface="Courier New"/>
              </a:rPr>
              <a:t> + age);</a:t>
            </a:r>
          </a:p>
          <a:p>
            <a:pPr indent="0" lvl="0" marL="914400" marR="0" rtl="0" algn="just">
              <a:spcBef>
                <a:spcPts val="0"/>
              </a:spcBef>
              <a:buNone/>
            </a:pPr>
            <a:r>
              <a:rPr lang="en-US" sz="1800">
                <a:solidFill>
                  <a:schemeClr val="dk1"/>
                </a:solidFill>
                <a:latin typeface="Courier New"/>
                <a:ea typeface="Courier New"/>
                <a:cs typeface="Courier New"/>
                <a:sym typeface="Courier New"/>
              </a:rPr>
              <a:t>  }</a:t>
            </a:r>
          </a:p>
          <a:p>
            <a:pPr indent="0" lvl="0" marL="914400" marR="0" rtl="0" algn="just">
              <a:spcBef>
                <a:spcPts val="0"/>
              </a:spcBef>
              <a:buNone/>
            </a:pPr>
            <a:r>
              <a:rPr lang="en-US" sz="1800">
                <a:solidFill>
                  <a:schemeClr val="dk1"/>
                </a:solidFill>
                <a:latin typeface="Courier New"/>
                <a:ea typeface="Courier New"/>
                <a:cs typeface="Courier New"/>
                <a:sym typeface="Courier New"/>
              </a:rPr>
              <a:t>}</a:t>
            </a:r>
          </a:p>
          <a:p>
            <a:pPr indent="0" lvl="0" marL="914400" marR="0" rtl="0" algn="just">
              <a:spcBef>
                <a:spcPts val="0"/>
              </a:spcBef>
              <a:buNone/>
            </a:pPr>
            <a:r>
              <a:t/>
            </a:r>
            <a:endParaRPr sz="1800">
              <a:solidFill>
                <a:schemeClr val="dk1"/>
              </a:solidFill>
              <a:latin typeface="Courier New"/>
              <a:ea typeface="Courier New"/>
              <a:cs typeface="Courier New"/>
              <a:sym typeface="Courier New"/>
            </a:endParaRPr>
          </a:p>
          <a:p>
            <a:pPr indent="-342900" lvl="0" marL="457200" marR="0" rtl="0" algn="just">
              <a:spcBef>
                <a:spcPts val="0"/>
              </a:spcBef>
              <a:buClr>
                <a:schemeClr val="dk1"/>
              </a:buClr>
              <a:buSzPct val="100000"/>
              <a:buChar char="-"/>
            </a:pPr>
            <a:r>
              <a:rPr lang="en-US" sz="1800">
                <a:solidFill>
                  <a:schemeClr val="dk1"/>
                </a:solidFill>
              </a:rPr>
              <a:t>In general, a class declaration must follow:</a:t>
            </a:r>
          </a:p>
          <a:p>
            <a:pPr lvl="0" marR="0" rtl="0" algn="just">
              <a:spcBef>
                <a:spcPts val="0"/>
              </a:spcBef>
              <a:buNone/>
            </a:pPr>
            <a:r>
              <a:rPr lang="en-US" sz="1800">
                <a:solidFill>
                  <a:schemeClr val="dk1"/>
                </a:solidFill>
                <a:latin typeface="Courier New"/>
                <a:ea typeface="Courier New"/>
                <a:cs typeface="Courier New"/>
                <a:sym typeface="Courier New"/>
              </a:rPr>
              <a:t>		[class modifiers] </a:t>
            </a:r>
            <a:r>
              <a:rPr b="1" lang="en-US" sz="1800">
                <a:solidFill>
                  <a:srgbClr val="A64D79"/>
                </a:solidFill>
                <a:latin typeface="Courier New"/>
                <a:ea typeface="Courier New"/>
                <a:cs typeface="Courier New"/>
                <a:sym typeface="Courier New"/>
              </a:rPr>
              <a:t>class </a:t>
            </a:r>
            <a:r>
              <a:rPr lang="en-US" sz="1800">
                <a:solidFill>
                  <a:schemeClr val="dk1"/>
                </a:solidFill>
                <a:latin typeface="Courier New"/>
                <a:ea typeface="Courier New"/>
                <a:cs typeface="Courier New"/>
                <a:sym typeface="Courier New"/>
              </a:rPr>
              <a:t>className{ [class definition] } </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pic>
        <p:nvPicPr>
          <p:cNvPr id="318" name="Shape 318"/>
          <p:cNvPicPr preferRelativeResize="0"/>
          <p:nvPr/>
        </p:nvPicPr>
        <p:blipFill>
          <a:blip r:embed="rId4">
            <a:alphaModFix/>
          </a:blip>
          <a:stretch>
            <a:fillRect/>
          </a:stretch>
        </p:blipFill>
        <p:spPr>
          <a:xfrm>
            <a:off x="2790300" y="1945850"/>
            <a:ext cx="3609975" cy="1219200"/>
          </a:xfrm>
          <a:prstGeom prst="rect">
            <a:avLst/>
          </a:prstGeom>
          <a:noFill/>
          <a:ln>
            <a:noFill/>
          </a:ln>
        </p:spPr>
      </p:pic>
      <p:pic>
        <p:nvPicPr>
          <p:cNvPr id="319" name="Shape 319"/>
          <p:cNvPicPr preferRelativeResize="0"/>
          <p:nvPr/>
        </p:nvPicPr>
        <p:blipFill>
          <a:blip r:embed="rId5">
            <a:alphaModFix/>
          </a:blip>
          <a:stretch>
            <a:fillRect/>
          </a:stretch>
        </p:blipFill>
        <p:spPr>
          <a:xfrm>
            <a:off x="3542025" y="2860250"/>
            <a:ext cx="3324225" cy="93345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1475655" y="1600200"/>
            <a:ext cx="7515900" cy="990599"/>
          </a:xfrm>
          <a:prstGeom prst="rect">
            <a:avLst/>
          </a:prstGeom>
          <a:noFill/>
          <a:ln>
            <a:noFill/>
          </a:ln>
        </p:spPr>
        <p:txBody>
          <a:bodyPr anchorCtr="0" anchor="t" bIns="45700" lIns="91425" rIns="91425" tIns="45700">
            <a:noAutofit/>
          </a:bodyPr>
          <a:lstStyle/>
          <a:p>
            <a:pPr indent="0" lvl="0" marL="0" marR="0" rtl="0" algn="l">
              <a:spcBef>
                <a:spcPts val="0"/>
              </a:spcBef>
              <a:buClr>
                <a:srgbClr val="FFFFFF"/>
              </a:buClr>
              <a:buSzPct val="25000"/>
              <a:buFont typeface="Arial"/>
              <a:buNone/>
            </a:pPr>
            <a:r>
              <a:rPr lang="en-US">
                <a:latin typeface="Arial"/>
                <a:ea typeface="Arial"/>
                <a:cs typeface="Arial"/>
                <a:sym typeface="Arial"/>
              </a:rPr>
              <a:t>Table of contents</a:t>
            </a:r>
          </a:p>
        </p:txBody>
      </p:sp>
      <p:grpSp>
        <p:nvGrpSpPr>
          <p:cNvPr id="102" name="Shape 102"/>
          <p:cNvGrpSpPr/>
          <p:nvPr/>
        </p:nvGrpSpPr>
        <p:grpSpPr>
          <a:xfrm>
            <a:off x="0" y="-3465"/>
            <a:ext cx="9144000" cy="425099"/>
            <a:chOff x="0" y="-3465"/>
            <a:chExt cx="9144000" cy="425099"/>
          </a:xfrm>
        </p:grpSpPr>
        <p:grpSp>
          <p:nvGrpSpPr>
            <p:cNvPr id="103" name="Shape 103"/>
            <p:cNvGrpSpPr/>
            <p:nvPr/>
          </p:nvGrpSpPr>
          <p:grpSpPr>
            <a:xfrm>
              <a:off x="0" y="0"/>
              <a:ext cx="9144000" cy="404700"/>
              <a:chOff x="0" y="0"/>
              <a:chExt cx="9144000" cy="404700"/>
            </a:xfrm>
          </p:grpSpPr>
          <p:sp>
            <p:nvSpPr>
              <p:cNvPr id="104" name="Shape 104"/>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105" name="Shape 105"/>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rPr>
                  <a:t>MDSD - Android</a:t>
                </a:r>
              </a:p>
            </p:txBody>
          </p:sp>
        </p:grpSp>
        <p:pic>
          <p:nvPicPr>
            <p:cNvPr id="106" name="Shape 106"/>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107" name="Shape 107"/>
          <p:cNvSpPr txBox="1"/>
          <p:nvPr>
            <p:ph idx="1" type="body"/>
          </p:nvPr>
        </p:nvSpPr>
        <p:spPr>
          <a:xfrm>
            <a:off x="0" y="2743200"/>
            <a:ext cx="9144000" cy="2457000"/>
          </a:xfrm>
          <a:prstGeom prst="rect">
            <a:avLst/>
          </a:prstGeom>
          <a:noFill/>
          <a:ln>
            <a:noFill/>
          </a:ln>
        </p:spPr>
        <p:txBody>
          <a:bodyPr anchorCtr="0" anchor="t" bIns="45700" lIns="91425" rIns="91425" tIns="45700">
            <a:noAutofit/>
          </a:bodyPr>
          <a:lstStyle/>
          <a:p>
            <a:pPr indent="-355600" lvl="0" marL="457200" rtl="0">
              <a:lnSpc>
                <a:spcPct val="120000"/>
              </a:lnSpc>
              <a:spcBef>
                <a:spcPts val="0"/>
              </a:spcBef>
              <a:buClr>
                <a:srgbClr val="3F3F3F"/>
              </a:buClr>
              <a:buSzPct val="100000"/>
              <a:buFont typeface="Arial"/>
              <a:buChar char="●"/>
            </a:pPr>
            <a:r>
              <a:rPr lang="en-US" sz="2000">
                <a:solidFill>
                  <a:srgbClr val="3F3F3F"/>
                </a:solidFill>
                <a:latin typeface="Arial"/>
                <a:ea typeface="Arial"/>
                <a:cs typeface="Arial"/>
                <a:sym typeface="Arial"/>
              </a:rPr>
              <a:t>Introduction to OOP</a:t>
            </a:r>
          </a:p>
          <a:p>
            <a:pPr indent="-355600" lvl="0" marL="457200" rtl="0">
              <a:lnSpc>
                <a:spcPct val="120000"/>
              </a:lnSpc>
              <a:spcBef>
                <a:spcPts val="0"/>
              </a:spcBef>
              <a:buClr>
                <a:srgbClr val="3F3F3F"/>
              </a:buClr>
              <a:buSzPct val="100000"/>
              <a:buFont typeface="Arial"/>
              <a:buChar char="●"/>
            </a:pPr>
            <a:r>
              <a:rPr lang="en-US" sz="2000">
                <a:solidFill>
                  <a:srgbClr val="3F3F3F"/>
                </a:solidFill>
                <a:latin typeface="Arial"/>
                <a:ea typeface="Arial"/>
                <a:cs typeface="Arial"/>
                <a:sym typeface="Arial"/>
              </a:rPr>
              <a:t>Why Java?</a:t>
            </a:r>
          </a:p>
          <a:p>
            <a:pPr indent="-355600" lvl="0" marL="457200" rtl="0">
              <a:lnSpc>
                <a:spcPct val="120000"/>
              </a:lnSpc>
              <a:spcBef>
                <a:spcPts val="0"/>
              </a:spcBef>
              <a:buClr>
                <a:srgbClr val="3F3F3F"/>
              </a:buClr>
              <a:buSzPct val="100000"/>
              <a:buFont typeface="Arial"/>
              <a:buChar char="●"/>
            </a:pPr>
            <a:r>
              <a:rPr lang="en-US" sz="2000">
                <a:solidFill>
                  <a:srgbClr val="3F3F3F"/>
                </a:solidFill>
                <a:latin typeface="Arial"/>
                <a:ea typeface="Arial"/>
                <a:cs typeface="Arial"/>
                <a:sym typeface="Arial"/>
              </a:rPr>
              <a:t>Java basics</a:t>
            </a:r>
          </a:p>
          <a:p>
            <a:pPr indent="-355600" lvl="0" marL="457200" rtl="0">
              <a:lnSpc>
                <a:spcPct val="120000"/>
              </a:lnSpc>
              <a:spcBef>
                <a:spcPts val="0"/>
              </a:spcBef>
              <a:buClr>
                <a:srgbClr val="3F3F3F"/>
              </a:buClr>
              <a:buSzPct val="100000"/>
              <a:buFont typeface="Arial"/>
              <a:buChar char="●"/>
            </a:pPr>
            <a:r>
              <a:rPr lang="en-US" sz="2000">
                <a:solidFill>
                  <a:srgbClr val="3F3F3F"/>
                </a:solidFill>
                <a:latin typeface="Arial"/>
                <a:ea typeface="Arial"/>
                <a:cs typeface="Arial"/>
                <a:sym typeface="Arial"/>
              </a:rPr>
              <a:t>Java syntax foundations</a:t>
            </a:r>
          </a:p>
          <a:p>
            <a:pPr indent="-355600" lvl="0" marL="457200" rtl="0">
              <a:lnSpc>
                <a:spcPct val="120000"/>
              </a:lnSpc>
              <a:spcBef>
                <a:spcPts val="0"/>
              </a:spcBef>
              <a:buClr>
                <a:srgbClr val="3F3F3F"/>
              </a:buClr>
              <a:buSzPct val="100000"/>
              <a:buFont typeface="Arial"/>
              <a:buChar char="●"/>
            </a:pPr>
            <a:r>
              <a:rPr lang="en-US" sz="2000">
                <a:solidFill>
                  <a:srgbClr val="3F3F3F"/>
                </a:solidFill>
                <a:latin typeface="Arial"/>
                <a:ea typeface="Arial"/>
                <a:cs typeface="Arial"/>
                <a:sym typeface="Arial"/>
              </a:rPr>
              <a:t>Java methods and classes</a:t>
            </a:r>
          </a:p>
          <a:p>
            <a:pPr indent="-355600" lvl="0" marL="457200" rtl="0">
              <a:lnSpc>
                <a:spcPct val="120000"/>
              </a:lnSpc>
              <a:spcBef>
                <a:spcPts val="0"/>
              </a:spcBef>
              <a:buClr>
                <a:srgbClr val="3F3F3F"/>
              </a:buClr>
              <a:buSzPct val="100000"/>
              <a:buFont typeface="Arial"/>
              <a:buChar char="●"/>
            </a:pPr>
            <a:r>
              <a:rPr lang="en-US" sz="2000">
                <a:solidFill>
                  <a:srgbClr val="3F3F3F"/>
                </a:solidFill>
                <a:latin typeface="Arial"/>
                <a:ea typeface="Arial"/>
                <a:cs typeface="Arial"/>
                <a:sym typeface="Arial"/>
              </a:rPr>
              <a:t>The Java 4: Abstraction, Encapsulation, Inheritance and Polymorphism</a:t>
            </a:r>
          </a:p>
          <a:p>
            <a:pPr indent="-355600" lvl="0" marL="457200" rtl="0">
              <a:lnSpc>
                <a:spcPct val="120000"/>
              </a:lnSpc>
              <a:spcBef>
                <a:spcPts val="0"/>
              </a:spcBef>
              <a:buClr>
                <a:srgbClr val="3F3F3F"/>
              </a:buClr>
              <a:buSzPct val="100000"/>
              <a:buFont typeface="Arial"/>
              <a:buChar char="●"/>
            </a:pPr>
            <a:r>
              <a:rPr lang="en-US" sz="2000">
                <a:solidFill>
                  <a:srgbClr val="3F3F3F"/>
                </a:solidFill>
                <a:latin typeface="Arial"/>
                <a:ea typeface="Arial"/>
                <a:cs typeface="Arial"/>
                <a:sym typeface="Arial"/>
              </a:rPr>
              <a:t>Java stream manipulation</a:t>
            </a:r>
          </a:p>
          <a:p>
            <a:pPr indent="-355600" lvl="0" marL="457200" rtl="0">
              <a:lnSpc>
                <a:spcPct val="120000"/>
              </a:lnSpc>
              <a:spcBef>
                <a:spcPts val="0"/>
              </a:spcBef>
              <a:buClr>
                <a:srgbClr val="3F3F3F"/>
              </a:buClr>
              <a:buSzPct val="100000"/>
              <a:buFont typeface="Arial"/>
              <a:buChar char="●"/>
            </a:pPr>
            <a:r>
              <a:rPr lang="en-US" sz="2000">
                <a:latin typeface="Arial"/>
                <a:ea typeface="Arial"/>
                <a:cs typeface="Arial"/>
                <a:sym typeface="Arial"/>
              </a:rPr>
              <a:t>Review of learning aspects</a:t>
            </a:r>
          </a:p>
          <a:p>
            <a:pPr lvl="0" rtl="0">
              <a:lnSpc>
                <a:spcPct val="120000"/>
              </a:lnSpc>
              <a:spcBef>
                <a:spcPts val="0"/>
              </a:spcBef>
              <a:buNone/>
            </a:pPr>
            <a:r>
              <a:t/>
            </a:r>
            <a:endParaRPr sz="2000">
              <a:solidFill>
                <a:srgbClr val="3F3F3F"/>
              </a:solidFill>
              <a:latin typeface="Arial"/>
              <a:ea typeface="Arial"/>
              <a:cs typeface="Arial"/>
              <a:sym typeface="Arial"/>
            </a:endParaRPr>
          </a:p>
          <a:p>
            <a:pPr indent="0" lvl="0" marL="0" marR="0" rtl="0" algn="l">
              <a:spcBef>
                <a:spcPts val="560"/>
              </a:spcBef>
              <a:buClr>
                <a:srgbClr val="3F3F3F"/>
              </a:buClr>
              <a:buSzPct val="25000"/>
              <a:buFont typeface="Arial"/>
              <a:buNone/>
            </a:pPr>
            <a:r>
              <a:t/>
            </a:r>
            <a:endParaRPr sz="2000">
              <a:latin typeface="Arial"/>
              <a:ea typeface="Arial"/>
              <a:cs typeface="Arial"/>
              <a:sym typeface="Arial"/>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Java methods and classes</a:t>
            </a:r>
          </a:p>
          <a:p>
            <a:pPr indent="0" lvl="0" marL="0" marR="0" rtl="0" algn="l">
              <a:spcBef>
                <a:spcPts val="0"/>
              </a:spcBef>
              <a:buClr>
                <a:srgbClr val="7F7F7F"/>
              </a:buClr>
              <a:buSzPct val="25000"/>
              <a:buFont typeface="Arial"/>
              <a:buNone/>
            </a:pPr>
            <a:r>
              <a:t/>
            </a:r>
            <a:endParaRPr sz="2800">
              <a:latin typeface="Arial"/>
              <a:ea typeface="Arial"/>
              <a:cs typeface="Arial"/>
              <a:sym typeface="Arial"/>
            </a:endParaRPr>
          </a:p>
        </p:txBody>
      </p:sp>
      <p:sp>
        <p:nvSpPr>
          <p:cNvPr id="325" name="Shape 325"/>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326" name="Shape 326"/>
          <p:cNvGrpSpPr/>
          <p:nvPr/>
        </p:nvGrpSpPr>
        <p:grpSpPr>
          <a:xfrm>
            <a:off x="0" y="-3465"/>
            <a:ext cx="9144000" cy="425099"/>
            <a:chOff x="0" y="-3465"/>
            <a:chExt cx="9144000" cy="425099"/>
          </a:xfrm>
        </p:grpSpPr>
        <p:grpSp>
          <p:nvGrpSpPr>
            <p:cNvPr id="327" name="Shape 327"/>
            <p:cNvGrpSpPr/>
            <p:nvPr/>
          </p:nvGrpSpPr>
          <p:grpSpPr>
            <a:xfrm>
              <a:off x="0" y="0"/>
              <a:ext cx="9144000" cy="404700"/>
              <a:chOff x="0" y="0"/>
              <a:chExt cx="9144000" cy="404700"/>
            </a:xfrm>
          </p:grpSpPr>
          <p:sp>
            <p:nvSpPr>
              <p:cNvPr id="328" name="Shape 328"/>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29" name="Shape 329"/>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330" name="Shape 330"/>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331" name="Shape 331"/>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Class modifiers affect classes runtime behaviour. Different types apply:</a:t>
            </a:r>
          </a:p>
          <a:p>
            <a:pPr indent="-342900" lvl="0" marL="1371600" marR="0" rtl="0" algn="just">
              <a:spcBef>
                <a:spcPts val="0"/>
              </a:spcBef>
              <a:buClr>
                <a:schemeClr val="dk1"/>
              </a:buClr>
              <a:buSzPct val="100000"/>
              <a:buAutoNum type="arabicPeriod"/>
            </a:pPr>
            <a:r>
              <a:rPr lang="en-US" sz="1800">
                <a:solidFill>
                  <a:schemeClr val="dk1"/>
                </a:solidFill>
              </a:rPr>
              <a:t>Access modifiers: </a:t>
            </a:r>
            <a:r>
              <a:rPr b="1" lang="en-US" sz="1800">
                <a:solidFill>
                  <a:srgbClr val="A64D79"/>
                </a:solidFill>
                <a:latin typeface="Courier New"/>
                <a:ea typeface="Courier New"/>
                <a:cs typeface="Courier New"/>
                <a:sym typeface="Courier New"/>
              </a:rPr>
              <a:t>public</a:t>
            </a:r>
            <a:r>
              <a:rPr lang="en-US" sz="1800">
                <a:solidFill>
                  <a:schemeClr val="dk1"/>
                </a:solidFill>
              </a:rPr>
              <a:t>, </a:t>
            </a:r>
            <a:r>
              <a:rPr b="1" lang="en-US" sz="1800">
                <a:solidFill>
                  <a:srgbClr val="A64D79"/>
                </a:solidFill>
                <a:latin typeface="Courier New"/>
                <a:ea typeface="Courier New"/>
                <a:cs typeface="Courier New"/>
                <a:sym typeface="Courier New"/>
              </a:rPr>
              <a:t>protected</a:t>
            </a:r>
            <a:r>
              <a:rPr lang="en-US" sz="1800">
                <a:solidFill>
                  <a:schemeClr val="dk1"/>
                </a:solidFill>
              </a:rPr>
              <a:t>, and </a:t>
            </a:r>
            <a:r>
              <a:rPr b="1" lang="en-US" sz="1800">
                <a:solidFill>
                  <a:srgbClr val="A64D79"/>
                </a:solidFill>
                <a:latin typeface="Courier New"/>
                <a:ea typeface="Courier New"/>
                <a:cs typeface="Courier New"/>
                <a:sym typeface="Courier New"/>
              </a:rPr>
              <a:t>private</a:t>
            </a:r>
            <a:r>
              <a:rPr lang="en-US" sz="1800">
                <a:solidFill>
                  <a:schemeClr val="dk1"/>
                </a:solidFill>
              </a:rPr>
              <a:t>.</a:t>
            </a:r>
          </a:p>
          <a:p>
            <a:pPr indent="-342900" lvl="0" marL="1371600" marR="0" rtl="0" algn="just">
              <a:spcBef>
                <a:spcPts val="0"/>
              </a:spcBef>
              <a:buClr>
                <a:schemeClr val="dk1"/>
              </a:buClr>
              <a:buSzPct val="100000"/>
              <a:buAutoNum type="arabicPeriod"/>
            </a:pPr>
            <a:r>
              <a:rPr lang="en-US" sz="1800">
                <a:solidFill>
                  <a:schemeClr val="dk1"/>
                </a:solidFill>
              </a:rPr>
              <a:t>Modifier requiring override: </a:t>
            </a:r>
            <a:r>
              <a:rPr b="1" lang="en-US" sz="1800">
                <a:solidFill>
                  <a:srgbClr val="A64D79"/>
                </a:solidFill>
                <a:latin typeface="Courier New"/>
                <a:ea typeface="Courier New"/>
                <a:cs typeface="Courier New"/>
                <a:sym typeface="Courier New"/>
              </a:rPr>
              <a:t>abstract</a:t>
            </a:r>
            <a:r>
              <a:rPr lang="en-US" sz="1800">
                <a:solidFill>
                  <a:schemeClr val="dk1"/>
                </a:solidFill>
              </a:rPr>
              <a:t>.</a:t>
            </a:r>
          </a:p>
          <a:p>
            <a:pPr indent="-342900" lvl="0" marL="1371600" marR="0" rtl="0" algn="just">
              <a:spcBef>
                <a:spcPts val="0"/>
              </a:spcBef>
              <a:buClr>
                <a:schemeClr val="dk1"/>
              </a:buClr>
              <a:buSzPct val="100000"/>
              <a:buAutoNum type="arabicPeriod"/>
            </a:pPr>
            <a:r>
              <a:rPr lang="en-US" sz="1800">
                <a:solidFill>
                  <a:schemeClr val="dk1"/>
                </a:solidFill>
              </a:rPr>
              <a:t>Modifier restricting to one instance: </a:t>
            </a:r>
            <a:r>
              <a:rPr b="1" lang="en-US" sz="1800">
                <a:solidFill>
                  <a:srgbClr val="A64D79"/>
                </a:solidFill>
                <a:latin typeface="Courier New"/>
                <a:ea typeface="Courier New"/>
                <a:cs typeface="Courier New"/>
                <a:sym typeface="Courier New"/>
              </a:rPr>
              <a:t>static</a:t>
            </a:r>
          </a:p>
          <a:p>
            <a:pPr indent="-342900" lvl="0" marL="1371600" marR="0" rtl="0" algn="just">
              <a:spcBef>
                <a:spcPts val="0"/>
              </a:spcBef>
              <a:buClr>
                <a:schemeClr val="dk1"/>
              </a:buClr>
              <a:buSzPct val="100000"/>
              <a:buAutoNum type="arabicPeriod"/>
            </a:pPr>
            <a:r>
              <a:rPr lang="en-US" sz="1800">
                <a:solidFill>
                  <a:schemeClr val="dk1"/>
                </a:solidFill>
              </a:rPr>
              <a:t>Modifier prohibiting value modification: </a:t>
            </a:r>
            <a:r>
              <a:rPr b="1" lang="en-US" sz="1800">
                <a:solidFill>
                  <a:srgbClr val="A64D79"/>
                </a:solidFill>
                <a:latin typeface="Courier New"/>
                <a:ea typeface="Courier New"/>
                <a:cs typeface="Courier New"/>
                <a:sym typeface="Courier New"/>
              </a:rPr>
              <a:t>final</a:t>
            </a:r>
            <a:r>
              <a:rPr lang="en-US" sz="1800">
                <a:solidFill>
                  <a:schemeClr val="dk1"/>
                </a:solidFill>
              </a:rPr>
              <a:t>.</a:t>
            </a:r>
          </a:p>
          <a:p>
            <a:pPr indent="-342900" lvl="0" marL="1371600" marR="0" rtl="0" algn="just">
              <a:spcBef>
                <a:spcPts val="0"/>
              </a:spcBef>
              <a:buClr>
                <a:schemeClr val="dk1"/>
              </a:buClr>
              <a:buSzPct val="100000"/>
              <a:buAutoNum type="arabicPeriod"/>
            </a:pPr>
            <a:r>
              <a:rPr lang="en-US" sz="1800">
                <a:solidFill>
                  <a:schemeClr val="dk1"/>
                </a:solidFill>
              </a:rPr>
              <a:t>Modifier forcing strict floating point behaviour: </a:t>
            </a:r>
            <a:r>
              <a:rPr b="1" lang="en-US" sz="1800">
                <a:solidFill>
                  <a:srgbClr val="A64D79"/>
                </a:solidFill>
                <a:latin typeface="Courier New"/>
                <a:ea typeface="Courier New"/>
                <a:cs typeface="Courier New"/>
                <a:sym typeface="Courier New"/>
              </a:rPr>
              <a:t>strictfp</a:t>
            </a:r>
            <a:r>
              <a:rPr lang="en-US" sz="1800">
                <a:solidFill>
                  <a:schemeClr val="dk1"/>
                </a:solidFill>
              </a:rPr>
              <a:t>.</a:t>
            </a:r>
          </a:p>
          <a:p>
            <a:pPr indent="-342900" lvl="0" marL="1371600" marR="0" rtl="0" algn="just">
              <a:spcBef>
                <a:spcPts val="0"/>
              </a:spcBef>
              <a:buClr>
                <a:schemeClr val="dk1"/>
              </a:buClr>
              <a:buSzPct val="100000"/>
              <a:buAutoNum type="arabicPeriod"/>
            </a:pPr>
            <a:r>
              <a:rPr lang="en-US" sz="1800">
                <a:solidFill>
                  <a:schemeClr val="dk1"/>
                </a:solidFill>
              </a:rPr>
              <a:t>Annotations: e.g.</a:t>
            </a:r>
            <a:r>
              <a:rPr b="1" lang="en-US" sz="1800">
                <a:solidFill>
                  <a:schemeClr val="dk1"/>
                </a:solidFill>
              </a:rPr>
              <a:t> </a:t>
            </a:r>
            <a:r>
              <a:rPr b="1" lang="en-US" sz="1800">
                <a:solidFill>
                  <a:srgbClr val="666666"/>
                </a:solidFill>
                <a:latin typeface="Courier New"/>
                <a:ea typeface="Courier New"/>
                <a:cs typeface="Courier New"/>
                <a:sym typeface="Courier New"/>
              </a:rPr>
              <a:t>@Override</a:t>
            </a:r>
          </a:p>
          <a:p>
            <a:pPr indent="-342900" lvl="0" marL="457200" marR="0" rtl="0" algn="just">
              <a:spcBef>
                <a:spcPts val="0"/>
              </a:spcBef>
              <a:buClr>
                <a:schemeClr val="dk1"/>
              </a:buClr>
              <a:buSzPct val="100000"/>
              <a:buChar char="-"/>
            </a:pPr>
            <a:r>
              <a:rPr lang="en-US" sz="1800">
                <a:solidFill>
                  <a:schemeClr val="dk1"/>
                </a:solidFill>
              </a:rPr>
              <a:t>Not all modifiers are allowed on all classes. For instance, an </a:t>
            </a:r>
            <a:r>
              <a:rPr i="1" lang="en-US" sz="1800">
                <a:solidFill>
                  <a:schemeClr val="dk1"/>
                </a:solidFill>
              </a:rPr>
              <a:t>interface </a:t>
            </a:r>
            <a:r>
              <a:rPr lang="en-US" sz="1800">
                <a:solidFill>
                  <a:schemeClr val="dk1"/>
                </a:solidFill>
              </a:rPr>
              <a:t>can not be </a:t>
            </a:r>
            <a:r>
              <a:rPr b="1" lang="en-US" sz="1800">
                <a:solidFill>
                  <a:srgbClr val="A64D79"/>
                </a:solidFill>
                <a:latin typeface="Courier New"/>
                <a:ea typeface="Courier New"/>
                <a:cs typeface="Courier New"/>
                <a:sym typeface="Courier New"/>
              </a:rPr>
              <a:t>final</a:t>
            </a:r>
            <a:r>
              <a:rPr lang="en-US" sz="1800">
                <a:solidFill>
                  <a:schemeClr val="dk1"/>
                </a:solidFill>
              </a:rPr>
              <a:t>, in the same way a </a:t>
            </a:r>
            <a:r>
              <a:rPr b="1" lang="en-US" sz="1800">
                <a:solidFill>
                  <a:srgbClr val="A64D79"/>
                </a:solidFill>
                <a:latin typeface="Courier New"/>
                <a:ea typeface="Courier New"/>
                <a:cs typeface="Courier New"/>
                <a:sym typeface="Courier New"/>
              </a:rPr>
              <a:t>private </a:t>
            </a:r>
            <a:r>
              <a:rPr lang="en-US" sz="1800">
                <a:solidFill>
                  <a:schemeClr val="dk1"/>
                </a:solidFill>
              </a:rPr>
              <a:t>outer-class does not make sense since it is not accessible from any other class, but a </a:t>
            </a:r>
            <a:r>
              <a:rPr b="1" lang="en-US" sz="1800">
                <a:solidFill>
                  <a:srgbClr val="A64D79"/>
                </a:solidFill>
                <a:latin typeface="Courier New"/>
                <a:ea typeface="Courier New"/>
                <a:cs typeface="Courier New"/>
                <a:sym typeface="Courier New"/>
              </a:rPr>
              <a:t>private </a:t>
            </a:r>
            <a:r>
              <a:rPr lang="en-US" sz="1800">
                <a:solidFill>
                  <a:schemeClr val="dk1"/>
                </a:solidFill>
              </a:rPr>
              <a:t>constructor is possible and makes sense if you just have a </a:t>
            </a:r>
            <a:r>
              <a:rPr b="1" lang="en-US" sz="1800">
                <a:solidFill>
                  <a:srgbClr val="A64D79"/>
                </a:solidFill>
                <a:latin typeface="Courier New"/>
                <a:ea typeface="Courier New"/>
                <a:cs typeface="Courier New"/>
                <a:sym typeface="Courier New"/>
              </a:rPr>
              <a:t>class </a:t>
            </a:r>
            <a:r>
              <a:rPr lang="en-US" sz="1800">
                <a:solidFill>
                  <a:schemeClr val="dk1"/>
                </a:solidFill>
              </a:rPr>
              <a:t>full of </a:t>
            </a:r>
            <a:r>
              <a:rPr b="1" lang="en-US" sz="1800">
                <a:solidFill>
                  <a:srgbClr val="A64D79"/>
                </a:solidFill>
                <a:latin typeface="Courier New"/>
                <a:ea typeface="Courier New"/>
                <a:cs typeface="Courier New"/>
                <a:sym typeface="Courier New"/>
              </a:rPr>
              <a:t>static </a:t>
            </a:r>
            <a:r>
              <a:rPr lang="en-US" sz="1800">
                <a:solidFill>
                  <a:schemeClr val="dk1"/>
                </a:solidFill>
              </a:rPr>
              <a:t>variables and methods. Things might not make sense at first glance, but there might be something under the carpet.</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pic>
        <p:nvPicPr>
          <p:cNvPr id="332" name="Shape 332"/>
          <p:cNvPicPr preferRelativeResize="0"/>
          <p:nvPr/>
        </p:nvPicPr>
        <p:blipFill rotWithShape="1">
          <a:blip r:embed="rId4">
            <a:alphaModFix/>
          </a:blip>
          <a:srcRect b="30755" l="11665" r="14028" t="34792"/>
          <a:stretch/>
        </p:blipFill>
        <p:spPr>
          <a:xfrm>
            <a:off x="1864100" y="4746650"/>
            <a:ext cx="5415800" cy="1885324"/>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Java methods and classes</a:t>
            </a:r>
          </a:p>
          <a:p>
            <a:pPr indent="0" lvl="0" marL="0" marR="0" rtl="0" algn="l">
              <a:spcBef>
                <a:spcPts val="0"/>
              </a:spcBef>
              <a:buClr>
                <a:srgbClr val="7F7F7F"/>
              </a:buClr>
              <a:buSzPct val="25000"/>
              <a:buFont typeface="Arial"/>
              <a:buNone/>
            </a:pPr>
            <a:r>
              <a:rPr i="1" lang="en-US" sz="2400">
                <a:latin typeface="Arial"/>
                <a:ea typeface="Arial"/>
                <a:cs typeface="Arial"/>
                <a:sym typeface="Arial"/>
              </a:rPr>
              <a:t>Some </a:t>
            </a:r>
            <a:r>
              <a:rPr b="1" lang="en-US" sz="2400">
                <a:solidFill>
                  <a:srgbClr val="A64D79"/>
                </a:solidFill>
                <a:latin typeface="Courier New"/>
                <a:ea typeface="Courier New"/>
                <a:cs typeface="Courier New"/>
                <a:sym typeface="Courier New"/>
              </a:rPr>
              <a:t>static </a:t>
            </a:r>
            <a:r>
              <a:rPr i="1" lang="en-US" sz="2400">
                <a:latin typeface="Arial"/>
                <a:ea typeface="Arial"/>
                <a:cs typeface="Arial"/>
                <a:sym typeface="Arial"/>
              </a:rPr>
              <a:t>statements...</a:t>
            </a:r>
          </a:p>
        </p:txBody>
      </p:sp>
      <p:sp>
        <p:nvSpPr>
          <p:cNvPr id="338" name="Shape 338"/>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339" name="Shape 339"/>
          <p:cNvGrpSpPr/>
          <p:nvPr/>
        </p:nvGrpSpPr>
        <p:grpSpPr>
          <a:xfrm>
            <a:off x="0" y="-3465"/>
            <a:ext cx="9144000" cy="425099"/>
            <a:chOff x="0" y="-3465"/>
            <a:chExt cx="9144000" cy="425099"/>
          </a:xfrm>
        </p:grpSpPr>
        <p:grpSp>
          <p:nvGrpSpPr>
            <p:cNvPr id="340" name="Shape 340"/>
            <p:cNvGrpSpPr/>
            <p:nvPr/>
          </p:nvGrpSpPr>
          <p:grpSpPr>
            <a:xfrm>
              <a:off x="0" y="0"/>
              <a:ext cx="9144000" cy="404700"/>
              <a:chOff x="0" y="0"/>
              <a:chExt cx="9144000" cy="404700"/>
            </a:xfrm>
          </p:grpSpPr>
          <p:sp>
            <p:nvSpPr>
              <p:cNvPr id="341" name="Shape 341"/>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42" name="Shape 342"/>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343" name="Shape 343"/>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344" name="Shape 344"/>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SzPct val="100000"/>
              <a:buChar char="-"/>
            </a:pPr>
            <a:r>
              <a:rPr lang="en-US" sz="1800">
                <a:solidFill>
                  <a:schemeClr val="dk1"/>
                </a:solidFill>
              </a:rPr>
              <a:t>A </a:t>
            </a:r>
            <a:r>
              <a:rPr b="1" lang="en-US" sz="1800">
                <a:solidFill>
                  <a:srgbClr val="A64D79"/>
                </a:solidFill>
                <a:latin typeface="Courier New"/>
                <a:ea typeface="Courier New"/>
                <a:cs typeface="Courier New"/>
                <a:sym typeface="Courier New"/>
              </a:rPr>
              <a:t>static</a:t>
            </a:r>
            <a:r>
              <a:rPr lang="en-US" sz="1800">
                <a:solidFill>
                  <a:schemeClr val="dk1"/>
                </a:solidFill>
              </a:rPr>
              <a:t> variable is also called a </a:t>
            </a:r>
            <a:r>
              <a:rPr i="1" lang="en-US" sz="1800">
                <a:solidFill>
                  <a:schemeClr val="dk1"/>
                </a:solidFill>
              </a:rPr>
              <a:t>class variable</a:t>
            </a:r>
            <a:r>
              <a:rPr lang="en-US" sz="1800">
                <a:solidFill>
                  <a:schemeClr val="dk1"/>
                </a:solidFill>
              </a:rPr>
              <a:t>, because all instances of the class share the same copy of the variable. A class variable can be accessed directly with the class, without the need to create an instance (But remember to make it </a:t>
            </a:r>
            <a:r>
              <a:rPr b="1" lang="en-US" sz="1800">
                <a:solidFill>
                  <a:srgbClr val="A64D79"/>
                </a:solidFill>
                <a:latin typeface="Courier New"/>
                <a:ea typeface="Courier New"/>
                <a:cs typeface="Courier New"/>
                <a:sym typeface="Courier New"/>
              </a:rPr>
              <a:t>public </a:t>
            </a:r>
            <a:r>
              <a:rPr lang="en-US" sz="1800">
                <a:solidFill>
                  <a:schemeClr val="dk1"/>
                </a:solidFill>
              </a:rPr>
              <a:t>as well if you want to access them from another class!!).</a:t>
            </a:r>
          </a:p>
          <a:p>
            <a:pPr indent="-342900" lvl="0" marL="457200" marR="0" rtl="0" algn="just">
              <a:spcBef>
                <a:spcPts val="0"/>
              </a:spcBef>
              <a:buClr>
                <a:schemeClr val="dk1"/>
              </a:buClr>
              <a:buSzPct val="100000"/>
              <a:buChar char="-"/>
            </a:pPr>
            <a:r>
              <a:rPr lang="en-US" sz="1800">
                <a:solidFill>
                  <a:schemeClr val="dk1"/>
                </a:solidFill>
              </a:rPr>
              <a:t>Without the static keyword, it is called </a:t>
            </a:r>
            <a:r>
              <a:rPr i="1" lang="en-US" sz="1800">
                <a:solidFill>
                  <a:schemeClr val="dk1"/>
                </a:solidFill>
              </a:rPr>
              <a:t>instance variable</a:t>
            </a:r>
            <a:r>
              <a:rPr lang="en-US" sz="1800">
                <a:solidFill>
                  <a:schemeClr val="dk1"/>
                </a:solidFill>
              </a:rPr>
              <a:t>.</a:t>
            </a:r>
          </a:p>
          <a:p>
            <a:pPr indent="-342900" lvl="0" marL="457200" marR="0" rtl="0" algn="just">
              <a:spcBef>
                <a:spcPts val="0"/>
              </a:spcBef>
              <a:buClr>
                <a:schemeClr val="dk1"/>
              </a:buClr>
              <a:buSzPct val="100000"/>
              <a:buChar char="-"/>
            </a:pPr>
            <a:r>
              <a:rPr lang="en-US" sz="1800">
                <a:solidFill>
                  <a:schemeClr val="dk1"/>
                </a:solidFill>
              </a:rPr>
              <a:t>static variables are initialized only once, at the start of the execution. These variables will be initialized first, before the initialization of any instance variables.</a:t>
            </a:r>
          </a:p>
          <a:p>
            <a:pPr indent="-342900" lvl="0" marL="457200" marR="0" rtl="0" algn="just">
              <a:spcBef>
                <a:spcPts val="0"/>
              </a:spcBef>
              <a:buClr>
                <a:schemeClr val="dk1"/>
              </a:buClr>
              <a:buSzPct val="100000"/>
              <a:buChar char="-"/>
            </a:pPr>
            <a:r>
              <a:rPr lang="en-US" sz="1800">
                <a:solidFill>
                  <a:schemeClr val="dk1"/>
                </a:solidFill>
              </a:rPr>
              <a:t>A single copy to be shared by all instances of the class.</a:t>
            </a:r>
          </a:p>
          <a:p>
            <a:pPr lvl="0" marR="0" rtl="0" algn="just">
              <a:spcBef>
                <a:spcPts val="0"/>
              </a:spcBef>
              <a:buNone/>
            </a:pPr>
            <a:r>
              <a:t/>
            </a:r>
            <a:endParaRPr sz="1800">
              <a:solidFill>
                <a:schemeClr val="dk1"/>
              </a:solidFill>
            </a:endParaRPr>
          </a:p>
          <a:p>
            <a:pPr indent="-342900" lvl="0" marL="457200" marR="0" rtl="0" algn="just">
              <a:spcBef>
                <a:spcPts val="0"/>
              </a:spcBef>
              <a:buClr>
                <a:schemeClr val="dk1"/>
              </a:buClr>
              <a:buSzPct val="100000"/>
              <a:buChar char="-"/>
            </a:pPr>
            <a:r>
              <a:rPr lang="en-US" sz="1800">
                <a:solidFill>
                  <a:schemeClr val="dk1"/>
                </a:solidFill>
              </a:rPr>
              <a:t>A </a:t>
            </a:r>
            <a:r>
              <a:rPr b="1" lang="en-US" sz="1800">
                <a:solidFill>
                  <a:srgbClr val="A64D79"/>
                </a:solidFill>
                <a:latin typeface="Courier New"/>
                <a:ea typeface="Courier New"/>
                <a:cs typeface="Courier New"/>
                <a:sym typeface="Courier New"/>
              </a:rPr>
              <a:t>static </a:t>
            </a:r>
            <a:r>
              <a:rPr lang="en-US" sz="1800">
                <a:solidFill>
                  <a:schemeClr val="dk1"/>
                </a:solidFill>
              </a:rPr>
              <a:t>method belongs to the class and not to the object instance. </a:t>
            </a:r>
          </a:p>
          <a:p>
            <a:pPr indent="-342900" lvl="0" marL="457200" marR="0" rtl="0" algn="just">
              <a:spcBef>
                <a:spcPts val="0"/>
              </a:spcBef>
              <a:buClr>
                <a:schemeClr val="dk1"/>
              </a:buClr>
              <a:buSzPct val="100000"/>
              <a:buChar char="-"/>
            </a:pPr>
            <a:r>
              <a:rPr lang="en-US" sz="1800">
                <a:solidFill>
                  <a:schemeClr val="dk1"/>
                </a:solidFill>
              </a:rPr>
              <a:t>It can only access static data. </a:t>
            </a:r>
          </a:p>
          <a:p>
            <a:pPr indent="-342900" lvl="0" marL="457200" marR="0" rtl="0" algn="just">
              <a:spcBef>
                <a:spcPts val="0"/>
              </a:spcBef>
              <a:buClr>
                <a:schemeClr val="dk1"/>
              </a:buClr>
              <a:buSzPct val="100000"/>
              <a:buChar char="-"/>
            </a:pPr>
            <a:r>
              <a:rPr lang="en-US" sz="1800">
                <a:solidFill>
                  <a:schemeClr val="dk1"/>
                </a:solidFill>
              </a:rPr>
              <a:t>A </a:t>
            </a:r>
            <a:r>
              <a:rPr b="1" lang="en-US" sz="1800">
                <a:solidFill>
                  <a:srgbClr val="A64D79"/>
                </a:solidFill>
                <a:latin typeface="Courier New"/>
                <a:ea typeface="Courier New"/>
                <a:cs typeface="Courier New"/>
                <a:sym typeface="Courier New"/>
              </a:rPr>
              <a:t>static </a:t>
            </a:r>
            <a:r>
              <a:rPr lang="en-US" sz="1800">
                <a:solidFill>
                  <a:schemeClr val="dk1"/>
                </a:solidFill>
              </a:rPr>
              <a:t>method can call only other </a:t>
            </a:r>
            <a:r>
              <a:rPr b="1" lang="en-US" sz="1800">
                <a:solidFill>
                  <a:srgbClr val="A64D79"/>
                </a:solidFill>
                <a:latin typeface="Courier New"/>
                <a:ea typeface="Courier New"/>
                <a:cs typeface="Courier New"/>
                <a:sym typeface="Courier New"/>
              </a:rPr>
              <a:t>static </a:t>
            </a:r>
            <a:r>
              <a:rPr lang="en-US" sz="1800">
                <a:solidFill>
                  <a:schemeClr val="dk1"/>
                </a:solidFill>
              </a:rPr>
              <a:t>methods and can not call a non-static method from it.</a:t>
            </a:r>
          </a:p>
          <a:p>
            <a:pPr indent="-342900" lvl="0" marL="457200" marR="0" rtl="0" algn="just">
              <a:spcBef>
                <a:spcPts val="0"/>
              </a:spcBef>
              <a:buClr>
                <a:schemeClr val="dk1"/>
              </a:buClr>
              <a:buSzPct val="100000"/>
              <a:buChar char="-"/>
            </a:pPr>
            <a:r>
              <a:rPr lang="en-US" sz="1800">
                <a:solidFill>
                  <a:schemeClr val="dk1"/>
                </a:solidFill>
              </a:rPr>
              <a:t>A </a:t>
            </a:r>
            <a:r>
              <a:rPr b="1" lang="en-US" sz="1800">
                <a:solidFill>
                  <a:srgbClr val="A64D79"/>
                </a:solidFill>
                <a:latin typeface="Courier New"/>
                <a:ea typeface="Courier New"/>
                <a:cs typeface="Courier New"/>
                <a:sym typeface="Courier New"/>
              </a:rPr>
              <a:t>static </a:t>
            </a:r>
            <a:r>
              <a:rPr lang="en-US" sz="1800">
                <a:solidFill>
                  <a:schemeClr val="dk1"/>
                </a:solidFill>
              </a:rPr>
              <a:t>method can be accessed directly by the class name and does not need any instance.</a:t>
            </a:r>
          </a:p>
          <a:p>
            <a:pPr indent="-342900" lvl="0" marL="457200" marR="0" rtl="0" algn="just">
              <a:spcBef>
                <a:spcPts val="0"/>
              </a:spcBef>
              <a:buClr>
                <a:schemeClr val="dk1"/>
              </a:buClr>
              <a:buSzPct val="100000"/>
              <a:buChar char="-"/>
            </a:pPr>
            <a:r>
              <a:rPr lang="en-US" sz="1800">
                <a:solidFill>
                  <a:schemeClr val="dk1"/>
                </a:solidFill>
              </a:rPr>
              <a:t>A </a:t>
            </a:r>
            <a:r>
              <a:rPr b="1" lang="en-US" sz="1800">
                <a:solidFill>
                  <a:srgbClr val="A64D79"/>
                </a:solidFill>
                <a:latin typeface="Courier New"/>
                <a:ea typeface="Courier New"/>
                <a:cs typeface="Courier New"/>
                <a:sym typeface="Courier New"/>
              </a:rPr>
              <a:t>static </a:t>
            </a:r>
            <a:r>
              <a:rPr lang="en-US" sz="1800">
                <a:solidFill>
                  <a:schemeClr val="dk1"/>
                </a:solidFill>
              </a:rPr>
              <a:t>method can not refer to </a:t>
            </a:r>
            <a:r>
              <a:rPr b="1" lang="en-US" sz="1800">
                <a:solidFill>
                  <a:srgbClr val="A64D79"/>
                </a:solidFill>
                <a:latin typeface="Courier New"/>
                <a:ea typeface="Courier New"/>
                <a:cs typeface="Courier New"/>
                <a:sym typeface="Courier New"/>
              </a:rPr>
              <a:t>this </a:t>
            </a:r>
            <a:r>
              <a:rPr lang="en-US" sz="1800">
                <a:solidFill>
                  <a:schemeClr val="dk1"/>
                </a:solidFill>
              </a:rPr>
              <a:t>or </a:t>
            </a:r>
            <a:r>
              <a:rPr b="1" lang="en-US" sz="1800">
                <a:solidFill>
                  <a:srgbClr val="A64D79"/>
                </a:solidFill>
                <a:latin typeface="Courier New"/>
                <a:ea typeface="Courier New"/>
                <a:cs typeface="Courier New"/>
                <a:sym typeface="Courier New"/>
              </a:rPr>
              <a:t>super </a:t>
            </a:r>
            <a:r>
              <a:rPr lang="en-US" sz="1800">
                <a:solidFill>
                  <a:schemeClr val="dk1"/>
                </a:solidFill>
              </a:rPr>
              <a:t>keywords in anyway.</a:t>
            </a: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Java methods and classes</a:t>
            </a:r>
          </a:p>
          <a:p>
            <a:pPr indent="0" lvl="0" marL="0" marR="0" rtl="0" algn="l">
              <a:spcBef>
                <a:spcPts val="0"/>
              </a:spcBef>
              <a:buClr>
                <a:srgbClr val="7F7F7F"/>
              </a:buClr>
              <a:buSzPct val="25000"/>
              <a:buFont typeface="Arial"/>
              <a:buNone/>
            </a:pPr>
            <a:r>
              <a:rPr i="1" lang="en-US" sz="2400">
                <a:latin typeface="Arial"/>
                <a:ea typeface="Arial"/>
                <a:cs typeface="Arial"/>
                <a:sym typeface="Arial"/>
              </a:rPr>
              <a:t>Some </a:t>
            </a:r>
            <a:r>
              <a:rPr b="1" lang="en-US" sz="2400">
                <a:solidFill>
                  <a:srgbClr val="A64D79"/>
                </a:solidFill>
                <a:latin typeface="Courier New"/>
                <a:ea typeface="Courier New"/>
                <a:cs typeface="Courier New"/>
                <a:sym typeface="Courier New"/>
              </a:rPr>
              <a:t>public</a:t>
            </a:r>
            <a:r>
              <a:rPr i="1" lang="en-US" sz="2400">
                <a:solidFill>
                  <a:srgbClr val="7F7F7F"/>
                </a:solidFill>
                <a:latin typeface="Courier New"/>
                <a:ea typeface="Courier New"/>
                <a:cs typeface="Courier New"/>
                <a:sym typeface="Courier New"/>
              </a:rPr>
              <a:t>/</a:t>
            </a:r>
            <a:r>
              <a:rPr b="1" lang="en-US" sz="2400">
                <a:solidFill>
                  <a:srgbClr val="A64D79"/>
                </a:solidFill>
                <a:latin typeface="Courier New"/>
                <a:ea typeface="Courier New"/>
                <a:cs typeface="Courier New"/>
                <a:sym typeface="Courier New"/>
              </a:rPr>
              <a:t>private </a:t>
            </a:r>
            <a:r>
              <a:rPr i="1" lang="en-US" sz="2400">
                <a:latin typeface="Arial"/>
                <a:ea typeface="Arial"/>
                <a:cs typeface="Arial"/>
                <a:sym typeface="Arial"/>
              </a:rPr>
              <a:t>statements...</a:t>
            </a:r>
          </a:p>
        </p:txBody>
      </p:sp>
      <p:sp>
        <p:nvSpPr>
          <p:cNvPr id="350" name="Shape 350"/>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351" name="Shape 351"/>
          <p:cNvGrpSpPr/>
          <p:nvPr/>
        </p:nvGrpSpPr>
        <p:grpSpPr>
          <a:xfrm>
            <a:off x="0" y="-3465"/>
            <a:ext cx="9144000" cy="425099"/>
            <a:chOff x="0" y="-3465"/>
            <a:chExt cx="9144000" cy="425099"/>
          </a:xfrm>
        </p:grpSpPr>
        <p:grpSp>
          <p:nvGrpSpPr>
            <p:cNvPr id="352" name="Shape 352"/>
            <p:cNvGrpSpPr/>
            <p:nvPr/>
          </p:nvGrpSpPr>
          <p:grpSpPr>
            <a:xfrm>
              <a:off x="0" y="0"/>
              <a:ext cx="9144000" cy="404700"/>
              <a:chOff x="0" y="0"/>
              <a:chExt cx="9144000" cy="404700"/>
            </a:xfrm>
          </p:grpSpPr>
          <p:sp>
            <p:nvSpPr>
              <p:cNvPr id="353" name="Shape 353"/>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54" name="Shape 354"/>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355" name="Shape 355"/>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356" name="Shape 356"/>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SzPct val="100000"/>
              <a:buChar char="-"/>
            </a:pPr>
            <a:r>
              <a:rPr lang="en-US" sz="1800">
                <a:solidFill>
                  <a:schemeClr val="dk1"/>
                </a:solidFill>
              </a:rPr>
              <a:t>Methods/data may be declared </a:t>
            </a:r>
            <a:r>
              <a:rPr b="1" lang="en-US" sz="1800">
                <a:solidFill>
                  <a:srgbClr val="A64D79"/>
                </a:solidFill>
                <a:latin typeface="Courier New"/>
                <a:ea typeface="Courier New"/>
                <a:cs typeface="Courier New"/>
                <a:sym typeface="Courier New"/>
              </a:rPr>
              <a:t>public </a:t>
            </a:r>
            <a:r>
              <a:rPr lang="en-US" sz="1800">
                <a:solidFill>
                  <a:schemeClr val="dk1"/>
                </a:solidFill>
              </a:rPr>
              <a:t>or </a:t>
            </a:r>
            <a:r>
              <a:rPr b="1" lang="en-US" sz="1800">
                <a:solidFill>
                  <a:srgbClr val="A64D79"/>
                </a:solidFill>
                <a:latin typeface="Courier New"/>
                <a:ea typeface="Courier New"/>
                <a:cs typeface="Courier New"/>
                <a:sym typeface="Courier New"/>
              </a:rPr>
              <a:t>private </a:t>
            </a:r>
            <a:r>
              <a:rPr lang="en-US" sz="1800">
                <a:solidFill>
                  <a:schemeClr val="dk1"/>
                </a:solidFill>
              </a:rPr>
              <a:t>meaning they may or may not be accessed by code in other classes.</a:t>
            </a:r>
          </a:p>
          <a:p>
            <a:pPr indent="-342900" lvl="0" marL="457200" marR="0" rtl="0" algn="just">
              <a:spcBef>
                <a:spcPts val="0"/>
              </a:spcBef>
              <a:buClr>
                <a:schemeClr val="dk1"/>
              </a:buClr>
              <a:buSzPct val="100000"/>
              <a:buChar char="-"/>
            </a:pPr>
            <a:r>
              <a:rPr lang="en-US" sz="1800">
                <a:solidFill>
                  <a:schemeClr val="dk1"/>
                </a:solidFill>
              </a:rPr>
              <a:t>Good practice:</a:t>
            </a:r>
          </a:p>
          <a:p>
            <a:pPr indent="-342900" lvl="0" marL="1371600" marR="0" rtl="0" algn="just">
              <a:spcBef>
                <a:spcPts val="0"/>
              </a:spcBef>
              <a:buClr>
                <a:schemeClr val="dk1"/>
              </a:buClr>
              <a:buSzPct val="100000"/>
              <a:buAutoNum type="arabicPeriod"/>
            </a:pPr>
            <a:r>
              <a:rPr lang="en-US" sz="1800">
                <a:solidFill>
                  <a:schemeClr val="dk1"/>
                </a:solidFill>
              </a:rPr>
              <a:t>Keep data </a:t>
            </a:r>
            <a:r>
              <a:rPr b="1" lang="en-US" sz="1800">
                <a:solidFill>
                  <a:srgbClr val="A64D79"/>
                </a:solidFill>
                <a:latin typeface="Courier New"/>
                <a:ea typeface="Courier New"/>
                <a:cs typeface="Courier New"/>
                <a:sym typeface="Courier New"/>
              </a:rPr>
              <a:t>private</a:t>
            </a:r>
            <a:r>
              <a:rPr lang="en-US" sz="1800">
                <a:solidFill>
                  <a:schemeClr val="dk1"/>
                </a:solidFill>
              </a:rPr>
              <a:t>.</a:t>
            </a:r>
          </a:p>
          <a:p>
            <a:pPr indent="-342900" lvl="0" marL="1371600" marR="0" rtl="0" algn="just">
              <a:spcBef>
                <a:spcPts val="0"/>
              </a:spcBef>
              <a:buClr>
                <a:schemeClr val="dk1"/>
              </a:buClr>
              <a:buSzPct val="100000"/>
              <a:buAutoNum type="arabicPeriod"/>
            </a:pPr>
            <a:r>
              <a:rPr lang="en-US" sz="1800">
                <a:solidFill>
                  <a:schemeClr val="dk1"/>
                </a:solidFill>
              </a:rPr>
              <a:t>Keep most methods </a:t>
            </a:r>
            <a:r>
              <a:rPr b="1" lang="en-US" sz="1800">
                <a:solidFill>
                  <a:srgbClr val="A64D79"/>
                </a:solidFill>
                <a:latin typeface="Courier New"/>
                <a:ea typeface="Courier New"/>
                <a:cs typeface="Courier New"/>
                <a:sym typeface="Courier New"/>
              </a:rPr>
              <a:t>private</a:t>
            </a:r>
            <a:r>
              <a:rPr lang="en-US" sz="1800">
                <a:solidFill>
                  <a:schemeClr val="dk1"/>
                </a:solidFill>
              </a:rPr>
              <a:t>/</a:t>
            </a:r>
            <a:r>
              <a:rPr b="1" lang="en-US" sz="1800">
                <a:solidFill>
                  <a:srgbClr val="A64D79"/>
                </a:solidFill>
                <a:latin typeface="Courier New"/>
                <a:ea typeface="Courier New"/>
                <a:cs typeface="Courier New"/>
                <a:sym typeface="Courier New"/>
              </a:rPr>
              <a:t>public</a:t>
            </a:r>
            <a:r>
              <a:rPr lang="en-US" sz="1800">
                <a:solidFill>
                  <a:schemeClr val="dk1"/>
                </a:solidFill>
              </a:rPr>
              <a:t>.</a:t>
            </a:r>
          </a:p>
          <a:p>
            <a:pPr indent="-342900" lvl="0" marL="457200" marR="0" rtl="0" algn="just">
              <a:spcBef>
                <a:spcPts val="0"/>
              </a:spcBef>
              <a:buClr>
                <a:schemeClr val="dk1"/>
              </a:buClr>
              <a:buSzPct val="100000"/>
              <a:buChar char="-"/>
            </a:pPr>
            <a:r>
              <a:rPr lang="en-US" sz="1800">
                <a:solidFill>
                  <a:schemeClr val="dk1"/>
                </a:solidFill>
              </a:rPr>
              <a:t>Remember that a well-defined interface between classes helps to eliminate errors.</a:t>
            </a:r>
          </a:p>
          <a:p>
            <a:pPr indent="-342900" lvl="0" marL="457200" marR="0" rtl="0" algn="just">
              <a:spcBef>
                <a:spcPts val="0"/>
              </a:spcBef>
              <a:buClr>
                <a:schemeClr val="dk1"/>
              </a:buClr>
              <a:buSzPct val="100000"/>
              <a:buChar char="-"/>
            </a:pPr>
            <a:r>
              <a:rPr lang="en-US" sz="1800">
                <a:solidFill>
                  <a:schemeClr val="dk1"/>
                </a:solidFill>
              </a:rPr>
              <a:t>The ‘dot’ operator allows you to access data/methods if...</a:t>
            </a:r>
          </a:p>
          <a:p>
            <a:pPr lvl="0" marR="0" rtl="0" algn="just">
              <a:spcBef>
                <a:spcPts val="0"/>
              </a:spcBef>
              <a:buNone/>
            </a:pPr>
            <a:r>
              <a:rPr lang="en-US" sz="1800">
                <a:solidFill>
                  <a:schemeClr val="dk1"/>
                </a:solidFill>
              </a:rPr>
              <a:t>		</a:t>
            </a:r>
            <a:r>
              <a:rPr lang="en-US" sz="1800">
                <a:solidFill>
                  <a:schemeClr val="dk1"/>
                </a:solidFill>
                <a:latin typeface="Courier New"/>
                <a:ea typeface="Courier New"/>
                <a:cs typeface="Courier New"/>
                <a:sym typeface="Courier New"/>
              </a:rPr>
              <a:t>Fruit plum = </a:t>
            </a:r>
            <a:r>
              <a:rPr b="1" lang="en-US" sz="1800">
                <a:solidFill>
                  <a:srgbClr val="A64D79"/>
                </a:solidFill>
                <a:latin typeface="Courier New"/>
                <a:ea typeface="Courier New"/>
                <a:cs typeface="Courier New"/>
                <a:sym typeface="Courier New"/>
              </a:rPr>
              <a:t>new </a:t>
            </a:r>
            <a:r>
              <a:rPr lang="en-US" sz="1800">
                <a:solidFill>
                  <a:schemeClr val="dk1"/>
                </a:solidFill>
                <a:latin typeface="Courier New"/>
                <a:ea typeface="Courier New"/>
                <a:cs typeface="Courier New"/>
                <a:sym typeface="Courier New"/>
              </a:rPr>
              <a:t>Fruit();</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int </a:t>
            </a:r>
            <a:r>
              <a:rPr lang="en-US" sz="1800">
                <a:solidFill>
                  <a:schemeClr val="dk1"/>
                </a:solidFill>
                <a:latin typeface="Courier New"/>
                <a:ea typeface="Courier New"/>
                <a:cs typeface="Courier New"/>
                <a:sym typeface="Courier New"/>
              </a:rPr>
              <a:t>cals;</a:t>
            </a:r>
          </a:p>
          <a:p>
            <a:pPr lvl="0" marR="0" rtl="0" algn="just">
              <a:spcBef>
                <a:spcPts val="0"/>
              </a:spcBef>
              <a:buNone/>
            </a:pPr>
            <a:r>
              <a:rPr lang="en-US" sz="1800">
                <a:solidFill>
                  <a:schemeClr val="dk1"/>
                </a:solidFill>
                <a:latin typeface="Courier New"/>
                <a:ea typeface="Courier New"/>
                <a:cs typeface="Courier New"/>
                <a:sym typeface="Courier New"/>
              </a:rPr>
              <a:t>		cals = plum.total_calories();</a:t>
            </a: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Java methods and classes</a:t>
            </a:r>
          </a:p>
          <a:p>
            <a:pPr indent="0" lvl="0" marL="0" marR="0" rtl="0" algn="l">
              <a:spcBef>
                <a:spcPts val="0"/>
              </a:spcBef>
              <a:buClr>
                <a:srgbClr val="7F7F7F"/>
              </a:buClr>
              <a:buSzPct val="25000"/>
              <a:buFont typeface="Arial"/>
              <a:buNone/>
            </a:pPr>
            <a:r>
              <a:rPr i="1" lang="en-US" sz="2400">
                <a:latin typeface="Arial"/>
                <a:ea typeface="Arial"/>
                <a:cs typeface="Arial"/>
                <a:sym typeface="Arial"/>
              </a:rPr>
              <a:t>Some </a:t>
            </a:r>
            <a:r>
              <a:rPr b="1" lang="en-US" sz="2400">
                <a:solidFill>
                  <a:srgbClr val="A64D79"/>
                </a:solidFill>
                <a:latin typeface="Courier New"/>
                <a:ea typeface="Courier New"/>
                <a:cs typeface="Courier New"/>
                <a:sym typeface="Courier New"/>
              </a:rPr>
              <a:t>final </a:t>
            </a:r>
            <a:r>
              <a:rPr i="1" lang="en-US" sz="2400">
                <a:latin typeface="Arial"/>
                <a:ea typeface="Arial"/>
                <a:cs typeface="Arial"/>
                <a:sym typeface="Arial"/>
              </a:rPr>
              <a:t>statements...</a:t>
            </a:r>
          </a:p>
        </p:txBody>
      </p:sp>
      <p:sp>
        <p:nvSpPr>
          <p:cNvPr id="362" name="Shape 362"/>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363" name="Shape 363"/>
          <p:cNvGrpSpPr/>
          <p:nvPr/>
        </p:nvGrpSpPr>
        <p:grpSpPr>
          <a:xfrm>
            <a:off x="0" y="-3465"/>
            <a:ext cx="9144000" cy="425099"/>
            <a:chOff x="0" y="-3465"/>
            <a:chExt cx="9144000" cy="425099"/>
          </a:xfrm>
        </p:grpSpPr>
        <p:grpSp>
          <p:nvGrpSpPr>
            <p:cNvPr id="364" name="Shape 364"/>
            <p:cNvGrpSpPr/>
            <p:nvPr/>
          </p:nvGrpSpPr>
          <p:grpSpPr>
            <a:xfrm>
              <a:off x="0" y="0"/>
              <a:ext cx="9144000" cy="404700"/>
              <a:chOff x="0" y="0"/>
              <a:chExt cx="9144000" cy="404700"/>
            </a:xfrm>
          </p:grpSpPr>
          <p:sp>
            <p:nvSpPr>
              <p:cNvPr id="365" name="Shape 365"/>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66" name="Shape 366"/>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367" name="Shape 367"/>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368" name="Shape 368"/>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You can declare some or all of a class’s methods final.</a:t>
            </a:r>
          </a:p>
          <a:p>
            <a:pPr indent="-342900" lvl="0" marL="457200" marR="0" rtl="0" algn="just">
              <a:spcBef>
                <a:spcPts val="0"/>
              </a:spcBef>
              <a:buClr>
                <a:schemeClr val="dk1"/>
              </a:buClr>
              <a:buSzPct val="100000"/>
              <a:buChar char="-"/>
            </a:pPr>
            <a:r>
              <a:rPr lang="en-US" sz="1800">
                <a:solidFill>
                  <a:schemeClr val="dk1"/>
                </a:solidFill>
              </a:rPr>
              <a:t>You use final in a method declaration to indicate that the method can not be overriden (when inherited) by subclasses.</a:t>
            </a:r>
          </a:p>
          <a:p>
            <a:pPr indent="-342900" lvl="0" marL="457200" marR="0" rtl="0" algn="just">
              <a:spcBef>
                <a:spcPts val="0"/>
              </a:spcBef>
              <a:buClr>
                <a:schemeClr val="dk1"/>
              </a:buClr>
              <a:buSzPct val="100000"/>
              <a:buChar char="-"/>
            </a:pPr>
            <a:r>
              <a:rPr lang="en-US" sz="1800">
                <a:solidFill>
                  <a:schemeClr val="dk1"/>
                </a:solidFill>
              </a:rPr>
              <a:t>You might wish to make a method final if it has an implementation that should not be changed and it is critical to the consistent state of the object. For example, when playing chess:</a:t>
            </a:r>
          </a:p>
          <a:p>
            <a:pPr lvl="0" marR="0" rtl="0" algn="just">
              <a:spcBef>
                <a:spcPts val="0"/>
              </a:spcBef>
              <a:buNone/>
            </a:pPr>
            <a:r>
              <a:rPr lang="en-US" sz="1800">
                <a:solidFill>
                  <a:schemeClr val="dk1"/>
                </a:solidFill>
              </a:rPr>
              <a:t>		</a:t>
            </a:r>
            <a:r>
              <a:rPr b="1" lang="en-US" sz="1800">
                <a:solidFill>
                  <a:srgbClr val="A64D79"/>
                </a:solidFill>
                <a:latin typeface="Courier New"/>
                <a:ea typeface="Courier New"/>
                <a:cs typeface="Courier New"/>
                <a:sym typeface="Courier New"/>
              </a:rPr>
              <a:t>class </a:t>
            </a:r>
            <a:r>
              <a:rPr lang="en-US" sz="1800">
                <a:solidFill>
                  <a:schemeClr val="dk1"/>
                </a:solidFill>
                <a:latin typeface="Courier New"/>
                <a:ea typeface="Courier New"/>
                <a:cs typeface="Courier New"/>
                <a:sym typeface="Courier New"/>
              </a:rPr>
              <a:t>ChessAlgorithm</a:t>
            </a:r>
          </a:p>
          <a:p>
            <a:pPr indent="0" lvl="0" marL="914400" marR="0" rtl="0" algn="just">
              <a:spcBef>
                <a:spcPts val="0"/>
              </a:spcBef>
              <a:buNone/>
            </a:pPr>
            <a:r>
              <a:rPr lang="en-US" sz="1800">
                <a:solidFill>
                  <a:schemeClr val="dk1"/>
                </a:solidFill>
                <a:latin typeface="Courier New"/>
                <a:ea typeface="Courier New"/>
                <a:cs typeface="Courier New"/>
                <a:sym typeface="Courier New"/>
              </a:rPr>
              <a:t>{</a:t>
            </a:r>
          </a:p>
          <a:p>
            <a:pPr indent="0" lvl="0" marL="91440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enum </a:t>
            </a:r>
            <a:r>
              <a:rPr lang="en-US" sz="1800">
                <a:solidFill>
                  <a:schemeClr val="dk1"/>
                </a:solidFill>
                <a:latin typeface="Courier New"/>
                <a:ea typeface="Courier New"/>
                <a:cs typeface="Courier New"/>
                <a:sym typeface="Courier New"/>
              </a:rPr>
              <a:t>ChessPlayer { WHITE, BLACK }</a:t>
            </a:r>
          </a:p>
          <a:p>
            <a:pPr indent="0" lvl="0" marL="914400" marR="0" rtl="0" algn="just">
              <a:spcBef>
                <a:spcPts val="0"/>
              </a:spcBef>
              <a:buNone/>
            </a:pPr>
            <a:r>
              <a:rPr lang="en-US" sz="1800">
                <a:solidFill>
                  <a:schemeClr val="dk1"/>
                </a:solidFill>
                <a:latin typeface="Courier New"/>
                <a:ea typeface="Courier New"/>
                <a:cs typeface="Courier New"/>
                <a:sym typeface="Courier New"/>
              </a:rPr>
              <a:t>	...</a:t>
            </a:r>
          </a:p>
          <a:p>
            <a:pPr indent="0" lvl="0" marL="91440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final </a:t>
            </a:r>
            <a:r>
              <a:rPr lang="en-US" sz="1800">
                <a:solidFill>
                  <a:schemeClr val="dk1"/>
                </a:solidFill>
                <a:latin typeface="Courier New"/>
                <a:ea typeface="Courier New"/>
                <a:cs typeface="Courier New"/>
                <a:sym typeface="Courier New"/>
              </a:rPr>
              <a:t>ChessPlayer getFirstPlayer() </a:t>
            </a:r>
          </a:p>
          <a:p>
            <a:pPr indent="457200" lvl="0" marL="914400" marR="0" rtl="0" algn="just">
              <a:spcBef>
                <a:spcPts val="0"/>
              </a:spcBef>
              <a:buNone/>
            </a:pPr>
            <a:r>
              <a:rPr lang="en-US" sz="1800">
                <a:solidFill>
                  <a:schemeClr val="dk1"/>
                </a:solidFill>
                <a:latin typeface="Courier New"/>
                <a:ea typeface="Courier New"/>
                <a:cs typeface="Courier New"/>
                <a:sym typeface="Courier New"/>
              </a:rPr>
              <a:t>{</a:t>
            </a:r>
          </a:p>
          <a:p>
            <a:pPr indent="457200" lvl="0" marL="91440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return </a:t>
            </a:r>
            <a:r>
              <a:rPr lang="en-US" sz="1800">
                <a:solidFill>
                  <a:schemeClr val="dk1"/>
                </a:solidFill>
                <a:latin typeface="Courier New"/>
                <a:ea typeface="Courier New"/>
                <a:cs typeface="Courier New"/>
                <a:sym typeface="Courier New"/>
              </a:rPr>
              <a:t>ChessPlayer.WHITE;</a:t>
            </a:r>
          </a:p>
          <a:p>
            <a:pPr indent="457200" lvl="0" marL="914400" marR="0" rtl="0" algn="just">
              <a:spcBef>
                <a:spcPts val="0"/>
              </a:spcBef>
              <a:buNone/>
            </a:pPr>
            <a:r>
              <a:rPr lang="en-US" sz="1800">
                <a:solidFill>
                  <a:schemeClr val="dk1"/>
                </a:solidFill>
                <a:latin typeface="Courier New"/>
                <a:ea typeface="Courier New"/>
                <a:cs typeface="Courier New"/>
                <a:sym typeface="Courier New"/>
              </a:rPr>
              <a:t> }</a:t>
            </a:r>
          </a:p>
          <a:p>
            <a:pPr indent="0" lvl="0" marL="914400" marR="0" rtl="0" algn="just">
              <a:spcBef>
                <a:spcPts val="0"/>
              </a:spcBef>
              <a:buNone/>
            </a:pPr>
            <a:r>
              <a:rPr lang="en-US" sz="1800">
                <a:solidFill>
                  <a:schemeClr val="dk1"/>
                </a:solidFill>
                <a:latin typeface="Courier New"/>
                <a:ea typeface="Courier New"/>
                <a:cs typeface="Courier New"/>
                <a:sym typeface="Courier New"/>
              </a:rPr>
              <a:t>	...</a:t>
            </a:r>
          </a:p>
          <a:p>
            <a:pPr indent="0" lvl="0" marL="914400" marR="0" rtl="0" algn="just">
              <a:spcBef>
                <a:spcPts val="0"/>
              </a:spcBef>
              <a:buNone/>
            </a:pPr>
            <a:r>
              <a:rPr lang="en-US" sz="1800">
                <a:solidFill>
                  <a:schemeClr val="dk1"/>
                </a:solidFill>
                <a:latin typeface="Courier New"/>
                <a:ea typeface="Courier New"/>
                <a:cs typeface="Courier New"/>
                <a:sym typeface="Courier New"/>
              </a:rPr>
              <a:t>}</a:t>
            </a:r>
          </a:p>
          <a:p>
            <a:pPr indent="-342900" lvl="0" marL="457200" marR="0" rtl="0" algn="just">
              <a:spcBef>
                <a:spcPts val="0"/>
              </a:spcBef>
              <a:buClr>
                <a:schemeClr val="dk1"/>
              </a:buClr>
              <a:buSzPct val="100000"/>
              <a:buChar char="-"/>
            </a:pPr>
            <a:r>
              <a:rPr lang="en-US" sz="1800">
                <a:solidFill>
                  <a:schemeClr val="dk1"/>
                </a:solidFill>
              </a:rPr>
              <a:t>Methods from constructors should generally be declared final. If a constructor calls a non-final method, a subclass may redefine that method with undesirable results.</a:t>
            </a:r>
          </a:p>
          <a:p>
            <a:pPr indent="-342900" lvl="0" marL="457200" marR="0" rtl="0" algn="just">
              <a:spcBef>
                <a:spcPts val="0"/>
              </a:spcBef>
              <a:buClr>
                <a:schemeClr val="dk1"/>
              </a:buClr>
              <a:buSzPct val="100000"/>
              <a:buChar char="-"/>
            </a:pPr>
            <a:r>
              <a:rPr lang="en-US" sz="1800">
                <a:solidFill>
                  <a:schemeClr val="dk1"/>
                </a:solidFill>
              </a:rPr>
              <a:t>A class declared </a:t>
            </a:r>
            <a:r>
              <a:rPr b="1" lang="en-US" sz="1800">
                <a:solidFill>
                  <a:srgbClr val="A64D79"/>
                </a:solidFill>
                <a:latin typeface="Courier New"/>
                <a:ea typeface="Courier New"/>
                <a:cs typeface="Courier New"/>
                <a:sym typeface="Courier New"/>
              </a:rPr>
              <a:t>final </a:t>
            </a:r>
            <a:r>
              <a:rPr lang="en-US" sz="1800">
                <a:solidFill>
                  <a:schemeClr val="dk1"/>
                </a:solidFill>
              </a:rPr>
              <a:t>cannot be subclassed.</a:t>
            </a: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Java methods and classes</a:t>
            </a:r>
          </a:p>
          <a:p>
            <a:pPr indent="0" lvl="0" marL="0" marR="0" rtl="0" algn="l">
              <a:spcBef>
                <a:spcPts val="0"/>
              </a:spcBef>
              <a:buClr>
                <a:srgbClr val="7F7F7F"/>
              </a:buClr>
              <a:buSzPct val="25000"/>
              <a:buFont typeface="Arial"/>
              <a:buNone/>
            </a:pPr>
            <a:r>
              <a:rPr i="1" lang="en-US" sz="2400">
                <a:latin typeface="Arial"/>
                <a:ea typeface="Arial"/>
                <a:cs typeface="Arial"/>
                <a:sym typeface="Arial"/>
              </a:rPr>
              <a:t>Some </a:t>
            </a:r>
            <a:r>
              <a:rPr b="1" lang="en-US" sz="2400">
                <a:solidFill>
                  <a:srgbClr val="A64D79"/>
                </a:solidFill>
                <a:latin typeface="Courier New"/>
                <a:ea typeface="Courier New"/>
                <a:cs typeface="Courier New"/>
                <a:sym typeface="Courier New"/>
              </a:rPr>
              <a:t>abstract </a:t>
            </a:r>
            <a:r>
              <a:rPr i="1" lang="en-US" sz="2400">
                <a:latin typeface="Arial"/>
                <a:ea typeface="Arial"/>
                <a:cs typeface="Arial"/>
                <a:sym typeface="Arial"/>
              </a:rPr>
              <a:t>statements...</a:t>
            </a:r>
          </a:p>
        </p:txBody>
      </p:sp>
      <p:sp>
        <p:nvSpPr>
          <p:cNvPr id="374" name="Shape 374"/>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375" name="Shape 375"/>
          <p:cNvGrpSpPr/>
          <p:nvPr/>
        </p:nvGrpSpPr>
        <p:grpSpPr>
          <a:xfrm>
            <a:off x="0" y="-3465"/>
            <a:ext cx="9144000" cy="425099"/>
            <a:chOff x="0" y="-3465"/>
            <a:chExt cx="9144000" cy="425099"/>
          </a:xfrm>
        </p:grpSpPr>
        <p:grpSp>
          <p:nvGrpSpPr>
            <p:cNvPr id="376" name="Shape 376"/>
            <p:cNvGrpSpPr/>
            <p:nvPr/>
          </p:nvGrpSpPr>
          <p:grpSpPr>
            <a:xfrm>
              <a:off x="0" y="0"/>
              <a:ext cx="9144000" cy="404700"/>
              <a:chOff x="0" y="0"/>
              <a:chExt cx="9144000" cy="404700"/>
            </a:xfrm>
          </p:grpSpPr>
          <p:sp>
            <p:nvSpPr>
              <p:cNvPr id="377" name="Shape 377"/>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78" name="Shape 378"/>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379" name="Shape 379"/>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380" name="Shape 380"/>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A class declared </a:t>
            </a:r>
            <a:r>
              <a:rPr b="1" lang="en-US" sz="1800">
                <a:solidFill>
                  <a:srgbClr val="A64D79"/>
                </a:solidFill>
                <a:latin typeface="Courier New"/>
                <a:ea typeface="Courier New"/>
                <a:cs typeface="Courier New"/>
                <a:sym typeface="Courier New"/>
              </a:rPr>
              <a:t>abstract </a:t>
            </a:r>
            <a:r>
              <a:rPr lang="en-US" sz="1800">
                <a:solidFill>
                  <a:schemeClr val="dk1"/>
                </a:solidFill>
              </a:rPr>
              <a:t>may or may not include </a:t>
            </a:r>
            <a:r>
              <a:rPr b="1" lang="en-US" sz="1800">
                <a:solidFill>
                  <a:srgbClr val="A64D79"/>
                </a:solidFill>
                <a:latin typeface="Courier New"/>
                <a:ea typeface="Courier New"/>
                <a:cs typeface="Courier New"/>
                <a:sym typeface="Courier New"/>
              </a:rPr>
              <a:t>abstract </a:t>
            </a:r>
            <a:r>
              <a:rPr lang="en-US" sz="1800">
                <a:solidFill>
                  <a:schemeClr val="dk1"/>
                </a:solidFill>
              </a:rPr>
              <a:t>methods; </a:t>
            </a:r>
            <a:r>
              <a:rPr b="1" lang="en-US" sz="1800">
                <a:solidFill>
                  <a:srgbClr val="A64D79"/>
                </a:solidFill>
                <a:latin typeface="Courier New"/>
                <a:ea typeface="Courier New"/>
                <a:cs typeface="Courier New"/>
                <a:sym typeface="Courier New"/>
              </a:rPr>
              <a:t>abstract </a:t>
            </a:r>
            <a:r>
              <a:rPr lang="en-US" sz="1800">
                <a:solidFill>
                  <a:schemeClr val="dk1"/>
                </a:solidFill>
              </a:rPr>
              <a:t>classes can not be instantiated, but they can be subclassed.</a:t>
            </a:r>
          </a:p>
          <a:p>
            <a:pPr indent="-342900" lvl="0" marL="457200" marR="0" rtl="0" algn="just">
              <a:spcBef>
                <a:spcPts val="0"/>
              </a:spcBef>
              <a:buClr>
                <a:schemeClr val="dk1"/>
              </a:buClr>
              <a:buSzPct val="100000"/>
              <a:buChar char="-"/>
            </a:pPr>
            <a:r>
              <a:rPr lang="en-US" sz="1800">
                <a:solidFill>
                  <a:schemeClr val="dk1"/>
                </a:solidFill>
              </a:rPr>
              <a:t>An </a:t>
            </a:r>
            <a:r>
              <a:rPr b="1" lang="en-US" sz="1800">
                <a:solidFill>
                  <a:srgbClr val="A64D79"/>
                </a:solidFill>
                <a:latin typeface="Courier New"/>
                <a:ea typeface="Courier New"/>
                <a:cs typeface="Courier New"/>
                <a:sym typeface="Courier New"/>
              </a:rPr>
              <a:t>abstract </a:t>
            </a:r>
            <a:r>
              <a:rPr lang="en-US" sz="1800">
                <a:solidFill>
                  <a:schemeClr val="dk1"/>
                </a:solidFill>
              </a:rPr>
              <a:t>method is declared without an implementation (without braces, and followed by a semicolon):</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abstract void</a:t>
            </a:r>
            <a:r>
              <a:rPr lang="en-US" sz="1800">
                <a:solidFill>
                  <a:schemeClr val="dk1"/>
                </a:solidFill>
                <a:latin typeface="Courier New"/>
                <a:ea typeface="Courier New"/>
                <a:cs typeface="Courier New"/>
                <a:sym typeface="Courier New"/>
              </a:rPr>
              <a:t> moveTo(</a:t>
            </a:r>
            <a:r>
              <a:rPr b="1" lang="en-US" sz="1800">
                <a:solidFill>
                  <a:srgbClr val="A64D79"/>
                </a:solidFill>
                <a:latin typeface="Courier New"/>
                <a:ea typeface="Courier New"/>
                <a:cs typeface="Courier New"/>
                <a:sym typeface="Courier New"/>
              </a:rPr>
              <a:t>double</a:t>
            </a:r>
            <a:r>
              <a:rPr lang="en-US" sz="1800">
                <a:solidFill>
                  <a:schemeClr val="dk1"/>
                </a:solidFill>
                <a:latin typeface="Courier New"/>
                <a:ea typeface="Courier New"/>
                <a:cs typeface="Courier New"/>
                <a:sym typeface="Courier New"/>
              </a:rPr>
              <a:t> deltaX, </a:t>
            </a:r>
            <a:r>
              <a:rPr b="1" lang="en-US" sz="1800">
                <a:solidFill>
                  <a:srgbClr val="A64D79"/>
                </a:solidFill>
                <a:latin typeface="Courier New"/>
                <a:ea typeface="Courier New"/>
                <a:cs typeface="Courier New"/>
                <a:sym typeface="Courier New"/>
              </a:rPr>
              <a:t>double </a:t>
            </a:r>
            <a:r>
              <a:rPr lang="en-US" sz="1800">
                <a:solidFill>
                  <a:schemeClr val="dk1"/>
                </a:solidFill>
                <a:latin typeface="Courier New"/>
                <a:ea typeface="Courier New"/>
                <a:cs typeface="Courier New"/>
                <a:sym typeface="Courier New"/>
              </a:rPr>
              <a:t>deltaY);</a:t>
            </a:r>
          </a:p>
          <a:p>
            <a:pPr lvl="0" marR="0" rtl="0" algn="just">
              <a:spcBef>
                <a:spcPts val="0"/>
              </a:spcBef>
              <a:buNone/>
            </a:pPr>
            <a:r>
              <a:t/>
            </a:r>
            <a:endParaRPr sz="1800">
              <a:solidFill>
                <a:schemeClr val="dk1"/>
              </a:solidFill>
            </a:endParaRPr>
          </a:p>
          <a:p>
            <a:pPr indent="-342900" lvl="0" marL="457200" marR="0" rtl="0" algn="just">
              <a:spcBef>
                <a:spcPts val="0"/>
              </a:spcBef>
              <a:buClr>
                <a:schemeClr val="dk1"/>
              </a:buClr>
              <a:buSzPct val="100000"/>
              <a:buChar char="-"/>
            </a:pPr>
            <a:r>
              <a:rPr lang="en-US" sz="1800">
                <a:solidFill>
                  <a:schemeClr val="dk1"/>
                </a:solidFill>
              </a:rPr>
              <a:t>If a class includes </a:t>
            </a:r>
            <a:r>
              <a:rPr b="1" lang="en-US" sz="1800">
                <a:solidFill>
                  <a:srgbClr val="A64D79"/>
                </a:solidFill>
                <a:latin typeface="Courier New"/>
                <a:ea typeface="Courier New"/>
                <a:cs typeface="Courier New"/>
                <a:sym typeface="Courier New"/>
              </a:rPr>
              <a:t>abstract </a:t>
            </a:r>
            <a:r>
              <a:rPr lang="en-US" sz="1800">
                <a:solidFill>
                  <a:schemeClr val="dk1"/>
                </a:solidFill>
              </a:rPr>
              <a:t>methods, then the class itself must be declared </a:t>
            </a:r>
            <a:r>
              <a:rPr b="1" lang="en-US" sz="1800">
                <a:solidFill>
                  <a:srgbClr val="A64D79"/>
                </a:solidFill>
                <a:latin typeface="Courier New"/>
                <a:ea typeface="Courier New"/>
                <a:cs typeface="Courier New"/>
                <a:sym typeface="Courier New"/>
              </a:rPr>
              <a:t>abstract</a:t>
            </a:r>
            <a:r>
              <a:rPr lang="en-US" sz="1800">
                <a:solidFill>
                  <a:schemeClr val="dk1"/>
                </a:solidFill>
              </a:rPr>
              <a:t>.</a:t>
            </a:r>
          </a:p>
          <a:p>
            <a:pPr indent="-342900" lvl="0" marL="457200" marR="0" rtl="0" algn="just">
              <a:spcBef>
                <a:spcPts val="0"/>
              </a:spcBef>
              <a:buClr>
                <a:schemeClr val="dk1"/>
              </a:buClr>
              <a:buSzPct val="100000"/>
              <a:buChar char="-"/>
            </a:pPr>
            <a:r>
              <a:rPr lang="en-US" sz="1800">
                <a:solidFill>
                  <a:schemeClr val="dk1"/>
                </a:solidFill>
              </a:rPr>
              <a:t>When an </a:t>
            </a:r>
            <a:r>
              <a:rPr b="1" lang="en-US" sz="1800">
                <a:solidFill>
                  <a:srgbClr val="A64D79"/>
                </a:solidFill>
                <a:latin typeface="Courier New"/>
                <a:ea typeface="Courier New"/>
                <a:cs typeface="Courier New"/>
                <a:sym typeface="Courier New"/>
              </a:rPr>
              <a:t>abstract </a:t>
            </a:r>
            <a:r>
              <a:rPr lang="en-US" sz="1800">
                <a:solidFill>
                  <a:schemeClr val="dk1"/>
                </a:solidFill>
              </a:rPr>
              <a:t>class is subclassed, the subclass usually provides implementations for all the </a:t>
            </a:r>
            <a:r>
              <a:rPr b="1" lang="en-US" sz="1800">
                <a:solidFill>
                  <a:srgbClr val="A64D79"/>
                </a:solidFill>
                <a:latin typeface="Courier New"/>
                <a:ea typeface="Courier New"/>
                <a:cs typeface="Courier New"/>
                <a:sym typeface="Courier New"/>
              </a:rPr>
              <a:t>abstract </a:t>
            </a:r>
            <a:r>
              <a:rPr lang="en-US" sz="1800">
                <a:solidFill>
                  <a:schemeClr val="dk1"/>
                </a:solidFill>
              </a:rPr>
              <a:t>methods in its parent class. However, if it does not, then the subclass must also be declared </a:t>
            </a:r>
            <a:r>
              <a:rPr b="1" lang="en-US" sz="1800">
                <a:solidFill>
                  <a:srgbClr val="A64D79"/>
                </a:solidFill>
                <a:latin typeface="Courier New"/>
                <a:ea typeface="Courier New"/>
                <a:cs typeface="Courier New"/>
                <a:sym typeface="Courier New"/>
              </a:rPr>
              <a:t>abstract</a:t>
            </a:r>
            <a:r>
              <a:rPr lang="en-US" sz="1800">
                <a:solidFill>
                  <a:schemeClr val="dk1"/>
                </a:solidFill>
              </a:rPr>
              <a:t>.</a:t>
            </a:r>
          </a:p>
          <a:p>
            <a:pPr indent="-342900" lvl="0" marL="457200" marR="0" rtl="0" algn="just">
              <a:spcBef>
                <a:spcPts val="0"/>
              </a:spcBef>
              <a:buClr>
                <a:schemeClr val="dk1"/>
              </a:buClr>
              <a:buSzPct val="100000"/>
              <a:buChar char="-"/>
            </a:pPr>
            <a:r>
              <a:rPr lang="en-US" sz="1800">
                <a:solidFill>
                  <a:schemeClr val="dk1"/>
                </a:solidFill>
              </a:rPr>
              <a:t>An </a:t>
            </a:r>
            <a:r>
              <a:rPr b="1" lang="en-US" sz="1800">
                <a:solidFill>
                  <a:srgbClr val="A64D79"/>
                </a:solidFill>
                <a:latin typeface="Courier New"/>
                <a:ea typeface="Courier New"/>
                <a:cs typeface="Courier New"/>
                <a:sym typeface="Courier New"/>
              </a:rPr>
              <a:t>abstract </a:t>
            </a:r>
            <a:r>
              <a:rPr lang="en-US" sz="1800">
                <a:solidFill>
                  <a:schemeClr val="dk1"/>
                </a:solidFill>
              </a:rPr>
              <a:t>variable/data is not allowed.</a:t>
            </a: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sp>
        <p:nvSpPr>
          <p:cNvPr id="385" name="Shape 385"/>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Java methods and classes</a:t>
            </a:r>
          </a:p>
          <a:p>
            <a:pPr indent="0" lvl="0" marL="0" marR="0" rtl="0" algn="l">
              <a:spcBef>
                <a:spcPts val="0"/>
              </a:spcBef>
              <a:buClr>
                <a:srgbClr val="7F7F7F"/>
              </a:buClr>
              <a:buSzPct val="25000"/>
              <a:buFont typeface="Arial"/>
              <a:buNone/>
            </a:pPr>
            <a:r>
              <a:rPr i="1" lang="en-US" sz="2400">
                <a:latin typeface="Arial"/>
                <a:ea typeface="Arial"/>
                <a:cs typeface="Arial"/>
                <a:sym typeface="Arial"/>
              </a:rPr>
              <a:t>Modifiers summary...</a:t>
            </a:r>
          </a:p>
        </p:txBody>
      </p:sp>
      <p:sp>
        <p:nvSpPr>
          <p:cNvPr id="386" name="Shape 386"/>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387" name="Shape 387"/>
          <p:cNvGrpSpPr/>
          <p:nvPr/>
        </p:nvGrpSpPr>
        <p:grpSpPr>
          <a:xfrm>
            <a:off x="0" y="-3465"/>
            <a:ext cx="9144000" cy="425099"/>
            <a:chOff x="0" y="-3465"/>
            <a:chExt cx="9144000" cy="425099"/>
          </a:xfrm>
        </p:grpSpPr>
        <p:grpSp>
          <p:nvGrpSpPr>
            <p:cNvPr id="388" name="Shape 388"/>
            <p:cNvGrpSpPr/>
            <p:nvPr/>
          </p:nvGrpSpPr>
          <p:grpSpPr>
            <a:xfrm>
              <a:off x="0" y="0"/>
              <a:ext cx="9144000" cy="404700"/>
              <a:chOff x="0" y="0"/>
              <a:chExt cx="9144000" cy="404700"/>
            </a:xfrm>
          </p:grpSpPr>
          <p:sp>
            <p:nvSpPr>
              <p:cNvPr id="389" name="Shape 389"/>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90" name="Shape 390"/>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391" name="Shape 391"/>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392" name="Shape 392"/>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Access modifiers:</a:t>
            </a: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pic>
        <p:nvPicPr>
          <p:cNvPr id="393" name="Shape 393"/>
          <p:cNvPicPr preferRelativeResize="0"/>
          <p:nvPr/>
        </p:nvPicPr>
        <p:blipFill>
          <a:blip r:embed="rId4">
            <a:alphaModFix/>
          </a:blip>
          <a:stretch>
            <a:fillRect/>
          </a:stretch>
        </p:blipFill>
        <p:spPr>
          <a:xfrm>
            <a:off x="2076462" y="2242625"/>
            <a:ext cx="4991075" cy="3787875"/>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Java methods and classes</a:t>
            </a:r>
          </a:p>
          <a:p>
            <a:pPr indent="0" lvl="0" marL="0" marR="0" rtl="0" algn="l">
              <a:spcBef>
                <a:spcPts val="0"/>
              </a:spcBef>
              <a:buClr>
                <a:srgbClr val="7F7F7F"/>
              </a:buClr>
              <a:buSzPct val="25000"/>
              <a:buFont typeface="Arial"/>
              <a:buNone/>
            </a:pPr>
            <a:r>
              <a:rPr i="1" lang="en-US" sz="2400">
                <a:latin typeface="Arial"/>
                <a:ea typeface="Arial"/>
                <a:cs typeface="Arial"/>
                <a:sym typeface="Arial"/>
              </a:rPr>
              <a:t>Modifiers summary...</a:t>
            </a:r>
          </a:p>
        </p:txBody>
      </p:sp>
      <p:sp>
        <p:nvSpPr>
          <p:cNvPr id="399" name="Shape 399"/>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400" name="Shape 400"/>
          <p:cNvGrpSpPr/>
          <p:nvPr/>
        </p:nvGrpSpPr>
        <p:grpSpPr>
          <a:xfrm>
            <a:off x="0" y="-3465"/>
            <a:ext cx="9144000" cy="425099"/>
            <a:chOff x="0" y="-3465"/>
            <a:chExt cx="9144000" cy="425099"/>
          </a:xfrm>
        </p:grpSpPr>
        <p:grpSp>
          <p:nvGrpSpPr>
            <p:cNvPr id="401" name="Shape 401"/>
            <p:cNvGrpSpPr/>
            <p:nvPr/>
          </p:nvGrpSpPr>
          <p:grpSpPr>
            <a:xfrm>
              <a:off x="0" y="0"/>
              <a:ext cx="9144000" cy="404700"/>
              <a:chOff x="0" y="0"/>
              <a:chExt cx="9144000" cy="404700"/>
            </a:xfrm>
          </p:grpSpPr>
          <p:sp>
            <p:nvSpPr>
              <p:cNvPr id="402" name="Shape 402"/>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403" name="Shape 403"/>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404" name="Shape 404"/>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405" name="Shape 405"/>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In general, we can consider the following modifier availability table:</a:t>
            </a: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pic>
        <p:nvPicPr>
          <p:cNvPr id="406" name="Shape 406"/>
          <p:cNvPicPr preferRelativeResize="0"/>
          <p:nvPr/>
        </p:nvPicPr>
        <p:blipFill>
          <a:blip r:embed="rId4">
            <a:alphaModFix/>
          </a:blip>
          <a:stretch>
            <a:fillRect/>
          </a:stretch>
        </p:blipFill>
        <p:spPr>
          <a:xfrm>
            <a:off x="2123637" y="1781200"/>
            <a:ext cx="5163125" cy="4709950"/>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sp>
        <p:nvSpPr>
          <p:cNvPr id="411" name="Shape 411"/>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Java methods and classes</a:t>
            </a:r>
          </a:p>
          <a:p>
            <a:pPr lvl="0" rtl="0">
              <a:spcBef>
                <a:spcPts val="0"/>
              </a:spcBef>
              <a:buClr>
                <a:srgbClr val="7F7F7F"/>
              </a:buClr>
              <a:buSzPct val="25000"/>
              <a:buFont typeface="Arial"/>
              <a:buNone/>
            </a:pPr>
            <a:r>
              <a:rPr i="1" lang="en-US" sz="2400">
                <a:latin typeface="Arial"/>
                <a:ea typeface="Arial"/>
                <a:cs typeface="Arial"/>
                <a:sym typeface="Arial"/>
              </a:rPr>
              <a:t>Constructors</a:t>
            </a:r>
          </a:p>
          <a:p>
            <a:pPr indent="0" lvl="0" marL="0" marR="0" rtl="0" algn="l">
              <a:spcBef>
                <a:spcPts val="0"/>
              </a:spcBef>
              <a:buClr>
                <a:srgbClr val="7F7F7F"/>
              </a:buClr>
              <a:buSzPct val="25000"/>
              <a:buFont typeface="Arial"/>
              <a:buNone/>
            </a:pPr>
            <a:r>
              <a:t/>
            </a:r>
            <a:endParaRPr sz="2800">
              <a:latin typeface="Arial"/>
              <a:ea typeface="Arial"/>
              <a:cs typeface="Arial"/>
              <a:sym typeface="Arial"/>
            </a:endParaRPr>
          </a:p>
        </p:txBody>
      </p:sp>
      <p:sp>
        <p:nvSpPr>
          <p:cNvPr id="412" name="Shape 412"/>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413" name="Shape 413"/>
          <p:cNvGrpSpPr/>
          <p:nvPr/>
        </p:nvGrpSpPr>
        <p:grpSpPr>
          <a:xfrm>
            <a:off x="0" y="-3465"/>
            <a:ext cx="9144000" cy="425099"/>
            <a:chOff x="0" y="-3465"/>
            <a:chExt cx="9144000" cy="425099"/>
          </a:xfrm>
        </p:grpSpPr>
        <p:grpSp>
          <p:nvGrpSpPr>
            <p:cNvPr id="414" name="Shape 414"/>
            <p:cNvGrpSpPr/>
            <p:nvPr/>
          </p:nvGrpSpPr>
          <p:grpSpPr>
            <a:xfrm>
              <a:off x="0" y="0"/>
              <a:ext cx="9144000" cy="404700"/>
              <a:chOff x="0" y="0"/>
              <a:chExt cx="9144000" cy="404700"/>
            </a:xfrm>
          </p:grpSpPr>
          <p:sp>
            <p:nvSpPr>
              <p:cNvPr id="415" name="Shape 415"/>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416" name="Shape 416"/>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417" name="Shape 417"/>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418" name="Shape 418"/>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Classes should define one or more methods to create or construct instances of the class.</a:t>
            </a:r>
          </a:p>
          <a:p>
            <a:pPr indent="-342900" lvl="0" marL="457200" marR="0" rtl="0" algn="just">
              <a:spcBef>
                <a:spcPts val="0"/>
              </a:spcBef>
              <a:buClr>
                <a:schemeClr val="dk1"/>
              </a:buClr>
              <a:buSzPct val="100000"/>
              <a:buChar char="-"/>
            </a:pPr>
            <a:r>
              <a:rPr lang="en-US" sz="1800">
                <a:solidFill>
                  <a:schemeClr val="dk1"/>
                </a:solidFill>
              </a:rPr>
              <a:t>Their name is the same as the class name (note deviation from convention that methods begin with lowercase)</a:t>
            </a:r>
          </a:p>
          <a:p>
            <a:pPr indent="-342900" lvl="0" marL="457200" marR="0" rtl="0" algn="just">
              <a:spcBef>
                <a:spcPts val="0"/>
              </a:spcBef>
              <a:buClr>
                <a:schemeClr val="dk1"/>
              </a:buClr>
              <a:buSzPct val="100000"/>
              <a:buChar char="-"/>
            </a:pPr>
            <a:r>
              <a:rPr lang="en-US" sz="1800">
                <a:solidFill>
                  <a:schemeClr val="dk1"/>
                </a:solidFill>
              </a:rPr>
              <a:t>Constructors are differentiated by the number and types of their arguments (overloading).</a:t>
            </a:r>
          </a:p>
          <a:p>
            <a:pPr indent="-342900" lvl="0" marL="457200" marR="0" rtl="0" algn="just">
              <a:spcBef>
                <a:spcPts val="0"/>
              </a:spcBef>
              <a:buClr>
                <a:schemeClr val="dk1"/>
              </a:buClr>
              <a:buSzPct val="100000"/>
              <a:buChar char="-"/>
            </a:pPr>
            <a:r>
              <a:rPr lang="en-US" sz="1800">
                <a:solidFill>
                  <a:schemeClr val="dk1"/>
                </a:solidFill>
              </a:rPr>
              <a:t>If you don’t define a constructor, a default one will be created with no arguments.</a:t>
            </a:r>
          </a:p>
          <a:p>
            <a:pPr indent="-342900" lvl="0" marL="457200" marR="0" rtl="0" algn="just">
              <a:spcBef>
                <a:spcPts val="0"/>
              </a:spcBef>
              <a:buClr>
                <a:schemeClr val="dk1"/>
              </a:buClr>
              <a:buSzPct val="100000"/>
              <a:buChar char="-"/>
            </a:pPr>
            <a:r>
              <a:rPr lang="en-US" sz="1800">
                <a:solidFill>
                  <a:schemeClr val="dk1"/>
                </a:solidFill>
              </a:rPr>
              <a:t>e.g.:</a:t>
            </a:r>
          </a:p>
          <a:p>
            <a:pPr lvl="0" marR="0" rtl="0">
              <a:spcBef>
                <a:spcPts val="0"/>
              </a:spcBef>
              <a:buNone/>
            </a:pPr>
            <a:r>
              <a:rPr lang="en-US" sz="1800">
                <a:solidFill>
                  <a:schemeClr val="dk1"/>
                </a:solidFill>
              </a:rPr>
              <a:t>		</a:t>
            </a:r>
            <a:r>
              <a:rPr b="1" lang="en-US" sz="1800">
                <a:solidFill>
                  <a:srgbClr val="A64D79"/>
                </a:solidFill>
                <a:latin typeface="Courier New"/>
                <a:ea typeface="Courier New"/>
                <a:cs typeface="Courier New"/>
                <a:sym typeface="Courier New"/>
              </a:rPr>
              <a:t>public class</a:t>
            </a:r>
            <a:r>
              <a:rPr lang="en-US" sz="1800">
                <a:solidFill>
                  <a:schemeClr val="dk1"/>
                </a:solidFill>
                <a:latin typeface="Courier New"/>
                <a:ea typeface="Courier New"/>
                <a:cs typeface="Courier New"/>
                <a:sym typeface="Courier New"/>
              </a:rPr>
              <a:t> userProfile</a:t>
            </a:r>
          </a:p>
          <a:p>
            <a:pPr indent="0" lvl="0" marL="914400" marR="0" rtl="0">
              <a:spcBef>
                <a:spcPts val="0"/>
              </a:spcBef>
              <a:buNone/>
            </a:pPr>
            <a:r>
              <a:rPr lang="en-US" sz="1800">
                <a:solidFill>
                  <a:schemeClr val="dk1"/>
                </a:solidFill>
                <a:latin typeface="Courier New"/>
                <a:ea typeface="Courier New"/>
                <a:cs typeface="Courier New"/>
                <a:sym typeface="Courier New"/>
              </a:rPr>
              <a:t>{</a:t>
            </a:r>
          </a:p>
          <a:p>
            <a:pPr indent="0" lvl="0" marL="914400" marR="0" rtl="0">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private </a:t>
            </a:r>
            <a:r>
              <a:rPr lang="en-US" sz="1800">
                <a:solidFill>
                  <a:schemeClr val="dk1"/>
                </a:solidFill>
                <a:latin typeface="Courier New"/>
                <a:ea typeface="Courier New"/>
                <a:cs typeface="Courier New"/>
                <a:sym typeface="Courier New"/>
              </a:rPr>
              <a:t>String profession;</a:t>
            </a:r>
          </a:p>
          <a:p>
            <a:pPr indent="0" lvl="0" marL="914400" marR="0" rtl="0">
              <a:spcBef>
                <a:spcPts val="0"/>
              </a:spcBef>
              <a:buNone/>
            </a:pPr>
            <a:r>
              <a:t/>
            </a:r>
            <a:endParaRPr sz="1800">
              <a:solidFill>
                <a:schemeClr val="dk1"/>
              </a:solidFill>
              <a:latin typeface="Courier New"/>
              <a:ea typeface="Courier New"/>
              <a:cs typeface="Courier New"/>
              <a:sym typeface="Courier New"/>
            </a:endParaRPr>
          </a:p>
          <a:p>
            <a:pPr indent="0" lvl="0" marL="914400" marR="0" rtl="0">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public </a:t>
            </a:r>
            <a:r>
              <a:rPr lang="en-US" sz="1800">
                <a:solidFill>
                  <a:schemeClr val="dk1"/>
                </a:solidFill>
                <a:latin typeface="Courier New"/>
                <a:ea typeface="Courier New"/>
                <a:cs typeface="Courier New"/>
                <a:sym typeface="Courier New"/>
              </a:rPr>
              <a:t>userProfile() { };	</a:t>
            </a:r>
            <a:r>
              <a:rPr lang="en-US" sz="1800">
                <a:solidFill>
                  <a:srgbClr val="6AA84F"/>
                </a:solidFill>
                <a:latin typeface="Courier New"/>
                <a:ea typeface="Courier New"/>
                <a:cs typeface="Courier New"/>
                <a:sym typeface="Courier New"/>
              </a:rPr>
              <a:t>// this is optional</a:t>
            </a:r>
          </a:p>
          <a:p>
            <a:pPr indent="0" lvl="0" marL="914400" marR="0" rtl="0">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public </a:t>
            </a:r>
            <a:r>
              <a:rPr lang="en-US" sz="1800">
                <a:solidFill>
                  <a:schemeClr val="dk1"/>
                </a:solidFill>
                <a:latin typeface="Courier New"/>
                <a:ea typeface="Courier New"/>
                <a:cs typeface="Courier New"/>
                <a:sym typeface="Courier New"/>
              </a:rPr>
              <a:t>userProfile(String mProfession) {</a:t>
            </a:r>
          </a:p>
          <a:p>
            <a:pPr indent="457200" lvl="0" marL="1371600" marR="0" rtl="0">
              <a:spcBef>
                <a:spcPts val="0"/>
              </a:spcBef>
              <a:buNone/>
            </a:pPr>
            <a:r>
              <a:rPr b="1" lang="en-US" sz="1800">
                <a:solidFill>
                  <a:srgbClr val="A64D79"/>
                </a:solidFill>
                <a:latin typeface="Courier New"/>
                <a:ea typeface="Courier New"/>
                <a:cs typeface="Courier New"/>
                <a:sym typeface="Courier New"/>
              </a:rPr>
              <a:t>this</a:t>
            </a:r>
            <a:r>
              <a:rPr lang="en-US" sz="1800">
                <a:solidFill>
                  <a:schemeClr val="dk1"/>
                </a:solidFill>
                <a:latin typeface="Courier New"/>
                <a:ea typeface="Courier New"/>
                <a:cs typeface="Courier New"/>
                <a:sym typeface="Courier New"/>
              </a:rPr>
              <a:t>.profession = mProfession; }</a:t>
            </a:r>
          </a:p>
          <a:p>
            <a:pPr indent="0" lvl="0" marL="914400" marR="0" rtl="0">
              <a:spcBef>
                <a:spcPts val="0"/>
              </a:spcBef>
              <a:buNone/>
            </a:pPr>
            <a:r>
              <a:rPr lang="en-US" sz="1800">
                <a:solidFill>
                  <a:schemeClr val="dk1"/>
                </a:solidFill>
                <a:latin typeface="Courier New"/>
                <a:ea typeface="Courier New"/>
                <a:cs typeface="Courier New"/>
                <a:sym typeface="Courier New"/>
              </a:rPr>
              <a:t>}</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Java methods and classes</a:t>
            </a:r>
          </a:p>
          <a:p>
            <a:pPr lvl="0" rtl="0">
              <a:spcBef>
                <a:spcPts val="0"/>
              </a:spcBef>
              <a:buClr>
                <a:srgbClr val="7F7F7F"/>
              </a:buClr>
              <a:buSzPct val="25000"/>
              <a:buFont typeface="Arial"/>
              <a:buNone/>
            </a:pPr>
            <a:r>
              <a:rPr i="1" lang="en-US" sz="2400">
                <a:latin typeface="Arial"/>
                <a:ea typeface="Arial"/>
                <a:cs typeface="Arial"/>
                <a:sym typeface="Arial"/>
              </a:rPr>
              <a:t>Constructors</a:t>
            </a:r>
          </a:p>
          <a:p>
            <a:pPr indent="0" lvl="0" marL="0" marR="0" rtl="0" algn="l">
              <a:spcBef>
                <a:spcPts val="0"/>
              </a:spcBef>
              <a:buClr>
                <a:srgbClr val="7F7F7F"/>
              </a:buClr>
              <a:buSzPct val="25000"/>
              <a:buFont typeface="Arial"/>
              <a:buNone/>
            </a:pPr>
            <a:r>
              <a:t/>
            </a:r>
            <a:endParaRPr sz="2800">
              <a:latin typeface="Arial"/>
              <a:ea typeface="Arial"/>
              <a:cs typeface="Arial"/>
              <a:sym typeface="Arial"/>
            </a:endParaRPr>
          </a:p>
        </p:txBody>
      </p:sp>
      <p:sp>
        <p:nvSpPr>
          <p:cNvPr id="424" name="Shape 424"/>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425" name="Shape 425"/>
          <p:cNvGrpSpPr/>
          <p:nvPr/>
        </p:nvGrpSpPr>
        <p:grpSpPr>
          <a:xfrm>
            <a:off x="0" y="-3465"/>
            <a:ext cx="9144000" cy="425099"/>
            <a:chOff x="0" y="-3465"/>
            <a:chExt cx="9144000" cy="425099"/>
          </a:xfrm>
        </p:grpSpPr>
        <p:grpSp>
          <p:nvGrpSpPr>
            <p:cNvPr id="426" name="Shape 426"/>
            <p:cNvGrpSpPr/>
            <p:nvPr/>
          </p:nvGrpSpPr>
          <p:grpSpPr>
            <a:xfrm>
              <a:off x="0" y="0"/>
              <a:ext cx="9144000" cy="404700"/>
              <a:chOff x="0" y="0"/>
              <a:chExt cx="9144000" cy="404700"/>
            </a:xfrm>
          </p:grpSpPr>
          <p:sp>
            <p:nvSpPr>
              <p:cNvPr id="427" name="Shape 427"/>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428" name="Shape 428"/>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429" name="Shape 429"/>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430" name="Shape 430"/>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spcBef>
                <a:spcPts val="0"/>
              </a:spcBef>
              <a:buClr>
                <a:schemeClr val="dk1"/>
              </a:buClr>
              <a:buSzPct val="100000"/>
              <a:buFont typeface="Courier New"/>
              <a:buChar char="-"/>
            </a:pPr>
            <a:r>
              <a:rPr lang="en-US" sz="1800">
                <a:solidFill>
                  <a:schemeClr val="dk1"/>
                </a:solidFill>
              </a:rPr>
              <a:t>As a rule of thumb, constructors of non-final classes should call only </a:t>
            </a:r>
            <a:r>
              <a:rPr b="1" lang="en-US" sz="1800">
                <a:solidFill>
                  <a:srgbClr val="A64D79"/>
                </a:solidFill>
                <a:latin typeface="Courier New"/>
                <a:ea typeface="Courier New"/>
                <a:cs typeface="Courier New"/>
                <a:sym typeface="Courier New"/>
              </a:rPr>
              <a:t>final </a:t>
            </a:r>
            <a:r>
              <a:rPr lang="en-US" sz="1800">
                <a:solidFill>
                  <a:schemeClr val="dk1"/>
                </a:solidFill>
              </a:rPr>
              <a:t>or </a:t>
            </a:r>
            <a:r>
              <a:rPr b="1" lang="en-US" sz="1800">
                <a:solidFill>
                  <a:srgbClr val="A64D79"/>
                </a:solidFill>
                <a:latin typeface="Courier New"/>
                <a:ea typeface="Courier New"/>
                <a:cs typeface="Courier New"/>
                <a:sym typeface="Courier New"/>
              </a:rPr>
              <a:t>private </a:t>
            </a:r>
            <a:r>
              <a:rPr lang="en-US" sz="1800">
                <a:solidFill>
                  <a:schemeClr val="dk1"/>
                </a:solidFill>
              </a:rPr>
              <a:t>methods. This applies to getter and setter methods, which are usually </a:t>
            </a:r>
            <a:r>
              <a:rPr b="1" lang="en-US" sz="1800">
                <a:solidFill>
                  <a:srgbClr val="A64D79"/>
                </a:solidFill>
                <a:latin typeface="Courier New"/>
                <a:ea typeface="Courier New"/>
                <a:cs typeface="Courier New"/>
                <a:sym typeface="Courier New"/>
              </a:rPr>
              <a:t>public</a:t>
            </a:r>
            <a:r>
              <a:rPr lang="en-US" sz="1800">
                <a:solidFill>
                  <a:schemeClr val="dk1"/>
                </a:solidFill>
              </a:rPr>
              <a:t>. Java allows calling them from the constructor, but:</a:t>
            </a:r>
          </a:p>
          <a:p>
            <a:pPr indent="-342900" lvl="0" marL="1371600" marR="0" rtl="0">
              <a:spcBef>
                <a:spcPts val="0"/>
              </a:spcBef>
              <a:buClr>
                <a:schemeClr val="dk1"/>
              </a:buClr>
              <a:buSzPct val="100000"/>
              <a:buAutoNum type="arabicPeriod"/>
            </a:pPr>
            <a:r>
              <a:rPr lang="en-US" sz="1800">
                <a:solidFill>
                  <a:schemeClr val="dk1"/>
                </a:solidFill>
              </a:rPr>
              <a:t>Those methods and any methods they may call must be careful not to assume the instance is fully initialized.</a:t>
            </a:r>
          </a:p>
          <a:p>
            <a:pPr indent="-342900" lvl="0" marL="1371600" marR="0" rtl="0">
              <a:spcBef>
                <a:spcPts val="0"/>
              </a:spcBef>
              <a:buClr>
                <a:schemeClr val="dk1"/>
              </a:buClr>
              <a:buSzPct val="100000"/>
              <a:buAutoNum type="arabicPeriod"/>
            </a:pPr>
            <a:r>
              <a:rPr lang="en-US" sz="1800">
                <a:solidFill>
                  <a:schemeClr val="dk1"/>
                </a:solidFill>
              </a:rPr>
              <a:t>The subclasses that override those methods must not assume that the subclass constructor and superclasses’ constructors have been fully executed. Moreover, a user may override that </a:t>
            </a:r>
            <a:r>
              <a:rPr b="1" lang="en-US" sz="1800">
                <a:solidFill>
                  <a:srgbClr val="A64D79"/>
                </a:solidFill>
                <a:latin typeface="Courier New"/>
                <a:ea typeface="Courier New"/>
                <a:cs typeface="Courier New"/>
                <a:sym typeface="Courier New"/>
              </a:rPr>
              <a:t>public </a:t>
            </a:r>
            <a:r>
              <a:rPr lang="en-US" sz="1800">
                <a:solidFill>
                  <a:schemeClr val="dk1"/>
                </a:solidFill>
              </a:rPr>
              <a:t>method causing some misbehaviour. </a:t>
            </a:r>
          </a:p>
          <a:p>
            <a:pPr indent="-342900" lvl="0" marL="457200" marR="0" rtl="0">
              <a:spcBef>
                <a:spcPts val="0"/>
              </a:spcBef>
              <a:buClr>
                <a:schemeClr val="dk1"/>
              </a:buClr>
              <a:buSzPct val="100000"/>
              <a:buChar char="-"/>
            </a:pPr>
            <a:r>
              <a:rPr lang="en-US" sz="1800">
                <a:solidFill>
                  <a:schemeClr val="dk1"/>
                </a:solidFill>
              </a:rPr>
              <a:t>Constructors should be cautious about leaking </a:t>
            </a:r>
            <a:r>
              <a:rPr b="1" lang="en-US" sz="1800">
                <a:solidFill>
                  <a:srgbClr val="A64D79"/>
                </a:solidFill>
                <a:latin typeface="Courier New"/>
                <a:ea typeface="Courier New"/>
                <a:cs typeface="Courier New"/>
                <a:sym typeface="Courier New"/>
              </a:rPr>
              <a:t>this </a:t>
            </a:r>
            <a:r>
              <a:rPr lang="en-US" sz="1800">
                <a:solidFill>
                  <a:schemeClr val="dk1"/>
                </a:solidFill>
              </a:rPr>
              <a:t>before the instance is fully initialized.</a:t>
            </a:r>
          </a:p>
          <a:p>
            <a:pPr indent="-342900" lvl="0" marL="457200" marR="0" rtl="0">
              <a:spcBef>
                <a:spcPts val="0"/>
              </a:spcBef>
              <a:buClr>
                <a:schemeClr val="dk1"/>
              </a:buClr>
              <a:buSzPct val="100000"/>
              <a:buChar char="-"/>
            </a:pPr>
            <a:r>
              <a:rPr lang="en-US" sz="1800">
                <a:solidFill>
                  <a:schemeClr val="dk1"/>
                </a:solidFill>
              </a:rPr>
              <a:t>For this reason, variable assignments are usually made directly inside the constructor (</a:t>
            </a:r>
            <a:r>
              <a:rPr i="1" lang="en-US" sz="1800">
                <a:solidFill>
                  <a:schemeClr val="dk1"/>
                </a:solidFill>
              </a:rPr>
              <a:t>dot</a:t>
            </a:r>
            <a:r>
              <a:rPr lang="en-US" sz="1800">
                <a:solidFill>
                  <a:schemeClr val="dk1"/>
                </a:solidFill>
              </a:rPr>
              <a:t> operator).</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4" name="Shape 434"/>
        <p:cNvGrpSpPr/>
        <p:nvPr/>
      </p:nvGrpSpPr>
      <p:grpSpPr>
        <a:xfrm>
          <a:off x="0" y="0"/>
          <a:ext cx="0" cy="0"/>
          <a:chOff x="0" y="0"/>
          <a:chExt cx="0" cy="0"/>
        </a:xfrm>
      </p:grpSpPr>
      <p:sp>
        <p:nvSpPr>
          <p:cNvPr id="435" name="Shape 435"/>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indent="0" lvl="0" marL="0" marR="0" rtl="0" algn="l">
              <a:spcBef>
                <a:spcPts val="0"/>
              </a:spcBef>
              <a:buClr>
                <a:srgbClr val="7F7F7F"/>
              </a:buClr>
              <a:buSzPct val="25000"/>
              <a:buFont typeface="Arial"/>
              <a:buNone/>
            </a:pPr>
            <a:r>
              <a:rPr lang="en-US" sz="2800">
                <a:latin typeface="Arial"/>
                <a:ea typeface="Arial"/>
                <a:cs typeface="Arial"/>
                <a:sym typeface="Arial"/>
              </a:rPr>
              <a:t>The Java 4</a:t>
            </a:r>
          </a:p>
        </p:txBody>
      </p:sp>
      <p:sp>
        <p:nvSpPr>
          <p:cNvPr id="436" name="Shape 436"/>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437" name="Shape 437"/>
          <p:cNvGrpSpPr/>
          <p:nvPr/>
        </p:nvGrpSpPr>
        <p:grpSpPr>
          <a:xfrm>
            <a:off x="0" y="-3465"/>
            <a:ext cx="9144000" cy="425099"/>
            <a:chOff x="0" y="-3465"/>
            <a:chExt cx="9144000" cy="425099"/>
          </a:xfrm>
        </p:grpSpPr>
        <p:grpSp>
          <p:nvGrpSpPr>
            <p:cNvPr id="438" name="Shape 438"/>
            <p:cNvGrpSpPr/>
            <p:nvPr/>
          </p:nvGrpSpPr>
          <p:grpSpPr>
            <a:xfrm>
              <a:off x="0" y="0"/>
              <a:ext cx="9144000" cy="404700"/>
              <a:chOff x="0" y="0"/>
              <a:chExt cx="9144000" cy="404700"/>
            </a:xfrm>
          </p:grpSpPr>
          <p:sp>
            <p:nvSpPr>
              <p:cNvPr id="439" name="Shape 439"/>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440" name="Shape 440"/>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441" name="Shape 441"/>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442" name="Shape 442"/>
          <p:cNvSpPr txBox="1"/>
          <p:nvPr/>
        </p:nvSpPr>
        <p:spPr>
          <a:xfrm>
            <a:off x="0" y="1349150"/>
            <a:ext cx="9144000" cy="1815900"/>
          </a:xfrm>
          <a:prstGeom prst="rect">
            <a:avLst/>
          </a:prstGeom>
          <a:noFill/>
          <a:ln>
            <a:noFill/>
          </a:ln>
        </p:spPr>
        <p:txBody>
          <a:bodyPr anchorCtr="0" anchor="t" bIns="45700" lIns="91425" rIns="91425" tIns="45700">
            <a:noAutofit/>
          </a:bodyPr>
          <a:lstStyle/>
          <a:p>
            <a:pPr lvl="0" marR="0" rtl="0" algn="just">
              <a:spcBef>
                <a:spcPts val="0"/>
              </a:spcBef>
              <a:buNone/>
            </a:pPr>
            <a:r>
              <a:rPr lang="en-US" sz="2400">
                <a:solidFill>
                  <a:schemeClr val="dk1"/>
                </a:solidFill>
              </a:rPr>
              <a:t>In general, there are 4 fundamental OOP concepts that Java possesses, which are:</a:t>
            </a:r>
          </a:p>
          <a:p>
            <a:pPr indent="-381000" lvl="0" marL="457200" rtl="0" algn="just">
              <a:spcBef>
                <a:spcPts val="0"/>
              </a:spcBef>
              <a:buClr>
                <a:schemeClr val="dk1"/>
              </a:buClr>
              <a:buSzPct val="100000"/>
              <a:buAutoNum type="arabicPeriod"/>
            </a:pPr>
            <a:r>
              <a:rPr lang="en-US" sz="2400">
                <a:solidFill>
                  <a:schemeClr val="dk1"/>
                </a:solidFill>
              </a:rPr>
              <a:t>Abstraction</a:t>
            </a:r>
          </a:p>
          <a:p>
            <a:pPr indent="-381000" lvl="0" marL="457200" marR="0" rtl="0" algn="just">
              <a:spcBef>
                <a:spcPts val="0"/>
              </a:spcBef>
              <a:buClr>
                <a:schemeClr val="dk1"/>
              </a:buClr>
              <a:buSzPct val="100000"/>
              <a:buAutoNum type="arabicPeriod"/>
            </a:pPr>
            <a:r>
              <a:rPr lang="en-US" sz="2400">
                <a:solidFill>
                  <a:schemeClr val="dk1"/>
                </a:solidFill>
              </a:rPr>
              <a:t>Encapsulation.</a:t>
            </a:r>
          </a:p>
          <a:p>
            <a:pPr indent="-381000" lvl="0" marL="457200" marR="0" rtl="0" algn="just">
              <a:spcBef>
                <a:spcPts val="0"/>
              </a:spcBef>
              <a:buClr>
                <a:schemeClr val="dk1"/>
              </a:buClr>
              <a:buSzPct val="100000"/>
              <a:buAutoNum type="arabicPeriod"/>
            </a:pPr>
            <a:r>
              <a:rPr lang="en-US" sz="2400">
                <a:solidFill>
                  <a:schemeClr val="dk1"/>
                </a:solidFill>
              </a:rPr>
              <a:t>Inheritance</a:t>
            </a:r>
          </a:p>
          <a:p>
            <a:pPr indent="-381000" lvl="0" marL="457200" marR="0" rtl="0" algn="just">
              <a:spcBef>
                <a:spcPts val="0"/>
              </a:spcBef>
              <a:buClr>
                <a:schemeClr val="dk1"/>
              </a:buClr>
              <a:buSzPct val="100000"/>
              <a:buAutoNum type="arabicPeriod"/>
            </a:pPr>
            <a:r>
              <a:rPr lang="en-US" sz="2400">
                <a:solidFill>
                  <a:schemeClr val="dk1"/>
                </a:solidFill>
              </a:rPr>
              <a:t>Polymorphism</a:t>
            </a:r>
          </a:p>
          <a:p>
            <a:pPr lvl="0" marR="0" rtl="0" algn="just">
              <a:spcBef>
                <a:spcPts val="0"/>
              </a:spcBef>
              <a:buNone/>
            </a:pPr>
            <a:r>
              <a:t/>
            </a:r>
            <a:endParaRPr sz="2400">
              <a:solidFill>
                <a:schemeClr val="dk1"/>
              </a:solidFill>
            </a:endParaRPr>
          </a:p>
          <a:p>
            <a:pPr lvl="0" marR="0" rtl="0" algn="just">
              <a:spcBef>
                <a:spcPts val="0"/>
              </a:spcBef>
              <a:buNone/>
            </a:pPr>
            <a:r>
              <a:t/>
            </a:r>
            <a:endParaRPr sz="2400">
              <a:solidFill>
                <a:schemeClr val="dk1"/>
              </a:solidFill>
            </a:endParaRPr>
          </a:p>
          <a:p>
            <a:pPr indent="0" lvl="0" marL="0" marR="0" rtl="0" algn="just">
              <a:spcBef>
                <a:spcPts val="0"/>
              </a:spcBef>
              <a:buSzPct val="25000"/>
              <a:buNone/>
            </a:pPr>
            <a:r>
              <a:rPr lang="en-US" sz="2400">
                <a:solidFill>
                  <a:schemeClr val="dk1"/>
                </a:solidFill>
                <a:latin typeface="Arial"/>
                <a:ea typeface="Arial"/>
                <a:cs typeface="Arial"/>
                <a:sym typeface="Arial"/>
              </a:rPr>
              <a:t>			</a:t>
            </a:r>
          </a:p>
          <a:p>
            <a:pPr indent="0" lvl="0" marL="0" marR="0" rtl="0" algn="just">
              <a:spcBef>
                <a:spcPts val="0"/>
              </a:spcBef>
              <a:buNone/>
            </a:pPr>
            <a:r>
              <a:t/>
            </a:r>
            <a:endParaRPr sz="2400">
              <a:solidFill>
                <a:schemeClr val="dk1"/>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73948" y="485800"/>
            <a:ext cx="8662547" cy="1143000"/>
          </a:xfrm>
          <a:prstGeom prst="rect">
            <a:avLst/>
          </a:prstGeom>
          <a:noFill/>
          <a:ln>
            <a:noFill/>
          </a:ln>
        </p:spPr>
        <p:txBody>
          <a:bodyPr anchorCtr="0" anchor="t" bIns="45700" lIns="91425" rIns="91425" tIns="45700">
            <a:noAutofit/>
          </a:bodyPr>
          <a:lstStyle/>
          <a:p>
            <a:pPr indent="0" lvl="0" marL="0" marR="0" rtl="0" algn="l">
              <a:spcBef>
                <a:spcPts val="0"/>
              </a:spcBef>
              <a:buClr>
                <a:srgbClr val="7F7F7F"/>
              </a:buClr>
              <a:buSzPct val="25000"/>
              <a:buFont typeface="Arial"/>
              <a:buNone/>
            </a:pPr>
            <a:r>
              <a:rPr lang="en-US" sz="2800">
                <a:latin typeface="Arial"/>
                <a:ea typeface="Arial"/>
                <a:cs typeface="Arial"/>
                <a:sym typeface="Arial"/>
              </a:rPr>
              <a:t>Introduction to OOP</a:t>
            </a:r>
          </a:p>
        </p:txBody>
      </p:sp>
      <p:sp>
        <p:nvSpPr>
          <p:cNvPr id="113" name="Shape 113"/>
          <p:cNvSpPr txBox="1"/>
          <p:nvPr>
            <p:ph idx="12" type="sldNum"/>
          </p:nvPr>
        </p:nvSpPr>
        <p:spPr>
          <a:xfrm>
            <a:off x="4355976" y="6715147"/>
            <a:ext cx="432047" cy="142852"/>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114" name="Shape 114"/>
          <p:cNvGrpSpPr/>
          <p:nvPr/>
        </p:nvGrpSpPr>
        <p:grpSpPr>
          <a:xfrm>
            <a:off x="0" y="-3465"/>
            <a:ext cx="9144000" cy="425134"/>
            <a:chOff x="0" y="-3465"/>
            <a:chExt cx="9144000" cy="425134"/>
          </a:xfrm>
        </p:grpSpPr>
        <p:grpSp>
          <p:nvGrpSpPr>
            <p:cNvPr id="115" name="Shape 115"/>
            <p:cNvGrpSpPr/>
            <p:nvPr/>
          </p:nvGrpSpPr>
          <p:grpSpPr>
            <a:xfrm>
              <a:off x="0" y="0"/>
              <a:ext cx="9144000" cy="404663"/>
              <a:chOff x="0" y="0"/>
              <a:chExt cx="9144000" cy="404663"/>
            </a:xfrm>
          </p:grpSpPr>
          <p:sp>
            <p:nvSpPr>
              <p:cNvPr id="116" name="Shape 116"/>
              <p:cNvSpPr/>
              <p:nvPr/>
            </p:nvSpPr>
            <p:spPr>
              <a:xfrm>
                <a:off x="0" y="0"/>
                <a:ext cx="9144000" cy="404663"/>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117" name="Shape 117"/>
              <p:cNvSpPr txBox="1"/>
              <p:nvPr/>
            </p:nvSpPr>
            <p:spPr>
              <a:xfrm>
                <a:off x="107504" y="63829"/>
                <a:ext cx="2232248"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118" name="Shape 118"/>
            <p:cNvPicPr preferRelativeResize="0"/>
            <p:nvPr/>
          </p:nvPicPr>
          <p:blipFill rotWithShape="1">
            <a:blip r:embed="rId3">
              <a:alphaModFix/>
            </a:blip>
            <a:srcRect b="0" l="0" r="0" t="0"/>
            <a:stretch/>
          </p:blipFill>
          <p:spPr>
            <a:xfrm>
              <a:off x="7164288" y="-3465"/>
              <a:ext cx="1933286" cy="425134"/>
            </a:xfrm>
            <a:prstGeom prst="rect">
              <a:avLst/>
            </a:prstGeom>
            <a:noFill/>
            <a:ln>
              <a:noFill/>
            </a:ln>
          </p:spPr>
        </p:pic>
      </p:grpSp>
      <p:sp>
        <p:nvSpPr>
          <p:cNvPr id="119" name="Shape 119"/>
          <p:cNvSpPr txBox="1"/>
          <p:nvPr/>
        </p:nvSpPr>
        <p:spPr>
          <a:xfrm>
            <a:off x="0" y="1349150"/>
            <a:ext cx="9144000" cy="1815900"/>
          </a:xfrm>
          <a:prstGeom prst="rect">
            <a:avLst/>
          </a:prstGeom>
          <a:noFill/>
          <a:ln>
            <a:noFill/>
          </a:ln>
        </p:spPr>
        <p:txBody>
          <a:bodyPr anchorCtr="0" anchor="t" bIns="45700" lIns="91425" rIns="91425" tIns="45700">
            <a:noAutofit/>
          </a:bodyPr>
          <a:lstStyle/>
          <a:p>
            <a:pPr indent="-69850" lvl="0" marL="0" marR="0" rtl="0" algn="just">
              <a:spcBef>
                <a:spcPts val="0"/>
              </a:spcBef>
              <a:buSzPct val="61111"/>
              <a:buNone/>
            </a:pPr>
            <a:r>
              <a:rPr lang="en-US" sz="1800">
                <a:solidFill>
                  <a:schemeClr val="dk1"/>
                </a:solidFill>
              </a:rPr>
              <a:t>There are two main groups* when it comes to programming languages:</a:t>
            </a:r>
          </a:p>
          <a:p>
            <a:pPr indent="-69850" lvl="0" marL="0" marR="0" rtl="0" algn="just">
              <a:spcBef>
                <a:spcPts val="0"/>
              </a:spcBef>
              <a:buNone/>
            </a:pPr>
            <a:r>
              <a:t/>
            </a:r>
            <a:endParaRPr sz="1800">
              <a:solidFill>
                <a:schemeClr val="dk1"/>
              </a:solidFill>
            </a:endParaRPr>
          </a:p>
          <a:p>
            <a:pPr indent="-342900" lvl="0" marL="457200" marR="0" rtl="0" algn="just">
              <a:spcBef>
                <a:spcPts val="0"/>
              </a:spcBef>
              <a:buClr>
                <a:schemeClr val="dk1"/>
              </a:buClr>
              <a:buSzPct val="100000"/>
              <a:buChar char="-"/>
            </a:pPr>
            <a:r>
              <a:rPr b="1" lang="en-US" sz="1800">
                <a:solidFill>
                  <a:schemeClr val="dk1"/>
                </a:solidFill>
              </a:rPr>
              <a:t>Functional/procedural programming</a:t>
            </a:r>
            <a:r>
              <a:rPr lang="en-US" sz="1800">
                <a:solidFill>
                  <a:schemeClr val="dk1"/>
                </a:solidFill>
              </a:rPr>
              <a:t>. the program is a list of instructions to the computer.</a:t>
            </a:r>
          </a:p>
          <a:p>
            <a:pPr indent="-342900" lvl="0" marL="457200" marR="0" rtl="0" algn="just">
              <a:spcBef>
                <a:spcPts val="0"/>
              </a:spcBef>
              <a:buClr>
                <a:schemeClr val="dk1"/>
              </a:buClr>
              <a:buSzPct val="100000"/>
              <a:buChar char="-"/>
            </a:pPr>
            <a:r>
              <a:rPr b="1" lang="en-US" sz="1800">
                <a:solidFill>
                  <a:schemeClr val="dk1"/>
                </a:solidFill>
              </a:rPr>
              <a:t>Object-oriented programming</a:t>
            </a:r>
            <a:r>
              <a:rPr lang="en-US" sz="1800">
                <a:solidFill>
                  <a:schemeClr val="dk1"/>
                </a:solidFill>
              </a:rPr>
              <a:t>. the program is composed of a collection objects that communicate with each other.</a:t>
            </a:r>
          </a:p>
          <a:p>
            <a:pPr lvl="0" marR="0" rtl="0" algn="just">
              <a:spcBef>
                <a:spcPts val="0"/>
              </a:spcBef>
              <a:buNone/>
            </a:pPr>
            <a:r>
              <a:t/>
            </a:r>
            <a:endParaRPr sz="1800">
              <a:solidFill>
                <a:schemeClr val="dk1"/>
              </a:solidFill>
            </a:endParaRPr>
          </a:p>
          <a:p>
            <a:pPr lvl="0" marR="0" rtl="0" algn="just">
              <a:spcBef>
                <a:spcPts val="0"/>
              </a:spcBef>
              <a:buNone/>
            </a:pPr>
            <a:r>
              <a:rPr lang="en-US" sz="1800">
                <a:solidFill>
                  <a:schemeClr val="dk1"/>
                </a:solidFill>
              </a:rPr>
              <a:t>Both approaches may be valid to solve a problem, but pros and cons arise. Regarding OOP:</a:t>
            </a:r>
          </a:p>
          <a:p>
            <a:pPr lvl="0" marR="0" rtl="0" algn="just">
              <a:spcBef>
                <a:spcPts val="0"/>
              </a:spcBef>
              <a:buNone/>
            </a:pPr>
            <a:r>
              <a:rPr b="1" lang="en-US" sz="1800">
                <a:solidFill>
                  <a:srgbClr val="4A86E8"/>
                </a:solidFill>
              </a:rPr>
              <a:t>PROS</a:t>
            </a:r>
          </a:p>
          <a:p>
            <a:pPr indent="-342900" lvl="0" marL="457200" marR="0" rtl="0" algn="just">
              <a:spcBef>
                <a:spcPts val="0"/>
              </a:spcBef>
              <a:buClr>
                <a:schemeClr val="dk1"/>
              </a:buClr>
              <a:buSzPct val="100000"/>
              <a:buChar char="-"/>
            </a:pPr>
            <a:r>
              <a:rPr lang="en-US" sz="1800">
                <a:solidFill>
                  <a:schemeClr val="dk1"/>
                </a:solidFill>
              </a:rPr>
              <a:t>It is easier to debug and to maintain.</a:t>
            </a:r>
          </a:p>
          <a:p>
            <a:pPr indent="-342900" lvl="0" marL="457200" marR="0" rtl="0" algn="just">
              <a:spcBef>
                <a:spcPts val="0"/>
              </a:spcBef>
              <a:buClr>
                <a:schemeClr val="dk1"/>
              </a:buClr>
              <a:buSzPct val="100000"/>
              <a:buChar char="-"/>
            </a:pPr>
            <a:r>
              <a:rPr lang="en-US" sz="1800">
                <a:solidFill>
                  <a:schemeClr val="dk1"/>
                </a:solidFill>
              </a:rPr>
              <a:t>It is a better approach when things get too complex.</a:t>
            </a:r>
          </a:p>
          <a:p>
            <a:pPr indent="-342900" lvl="0" marL="457200" marR="0" rtl="0" algn="just">
              <a:spcBef>
                <a:spcPts val="0"/>
              </a:spcBef>
              <a:buClr>
                <a:schemeClr val="dk1"/>
              </a:buClr>
              <a:buSzPct val="100000"/>
              <a:buChar char="-"/>
            </a:pPr>
            <a:r>
              <a:rPr lang="en-US" sz="1800">
                <a:solidFill>
                  <a:schemeClr val="dk1"/>
                </a:solidFill>
              </a:rPr>
              <a:t>It is more “realistic”, in the sense it better represents reality.</a:t>
            </a:r>
          </a:p>
          <a:p>
            <a:pPr indent="-342900" lvl="0" marL="457200" marR="0" rtl="0" algn="just">
              <a:spcBef>
                <a:spcPts val="0"/>
              </a:spcBef>
              <a:buClr>
                <a:schemeClr val="dk1"/>
              </a:buClr>
              <a:buSzPct val="100000"/>
              <a:buChar char="-"/>
            </a:pPr>
            <a:r>
              <a:rPr lang="en-US" sz="1800">
                <a:solidFill>
                  <a:schemeClr val="dk1"/>
                </a:solidFill>
              </a:rPr>
              <a:t>If the code is neat and well commented, it is more collaborative-friendly. Classes separated in different files makes it dynamic and easily extensible.</a:t>
            </a:r>
          </a:p>
          <a:p>
            <a:pPr lvl="0" marR="0" rtl="0" algn="just">
              <a:spcBef>
                <a:spcPts val="0"/>
              </a:spcBef>
              <a:buNone/>
            </a:pPr>
            <a:r>
              <a:rPr b="1" lang="en-US" sz="1800">
                <a:solidFill>
                  <a:srgbClr val="FF0000"/>
                </a:solidFill>
              </a:rPr>
              <a:t>CONS</a:t>
            </a:r>
          </a:p>
          <a:p>
            <a:pPr indent="-342900" lvl="0" marL="457200" marR="0" rtl="0" algn="just">
              <a:spcBef>
                <a:spcPts val="0"/>
              </a:spcBef>
              <a:buClr>
                <a:schemeClr val="dk1"/>
              </a:buClr>
              <a:buSzPct val="100000"/>
              <a:buChar char="-"/>
            </a:pPr>
            <a:r>
              <a:rPr lang="en-US" sz="1800">
                <a:solidFill>
                  <a:schemeClr val="dk1"/>
                </a:solidFill>
              </a:rPr>
              <a:t>It requires structured programming users to change their mindset.</a:t>
            </a:r>
          </a:p>
          <a:p>
            <a:pPr indent="-342900" lvl="0" marL="457200" marR="0" rtl="0" algn="just">
              <a:spcBef>
                <a:spcPts val="0"/>
              </a:spcBef>
              <a:buClr>
                <a:schemeClr val="dk1"/>
              </a:buClr>
              <a:buSzPct val="100000"/>
              <a:buChar char="-"/>
            </a:pPr>
            <a:r>
              <a:rPr lang="en-US" sz="1800">
                <a:solidFill>
                  <a:schemeClr val="dk1"/>
                </a:solidFill>
              </a:rPr>
              <a:t>It requires too many lines/modules when problems are easy.</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
        <p:nvSpPr>
          <p:cNvPr id="120" name="Shape 120"/>
          <p:cNvSpPr txBox="1"/>
          <p:nvPr/>
        </p:nvSpPr>
        <p:spPr>
          <a:xfrm>
            <a:off x="125" y="6414500"/>
            <a:ext cx="9144000" cy="674700"/>
          </a:xfrm>
          <a:prstGeom prst="rect">
            <a:avLst/>
          </a:prstGeom>
          <a:noFill/>
          <a:ln>
            <a:noFill/>
          </a:ln>
        </p:spPr>
        <p:txBody>
          <a:bodyPr anchorCtr="0" anchor="t" bIns="91425" lIns="91425" rIns="91425" tIns="91425">
            <a:noAutofit/>
          </a:bodyPr>
          <a:lstStyle/>
          <a:p>
            <a:pPr lvl="0">
              <a:spcBef>
                <a:spcPts val="0"/>
              </a:spcBef>
              <a:buNone/>
            </a:pPr>
            <a:r>
              <a:rPr i="1" lang="en-US" sz="1200"/>
              <a:t>* There are actually many classification schemes, so this statement is not totally accurate.</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x="0" y="0"/>
          <a:ext cx="0" cy="0"/>
          <a:chOff x="0" y="0"/>
          <a:chExt cx="0" cy="0"/>
        </a:xfrm>
      </p:grpSpPr>
      <p:sp>
        <p:nvSpPr>
          <p:cNvPr id="447" name="Shape 447"/>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The Java 4</a:t>
            </a:r>
          </a:p>
          <a:p>
            <a:pPr lvl="0" rtl="0">
              <a:spcBef>
                <a:spcPts val="0"/>
              </a:spcBef>
              <a:buClr>
                <a:srgbClr val="7F7F7F"/>
              </a:buClr>
              <a:buSzPct val="25000"/>
              <a:buFont typeface="Arial"/>
              <a:buNone/>
            </a:pPr>
            <a:r>
              <a:rPr i="1" lang="en-US" sz="2400">
                <a:latin typeface="Arial"/>
                <a:ea typeface="Arial"/>
                <a:cs typeface="Arial"/>
                <a:sym typeface="Arial"/>
              </a:rPr>
              <a:t>Abstraction</a:t>
            </a:r>
          </a:p>
        </p:txBody>
      </p:sp>
      <p:sp>
        <p:nvSpPr>
          <p:cNvPr id="448" name="Shape 448"/>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449" name="Shape 449"/>
          <p:cNvGrpSpPr/>
          <p:nvPr/>
        </p:nvGrpSpPr>
        <p:grpSpPr>
          <a:xfrm>
            <a:off x="0" y="-3465"/>
            <a:ext cx="9144000" cy="425099"/>
            <a:chOff x="0" y="-3465"/>
            <a:chExt cx="9144000" cy="425099"/>
          </a:xfrm>
        </p:grpSpPr>
        <p:grpSp>
          <p:nvGrpSpPr>
            <p:cNvPr id="450" name="Shape 450"/>
            <p:cNvGrpSpPr/>
            <p:nvPr/>
          </p:nvGrpSpPr>
          <p:grpSpPr>
            <a:xfrm>
              <a:off x="0" y="0"/>
              <a:ext cx="9144000" cy="404700"/>
              <a:chOff x="0" y="0"/>
              <a:chExt cx="9144000" cy="404700"/>
            </a:xfrm>
          </p:grpSpPr>
          <p:sp>
            <p:nvSpPr>
              <p:cNvPr id="451" name="Shape 451"/>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452" name="Shape 452"/>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453" name="Shape 453"/>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454" name="Shape 454"/>
          <p:cNvSpPr txBox="1"/>
          <p:nvPr/>
        </p:nvSpPr>
        <p:spPr>
          <a:xfrm>
            <a:off x="0" y="1349150"/>
            <a:ext cx="9144000" cy="1815900"/>
          </a:xfrm>
          <a:prstGeom prst="rect">
            <a:avLst/>
          </a:prstGeom>
          <a:noFill/>
          <a:ln>
            <a:noFill/>
          </a:ln>
        </p:spPr>
        <p:txBody>
          <a:bodyPr anchorCtr="0" anchor="t" bIns="45700" lIns="91425" rIns="91425" tIns="45700">
            <a:noAutofit/>
          </a:bodyPr>
          <a:lstStyle/>
          <a:p>
            <a:pPr indent="-381000" lvl="0" marL="457200" marR="0" rtl="0" algn="just">
              <a:spcBef>
                <a:spcPts val="0"/>
              </a:spcBef>
              <a:buClr>
                <a:schemeClr val="dk1"/>
              </a:buClr>
              <a:buSzPct val="100000"/>
              <a:buChar char="-"/>
            </a:pPr>
            <a:r>
              <a:rPr lang="en-US" sz="2400">
                <a:solidFill>
                  <a:schemeClr val="dk1"/>
                </a:solidFill>
              </a:rPr>
              <a:t>In OOP, abstraction relates to the process of hiding the implementation details from the user; thus only the functionality will be provided to the user. In other words users will have the information on what the object does instead of how it does it.</a:t>
            </a:r>
          </a:p>
          <a:p>
            <a:pPr indent="-381000" lvl="0" marL="457200" marR="0" rtl="0" algn="just">
              <a:spcBef>
                <a:spcPts val="0"/>
              </a:spcBef>
              <a:buClr>
                <a:schemeClr val="dk1"/>
              </a:buClr>
              <a:buSzPct val="100000"/>
              <a:buChar char="-"/>
            </a:pPr>
            <a:r>
              <a:rPr lang="en-US" sz="2400">
                <a:solidFill>
                  <a:schemeClr val="dk1"/>
                </a:solidFill>
              </a:rPr>
              <a:t>In Java, abstraction is achieved by </a:t>
            </a:r>
            <a:r>
              <a:rPr i="1" lang="en-US" sz="2400">
                <a:solidFill>
                  <a:schemeClr val="dk1"/>
                </a:solidFill>
              </a:rPr>
              <a:t>abstract classes </a:t>
            </a:r>
            <a:r>
              <a:rPr lang="en-US" sz="2400">
                <a:solidFill>
                  <a:schemeClr val="dk1"/>
                </a:solidFill>
              </a:rPr>
              <a:t>and </a:t>
            </a:r>
            <a:r>
              <a:rPr i="1" lang="en-US" sz="2400">
                <a:solidFill>
                  <a:schemeClr val="dk1"/>
                </a:solidFill>
              </a:rPr>
              <a:t>interfaces</a:t>
            </a:r>
            <a:r>
              <a:rPr lang="en-US" sz="2400">
                <a:solidFill>
                  <a:schemeClr val="dk1"/>
                </a:solidFill>
              </a:rPr>
              <a:t>.</a:t>
            </a:r>
          </a:p>
          <a:p>
            <a:pPr lvl="0" marR="0" rtl="0" algn="just">
              <a:spcBef>
                <a:spcPts val="0"/>
              </a:spcBef>
              <a:buNone/>
            </a:pPr>
            <a:r>
              <a:t/>
            </a:r>
            <a:endParaRPr sz="2400">
              <a:solidFill>
                <a:schemeClr val="dk1"/>
              </a:solidFill>
            </a:endParaRPr>
          </a:p>
          <a:p>
            <a:pPr lvl="0" marR="0" rtl="0" algn="just">
              <a:spcBef>
                <a:spcPts val="0"/>
              </a:spcBef>
              <a:buNone/>
            </a:pPr>
            <a:r>
              <a:t/>
            </a:r>
            <a:endParaRPr sz="2400">
              <a:solidFill>
                <a:schemeClr val="dk1"/>
              </a:solidFill>
            </a:endParaRPr>
          </a:p>
          <a:p>
            <a:pPr lvl="0" marR="0" rtl="0" algn="just">
              <a:spcBef>
                <a:spcPts val="0"/>
              </a:spcBef>
              <a:buNone/>
            </a:pPr>
            <a:r>
              <a:t/>
            </a:r>
            <a:endParaRPr sz="2400">
              <a:solidFill>
                <a:schemeClr val="dk1"/>
              </a:solidFill>
            </a:endParaRPr>
          </a:p>
          <a:p>
            <a:pPr indent="0" lvl="0" marL="0" marR="0" rtl="0" algn="just">
              <a:spcBef>
                <a:spcPts val="0"/>
              </a:spcBef>
              <a:buSzPct val="25000"/>
              <a:buNone/>
            </a:pPr>
            <a:r>
              <a:rPr lang="en-US" sz="2400">
                <a:solidFill>
                  <a:schemeClr val="dk1"/>
                </a:solidFill>
                <a:latin typeface="Arial"/>
                <a:ea typeface="Arial"/>
                <a:cs typeface="Arial"/>
                <a:sym typeface="Arial"/>
              </a:rPr>
              <a:t>			</a:t>
            </a:r>
          </a:p>
          <a:p>
            <a:pPr indent="0" lvl="0" marL="0" marR="0" rtl="0" algn="just">
              <a:spcBef>
                <a:spcPts val="0"/>
              </a:spcBef>
              <a:buNone/>
            </a:pPr>
            <a:r>
              <a:t/>
            </a:r>
            <a:endParaRPr sz="2400">
              <a:solidFill>
                <a:schemeClr val="dk1"/>
              </a:solidFill>
              <a:latin typeface="Arial"/>
              <a:ea typeface="Arial"/>
              <a:cs typeface="Arial"/>
              <a:sym typeface="Arial"/>
            </a:endParaRPr>
          </a:p>
        </p:txBody>
      </p:sp>
      <p:sp>
        <p:nvSpPr>
          <p:cNvPr id="455" name="Shape 455"/>
          <p:cNvSpPr txBox="1"/>
          <p:nvPr/>
        </p:nvSpPr>
        <p:spPr>
          <a:xfrm>
            <a:off x="125" y="6414500"/>
            <a:ext cx="9144000" cy="674700"/>
          </a:xfrm>
          <a:prstGeom prst="rect">
            <a:avLst/>
          </a:prstGeom>
          <a:noFill/>
          <a:ln>
            <a:noFill/>
          </a:ln>
        </p:spPr>
        <p:txBody>
          <a:bodyPr anchorCtr="0" anchor="t" bIns="91425" lIns="91425" rIns="91425" tIns="91425">
            <a:noAutofit/>
          </a:bodyPr>
          <a:lstStyle/>
          <a:p>
            <a:pPr lvl="0" rtl="0">
              <a:spcBef>
                <a:spcPts val="0"/>
              </a:spcBef>
              <a:buNone/>
            </a:pPr>
            <a:r>
              <a:rPr i="1" lang="en-US" sz="1200" u="sng">
                <a:solidFill>
                  <a:schemeClr val="hlink"/>
                </a:solidFill>
                <a:hlinkClick r:id="rId4"/>
              </a:rPr>
              <a:t>http://www.tutorialspoint.com/java/java_abstraction.htm</a:t>
            </a:r>
            <a:r>
              <a:rPr i="1" lang="en-US" sz="1200"/>
              <a:t> </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x="0" y="0"/>
          <a:ext cx="0" cy="0"/>
          <a:chOff x="0" y="0"/>
          <a:chExt cx="0" cy="0"/>
        </a:xfrm>
      </p:grpSpPr>
      <p:sp>
        <p:nvSpPr>
          <p:cNvPr id="460" name="Shape 460"/>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The Java 4</a:t>
            </a:r>
          </a:p>
          <a:p>
            <a:pPr lvl="0" rtl="0">
              <a:spcBef>
                <a:spcPts val="0"/>
              </a:spcBef>
              <a:buClr>
                <a:srgbClr val="7F7F7F"/>
              </a:buClr>
              <a:buSzPct val="25000"/>
              <a:buFont typeface="Arial"/>
              <a:buNone/>
            </a:pPr>
            <a:r>
              <a:rPr i="1" lang="en-US" sz="2400">
                <a:latin typeface="Arial"/>
                <a:ea typeface="Arial"/>
                <a:cs typeface="Arial"/>
                <a:sym typeface="Arial"/>
              </a:rPr>
              <a:t>Abstraction: abstract classes</a:t>
            </a:r>
          </a:p>
          <a:p>
            <a:pPr indent="0" lvl="0" marL="0" marR="0" rtl="0" algn="l">
              <a:spcBef>
                <a:spcPts val="0"/>
              </a:spcBef>
              <a:buClr>
                <a:srgbClr val="7F7F7F"/>
              </a:buClr>
              <a:buSzPct val="25000"/>
              <a:buFont typeface="Arial"/>
              <a:buNone/>
            </a:pPr>
            <a:r>
              <a:t/>
            </a:r>
            <a:endParaRPr sz="2800">
              <a:latin typeface="Arial"/>
              <a:ea typeface="Arial"/>
              <a:cs typeface="Arial"/>
              <a:sym typeface="Arial"/>
            </a:endParaRPr>
          </a:p>
        </p:txBody>
      </p:sp>
      <p:sp>
        <p:nvSpPr>
          <p:cNvPr id="461" name="Shape 461"/>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462" name="Shape 462"/>
          <p:cNvGrpSpPr/>
          <p:nvPr/>
        </p:nvGrpSpPr>
        <p:grpSpPr>
          <a:xfrm>
            <a:off x="0" y="-3465"/>
            <a:ext cx="9144000" cy="425099"/>
            <a:chOff x="0" y="-3465"/>
            <a:chExt cx="9144000" cy="425099"/>
          </a:xfrm>
        </p:grpSpPr>
        <p:grpSp>
          <p:nvGrpSpPr>
            <p:cNvPr id="463" name="Shape 463"/>
            <p:cNvGrpSpPr/>
            <p:nvPr/>
          </p:nvGrpSpPr>
          <p:grpSpPr>
            <a:xfrm>
              <a:off x="0" y="0"/>
              <a:ext cx="9144000" cy="404700"/>
              <a:chOff x="0" y="0"/>
              <a:chExt cx="9144000" cy="404700"/>
            </a:xfrm>
          </p:grpSpPr>
          <p:sp>
            <p:nvSpPr>
              <p:cNvPr id="464" name="Shape 464"/>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465" name="Shape 465"/>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466" name="Shape 466"/>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467" name="Shape 467"/>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SzPct val="100000"/>
              <a:buChar char="-"/>
            </a:pPr>
            <a:r>
              <a:rPr lang="en-US" sz="1800">
                <a:solidFill>
                  <a:schemeClr val="dk1"/>
                </a:solidFill>
              </a:rPr>
              <a:t>A class which contains the </a:t>
            </a:r>
            <a:r>
              <a:rPr b="1" lang="en-US" sz="1800">
                <a:solidFill>
                  <a:srgbClr val="A64D79"/>
                </a:solidFill>
                <a:latin typeface="Courier New"/>
                <a:ea typeface="Courier New"/>
                <a:cs typeface="Courier New"/>
                <a:sym typeface="Courier New"/>
              </a:rPr>
              <a:t>abstract</a:t>
            </a:r>
            <a:r>
              <a:rPr lang="en-US" sz="1800">
                <a:solidFill>
                  <a:srgbClr val="A64D79"/>
                </a:solidFill>
                <a:latin typeface="Courier New"/>
                <a:ea typeface="Courier New"/>
                <a:cs typeface="Courier New"/>
                <a:sym typeface="Courier New"/>
              </a:rPr>
              <a:t> </a:t>
            </a:r>
            <a:r>
              <a:rPr lang="en-US" sz="1800">
                <a:solidFill>
                  <a:schemeClr val="dk1"/>
                </a:solidFill>
              </a:rPr>
              <a:t>keyword in its declaration is known as an </a:t>
            </a:r>
            <a:r>
              <a:rPr i="1" lang="en-US" sz="1800">
                <a:solidFill>
                  <a:schemeClr val="dk1"/>
                </a:solidFill>
              </a:rPr>
              <a:t>abstract class</a:t>
            </a:r>
            <a:r>
              <a:rPr lang="en-US" sz="1800">
                <a:solidFill>
                  <a:schemeClr val="dk1"/>
                </a:solidFill>
              </a:rPr>
              <a:t>.</a:t>
            </a:r>
          </a:p>
          <a:p>
            <a:pPr indent="-342900" lvl="0" marL="457200" marR="0" rtl="0" algn="just">
              <a:spcBef>
                <a:spcPts val="0"/>
              </a:spcBef>
              <a:buClr>
                <a:schemeClr val="dk1"/>
              </a:buClr>
              <a:buSzPct val="100000"/>
              <a:buChar char="-"/>
            </a:pPr>
            <a:r>
              <a:rPr lang="en-US" sz="1800">
                <a:solidFill>
                  <a:schemeClr val="dk1"/>
                </a:solidFill>
              </a:rPr>
              <a:t>Abstract classes may or may not contain </a:t>
            </a:r>
            <a:r>
              <a:rPr b="1" lang="en-US" sz="1800">
                <a:solidFill>
                  <a:srgbClr val="A64D79"/>
                </a:solidFill>
                <a:latin typeface="Courier New"/>
                <a:ea typeface="Courier New"/>
                <a:cs typeface="Courier New"/>
                <a:sym typeface="Courier New"/>
              </a:rPr>
              <a:t>abstract </a:t>
            </a:r>
            <a:r>
              <a:rPr lang="en-US" sz="1800">
                <a:solidFill>
                  <a:schemeClr val="dk1"/>
                </a:solidFill>
              </a:rPr>
              <a:t>methods, i.e. methods without body [ </a:t>
            </a:r>
            <a:r>
              <a:rPr b="1" lang="en-US" sz="1800">
                <a:solidFill>
                  <a:srgbClr val="A64D79"/>
                </a:solidFill>
                <a:latin typeface="Courier New"/>
                <a:ea typeface="Courier New"/>
                <a:cs typeface="Courier New"/>
                <a:sym typeface="Courier New"/>
              </a:rPr>
              <a:t>public void </a:t>
            </a:r>
            <a:r>
              <a:rPr lang="en-US" sz="1800">
                <a:solidFill>
                  <a:schemeClr val="dk1"/>
                </a:solidFill>
                <a:latin typeface="Courier New"/>
                <a:ea typeface="Courier New"/>
                <a:cs typeface="Courier New"/>
                <a:sym typeface="Courier New"/>
              </a:rPr>
              <a:t>get();</a:t>
            </a:r>
            <a:r>
              <a:rPr lang="en-US" sz="1800">
                <a:solidFill>
                  <a:schemeClr val="dk1"/>
                </a:solidFill>
              </a:rPr>
              <a:t>]</a:t>
            </a:r>
            <a:r>
              <a:rPr lang="en-US" sz="1800">
                <a:solidFill>
                  <a:schemeClr val="dk1"/>
                </a:solidFill>
              </a:rPr>
              <a:t>.</a:t>
            </a:r>
          </a:p>
          <a:p>
            <a:pPr indent="-342900" lvl="0" marL="457200" marR="0" rtl="0" algn="just">
              <a:spcBef>
                <a:spcPts val="0"/>
              </a:spcBef>
              <a:buClr>
                <a:schemeClr val="dk1"/>
              </a:buClr>
              <a:buSzPct val="100000"/>
              <a:buChar char="-"/>
            </a:pPr>
            <a:r>
              <a:rPr lang="en-US" sz="1800">
                <a:solidFill>
                  <a:schemeClr val="dk1"/>
                </a:solidFill>
              </a:rPr>
              <a:t>But, if a class have at least one </a:t>
            </a:r>
            <a:r>
              <a:rPr b="1" lang="en-US" sz="1800">
                <a:solidFill>
                  <a:srgbClr val="A64D79"/>
                </a:solidFill>
                <a:latin typeface="Courier New"/>
                <a:ea typeface="Courier New"/>
                <a:cs typeface="Courier New"/>
                <a:sym typeface="Courier New"/>
              </a:rPr>
              <a:t>abstract </a:t>
            </a:r>
            <a:r>
              <a:rPr lang="en-US" sz="1800">
                <a:solidFill>
                  <a:schemeClr val="dk1"/>
                </a:solidFill>
              </a:rPr>
              <a:t>method, then the class MUST</a:t>
            </a:r>
            <a:r>
              <a:rPr b="1" lang="en-US" sz="1800">
                <a:solidFill>
                  <a:schemeClr val="dk1"/>
                </a:solidFill>
              </a:rPr>
              <a:t> </a:t>
            </a:r>
            <a:r>
              <a:rPr lang="en-US" sz="1800">
                <a:solidFill>
                  <a:schemeClr val="dk1"/>
                </a:solidFill>
              </a:rPr>
              <a:t>be declared as </a:t>
            </a:r>
            <a:r>
              <a:rPr b="1" lang="en-US" sz="1800">
                <a:solidFill>
                  <a:srgbClr val="A64D79"/>
                </a:solidFill>
                <a:latin typeface="Courier New"/>
                <a:ea typeface="Courier New"/>
                <a:cs typeface="Courier New"/>
                <a:sym typeface="Courier New"/>
              </a:rPr>
              <a:t>abstract</a:t>
            </a:r>
            <a:r>
              <a:rPr lang="en-US" sz="1800">
                <a:solidFill>
                  <a:schemeClr val="dk1"/>
                </a:solidFill>
              </a:rPr>
              <a:t>.</a:t>
            </a:r>
          </a:p>
          <a:p>
            <a:pPr indent="-342900" lvl="0" marL="457200" marR="0" rtl="0" algn="just">
              <a:spcBef>
                <a:spcPts val="0"/>
              </a:spcBef>
              <a:buClr>
                <a:schemeClr val="dk1"/>
              </a:buClr>
              <a:buSzPct val="100000"/>
              <a:buChar char="-"/>
            </a:pPr>
            <a:r>
              <a:rPr lang="en-US" sz="1800">
                <a:solidFill>
                  <a:schemeClr val="dk1"/>
                </a:solidFill>
              </a:rPr>
              <a:t>If a class is declared </a:t>
            </a:r>
            <a:r>
              <a:rPr b="1" lang="en-US" sz="1800">
                <a:solidFill>
                  <a:srgbClr val="A64D79"/>
                </a:solidFill>
                <a:latin typeface="Courier New"/>
                <a:ea typeface="Courier New"/>
                <a:cs typeface="Courier New"/>
                <a:sym typeface="Courier New"/>
              </a:rPr>
              <a:t>abstract </a:t>
            </a:r>
            <a:r>
              <a:rPr lang="en-US" sz="1800">
                <a:solidFill>
                  <a:schemeClr val="dk1"/>
                </a:solidFill>
              </a:rPr>
              <a:t>it cannot be instantiated (same effect as when having a </a:t>
            </a:r>
            <a:r>
              <a:rPr b="1" lang="en-US" sz="1800">
                <a:solidFill>
                  <a:srgbClr val="A64D79"/>
                </a:solidFill>
                <a:latin typeface="Courier New"/>
                <a:ea typeface="Courier New"/>
                <a:cs typeface="Courier New"/>
                <a:sym typeface="Courier New"/>
              </a:rPr>
              <a:t>private </a:t>
            </a:r>
            <a:r>
              <a:rPr lang="en-US" sz="1800">
                <a:solidFill>
                  <a:schemeClr val="dk1"/>
                </a:solidFill>
              </a:rPr>
              <a:t>constructor).</a:t>
            </a:r>
          </a:p>
          <a:p>
            <a:pPr indent="-342900" lvl="0" marL="457200" marR="0" rtl="0" algn="just">
              <a:spcBef>
                <a:spcPts val="0"/>
              </a:spcBef>
              <a:buClr>
                <a:schemeClr val="dk1"/>
              </a:buClr>
              <a:buSzPct val="100000"/>
              <a:buChar char="-"/>
            </a:pPr>
            <a:r>
              <a:rPr lang="en-US" sz="1800">
                <a:solidFill>
                  <a:schemeClr val="dk1"/>
                </a:solidFill>
              </a:rPr>
              <a:t>To use an </a:t>
            </a:r>
            <a:r>
              <a:rPr i="1" lang="en-US" sz="1800"/>
              <a:t>abstract class</a:t>
            </a:r>
            <a:r>
              <a:rPr lang="en-US" sz="1800">
                <a:solidFill>
                  <a:schemeClr val="dk1"/>
                </a:solidFill>
              </a:rPr>
              <a:t> you have to inherit it from another class, and provide implementations to the abstract methods in it. If you inherit an abstract class you have to provide implementations to ALL the abstract methods in it.</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1" name="Shape 471"/>
        <p:cNvGrpSpPr/>
        <p:nvPr/>
      </p:nvGrpSpPr>
      <p:grpSpPr>
        <a:xfrm>
          <a:off x="0" y="0"/>
          <a:ext cx="0" cy="0"/>
          <a:chOff x="0" y="0"/>
          <a:chExt cx="0" cy="0"/>
        </a:xfrm>
      </p:grpSpPr>
      <p:sp>
        <p:nvSpPr>
          <p:cNvPr id="472" name="Shape 472"/>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The Java 4</a:t>
            </a:r>
          </a:p>
          <a:p>
            <a:pPr lvl="0" rtl="0">
              <a:spcBef>
                <a:spcPts val="0"/>
              </a:spcBef>
              <a:buClr>
                <a:srgbClr val="7F7F7F"/>
              </a:buClr>
              <a:buSzPct val="25000"/>
              <a:buFont typeface="Arial"/>
              <a:buNone/>
            </a:pPr>
            <a:r>
              <a:rPr i="1" lang="en-US" sz="2400">
                <a:latin typeface="Arial"/>
                <a:ea typeface="Arial"/>
                <a:cs typeface="Arial"/>
                <a:sym typeface="Arial"/>
              </a:rPr>
              <a:t>Abstraction: abstract classes</a:t>
            </a:r>
          </a:p>
          <a:p>
            <a:pPr indent="0" lvl="0" marL="0" marR="0" rtl="0" algn="l">
              <a:spcBef>
                <a:spcPts val="0"/>
              </a:spcBef>
              <a:buClr>
                <a:srgbClr val="7F7F7F"/>
              </a:buClr>
              <a:buSzPct val="25000"/>
              <a:buFont typeface="Arial"/>
              <a:buNone/>
            </a:pPr>
            <a:r>
              <a:t/>
            </a:r>
            <a:endParaRPr sz="2800">
              <a:latin typeface="Arial"/>
              <a:ea typeface="Arial"/>
              <a:cs typeface="Arial"/>
              <a:sym typeface="Arial"/>
            </a:endParaRPr>
          </a:p>
        </p:txBody>
      </p:sp>
      <p:sp>
        <p:nvSpPr>
          <p:cNvPr id="473" name="Shape 473"/>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474" name="Shape 474"/>
          <p:cNvGrpSpPr/>
          <p:nvPr/>
        </p:nvGrpSpPr>
        <p:grpSpPr>
          <a:xfrm>
            <a:off x="0" y="-3465"/>
            <a:ext cx="9144000" cy="425099"/>
            <a:chOff x="0" y="-3465"/>
            <a:chExt cx="9144000" cy="425099"/>
          </a:xfrm>
        </p:grpSpPr>
        <p:grpSp>
          <p:nvGrpSpPr>
            <p:cNvPr id="475" name="Shape 475"/>
            <p:cNvGrpSpPr/>
            <p:nvPr/>
          </p:nvGrpSpPr>
          <p:grpSpPr>
            <a:xfrm>
              <a:off x="0" y="0"/>
              <a:ext cx="9144000" cy="404700"/>
              <a:chOff x="0" y="0"/>
              <a:chExt cx="9144000" cy="404700"/>
            </a:xfrm>
          </p:grpSpPr>
          <p:sp>
            <p:nvSpPr>
              <p:cNvPr id="476" name="Shape 476"/>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477" name="Shape 477"/>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478" name="Shape 478"/>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479" name="Shape 479"/>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e.g.: follows the definition of an </a:t>
            </a:r>
            <a:r>
              <a:rPr b="1" lang="en-US" sz="1800">
                <a:solidFill>
                  <a:srgbClr val="A64D79"/>
                </a:solidFill>
                <a:latin typeface="Courier New"/>
                <a:ea typeface="Courier New"/>
                <a:cs typeface="Courier New"/>
                <a:sym typeface="Courier New"/>
              </a:rPr>
              <a:t>abstract </a:t>
            </a:r>
            <a:r>
              <a:rPr lang="en-US" sz="1800">
                <a:solidFill>
                  <a:schemeClr val="dk1"/>
                </a:solidFill>
              </a:rPr>
              <a:t>class with no </a:t>
            </a:r>
            <a:r>
              <a:rPr b="1" lang="en-US" sz="1800">
                <a:solidFill>
                  <a:srgbClr val="A64D79"/>
                </a:solidFill>
                <a:latin typeface="Courier New"/>
                <a:ea typeface="Courier New"/>
                <a:cs typeface="Courier New"/>
                <a:sym typeface="Courier New"/>
              </a:rPr>
              <a:t>abstract </a:t>
            </a:r>
            <a:r>
              <a:rPr lang="en-US" sz="1800">
                <a:solidFill>
                  <a:schemeClr val="dk1"/>
                </a:solidFill>
              </a:rPr>
              <a:t>methods</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public abstract class </a:t>
            </a:r>
            <a:r>
              <a:rPr lang="en-US" sz="1800">
                <a:solidFill>
                  <a:schemeClr val="dk1"/>
                </a:solidFill>
                <a:latin typeface="Courier New"/>
                <a:ea typeface="Courier New"/>
                <a:cs typeface="Courier New"/>
                <a:sym typeface="Courier New"/>
              </a:rPr>
              <a:t>Employee</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	{</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private </a:t>
            </a:r>
            <a:r>
              <a:rPr lang="en-US" sz="1800">
                <a:solidFill>
                  <a:schemeClr val="dk1"/>
                </a:solidFill>
                <a:latin typeface="Courier New"/>
                <a:ea typeface="Courier New"/>
                <a:cs typeface="Courier New"/>
                <a:sym typeface="Courier New"/>
              </a:rPr>
              <a:t>String name;</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private </a:t>
            </a:r>
            <a:r>
              <a:rPr lang="en-US" sz="1800">
                <a:solidFill>
                  <a:schemeClr val="dk1"/>
                </a:solidFill>
                <a:latin typeface="Courier New"/>
                <a:ea typeface="Courier New"/>
                <a:cs typeface="Courier New"/>
                <a:sym typeface="Courier New"/>
              </a:rPr>
              <a:t>String address;</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private int </a:t>
            </a:r>
            <a:r>
              <a:rPr lang="en-US" sz="1800">
                <a:solidFill>
                  <a:schemeClr val="dk1"/>
                </a:solidFill>
                <a:latin typeface="Courier New"/>
                <a:ea typeface="Courier New"/>
                <a:cs typeface="Courier New"/>
                <a:sym typeface="Courier New"/>
              </a:rPr>
              <a:t>number;</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public </a:t>
            </a:r>
            <a:r>
              <a:rPr lang="en-US" sz="1800">
                <a:solidFill>
                  <a:schemeClr val="dk1"/>
                </a:solidFill>
                <a:latin typeface="Courier New"/>
                <a:ea typeface="Courier New"/>
                <a:cs typeface="Courier New"/>
                <a:sym typeface="Courier New"/>
              </a:rPr>
              <a:t>Employee(String name, String address, </a:t>
            </a:r>
            <a:r>
              <a:rPr b="1" lang="en-US" sz="1800">
                <a:solidFill>
                  <a:srgbClr val="A64D79"/>
                </a:solidFill>
                <a:latin typeface="Courier New"/>
                <a:ea typeface="Courier New"/>
                <a:cs typeface="Courier New"/>
                <a:sym typeface="Courier New"/>
              </a:rPr>
              <a:t>int </a:t>
            </a:r>
            <a:r>
              <a:rPr lang="en-US" sz="1800">
                <a:solidFill>
                  <a:schemeClr val="dk1"/>
                </a:solidFill>
                <a:latin typeface="Courier New"/>
                <a:ea typeface="Courier New"/>
                <a:cs typeface="Courier New"/>
                <a:sym typeface="Courier New"/>
              </a:rPr>
              <a:t>number)</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   		{</a:t>
            </a:r>
          </a:p>
          <a:p>
            <a:pPr lvl="0" marR="0" rtl="0" algn="just">
              <a:spcBef>
                <a:spcPts val="0"/>
              </a:spcBef>
              <a:buNone/>
            </a:pPr>
            <a:r>
              <a:rPr lang="en-US" sz="1800">
                <a:solidFill>
                  <a:schemeClr val="dk1"/>
                </a:solidFill>
                <a:latin typeface="Courier New"/>
                <a:ea typeface="Courier New"/>
                <a:cs typeface="Courier New"/>
                <a:sym typeface="Courier New"/>
              </a:rPr>
              <a:t>			System.</a:t>
            </a:r>
            <a:r>
              <a:rPr b="1" lang="en-US" sz="1800">
                <a:solidFill>
                  <a:srgbClr val="0000FF"/>
                </a:solidFill>
                <a:latin typeface="Courier New"/>
                <a:ea typeface="Courier New"/>
                <a:cs typeface="Courier New"/>
                <a:sym typeface="Courier New"/>
              </a:rPr>
              <a:t>out</a:t>
            </a:r>
            <a:r>
              <a:rPr lang="en-US" sz="1800">
                <a:solidFill>
                  <a:schemeClr val="dk1"/>
                </a:solidFill>
                <a:latin typeface="Courier New"/>
                <a:ea typeface="Courier New"/>
                <a:cs typeface="Courier New"/>
                <a:sym typeface="Courier New"/>
              </a:rPr>
              <a:t>.println(</a:t>
            </a:r>
            <a:r>
              <a:rPr lang="en-US" sz="1800">
                <a:solidFill>
                  <a:srgbClr val="0000FF"/>
                </a:solidFill>
                <a:latin typeface="Courier New"/>
                <a:ea typeface="Courier New"/>
                <a:cs typeface="Courier New"/>
                <a:sym typeface="Courier New"/>
              </a:rPr>
              <a:t>"Constructing an Employee"</a:t>
            </a:r>
            <a:r>
              <a:rPr lang="en-US" sz="1800">
                <a:solidFill>
                  <a:schemeClr val="dk1"/>
                </a:solidFill>
                <a:latin typeface="Courier New"/>
                <a:ea typeface="Courier New"/>
                <a:cs typeface="Courier New"/>
                <a:sym typeface="Courier New"/>
              </a:rPr>
              <a:t>);</a:t>
            </a:r>
          </a:p>
          <a:p>
            <a:pPr indent="457200" lvl="0" marL="914400" marR="0" rtl="0" algn="just">
              <a:spcBef>
                <a:spcPts val="0"/>
              </a:spcBef>
              <a:buNone/>
            </a:pPr>
            <a:r>
              <a:rPr lang="en-US" sz="1800">
                <a:solidFill>
                  <a:schemeClr val="dk1"/>
                </a:solidFill>
                <a:latin typeface="Courier New"/>
                <a:ea typeface="Courier New"/>
                <a:cs typeface="Courier New"/>
                <a:sym typeface="Courier New"/>
              </a:rPr>
              <a:t>this.name = name;</a:t>
            </a:r>
          </a:p>
          <a:p>
            <a:pPr indent="457200" lvl="0" marL="914400" marR="0" rtl="0" algn="just">
              <a:spcBef>
                <a:spcPts val="0"/>
              </a:spcBef>
              <a:buNone/>
            </a:pPr>
            <a:r>
              <a:rPr lang="en-US" sz="1800">
                <a:solidFill>
                  <a:schemeClr val="dk1"/>
                </a:solidFill>
                <a:latin typeface="Courier New"/>
                <a:ea typeface="Courier New"/>
                <a:cs typeface="Courier New"/>
                <a:sym typeface="Courier New"/>
              </a:rPr>
              <a:t>this.address = address;</a:t>
            </a:r>
          </a:p>
          <a:p>
            <a:pPr indent="0" lvl="0" marL="1371600" marR="0" rtl="0" algn="just">
              <a:spcBef>
                <a:spcPts val="0"/>
              </a:spcBef>
              <a:buNone/>
            </a:pPr>
            <a:r>
              <a:rPr lang="en-US" sz="1800">
                <a:solidFill>
                  <a:schemeClr val="dk1"/>
                </a:solidFill>
                <a:latin typeface="Courier New"/>
                <a:ea typeface="Courier New"/>
                <a:cs typeface="Courier New"/>
                <a:sym typeface="Courier New"/>
              </a:rPr>
              <a:t>this.number = number;</a:t>
            </a:r>
          </a:p>
          <a:p>
            <a:pPr indent="457200" lvl="0" marL="457200" marR="0" rtl="0" algn="just">
              <a:spcBef>
                <a:spcPts val="0"/>
              </a:spcBef>
              <a:buNone/>
            </a:pPr>
            <a:r>
              <a:rPr lang="en-US" sz="1800">
                <a:solidFill>
                  <a:schemeClr val="dk1"/>
                </a:solidFill>
                <a:latin typeface="Courier New"/>
                <a:ea typeface="Courier New"/>
                <a:cs typeface="Courier New"/>
                <a:sym typeface="Courier New"/>
              </a:rPr>
              <a:t>}</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public double </a:t>
            </a:r>
            <a:r>
              <a:rPr lang="en-US" sz="1800">
                <a:solidFill>
                  <a:schemeClr val="dk1"/>
                </a:solidFill>
                <a:latin typeface="Courier New"/>
                <a:ea typeface="Courier New"/>
                <a:cs typeface="Courier New"/>
                <a:sym typeface="Courier New"/>
              </a:rPr>
              <a:t>computePay()</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   {</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     System.</a:t>
            </a:r>
            <a:r>
              <a:rPr b="1" lang="en-US" sz="1800">
                <a:solidFill>
                  <a:srgbClr val="0000FF"/>
                </a:solidFill>
                <a:latin typeface="Courier New"/>
                <a:ea typeface="Courier New"/>
                <a:cs typeface="Courier New"/>
                <a:sym typeface="Courier New"/>
              </a:rPr>
              <a:t>out</a:t>
            </a:r>
            <a:r>
              <a:rPr lang="en-US" sz="1800">
                <a:solidFill>
                  <a:schemeClr val="dk1"/>
                </a:solidFill>
                <a:latin typeface="Courier New"/>
                <a:ea typeface="Courier New"/>
                <a:cs typeface="Courier New"/>
                <a:sym typeface="Courier New"/>
              </a:rPr>
              <a:t>.println(</a:t>
            </a:r>
            <a:r>
              <a:rPr lang="en-US" sz="1800">
                <a:solidFill>
                  <a:srgbClr val="0000FF"/>
                </a:solidFill>
                <a:latin typeface="Courier New"/>
                <a:ea typeface="Courier New"/>
                <a:cs typeface="Courier New"/>
                <a:sym typeface="Courier New"/>
              </a:rPr>
              <a:t>"Inside Employee computePay"</a:t>
            </a:r>
            <a:r>
              <a:rPr lang="en-US" sz="1800">
                <a:solidFill>
                  <a:schemeClr val="dk1"/>
                </a:solidFill>
                <a:latin typeface="Courier New"/>
                <a:ea typeface="Courier New"/>
                <a:cs typeface="Courier New"/>
                <a:sym typeface="Courier New"/>
              </a:rPr>
              <a:t>);</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     return 0.0;</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   }</a:t>
            </a:r>
          </a:p>
          <a:p>
            <a:pPr indent="0" lvl="0" marL="457200" marR="0" rtl="0" algn="just">
              <a:spcBef>
                <a:spcPts val="0"/>
              </a:spcBef>
              <a:buNone/>
            </a:pPr>
            <a:r>
              <a:rPr lang="en-US" sz="1800">
                <a:solidFill>
                  <a:schemeClr val="dk1"/>
                </a:solidFill>
                <a:latin typeface="Courier New"/>
                <a:ea typeface="Courier New"/>
                <a:cs typeface="Courier New"/>
                <a:sym typeface="Courier New"/>
              </a:rPr>
              <a:t>}</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3" name="Shape 483"/>
        <p:cNvGrpSpPr/>
        <p:nvPr/>
      </p:nvGrpSpPr>
      <p:grpSpPr>
        <a:xfrm>
          <a:off x="0" y="0"/>
          <a:ext cx="0" cy="0"/>
          <a:chOff x="0" y="0"/>
          <a:chExt cx="0" cy="0"/>
        </a:xfrm>
      </p:grpSpPr>
      <p:sp>
        <p:nvSpPr>
          <p:cNvPr id="484" name="Shape 484"/>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The Java 4</a:t>
            </a:r>
          </a:p>
          <a:p>
            <a:pPr lvl="0" rtl="0">
              <a:spcBef>
                <a:spcPts val="0"/>
              </a:spcBef>
              <a:buClr>
                <a:srgbClr val="7F7F7F"/>
              </a:buClr>
              <a:buSzPct val="25000"/>
              <a:buFont typeface="Arial"/>
              <a:buNone/>
            </a:pPr>
            <a:r>
              <a:rPr i="1" lang="en-US" sz="2400">
                <a:latin typeface="Arial"/>
                <a:ea typeface="Arial"/>
                <a:cs typeface="Arial"/>
                <a:sym typeface="Arial"/>
              </a:rPr>
              <a:t>Abstraction: abstract classes</a:t>
            </a:r>
          </a:p>
          <a:p>
            <a:pPr indent="0" lvl="0" marL="0" marR="0" rtl="0" algn="l">
              <a:spcBef>
                <a:spcPts val="0"/>
              </a:spcBef>
              <a:buClr>
                <a:srgbClr val="7F7F7F"/>
              </a:buClr>
              <a:buSzPct val="25000"/>
              <a:buFont typeface="Arial"/>
              <a:buNone/>
            </a:pPr>
            <a:r>
              <a:t/>
            </a:r>
            <a:endParaRPr sz="2800">
              <a:latin typeface="Arial"/>
              <a:ea typeface="Arial"/>
              <a:cs typeface="Arial"/>
              <a:sym typeface="Arial"/>
            </a:endParaRPr>
          </a:p>
        </p:txBody>
      </p:sp>
      <p:sp>
        <p:nvSpPr>
          <p:cNvPr id="485" name="Shape 485"/>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486" name="Shape 486"/>
          <p:cNvGrpSpPr/>
          <p:nvPr/>
        </p:nvGrpSpPr>
        <p:grpSpPr>
          <a:xfrm>
            <a:off x="0" y="-3465"/>
            <a:ext cx="9144000" cy="425099"/>
            <a:chOff x="0" y="-3465"/>
            <a:chExt cx="9144000" cy="425099"/>
          </a:xfrm>
        </p:grpSpPr>
        <p:grpSp>
          <p:nvGrpSpPr>
            <p:cNvPr id="487" name="Shape 487"/>
            <p:cNvGrpSpPr/>
            <p:nvPr/>
          </p:nvGrpSpPr>
          <p:grpSpPr>
            <a:xfrm>
              <a:off x="0" y="0"/>
              <a:ext cx="9144000" cy="404700"/>
              <a:chOff x="0" y="0"/>
              <a:chExt cx="9144000" cy="404700"/>
            </a:xfrm>
          </p:grpSpPr>
          <p:sp>
            <p:nvSpPr>
              <p:cNvPr id="488" name="Shape 488"/>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489" name="Shape 489"/>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490" name="Shape 490"/>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491" name="Shape 491"/>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Font typeface="Courier New"/>
              <a:buChar char="-"/>
            </a:pPr>
            <a:r>
              <a:rPr lang="en-US" sz="1800">
                <a:solidFill>
                  <a:schemeClr val="dk1"/>
                </a:solidFill>
              </a:rPr>
              <a:t>The </a:t>
            </a:r>
            <a:r>
              <a:rPr i="1" lang="en-US" sz="1800">
                <a:solidFill>
                  <a:schemeClr val="dk1"/>
                </a:solidFill>
              </a:rPr>
              <a:t>abstract class </a:t>
            </a:r>
            <a:r>
              <a:rPr lang="en-US" sz="1800">
                <a:solidFill>
                  <a:schemeClr val="dk1"/>
                </a:solidFill>
              </a:rPr>
              <a:t>cannot be instantiated, but it can be inherited.</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public class </a:t>
            </a:r>
            <a:r>
              <a:rPr lang="en-US" sz="1800">
                <a:solidFill>
                  <a:schemeClr val="dk1"/>
                </a:solidFill>
                <a:latin typeface="Courier New"/>
                <a:ea typeface="Courier New"/>
                <a:cs typeface="Courier New"/>
                <a:sym typeface="Courier New"/>
              </a:rPr>
              <a:t>Salary </a:t>
            </a:r>
            <a:r>
              <a:rPr b="1" lang="en-US" sz="1800">
                <a:solidFill>
                  <a:srgbClr val="A64D79"/>
                </a:solidFill>
                <a:latin typeface="Courier New"/>
                <a:ea typeface="Courier New"/>
                <a:cs typeface="Courier New"/>
                <a:sym typeface="Courier New"/>
              </a:rPr>
              <a:t>extends </a:t>
            </a:r>
            <a:r>
              <a:rPr lang="en-US" sz="1800">
                <a:solidFill>
                  <a:schemeClr val="dk1"/>
                </a:solidFill>
                <a:latin typeface="Courier New"/>
                <a:ea typeface="Courier New"/>
                <a:cs typeface="Courier New"/>
                <a:sym typeface="Courier New"/>
              </a:rPr>
              <a:t>Employee</a:t>
            </a:r>
          </a:p>
          <a:p>
            <a:pPr indent="457200" lvl="0" marR="0" rtl="0" algn="just">
              <a:spcBef>
                <a:spcPts val="0"/>
              </a:spcBef>
              <a:buNone/>
            </a:pPr>
            <a:r>
              <a:rPr lang="en-US" sz="1800">
                <a:solidFill>
                  <a:schemeClr val="dk1"/>
                </a:solidFill>
                <a:latin typeface="Courier New"/>
                <a:ea typeface="Courier New"/>
                <a:cs typeface="Courier New"/>
                <a:sym typeface="Courier New"/>
              </a:rPr>
              <a:t>{</a:t>
            </a:r>
          </a:p>
          <a:p>
            <a:pPr indent="0" lvl="0" marL="914400" marR="0" rtl="0" algn="just">
              <a:spcBef>
                <a:spcPts val="0"/>
              </a:spcBef>
              <a:buNone/>
            </a:pPr>
            <a:r>
              <a:rPr b="1" lang="en-US" sz="1800">
                <a:solidFill>
                  <a:srgbClr val="A64D79"/>
                </a:solidFill>
                <a:latin typeface="Courier New"/>
                <a:ea typeface="Courier New"/>
                <a:cs typeface="Courier New"/>
                <a:sym typeface="Courier New"/>
              </a:rPr>
              <a:t>private double </a:t>
            </a:r>
            <a:r>
              <a:rPr lang="en-US" sz="1800">
                <a:solidFill>
                  <a:schemeClr val="dk1"/>
                </a:solidFill>
                <a:latin typeface="Courier New"/>
                <a:ea typeface="Courier New"/>
                <a:cs typeface="Courier New"/>
                <a:sym typeface="Courier New"/>
              </a:rPr>
              <a:t>salary;</a:t>
            </a:r>
            <a:br>
              <a:rPr lang="en-US" sz="1800">
                <a:solidFill>
                  <a:schemeClr val="dk1"/>
                </a:solidFill>
                <a:latin typeface="Courier New"/>
                <a:ea typeface="Courier New"/>
                <a:cs typeface="Courier New"/>
                <a:sym typeface="Courier New"/>
              </a:rPr>
            </a:br>
            <a:r>
              <a:rPr b="1" lang="en-US" sz="1800">
                <a:solidFill>
                  <a:srgbClr val="A64D79"/>
                </a:solidFill>
                <a:latin typeface="Courier New"/>
                <a:ea typeface="Courier New"/>
                <a:cs typeface="Courier New"/>
                <a:sym typeface="Courier New"/>
              </a:rPr>
              <a:t>public </a:t>
            </a:r>
            <a:r>
              <a:rPr lang="en-US" sz="1800">
                <a:solidFill>
                  <a:schemeClr val="dk1"/>
                </a:solidFill>
                <a:latin typeface="Courier New"/>
                <a:ea typeface="Courier New"/>
                <a:cs typeface="Courier New"/>
                <a:sym typeface="Courier New"/>
              </a:rPr>
              <a:t>Salary(String name, String address, </a:t>
            </a:r>
            <a:r>
              <a:rPr b="1" lang="en-US" sz="1800">
                <a:solidFill>
                  <a:srgbClr val="A64D79"/>
                </a:solidFill>
                <a:latin typeface="Courier New"/>
                <a:ea typeface="Courier New"/>
                <a:cs typeface="Courier New"/>
                <a:sym typeface="Courier New"/>
              </a:rPr>
              <a:t>int </a:t>
            </a:r>
            <a:r>
              <a:rPr lang="en-US" sz="1800">
                <a:solidFill>
                  <a:schemeClr val="dk1"/>
                </a:solidFill>
                <a:latin typeface="Courier New"/>
                <a:ea typeface="Courier New"/>
                <a:cs typeface="Courier New"/>
                <a:sym typeface="Courier New"/>
              </a:rPr>
              <a:t>number, </a:t>
            </a:r>
            <a:r>
              <a:rPr b="1" lang="en-US" sz="1800">
                <a:solidFill>
                  <a:srgbClr val="A64D79"/>
                </a:solidFill>
                <a:latin typeface="Courier New"/>
                <a:ea typeface="Courier New"/>
                <a:cs typeface="Courier New"/>
                <a:sym typeface="Courier New"/>
              </a:rPr>
              <a:t>double </a:t>
            </a:r>
            <a:r>
              <a:rPr lang="en-US" sz="1800">
                <a:solidFill>
                  <a:schemeClr val="dk1"/>
                </a:solidFill>
                <a:latin typeface="Courier New"/>
                <a:ea typeface="Courier New"/>
                <a:cs typeface="Courier New"/>
                <a:sym typeface="Courier New"/>
              </a:rPr>
              <a:t>salary)</a:t>
            </a:r>
          </a:p>
          <a:p>
            <a:pPr indent="0" lvl="0" marL="914400" marR="0" rtl="0" algn="just">
              <a:spcBef>
                <a:spcPts val="0"/>
              </a:spcBef>
              <a:buNone/>
            </a:pPr>
            <a:r>
              <a:rPr lang="en-US" sz="1800">
                <a:solidFill>
                  <a:schemeClr val="dk1"/>
                </a:solidFill>
                <a:latin typeface="Courier New"/>
                <a:ea typeface="Courier New"/>
                <a:cs typeface="Courier New"/>
                <a:sym typeface="Courier New"/>
              </a:rPr>
              <a:t>{</a:t>
            </a:r>
          </a:p>
          <a:p>
            <a:pPr indent="0" lvl="0" marL="91440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super</a:t>
            </a:r>
            <a:r>
              <a:rPr lang="en-US" sz="1800">
                <a:solidFill>
                  <a:schemeClr val="dk1"/>
                </a:solidFill>
                <a:latin typeface="Courier New"/>
                <a:ea typeface="Courier New"/>
                <a:cs typeface="Courier New"/>
                <a:sym typeface="Courier New"/>
              </a:rPr>
              <a:t>(name, address, number);</a:t>
            </a:r>
          </a:p>
          <a:p>
            <a:pPr indent="457200" lvl="0" marL="914400" marR="0" rtl="0" algn="just">
              <a:spcBef>
                <a:spcPts val="0"/>
              </a:spcBef>
              <a:buNone/>
            </a:pPr>
            <a:r>
              <a:rPr lang="en-US" sz="1800">
                <a:solidFill>
                  <a:schemeClr val="dk1"/>
                </a:solidFill>
                <a:latin typeface="Courier New"/>
                <a:ea typeface="Courier New"/>
                <a:cs typeface="Courier New"/>
                <a:sym typeface="Courier New"/>
              </a:rPr>
              <a:t>setSalary(salary);</a:t>
            </a:r>
          </a:p>
          <a:p>
            <a:pPr indent="0" lvl="0" marL="914400" marR="0" rtl="0" algn="just">
              <a:spcBef>
                <a:spcPts val="0"/>
              </a:spcBef>
              <a:buNone/>
            </a:pPr>
            <a:r>
              <a:rPr lang="en-US" sz="1800">
                <a:solidFill>
                  <a:schemeClr val="dk1"/>
                </a:solidFill>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@Override</a:t>
            </a:r>
            <a:br>
              <a:rPr lang="en-US" sz="1800">
                <a:solidFill>
                  <a:schemeClr val="dk1"/>
                </a:solidFill>
                <a:latin typeface="Courier New"/>
                <a:ea typeface="Courier New"/>
                <a:cs typeface="Courier New"/>
                <a:sym typeface="Courier New"/>
              </a:rPr>
            </a:br>
            <a:r>
              <a:rPr b="1" lang="en-US" sz="1800">
                <a:solidFill>
                  <a:srgbClr val="A64D79"/>
                </a:solidFill>
                <a:latin typeface="Courier New"/>
                <a:ea typeface="Courier New"/>
                <a:cs typeface="Courier New"/>
                <a:sym typeface="Courier New"/>
              </a:rPr>
              <a:t>public double </a:t>
            </a:r>
            <a:r>
              <a:rPr lang="en-US" sz="1800">
                <a:solidFill>
                  <a:schemeClr val="dk1"/>
                </a:solidFill>
                <a:latin typeface="Courier New"/>
                <a:ea typeface="Courier New"/>
                <a:cs typeface="Courier New"/>
                <a:sym typeface="Courier New"/>
              </a:rPr>
              <a:t>computePay()</a:t>
            </a:r>
          </a:p>
          <a:p>
            <a:pPr indent="0" lvl="0" marL="914400" marR="0" rtl="0" algn="just">
              <a:spcBef>
                <a:spcPts val="0"/>
              </a:spcBef>
              <a:buNone/>
            </a:pPr>
            <a:r>
              <a:rPr lang="en-US" sz="1800">
                <a:solidFill>
                  <a:schemeClr val="dk1"/>
                </a:solidFill>
                <a:latin typeface="Courier New"/>
                <a:ea typeface="Courier New"/>
                <a:cs typeface="Courier New"/>
                <a:sym typeface="Courier New"/>
              </a:rPr>
              <a:t>{</a:t>
            </a:r>
          </a:p>
          <a:p>
            <a:pPr indent="0" lvl="0" marL="1371600" marR="0" rtl="0" algn="just">
              <a:spcBef>
                <a:spcPts val="0"/>
              </a:spcBef>
              <a:buNone/>
            </a:pPr>
            <a:r>
              <a:rPr lang="en-US" sz="1800">
                <a:solidFill>
                  <a:schemeClr val="dk1"/>
                </a:solidFill>
                <a:latin typeface="Courier New"/>
                <a:ea typeface="Courier New"/>
                <a:cs typeface="Courier New"/>
                <a:sym typeface="Courier New"/>
              </a:rPr>
              <a:t>System.</a:t>
            </a:r>
            <a:r>
              <a:rPr b="1" lang="en-US" sz="1800">
                <a:solidFill>
                  <a:srgbClr val="0000FF"/>
                </a:solidFill>
                <a:latin typeface="Courier New"/>
                <a:ea typeface="Courier New"/>
                <a:cs typeface="Courier New"/>
                <a:sym typeface="Courier New"/>
              </a:rPr>
              <a:t>out</a:t>
            </a:r>
            <a:r>
              <a:rPr lang="en-US" sz="1800">
                <a:solidFill>
                  <a:schemeClr val="dk1"/>
                </a:solidFill>
                <a:latin typeface="Courier New"/>
                <a:ea typeface="Courier New"/>
                <a:cs typeface="Courier New"/>
                <a:sym typeface="Courier New"/>
              </a:rPr>
              <a:t>.println(</a:t>
            </a:r>
            <a:r>
              <a:rPr lang="en-US" sz="1800">
                <a:solidFill>
                  <a:srgbClr val="0000FF"/>
                </a:solidFill>
                <a:latin typeface="Courier New"/>
                <a:ea typeface="Courier New"/>
                <a:cs typeface="Courier New"/>
                <a:sym typeface="Courier New"/>
              </a:rPr>
              <a:t>"Computing salary pay for "</a:t>
            </a:r>
            <a:r>
              <a:rPr lang="en-US" sz="1800">
                <a:solidFill>
                  <a:schemeClr val="dk1"/>
                </a:solidFill>
                <a:latin typeface="Courier New"/>
                <a:ea typeface="Courier New"/>
                <a:cs typeface="Courier New"/>
                <a:sym typeface="Courier New"/>
              </a:rPr>
              <a:t> + getName());</a:t>
            </a:r>
          </a:p>
          <a:p>
            <a:pPr indent="0" lvl="0" marL="1371600" marR="0" rtl="0" algn="just">
              <a:spcBef>
                <a:spcPts val="0"/>
              </a:spcBef>
              <a:buNone/>
            </a:pPr>
            <a:r>
              <a:rPr lang="en-US" sz="1800">
                <a:solidFill>
                  <a:schemeClr val="dk1"/>
                </a:solidFill>
                <a:latin typeface="Courier New"/>
                <a:ea typeface="Courier New"/>
                <a:cs typeface="Courier New"/>
                <a:sym typeface="Courier New"/>
              </a:rPr>
              <a:t>return salary/52;</a:t>
            </a:r>
          </a:p>
          <a:p>
            <a:pPr indent="457200" lvl="0" marL="457200" marR="0" rtl="0" algn="just">
              <a:spcBef>
                <a:spcPts val="0"/>
              </a:spcBef>
              <a:buNone/>
            </a:pPr>
            <a:r>
              <a:rPr lang="en-US" sz="1800">
                <a:solidFill>
                  <a:schemeClr val="dk1"/>
                </a:solidFill>
                <a:latin typeface="Courier New"/>
                <a:ea typeface="Courier New"/>
                <a:cs typeface="Courier New"/>
                <a:sym typeface="Courier New"/>
              </a:rPr>
              <a:t>}</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a:t>
            </a:r>
          </a:p>
          <a:p>
            <a:pPr indent="-342900" lvl="0" marL="457200" marR="0" rtl="0" algn="just">
              <a:spcBef>
                <a:spcPts val="0"/>
              </a:spcBef>
              <a:buClr>
                <a:schemeClr val="dk1"/>
              </a:buClr>
              <a:buSzPct val="100000"/>
              <a:buChar char="-"/>
            </a:pPr>
            <a:r>
              <a:rPr lang="en-US" sz="1800">
                <a:solidFill>
                  <a:schemeClr val="dk1"/>
                </a:solidFill>
              </a:rPr>
              <a:t>You cannot instantiate the Employee class, but you can instantiate the Salary Class, and thus access all the fields and methods of Employee class.</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5" name="Shape 495"/>
        <p:cNvGrpSpPr/>
        <p:nvPr/>
      </p:nvGrpSpPr>
      <p:grpSpPr>
        <a:xfrm>
          <a:off x="0" y="0"/>
          <a:ext cx="0" cy="0"/>
          <a:chOff x="0" y="0"/>
          <a:chExt cx="0" cy="0"/>
        </a:xfrm>
      </p:grpSpPr>
      <p:sp>
        <p:nvSpPr>
          <p:cNvPr id="496" name="Shape 496"/>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The Java 4</a:t>
            </a:r>
          </a:p>
          <a:p>
            <a:pPr lvl="0" rtl="0">
              <a:spcBef>
                <a:spcPts val="0"/>
              </a:spcBef>
              <a:buClr>
                <a:srgbClr val="7F7F7F"/>
              </a:buClr>
              <a:buSzPct val="25000"/>
              <a:buFont typeface="Arial"/>
              <a:buNone/>
            </a:pPr>
            <a:r>
              <a:rPr i="1" lang="en-US" sz="2400">
                <a:latin typeface="Arial"/>
                <a:ea typeface="Arial"/>
                <a:cs typeface="Arial"/>
                <a:sym typeface="Arial"/>
              </a:rPr>
              <a:t>Abstraction: abstract classes</a:t>
            </a:r>
          </a:p>
          <a:p>
            <a:pPr indent="0" lvl="0" marL="0" marR="0" rtl="0" algn="l">
              <a:spcBef>
                <a:spcPts val="0"/>
              </a:spcBef>
              <a:buClr>
                <a:srgbClr val="7F7F7F"/>
              </a:buClr>
              <a:buSzPct val="25000"/>
              <a:buFont typeface="Arial"/>
              <a:buNone/>
            </a:pPr>
            <a:r>
              <a:t/>
            </a:r>
            <a:endParaRPr sz="2800">
              <a:latin typeface="Arial"/>
              <a:ea typeface="Arial"/>
              <a:cs typeface="Arial"/>
              <a:sym typeface="Arial"/>
            </a:endParaRPr>
          </a:p>
        </p:txBody>
      </p:sp>
      <p:sp>
        <p:nvSpPr>
          <p:cNvPr id="497" name="Shape 497"/>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498" name="Shape 498"/>
          <p:cNvGrpSpPr/>
          <p:nvPr/>
        </p:nvGrpSpPr>
        <p:grpSpPr>
          <a:xfrm>
            <a:off x="0" y="-3465"/>
            <a:ext cx="9144000" cy="425099"/>
            <a:chOff x="0" y="-3465"/>
            <a:chExt cx="9144000" cy="425099"/>
          </a:xfrm>
        </p:grpSpPr>
        <p:grpSp>
          <p:nvGrpSpPr>
            <p:cNvPr id="499" name="Shape 499"/>
            <p:cNvGrpSpPr/>
            <p:nvPr/>
          </p:nvGrpSpPr>
          <p:grpSpPr>
            <a:xfrm>
              <a:off x="0" y="0"/>
              <a:ext cx="9144000" cy="404700"/>
              <a:chOff x="0" y="0"/>
              <a:chExt cx="9144000" cy="404700"/>
            </a:xfrm>
          </p:grpSpPr>
          <p:sp>
            <p:nvSpPr>
              <p:cNvPr id="500" name="Shape 500"/>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501" name="Shape 501"/>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502" name="Shape 502"/>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503" name="Shape 503"/>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Font typeface="Courier New"/>
              <a:buChar char="-"/>
            </a:pPr>
            <a:r>
              <a:rPr lang="en-US" sz="1800">
                <a:solidFill>
                  <a:schemeClr val="dk1"/>
                </a:solidFill>
              </a:rPr>
              <a:t>If you want a class to contain a particular method but you want the actual implementation of that method to be determined by child classes, you can declare the method in the parent class as </a:t>
            </a:r>
            <a:r>
              <a:rPr b="1" lang="en-US" sz="1800">
                <a:solidFill>
                  <a:srgbClr val="A64D79"/>
                </a:solidFill>
                <a:latin typeface="Courier New"/>
                <a:ea typeface="Courier New"/>
                <a:cs typeface="Courier New"/>
                <a:sym typeface="Courier New"/>
              </a:rPr>
              <a:t>abstract</a:t>
            </a:r>
            <a:r>
              <a:rPr lang="en-US" sz="1800">
                <a:solidFill>
                  <a:schemeClr val="dk1"/>
                </a:solidFill>
              </a:rPr>
              <a:t>.</a:t>
            </a:r>
          </a:p>
          <a:p>
            <a:pPr indent="-342900" lvl="0" marL="457200" marR="0" rtl="0" algn="just">
              <a:spcBef>
                <a:spcPts val="0"/>
              </a:spcBef>
              <a:buClr>
                <a:schemeClr val="dk1"/>
              </a:buClr>
              <a:buSzPct val="100000"/>
              <a:buChar char="-"/>
            </a:pPr>
            <a:r>
              <a:rPr lang="en-US" sz="1800">
                <a:solidFill>
                  <a:schemeClr val="dk1"/>
                </a:solidFill>
              </a:rPr>
              <a:t>An abstract method contains a method signature, but no method body. Instead of curly braces an </a:t>
            </a:r>
            <a:r>
              <a:rPr b="1" lang="en-US" sz="1800">
                <a:solidFill>
                  <a:srgbClr val="A64D79"/>
                </a:solidFill>
                <a:latin typeface="Courier New"/>
                <a:ea typeface="Courier New"/>
                <a:cs typeface="Courier New"/>
                <a:sym typeface="Courier New"/>
              </a:rPr>
              <a:t>abstract </a:t>
            </a:r>
            <a:r>
              <a:rPr lang="en-US" sz="1800">
                <a:solidFill>
                  <a:schemeClr val="dk1"/>
                </a:solidFill>
              </a:rPr>
              <a:t>method will have a semicolon at the end.</a:t>
            </a:r>
          </a:p>
          <a:p>
            <a:pPr indent="-342900" lvl="0" marL="457200" marR="0" rtl="0" algn="just">
              <a:spcBef>
                <a:spcPts val="0"/>
              </a:spcBef>
              <a:buClr>
                <a:schemeClr val="dk1"/>
              </a:buClr>
              <a:buSzPct val="100000"/>
              <a:buChar char="-"/>
            </a:pPr>
            <a:r>
              <a:rPr lang="en-US" sz="1800">
                <a:solidFill>
                  <a:schemeClr val="dk1"/>
                </a:solidFill>
              </a:rPr>
              <a:t>Declaring a method as abstract has two consequences:</a:t>
            </a:r>
          </a:p>
          <a:p>
            <a:pPr indent="-342900" lvl="0" marL="1371600" marR="0" rtl="0" algn="just">
              <a:spcBef>
                <a:spcPts val="0"/>
              </a:spcBef>
              <a:buClr>
                <a:schemeClr val="dk1"/>
              </a:buClr>
              <a:buSzPct val="100000"/>
              <a:buAutoNum type="arabicPeriod"/>
            </a:pPr>
            <a:r>
              <a:rPr lang="en-US" sz="1800">
                <a:solidFill>
                  <a:schemeClr val="dk1"/>
                </a:solidFill>
              </a:rPr>
              <a:t>The class containing it must be declared as </a:t>
            </a:r>
            <a:r>
              <a:rPr b="1" lang="en-US" sz="1800">
                <a:solidFill>
                  <a:srgbClr val="A64D79"/>
                </a:solidFill>
                <a:latin typeface="Courier New"/>
                <a:ea typeface="Courier New"/>
                <a:cs typeface="Courier New"/>
                <a:sym typeface="Courier New"/>
              </a:rPr>
              <a:t>abstract</a:t>
            </a:r>
            <a:r>
              <a:rPr lang="en-US" sz="1800">
                <a:solidFill>
                  <a:schemeClr val="dk1"/>
                </a:solidFill>
              </a:rPr>
              <a:t>.</a:t>
            </a:r>
          </a:p>
          <a:p>
            <a:pPr indent="-342900" lvl="0" marL="1371600" marR="0" rtl="0" algn="just">
              <a:spcBef>
                <a:spcPts val="0"/>
              </a:spcBef>
              <a:buClr>
                <a:schemeClr val="dk1"/>
              </a:buClr>
              <a:buSzPct val="100000"/>
              <a:buAutoNum type="arabicPeriod"/>
            </a:pPr>
            <a:r>
              <a:rPr lang="en-US" sz="1800">
                <a:solidFill>
                  <a:schemeClr val="dk1"/>
                </a:solidFill>
              </a:rPr>
              <a:t>Any class inheriting the current class must either override the </a:t>
            </a:r>
            <a:r>
              <a:rPr b="1" lang="en-US" sz="1800">
                <a:solidFill>
                  <a:srgbClr val="A64D79"/>
                </a:solidFill>
                <a:latin typeface="Courier New"/>
                <a:ea typeface="Courier New"/>
                <a:cs typeface="Courier New"/>
                <a:sym typeface="Courier New"/>
              </a:rPr>
              <a:t>abstract </a:t>
            </a:r>
            <a:r>
              <a:rPr lang="en-US" sz="1800">
                <a:solidFill>
                  <a:schemeClr val="dk1"/>
                </a:solidFill>
              </a:rPr>
              <a:t>method or declare itself as </a:t>
            </a:r>
            <a:r>
              <a:rPr b="1" lang="en-US" sz="1800">
                <a:solidFill>
                  <a:srgbClr val="A64D79"/>
                </a:solidFill>
                <a:latin typeface="Courier New"/>
                <a:ea typeface="Courier New"/>
                <a:cs typeface="Courier New"/>
                <a:sym typeface="Courier New"/>
              </a:rPr>
              <a:t>abstract</a:t>
            </a:r>
            <a:r>
              <a:rPr lang="en-US" sz="1800">
                <a:solidFill>
                  <a:schemeClr val="dk1"/>
                </a:solidFill>
              </a:rPr>
              <a:t>.</a:t>
            </a:r>
          </a:p>
          <a:p>
            <a:pPr indent="-342900" lvl="0" marL="457200" marR="0" rtl="0" algn="just">
              <a:spcBef>
                <a:spcPts val="0"/>
              </a:spcBef>
              <a:buClr>
                <a:schemeClr val="dk1"/>
              </a:buClr>
              <a:buSzPct val="100000"/>
              <a:buChar char="-"/>
            </a:pPr>
            <a:r>
              <a:rPr lang="en-US" sz="1800">
                <a:solidFill>
                  <a:schemeClr val="dk1"/>
                </a:solidFill>
              </a:rPr>
              <a:t>Note that eventually, a descendant class has to implement the abstract method; otherwise, you would have a hierarchy of abstract classes that cannot be instantiated.</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The Java 4</a:t>
            </a:r>
          </a:p>
          <a:p>
            <a:pPr lvl="0" rtl="0">
              <a:spcBef>
                <a:spcPts val="0"/>
              </a:spcBef>
              <a:buClr>
                <a:srgbClr val="7F7F7F"/>
              </a:buClr>
              <a:buSzPct val="25000"/>
              <a:buFont typeface="Arial"/>
              <a:buNone/>
            </a:pPr>
            <a:r>
              <a:rPr i="1" lang="en-US" sz="2400">
                <a:latin typeface="Arial"/>
                <a:ea typeface="Arial"/>
                <a:cs typeface="Arial"/>
                <a:sym typeface="Arial"/>
              </a:rPr>
              <a:t>Abstraction: interfaces</a:t>
            </a:r>
          </a:p>
          <a:p>
            <a:pPr indent="0" lvl="0" marL="0" marR="0" rtl="0" algn="l">
              <a:spcBef>
                <a:spcPts val="0"/>
              </a:spcBef>
              <a:buClr>
                <a:srgbClr val="7F7F7F"/>
              </a:buClr>
              <a:buSzPct val="25000"/>
              <a:buFont typeface="Arial"/>
              <a:buNone/>
            </a:pPr>
            <a:r>
              <a:t/>
            </a:r>
            <a:endParaRPr sz="2800">
              <a:latin typeface="Arial"/>
              <a:ea typeface="Arial"/>
              <a:cs typeface="Arial"/>
              <a:sym typeface="Arial"/>
            </a:endParaRPr>
          </a:p>
        </p:txBody>
      </p:sp>
      <p:sp>
        <p:nvSpPr>
          <p:cNvPr id="509" name="Shape 509"/>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510" name="Shape 510"/>
          <p:cNvGrpSpPr/>
          <p:nvPr/>
        </p:nvGrpSpPr>
        <p:grpSpPr>
          <a:xfrm>
            <a:off x="0" y="-3465"/>
            <a:ext cx="9144000" cy="425099"/>
            <a:chOff x="0" y="-3465"/>
            <a:chExt cx="9144000" cy="425099"/>
          </a:xfrm>
        </p:grpSpPr>
        <p:grpSp>
          <p:nvGrpSpPr>
            <p:cNvPr id="511" name="Shape 511"/>
            <p:cNvGrpSpPr/>
            <p:nvPr/>
          </p:nvGrpSpPr>
          <p:grpSpPr>
            <a:xfrm>
              <a:off x="0" y="0"/>
              <a:ext cx="9144000" cy="404700"/>
              <a:chOff x="0" y="0"/>
              <a:chExt cx="9144000" cy="404700"/>
            </a:xfrm>
          </p:grpSpPr>
          <p:sp>
            <p:nvSpPr>
              <p:cNvPr id="512" name="Shape 512"/>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513" name="Shape 513"/>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514" name="Shape 514"/>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515" name="Shape 515"/>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An </a:t>
            </a:r>
            <a:r>
              <a:rPr i="1" lang="en-US" sz="1800"/>
              <a:t>interface </a:t>
            </a:r>
            <a:r>
              <a:rPr lang="en-US" sz="1800">
                <a:solidFill>
                  <a:schemeClr val="dk1"/>
                </a:solidFill>
              </a:rPr>
              <a:t>is a reference type in Java. It is similar to a class</a:t>
            </a:r>
          </a:p>
          <a:p>
            <a:pPr indent="-342900" lvl="0" marL="457200" marR="0" rtl="0" algn="just">
              <a:spcBef>
                <a:spcPts val="0"/>
              </a:spcBef>
              <a:buClr>
                <a:schemeClr val="dk1"/>
              </a:buClr>
              <a:buSzPct val="100000"/>
              <a:buChar char="-"/>
            </a:pPr>
            <a:r>
              <a:rPr lang="en-US" sz="1800">
                <a:solidFill>
                  <a:schemeClr val="dk1"/>
                </a:solidFill>
              </a:rPr>
              <a:t>Along with </a:t>
            </a:r>
            <a:r>
              <a:rPr b="1" lang="en-US" sz="1800">
                <a:solidFill>
                  <a:srgbClr val="A64D79"/>
                </a:solidFill>
                <a:latin typeface="Courier New"/>
                <a:ea typeface="Courier New"/>
                <a:cs typeface="Courier New"/>
                <a:sym typeface="Courier New"/>
              </a:rPr>
              <a:t>abstract </a:t>
            </a:r>
            <a:r>
              <a:rPr lang="en-US" sz="1800">
                <a:solidFill>
                  <a:schemeClr val="dk1"/>
                </a:solidFill>
              </a:rPr>
              <a:t>methods an </a:t>
            </a:r>
            <a:r>
              <a:rPr i="1" lang="en-US" sz="1800"/>
              <a:t>interface </a:t>
            </a:r>
            <a:r>
              <a:rPr lang="en-US" sz="1800">
                <a:solidFill>
                  <a:schemeClr val="dk1"/>
                </a:solidFill>
              </a:rPr>
              <a:t>may also contain constants, default methods, </a:t>
            </a:r>
            <a:r>
              <a:rPr b="1" lang="en-US" sz="1800">
                <a:solidFill>
                  <a:srgbClr val="A64D79"/>
                </a:solidFill>
                <a:latin typeface="Courier New"/>
                <a:ea typeface="Courier New"/>
                <a:cs typeface="Courier New"/>
                <a:sym typeface="Courier New"/>
              </a:rPr>
              <a:t>static </a:t>
            </a:r>
            <a:r>
              <a:rPr lang="en-US" sz="1800">
                <a:solidFill>
                  <a:schemeClr val="dk1"/>
                </a:solidFill>
              </a:rPr>
              <a:t>methods, and nested types. Method bodies exist only for non-abstract methods, obviously.</a:t>
            </a:r>
          </a:p>
          <a:p>
            <a:pPr indent="-342900" lvl="0" marL="457200" marR="0" rtl="0" algn="just">
              <a:spcBef>
                <a:spcPts val="0"/>
              </a:spcBef>
              <a:buClr>
                <a:schemeClr val="dk1"/>
              </a:buClr>
              <a:buSzPct val="100000"/>
              <a:buChar char="-"/>
            </a:pPr>
            <a:r>
              <a:rPr lang="en-US" sz="1800">
                <a:solidFill>
                  <a:schemeClr val="dk1"/>
                </a:solidFill>
              </a:rPr>
              <a:t>Writing an </a:t>
            </a:r>
            <a:r>
              <a:rPr i="1" lang="en-US" sz="1800"/>
              <a:t>interface </a:t>
            </a:r>
            <a:r>
              <a:rPr lang="en-US" sz="1800">
                <a:solidFill>
                  <a:schemeClr val="dk1"/>
                </a:solidFill>
              </a:rPr>
              <a:t>is similar to writing a class. But a class describes the attributes and behaviours of an object. And an </a:t>
            </a:r>
            <a:r>
              <a:rPr i="1" lang="en-US" sz="1800"/>
              <a:t>interface </a:t>
            </a:r>
            <a:r>
              <a:rPr lang="en-US" sz="1800">
                <a:solidFill>
                  <a:schemeClr val="dk1"/>
                </a:solidFill>
              </a:rPr>
              <a:t>contains behaviours that a class implements.</a:t>
            </a:r>
          </a:p>
          <a:p>
            <a:pPr indent="-342900" lvl="0" marL="457200" marR="0" rtl="0" algn="just">
              <a:spcBef>
                <a:spcPts val="0"/>
              </a:spcBef>
              <a:buClr>
                <a:schemeClr val="dk1"/>
              </a:buClr>
              <a:buSzPct val="100000"/>
              <a:buChar char="-"/>
            </a:pPr>
            <a:r>
              <a:rPr lang="en-US" sz="1800">
                <a:solidFill>
                  <a:schemeClr val="dk1"/>
                </a:solidFill>
              </a:rPr>
              <a:t>Unless the class that implements the </a:t>
            </a:r>
            <a:r>
              <a:rPr i="1" lang="en-US" sz="1800">
                <a:solidFill>
                  <a:schemeClr val="dk1"/>
                </a:solidFill>
              </a:rPr>
              <a:t>interface </a:t>
            </a:r>
            <a:r>
              <a:rPr lang="en-US" sz="1800">
                <a:solidFill>
                  <a:schemeClr val="dk1"/>
                </a:solidFill>
              </a:rPr>
              <a:t>is </a:t>
            </a:r>
            <a:r>
              <a:rPr b="1" lang="en-US" sz="1800">
                <a:solidFill>
                  <a:srgbClr val="A64D79"/>
                </a:solidFill>
                <a:latin typeface="Courier New"/>
                <a:ea typeface="Courier New"/>
                <a:cs typeface="Courier New"/>
                <a:sym typeface="Courier New"/>
              </a:rPr>
              <a:t>abstract</a:t>
            </a:r>
            <a:r>
              <a:rPr lang="en-US" sz="1800">
                <a:solidFill>
                  <a:schemeClr val="dk1"/>
                </a:solidFill>
              </a:rPr>
              <a:t>, all the methods of the </a:t>
            </a:r>
            <a:r>
              <a:rPr i="1" lang="en-US" sz="1800">
                <a:solidFill>
                  <a:schemeClr val="dk1"/>
                </a:solidFill>
              </a:rPr>
              <a:t>interface </a:t>
            </a:r>
            <a:r>
              <a:rPr lang="en-US" sz="1800">
                <a:solidFill>
                  <a:schemeClr val="dk1"/>
                </a:solidFill>
              </a:rPr>
              <a:t>need to be defined in the class.</a:t>
            </a:r>
          </a:p>
          <a:p>
            <a:pPr indent="-342900" lvl="0" marL="457200" marR="0" rtl="0" algn="just">
              <a:spcBef>
                <a:spcPts val="0"/>
              </a:spcBef>
              <a:buClr>
                <a:schemeClr val="dk1"/>
              </a:buClr>
              <a:buSzPct val="100000"/>
              <a:buChar char="-"/>
            </a:pPr>
            <a:r>
              <a:rPr lang="en-US" sz="1800">
                <a:solidFill>
                  <a:schemeClr val="dk1"/>
                </a:solidFill>
              </a:rPr>
              <a:t>The </a:t>
            </a:r>
            <a:r>
              <a:rPr b="1" lang="en-US" sz="1800">
                <a:solidFill>
                  <a:srgbClr val="A64D79"/>
                </a:solidFill>
                <a:latin typeface="Courier New"/>
                <a:ea typeface="Courier New"/>
                <a:cs typeface="Courier New"/>
                <a:sym typeface="Courier New"/>
              </a:rPr>
              <a:t>interface </a:t>
            </a:r>
            <a:r>
              <a:rPr lang="en-US" sz="1800">
                <a:solidFill>
                  <a:schemeClr val="dk1"/>
                </a:solidFill>
              </a:rPr>
              <a:t>keyword is used to declare an </a:t>
            </a:r>
            <a:r>
              <a:rPr i="1" lang="en-US" sz="1800">
                <a:solidFill>
                  <a:schemeClr val="dk1"/>
                </a:solidFill>
              </a:rPr>
              <a:t>interface</a:t>
            </a:r>
            <a:r>
              <a:rPr lang="en-US" sz="1800">
                <a:solidFill>
                  <a:schemeClr val="dk1"/>
                </a:solidFill>
              </a:rPr>
              <a:t>.</a:t>
            </a:r>
          </a:p>
          <a:p>
            <a:pPr indent="-342900" lvl="0" marL="457200" marR="0" rtl="0" algn="just">
              <a:spcBef>
                <a:spcPts val="0"/>
              </a:spcBef>
              <a:buClr>
                <a:schemeClr val="dk1"/>
              </a:buClr>
              <a:buSzPct val="100000"/>
              <a:buChar char="-"/>
            </a:pPr>
            <a:r>
              <a:rPr lang="en-US" sz="1800">
                <a:solidFill>
                  <a:schemeClr val="dk1"/>
                </a:solidFill>
              </a:rPr>
              <a:t>e.g.:</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public interface </a:t>
            </a:r>
            <a:r>
              <a:rPr lang="en-US" sz="1800">
                <a:solidFill>
                  <a:schemeClr val="dk1"/>
                </a:solidFill>
                <a:latin typeface="Courier New"/>
                <a:ea typeface="Courier New"/>
                <a:cs typeface="Courier New"/>
                <a:sym typeface="Courier New"/>
              </a:rPr>
              <a:t>NameOfInterface</a:t>
            </a:r>
          </a:p>
          <a:p>
            <a:pPr indent="457200" lvl="0" marL="457200" marR="0" rtl="0" algn="just">
              <a:spcBef>
                <a:spcPts val="0"/>
              </a:spcBef>
              <a:buNone/>
            </a:pPr>
            <a:r>
              <a:rPr lang="en-US" sz="1800">
                <a:solidFill>
                  <a:schemeClr val="dk1"/>
                </a:solidFill>
                <a:latin typeface="Courier New"/>
                <a:ea typeface="Courier New"/>
                <a:cs typeface="Courier New"/>
                <a:sym typeface="Courier New"/>
              </a:rPr>
              <a:t>{</a:t>
            </a:r>
          </a:p>
          <a:p>
            <a:pPr indent="457200" lvl="0" marL="914400" marR="0" rtl="0" algn="just">
              <a:spcBef>
                <a:spcPts val="0"/>
              </a:spcBef>
              <a:buNone/>
            </a:pPr>
            <a:r>
              <a:rPr lang="en-US" sz="1800">
                <a:solidFill>
                  <a:srgbClr val="6AA84F"/>
                </a:solidFill>
                <a:latin typeface="Courier New"/>
                <a:ea typeface="Courier New"/>
                <a:cs typeface="Courier New"/>
                <a:sym typeface="Courier New"/>
              </a:rPr>
              <a:t>// Any number of </a:t>
            </a:r>
            <a:r>
              <a:rPr b="1" lang="en-US" sz="1800">
                <a:solidFill>
                  <a:srgbClr val="6AA84F"/>
                </a:solidFill>
                <a:latin typeface="Courier New"/>
                <a:ea typeface="Courier New"/>
                <a:cs typeface="Courier New"/>
                <a:sym typeface="Courier New"/>
              </a:rPr>
              <a:t>final</a:t>
            </a:r>
            <a:r>
              <a:rPr lang="en-US" sz="1800">
                <a:solidFill>
                  <a:srgbClr val="6AA84F"/>
                </a:solidFill>
                <a:latin typeface="Courier New"/>
                <a:ea typeface="Courier New"/>
                <a:cs typeface="Courier New"/>
                <a:sym typeface="Courier New"/>
              </a:rPr>
              <a:t>, </a:t>
            </a:r>
            <a:r>
              <a:rPr b="1" lang="en-US" sz="1800">
                <a:solidFill>
                  <a:srgbClr val="6AA84F"/>
                </a:solidFill>
                <a:latin typeface="Courier New"/>
                <a:ea typeface="Courier New"/>
                <a:cs typeface="Courier New"/>
                <a:sym typeface="Courier New"/>
              </a:rPr>
              <a:t>static </a:t>
            </a:r>
            <a:r>
              <a:rPr lang="en-US" sz="1800">
                <a:solidFill>
                  <a:srgbClr val="6AA84F"/>
                </a:solidFill>
                <a:latin typeface="Courier New"/>
                <a:ea typeface="Courier New"/>
                <a:cs typeface="Courier New"/>
                <a:sym typeface="Courier New"/>
              </a:rPr>
              <a:t>fields</a:t>
            </a:r>
            <a:br>
              <a:rPr lang="en-US" sz="1800">
                <a:solidFill>
                  <a:srgbClr val="6AA84F"/>
                </a:solidFill>
                <a:latin typeface="Courier New"/>
                <a:ea typeface="Courier New"/>
                <a:cs typeface="Courier New"/>
                <a:sym typeface="Courier New"/>
              </a:rPr>
            </a:br>
            <a:r>
              <a:rPr lang="en-US" sz="1800">
                <a:solidFill>
                  <a:srgbClr val="6AA84F"/>
                </a:solidFill>
                <a:latin typeface="Courier New"/>
                <a:ea typeface="Courier New"/>
                <a:cs typeface="Courier New"/>
                <a:sym typeface="Courier New"/>
              </a:rPr>
              <a:t>   	// Any number of </a:t>
            </a:r>
            <a:r>
              <a:rPr b="1" lang="en-US" sz="1800">
                <a:solidFill>
                  <a:srgbClr val="6AA84F"/>
                </a:solidFill>
                <a:latin typeface="Courier New"/>
                <a:ea typeface="Courier New"/>
                <a:cs typeface="Courier New"/>
                <a:sym typeface="Courier New"/>
              </a:rPr>
              <a:t>abstract </a:t>
            </a:r>
            <a:r>
              <a:rPr lang="en-US" sz="1800">
                <a:solidFill>
                  <a:srgbClr val="6AA84F"/>
                </a:solidFill>
                <a:latin typeface="Courier New"/>
                <a:ea typeface="Courier New"/>
                <a:cs typeface="Courier New"/>
                <a:sym typeface="Courier New"/>
              </a:rPr>
              <a:t>method declarations</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x="0" y="0"/>
          <a:ext cx="0" cy="0"/>
          <a:chOff x="0" y="0"/>
          <a:chExt cx="0" cy="0"/>
        </a:xfrm>
      </p:grpSpPr>
      <p:sp>
        <p:nvSpPr>
          <p:cNvPr id="520" name="Shape 520"/>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The Java 4</a:t>
            </a:r>
          </a:p>
          <a:p>
            <a:pPr lvl="0" rtl="0">
              <a:spcBef>
                <a:spcPts val="0"/>
              </a:spcBef>
              <a:buClr>
                <a:srgbClr val="7F7F7F"/>
              </a:buClr>
              <a:buSzPct val="25000"/>
              <a:buFont typeface="Arial"/>
              <a:buNone/>
            </a:pPr>
            <a:r>
              <a:rPr i="1" lang="en-US" sz="2400">
                <a:latin typeface="Arial"/>
                <a:ea typeface="Arial"/>
                <a:cs typeface="Arial"/>
                <a:sym typeface="Arial"/>
              </a:rPr>
              <a:t>Abstraction: interfaces</a:t>
            </a:r>
          </a:p>
          <a:p>
            <a:pPr indent="0" lvl="0" marL="0" marR="0" rtl="0" algn="l">
              <a:spcBef>
                <a:spcPts val="0"/>
              </a:spcBef>
              <a:buClr>
                <a:srgbClr val="7F7F7F"/>
              </a:buClr>
              <a:buSzPct val="25000"/>
              <a:buFont typeface="Arial"/>
              <a:buNone/>
            </a:pPr>
            <a:r>
              <a:t/>
            </a:r>
            <a:endParaRPr sz="2800">
              <a:latin typeface="Arial"/>
              <a:ea typeface="Arial"/>
              <a:cs typeface="Arial"/>
              <a:sym typeface="Arial"/>
            </a:endParaRPr>
          </a:p>
        </p:txBody>
      </p:sp>
      <p:sp>
        <p:nvSpPr>
          <p:cNvPr id="521" name="Shape 521"/>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522" name="Shape 522"/>
          <p:cNvGrpSpPr/>
          <p:nvPr/>
        </p:nvGrpSpPr>
        <p:grpSpPr>
          <a:xfrm>
            <a:off x="0" y="-3465"/>
            <a:ext cx="9144000" cy="425099"/>
            <a:chOff x="0" y="-3465"/>
            <a:chExt cx="9144000" cy="425099"/>
          </a:xfrm>
        </p:grpSpPr>
        <p:grpSp>
          <p:nvGrpSpPr>
            <p:cNvPr id="523" name="Shape 523"/>
            <p:cNvGrpSpPr/>
            <p:nvPr/>
          </p:nvGrpSpPr>
          <p:grpSpPr>
            <a:xfrm>
              <a:off x="0" y="0"/>
              <a:ext cx="9144000" cy="404700"/>
              <a:chOff x="0" y="0"/>
              <a:chExt cx="9144000" cy="404700"/>
            </a:xfrm>
          </p:grpSpPr>
          <p:sp>
            <p:nvSpPr>
              <p:cNvPr id="524" name="Shape 524"/>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525" name="Shape 525"/>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526" name="Shape 526"/>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527" name="Shape 527"/>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Interfaces have the following properties:</a:t>
            </a:r>
          </a:p>
          <a:p>
            <a:pPr indent="-342900" lvl="0" marL="1371600" marR="0" rtl="0" algn="just">
              <a:spcBef>
                <a:spcPts val="0"/>
              </a:spcBef>
              <a:buClr>
                <a:schemeClr val="dk1"/>
              </a:buClr>
              <a:buSzPct val="100000"/>
              <a:buAutoNum type="arabicPeriod"/>
            </a:pPr>
            <a:r>
              <a:rPr lang="en-US" sz="1800">
                <a:solidFill>
                  <a:schemeClr val="dk1"/>
                </a:solidFill>
              </a:rPr>
              <a:t>An </a:t>
            </a:r>
            <a:r>
              <a:rPr i="1" lang="en-US" sz="1800">
                <a:solidFill>
                  <a:schemeClr val="dk1"/>
                </a:solidFill>
              </a:rPr>
              <a:t>interface </a:t>
            </a:r>
            <a:r>
              <a:rPr lang="en-US" sz="1800">
                <a:solidFill>
                  <a:schemeClr val="dk1"/>
                </a:solidFill>
              </a:rPr>
              <a:t>is implicitly </a:t>
            </a:r>
            <a:r>
              <a:rPr b="1" lang="en-US" sz="1800">
                <a:solidFill>
                  <a:srgbClr val="A64D79"/>
                </a:solidFill>
                <a:latin typeface="Courier New"/>
                <a:ea typeface="Courier New"/>
                <a:cs typeface="Courier New"/>
                <a:sym typeface="Courier New"/>
              </a:rPr>
              <a:t>abstract</a:t>
            </a:r>
            <a:r>
              <a:rPr lang="en-US" sz="1800">
                <a:solidFill>
                  <a:schemeClr val="dk1"/>
                </a:solidFill>
              </a:rPr>
              <a:t>. You do not need to use the </a:t>
            </a:r>
            <a:r>
              <a:rPr b="1" lang="en-US" sz="1800">
                <a:solidFill>
                  <a:srgbClr val="A64D79"/>
                </a:solidFill>
                <a:latin typeface="Courier New"/>
                <a:ea typeface="Courier New"/>
                <a:cs typeface="Courier New"/>
                <a:sym typeface="Courier New"/>
              </a:rPr>
              <a:t>abstract</a:t>
            </a:r>
            <a:r>
              <a:rPr lang="en-US" sz="1800">
                <a:solidFill>
                  <a:srgbClr val="A64D79"/>
                </a:solidFill>
                <a:latin typeface="Courier New"/>
                <a:ea typeface="Courier New"/>
                <a:cs typeface="Courier New"/>
                <a:sym typeface="Courier New"/>
              </a:rPr>
              <a:t> </a:t>
            </a:r>
            <a:r>
              <a:rPr lang="en-US" sz="1800">
                <a:solidFill>
                  <a:schemeClr val="dk1"/>
                </a:solidFill>
              </a:rPr>
              <a:t>keyword while declaring an </a:t>
            </a:r>
            <a:r>
              <a:rPr i="1" lang="en-US" sz="1800">
                <a:solidFill>
                  <a:schemeClr val="dk1"/>
                </a:solidFill>
              </a:rPr>
              <a:t>interface</a:t>
            </a:r>
            <a:r>
              <a:rPr lang="en-US" sz="1800">
                <a:solidFill>
                  <a:schemeClr val="dk1"/>
                </a:solidFill>
              </a:rPr>
              <a:t>.</a:t>
            </a:r>
          </a:p>
          <a:p>
            <a:pPr indent="-342900" lvl="0" marL="1371600" marR="0" rtl="0" algn="just">
              <a:spcBef>
                <a:spcPts val="0"/>
              </a:spcBef>
              <a:buClr>
                <a:schemeClr val="dk1"/>
              </a:buClr>
              <a:buSzPct val="100000"/>
              <a:buAutoNum type="arabicPeriod"/>
            </a:pPr>
            <a:r>
              <a:rPr lang="en-US" sz="1800">
                <a:solidFill>
                  <a:schemeClr val="dk1"/>
                </a:solidFill>
              </a:rPr>
              <a:t>Each method in an </a:t>
            </a:r>
            <a:r>
              <a:rPr i="1" lang="en-US" sz="1800">
                <a:solidFill>
                  <a:schemeClr val="dk1"/>
                </a:solidFill>
              </a:rPr>
              <a:t>interface </a:t>
            </a:r>
            <a:r>
              <a:rPr lang="en-US" sz="1800">
                <a:solidFill>
                  <a:schemeClr val="dk1"/>
                </a:solidFill>
              </a:rPr>
              <a:t>is also implicitly </a:t>
            </a:r>
            <a:r>
              <a:rPr b="1" lang="en-US" sz="1800">
                <a:solidFill>
                  <a:srgbClr val="A64D79"/>
                </a:solidFill>
                <a:latin typeface="Courier New"/>
                <a:ea typeface="Courier New"/>
                <a:cs typeface="Courier New"/>
                <a:sym typeface="Courier New"/>
              </a:rPr>
              <a:t>abstract</a:t>
            </a:r>
            <a:r>
              <a:rPr lang="en-US" sz="1800">
                <a:solidFill>
                  <a:schemeClr val="dk1"/>
                </a:solidFill>
              </a:rPr>
              <a:t>, so the </a:t>
            </a:r>
            <a:r>
              <a:rPr b="1" lang="en-US" sz="1800">
                <a:solidFill>
                  <a:srgbClr val="A64D79"/>
                </a:solidFill>
                <a:latin typeface="Courier New"/>
                <a:ea typeface="Courier New"/>
                <a:cs typeface="Courier New"/>
                <a:sym typeface="Courier New"/>
              </a:rPr>
              <a:t>abstract </a:t>
            </a:r>
            <a:r>
              <a:rPr lang="en-US" sz="1800">
                <a:solidFill>
                  <a:schemeClr val="dk1"/>
                </a:solidFill>
              </a:rPr>
              <a:t>keyword is not needed.</a:t>
            </a:r>
          </a:p>
          <a:p>
            <a:pPr indent="-342900" lvl="0" marL="1371600" marR="0" rtl="0" algn="just">
              <a:spcBef>
                <a:spcPts val="0"/>
              </a:spcBef>
              <a:buClr>
                <a:schemeClr val="dk1"/>
              </a:buClr>
              <a:buSzPct val="100000"/>
              <a:buAutoNum type="arabicPeriod"/>
            </a:pPr>
            <a:r>
              <a:rPr lang="en-US" sz="1800">
                <a:solidFill>
                  <a:schemeClr val="dk1"/>
                </a:solidFill>
              </a:rPr>
              <a:t>Methods in an </a:t>
            </a:r>
            <a:r>
              <a:rPr i="1" lang="en-US" sz="1800">
                <a:solidFill>
                  <a:schemeClr val="dk1"/>
                </a:solidFill>
              </a:rPr>
              <a:t>interface </a:t>
            </a:r>
            <a:r>
              <a:rPr lang="en-US" sz="1800">
                <a:solidFill>
                  <a:schemeClr val="dk1"/>
                </a:solidFill>
              </a:rPr>
              <a:t>are implicitly </a:t>
            </a:r>
            <a:r>
              <a:rPr b="1" lang="en-US" sz="1800">
                <a:solidFill>
                  <a:srgbClr val="A64D79"/>
                </a:solidFill>
                <a:latin typeface="Courier New"/>
                <a:ea typeface="Courier New"/>
                <a:cs typeface="Courier New"/>
                <a:sym typeface="Courier New"/>
              </a:rPr>
              <a:t>public</a:t>
            </a:r>
            <a:r>
              <a:rPr lang="en-US" sz="1800">
                <a:solidFill>
                  <a:schemeClr val="dk1"/>
                </a:solidFill>
              </a:rPr>
              <a:t>.</a:t>
            </a:r>
          </a:p>
          <a:p>
            <a:pPr indent="-342900" lvl="0" marL="457200" marR="0" rtl="0" algn="just">
              <a:spcBef>
                <a:spcPts val="0"/>
              </a:spcBef>
              <a:buClr>
                <a:schemeClr val="dk1"/>
              </a:buClr>
              <a:buSzPct val="100000"/>
              <a:buChar char="-"/>
            </a:pPr>
            <a:r>
              <a:rPr lang="en-US" sz="1800">
                <a:solidFill>
                  <a:schemeClr val="dk1"/>
                </a:solidFill>
              </a:rPr>
              <a:t>e.g.:</a:t>
            </a:r>
          </a:p>
          <a:p>
            <a:pPr lvl="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interface </a:t>
            </a:r>
            <a:r>
              <a:rPr lang="en-US" sz="1800">
                <a:solidFill>
                  <a:schemeClr val="dk1"/>
                </a:solidFill>
                <a:latin typeface="Courier New"/>
                <a:ea typeface="Courier New"/>
                <a:cs typeface="Courier New"/>
                <a:sym typeface="Courier New"/>
              </a:rPr>
              <a:t>Animal </a:t>
            </a:r>
          </a:p>
          <a:p>
            <a:pPr indent="457200" lvl="0" marL="457200" marR="0" rtl="0" algn="just">
              <a:spcBef>
                <a:spcPts val="0"/>
              </a:spcBef>
              <a:buNone/>
            </a:pPr>
            <a:r>
              <a:rPr lang="en-US" sz="1800">
                <a:solidFill>
                  <a:schemeClr val="dk1"/>
                </a:solidFill>
                <a:latin typeface="Courier New"/>
                <a:ea typeface="Courier New"/>
                <a:cs typeface="Courier New"/>
                <a:sym typeface="Courier New"/>
              </a:rPr>
              <a:t>{</a:t>
            </a:r>
          </a:p>
          <a:p>
            <a:pPr indent="457200" lvl="0" marL="457200" marR="0" rtl="0" algn="just">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public void </a:t>
            </a:r>
            <a:r>
              <a:rPr lang="en-US" sz="1800">
                <a:solidFill>
                  <a:schemeClr val="dk1"/>
                </a:solidFill>
                <a:latin typeface="Courier New"/>
                <a:ea typeface="Courier New"/>
                <a:cs typeface="Courier New"/>
                <a:sym typeface="Courier New"/>
              </a:rPr>
              <a:t>eat();</a:t>
            </a:r>
          </a:p>
          <a:p>
            <a:pPr indent="457200" lvl="0" marL="914400" marR="0" rtl="0" algn="just">
              <a:spcBef>
                <a:spcPts val="0"/>
              </a:spcBef>
              <a:buNone/>
            </a:pPr>
            <a:r>
              <a:rPr b="1" lang="en-US" sz="1800">
                <a:solidFill>
                  <a:srgbClr val="A64D79"/>
                </a:solidFill>
                <a:latin typeface="Courier New"/>
                <a:ea typeface="Courier New"/>
                <a:cs typeface="Courier New"/>
                <a:sym typeface="Courier New"/>
              </a:rPr>
              <a:t>public void </a:t>
            </a:r>
            <a:r>
              <a:rPr lang="en-US" sz="1800">
                <a:solidFill>
                  <a:schemeClr val="dk1"/>
                </a:solidFill>
                <a:latin typeface="Courier New"/>
                <a:ea typeface="Courier New"/>
                <a:cs typeface="Courier New"/>
                <a:sym typeface="Courier New"/>
              </a:rPr>
              <a:t>travel();</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a:t>
            </a:r>
          </a:p>
          <a:p>
            <a:pPr indent="457200" lvl="0" marL="914400" marR="0" rtl="0" algn="just">
              <a:spcBef>
                <a:spcPts val="0"/>
              </a:spcBef>
              <a:buNone/>
            </a:pPr>
            <a:r>
              <a:t/>
            </a:r>
            <a:endParaRPr sz="1800">
              <a:solidFill>
                <a:schemeClr val="dk1"/>
              </a:solidFill>
              <a:latin typeface="Courier New"/>
              <a:ea typeface="Courier New"/>
              <a:cs typeface="Courier New"/>
              <a:sym typeface="Courier New"/>
            </a:endParaRPr>
          </a:p>
          <a:p>
            <a:pPr indent="-342900" lvl="0" marL="457200" marR="0" rtl="0" algn="just">
              <a:spcBef>
                <a:spcPts val="0"/>
              </a:spcBef>
              <a:buClr>
                <a:schemeClr val="dk1"/>
              </a:buClr>
              <a:buSzPct val="100000"/>
              <a:buChar char="-"/>
            </a:pPr>
            <a:r>
              <a:rPr lang="en-US" sz="1800">
                <a:solidFill>
                  <a:schemeClr val="dk1"/>
                </a:solidFill>
              </a:rPr>
              <a:t>When a class implements an </a:t>
            </a:r>
            <a:r>
              <a:rPr i="1" lang="en-US" sz="1800">
                <a:solidFill>
                  <a:schemeClr val="dk1"/>
                </a:solidFill>
              </a:rPr>
              <a:t>interface</a:t>
            </a:r>
            <a:r>
              <a:rPr lang="en-US" sz="1800">
                <a:solidFill>
                  <a:schemeClr val="dk1"/>
                </a:solidFill>
              </a:rPr>
              <a:t>, you can think of the class as signing a contract, agreeing to perform the specific behaviors of the </a:t>
            </a:r>
            <a:r>
              <a:rPr i="1" lang="en-US" sz="1800">
                <a:solidFill>
                  <a:schemeClr val="dk1"/>
                </a:solidFill>
              </a:rPr>
              <a:t>interface </a:t>
            </a:r>
            <a:r>
              <a:rPr lang="en-US" sz="1800">
                <a:solidFill>
                  <a:schemeClr val="dk1"/>
                </a:solidFill>
              </a:rPr>
              <a:t>(i.e. overriding its methods). If a class does not perform all the behaviors of the interface, the class must declare itself as </a:t>
            </a:r>
            <a:r>
              <a:rPr b="1" lang="en-US" sz="1800">
                <a:solidFill>
                  <a:srgbClr val="A64D79"/>
                </a:solidFill>
                <a:latin typeface="Courier New"/>
                <a:ea typeface="Courier New"/>
                <a:cs typeface="Courier New"/>
                <a:sym typeface="Courier New"/>
              </a:rPr>
              <a:t>abstract</a:t>
            </a:r>
            <a:r>
              <a:rPr lang="en-US" sz="1800">
                <a:solidFill>
                  <a:schemeClr val="dk1"/>
                </a:solidFill>
              </a:rPr>
              <a:t>.</a:t>
            </a:r>
          </a:p>
          <a:p>
            <a:pPr indent="-342900" lvl="0" marL="457200" marR="0" rtl="0" algn="just">
              <a:spcBef>
                <a:spcPts val="0"/>
              </a:spcBef>
              <a:buClr>
                <a:schemeClr val="dk1"/>
              </a:buClr>
              <a:buSzPct val="100000"/>
              <a:buChar char="-"/>
            </a:pPr>
            <a:r>
              <a:rPr lang="en-US" sz="1800">
                <a:solidFill>
                  <a:schemeClr val="dk1"/>
                </a:solidFill>
              </a:rPr>
              <a:t>A class uses the </a:t>
            </a:r>
            <a:r>
              <a:rPr b="1" lang="en-US" sz="1800">
                <a:solidFill>
                  <a:srgbClr val="A64D79"/>
                </a:solidFill>
                <a:latin typeface="Courier New"/>
                <a:ea typeface="Courier New"/>
                <a:cs typeface="Courier New"/>
                <a:sym typeface="Courier New"/>
              </a:rPr>
              <a:t>implements</a:t>
            </a:r>
            <a:r>
              <a:rPr lang="en-US" sz="1800">
                <a:solidFill>
                  <a:srgbClr val="A64D79"/>
                </a:solidFill>
                <a:latin typeface="Courier New"/>
                <a:ea typeface="Courier New"/>
                <a:cs typeface="Courier New"/>
                <a:sym typeface="Courier New"/>
              </a:rPr>
              <a:t> </a:t>
            </a:r>
            <a:r>
              <a:rPr lang="en-US" sz="1800">
                <a:solidFill>
                  <a:schemeClr val="dk1"/>
                </a:solidFill>
              </a:rPr>
              <a:t>keyword to implement an </a:t>
            </a:r>
            <a:r>
              <a:rPr i="1" lang="en-US" sz="1800">
                <a:solidFill>
                  <a:schemeClr val="dk1"/>
                </a:solidFill>
              </a:rPr>
              <a:t>interface</a:t>
            </a:r>
            <a:r>
              <a:rPr lang="en-US" sz="1800">
                <a:solidFill>
                  <a:schemeClr val="dk1"/>
                </a:solidFill>
              </a:rPr>
              <a:t>, right after the </a:t>
            </a:r>
            <a:r>
              <a:rPr b="1" lang="en-US" sz="1800">
                <a:solidFill>
                  <a:srgbClr val="A64D79"/>
                </a:solidFill>
                <a:latin typeface="Courier New"/>
                <a:ea typeface="Courier New"/>
                <a:cs typeface="Courier New"/>
                <a:sym typeface="Courier New"/>
              </a:rPr>
              <a:t>extends </a:t>
            </a:r>
            <a:r>
              <a:rPr lang="en-US" sz="1800">
                <a:solidFill>
                  <a:schemeClr val="dk1"/>
                </a:solidFill>
              </a:rPr>
              <a:t>portion.</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1" name="Shape 531"/>
        <p:cNvGrpSpPr/>
        <p:nvPr/>
      </p:nvGrpSpPr>
      <p:grpSpPr>
        <a:xfrm>
          <a:off x="0" y="0"/>
          <a:ext cx="0" cy="0"/>
          <a:chOff x="0" y="0"/>
          <a:chExt cx="0" cy="0"/>
        </a:xfrm>
      </p:grpSpPr>
      <p:sp>
        <p:nvSpPr>
          <p:cNvPr id="532" name="Shape 532"/>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The Java 4</a:t>
            </a:r>
          </a:p>
          <a:p>
            <a:pPr lvl="0" rtl="0">
              <a:spcBef>
                <a:spcPts val="0"/>
              </a:spcBef>
              <a:buClr>
                <a:srgbClr val="7F7F7F"/>
              </a:buClr>
              <a:buSzPct val="25000"/>
              <a:buFont typeface="Arial"/>
              <a:buNone/>
            </a:pPr>
            <a:r>
              <a:rPr i="1" lang="en-US" sz="2400">
                <a:latin typeface="Arial"/>
                <a:ea typeface="Arial"/>
                <a:cs typeface="Arial"/>
                <a:sym typeface="Arial"/>
              </a:rPr>
              <a:t>Abstraction: interfaces</a:t>
            </a:r>
          </a:p>
          <a:p>
            <a:pPr indent="0" lvl="0" marL="0" marR="0" rtl="0" algn="l">
              <a:spcBef>
                <a:spcPts val="0"/>
              </a:spcBef>
              <a:buClr>
                <a:srgbClr val="7F7F7F"/>
              </a:buClr>
              <a:buSzPct val="25000"/>
              <a:buFont typeface="Arial"/>
              <a:buNone/>
            </a:pPr>
            <a:r>
              <a:t/>
            </a:r>
            <a:endParaRPr sz="2800">
              <a:latin typeface="Arial"/>
              <a:ea typeface="Arial"/>
              <a:cs typeface="Arial"/>
              <a:sym typeface="Arial"/>
            </a:endParaRPr>
          </a:p>
        </p:txBody>
      </p:sp>
      <p:sp>
        <p:nvSpPr>
          <p:cNvPr id="533" name="Shape 533"/>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534" name="Shape 534"/>
          <p:cNvGrpSpPr/>
          <p:nvPr/>
        </p:nvGrpSpPr>
        <p:grpSpPr>
          <a:xfrm>
            <a:off x="0" y="-3465"/>
            <a:ext cx="9144000" cy="425099"/>
            <a:chOff x="0" y="-3465"/>
            <a:chExt cx="9144000" cy="425099"/>
          </a:xfrm>
        </p:grpSpPr>
        <p:grpSp>
          <p:nvGrpSpPr>
            <p:cNvPr id="535" name="Shape 535"/>
            <p:cNvGrpSpPr/>
            <p:nvPr/>
          </p:nvGrpSpPr>
          <p:grpSpPr>
            <a:xfrm>
              <a:off x="0" y="0"/>
              <a:ext cx="9144000" cy="404700"/>
              <a:chOff x="0" y="0"/>
              <a:chExt cx="9144000" cy="404700"/>
            </a:xfrm>
          </p:grpSpPr>
          <p:sp>
            <p:nvSpPr>
              <p:cNvPr id="536" name="Shape 536"/>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537" name="Shape 537"/>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538" name="Shape 538"/>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539" name="Shape 539"/>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When overriding methods defined in interfaces there are several rules to be followed:</a:t>
            </a:r>
          </a:p>
          <a:p>
            <a:pPr indent="-342900" lvl="0" marL="1371600" marR="0" rtl="0" algn="just">
              <a:spcBef>
                <a:spcPts val="0"/>
              </a:spcBef>
              <a:buClr>
                <a:schemeClr val="dk1"/>
              </a:buClr>
              <a:buSzPct val="100000"/>
              <a:buAutoNum type="arabicPeriod"/>
            </a:pPr>
            <a:r>
              <a:rPr lang="en-US" sz="1800">
                <a:solidFill>
                  <a:schemeClr val="dk1"/>
                </a:solidFill>
              </a:rPr>
              <a:t>The signature of the interface method and the same return type or subtype should be maintained when overriding the methods (as usual for dynamic polymorphism).</a:t>
            </a:r>
          </a:p>
          <a:p>
            <a:pPr indent="-342900" lvl="0" marL="1371600" marR="0" rtl="0" algn="just">
              <a:spcBef>
                <a:spcPts val="0"/>
              </a:spcBef>
              <a:buClr>
                <a:schemeClr val="dk1"/>
              </a:buClr>
              <a:buSzPct val="100000"/>
              <a:buAutoNum type="arabicPeriod"/>
            </a:pPr>
            <a:r>
              <a:rPr lang="en-US" sz="1800">
                <a:solidFill>
                  <a:schemeClr val="dk1"/>
                </a:solidFill>
              </a:rPr>
              <a:t>An implementation class itself can be </a:t>
            </a:r>
            <a:r>
              <a:rPr b="1" lang="en-US" sz="1800">
                <a:solidFill>
                  <a:srgbClr val="A64D79"/>
                </a:solidFill>
                <a:latin typeface="Courier New"/>
                <a:ea typeface="Courier New"/>
                <a:cs typeface="Courier New"/>
                <a:sym typeface="Courier New"/>
              </a:rPr>
              <a:t>abstract </a:t>
            </a:r>
            <a:r>
              <a:rPr lang="en-US" sz="1800">
                <a:solidFill>
                  <a:schemeClr val="dk1"/>
                </a:solidFill>
              </a:rPr>
              <a:t>and if so </a:t>
            </a:r>
            <a:r>
              <a:rPr i="1" lang="en-US" sz="1800">
                <a:solidFill>
                  <a:schemeClr val="dk1"/>
                </a:solidFill>
              </a:rPr>
              <a:t>interface </a:t>
            </a:r>
            <a:r>
              <a:rPr lang="en-US" sz="1800">
                <a:solidFill>
                  <a:schemeClr val="dk1"/>
                </a:solidFill>
              </a:rPr>
              <a:t>methods need not be implemented.</a:t>
            </a:r>
          </a:p>
          <a:p>
            <a:pPr indent="-342900" lvl="0" marL="457200" marR="0" rtl="0" algn="just">
              <a:spcBef>
                <a:spcPts val="0"/>
              </a:spcBef>
              <a:buClr>
                <a:schemeClr val="dk1"/>
              </a:buClr>
              <a:buSzPct val="100000"/>
              <a:buChar char="-"/>
            </a:pPr>
            <a:r>
              <a:rPr lang="en-US" sz="1800">
                <a:solidFill>
                  <a:schemeClr val="dk1"/>
                </a:solidFill>
              </a:rPr>
              <a:t>When implementation interfaces there are several rules:</a:t>
            </a:r>
          </a:p>
          <a:p>
            <a:pPr indent="-342900" lvl="0" marL="1371600" marR="0" rtl="0" algn="just">
              <a:spcBef>
                <a:spcPts val="0"/>
              </a:spcBef>
              <a:buClr>
                <a:schemeClr val="dk1"/>
              </a:buClr>
              <a:buSzPct val="100000"/>
              <a:buAutoNum type="arabicPeriod"/>
            </a:pPr>
            <a:r>
              <a:rPr lang="en-US" sz="1800">
                <a:solidFill>
                  <a:schemeClr val="dk1"/>
                </a:solidFill>
              </a:rPr>
              <a:t>A class can implement more than one interface at a time (We will do it a lot in Android).</a:t>
            </a:r>
          </a:p>
          <a:p>
            <a:pPr indent="-342900" lvl="0" marL="1371600" marR="0" rtl="0" algn="just">
              <a:spcBef>
                <a:spcPts val="0"/>
              </a:spcBef>
              <a:buClr>
                <a:schemeClr val="dk1"/>
              </a:buClr>
              <a:buSzPct val="100000"/>
              <a:buAutoNum type="arabicPeriod"/>
            </a:pPr>
            <a:r>
              <a:rPr lang="en-US" sz="1800">
                <a:solidFill>
                  <a:schemeClr val="dk1"/>
                </a:solidFill>
              </a:rPr>
              <a:t>A class can extend only one class, but implement many interfaces.</a:t>
            </a:r>
          </a:p>
          <a:p>
            <a:pPr indent="-342900" lvl="0" marL="1371600" marR="0" rtl="0" algn="just">
              <a:spcBef>
                <a:spcPts val="0"/>
              </a:spcBef>
              <a:buClr>
                <a:schemeClr val="dk1"/>
              </a:buClr>
              <a:buSzPct val="100000"/>
              <a:buAutoNum type="arabicPeriod"/>
            </a:pPr>
            <a:r>
              <a:rPr lang="en-US" sz="1800">
                <a:solidFill>
                  <a:schemeClr val="dk1"/>
                </a:solidFill>
              </a:rPr>
              <a:t>An interface can extend another interface, similarly to the way that a class can extend another class.</a:t>
            </a:r>
          </a:p>
          <a:p>
            <a:pPr indent="-342900" lvl="0" marL="457200" marR="0" rtl="0" algn="just">
              <a:spcBef>
                <a:spcPts val="0"/>
              </a:spcBef>
              <a:buClr>
                <a:schemeClr val="dk1"/>
              </a:buClr>
              <a:buSzPct val="100000"/>
              <a:buChar char="-"/>
            </a:pPr>
            <a:r>
              <a:rPr lang="en-US" sz="1800">
                <a:solidFill>
                  <a:schemeClr val="dk1"/>
                </a:solidFill>
              </a:rPr>
              <a:t>Note that a Java class can only extend one parent class; i.e. multiple inheritance is not allowed. Interfaces are not classes, however it can help to pretend/simulate multiple inheritance.</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3" name="Shape 543"/>
        <p:cNvGrpSpPr/>
        <p:nvPr/>
      </p:nvGrpSpPr>
      <p:grpSpPr>
        <a:xfrm>
          <a:off x="0" y="0"/>
          <a:ext cx="0" cy="0"/>
          <a:chOff x="0" y="0"/>
          <a:chExt cx="0" cy="0"/>
        </a:xfrm>
      </p:grpSpPr>
      <p:sp>
        <p:nvSpPr>
          <p:cNvPr id="544" name="Shape 544"/>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The Java 4</a:t>
            </a:r>
          </a:p>
          <a:p>
            <a:pPr lvl="0" rtl="0">
              <a:spcBef>
                <a:spcPts val="0"/>
              </a:spcBef>
              <a:buClr>
                <a:srgbClr val="7F7F7F"/>
              </a:buClr>
              <a:buSzPct val="25000"/>
              <a:buFont typeface="Arial"/>
              <a:buNone/>
            </a:pPr>
            <a:r>
              <a:rPr i="1" lang="en-US" sz="2400">
                <a:latin typeface="Arial"/>
                <a:ea typeface="Arial"/>
                <a:cs typeface="Arial"/>
                <a:sym typeface="Arial"/>
              </a:rPr>
              <a:t>Abstraction: classes vs interfaces</a:t>
            </a:r>
          </a:p>
          <a:p>
            <a:pPr indent="0" lvl="0" marL="0" marR="0" rtl="0" algn="l">
              <a:spcBef>
                <a:spcPts val="0"/>
              </a:spcBef>
              <a:buClr>
                <a:srgbClr val="7F7F7F"/>
              </a:buClr>
              <a:buSzPct val="25000"/>
              <a:buFont typeface="Arial"/>
              <a:buNone/>
            </a:pPr>
            <a:r>
              <a:t/>
            </a:r>
            <a:endParaRPr sz="2800">
              <a:latin typeface="Arial"/>
              <a:ea typeface="Arial"/>
              <a:cs typeface="Arial"/>
              <a:sym typeface="Arial"/>
            </a:endParaRPr>
          </a:p>
        </p:txBody>
      </p:sp>
      <p:sp>
        <p:nvSpPr>
          <p:cNvPr id="545" name="Shape 545"/>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546" name="Shape 546"/>
          <p:cNvGrpSpPr/>
          <p:nvPr/>
        </p:nvGrpSpPr>
        <p:grpSpPr>
          <a:xfrm>
            <a:off x="0" y="-3465"/>
            <a:ext cx="9144000" cy="425099"/>
            <a:chOff x="0" y="-3465"/>
            <a:chExt cx="9144000" cy="425099"/>
          </a:xfrm>
        </p:grpSpPr>
        <p:grpSp>
          <p:nvGrpSpPr>
            <p:cNvPr id="547" name="Shape 547"/>
            <p:cNvGrpSpPr/>
            <p:nvPr/>
          </p:nvGrpSpPr>
          <p:grpSpPr>
            <a:xfrm>
              <a:off x="0" y="0"/>
              <a:ext cx="9144000" cy="404700"/>
              <a:chOff x="0" y="0"/>
              <a:chExt cx="9144000" cy="404700"/>
            </a:xfrm>
          </p:grpSpPr>
          <p:sp>
            <p:nvSpPr>
              <p:cNvPr id="548" name="Shape 548"/>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549" name="Shape 549"/>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550" name="Shape 550"/>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551" name="Shape 551"/>
          <p:cNvSpPr txBox="1"/>
          <p:nvPr/>
        </p:nvSpPr>
        <p:spPr>
          <a:xfrm>
            <a:off x="0" y="1349150"/>
            <a:ext cx="9144000" cy="1815900"/>
          </a:xfrm>
          <a:prstGeom prst="rect">
            <a:avLst/>
          </a:prstGeom>
          <a:noFill/>
          <a:ln>
            <a:noFill/>
          </a:ln>
        </p:spPr>
        <p:txBody>
          <a:bodyPr anchorCtr="0" anchor="t" bIns="45700" lIns="91425" rIns="91425" tIns="45700">
            <a:noAutofit/>
          </a:bodyPr>
          <a:lstStyle/>
          <a:p>
            <a:pPr lvl="0" marR="0" rtl="0" algn="just">
              <a:spcBef>
                <a:spcPts val="0"/>
              </a:spcBef>
              <a:buClr>
                <a:schemeClr val="dk1"/>
              </a:buClr>
              <a:buSzPct val="61111"/>
              <a:buFont typeface="Arial"/>
              <a:buNone/>
            </a:pPr>
            <a:r>
              <a:rPr lang="en-US" sz="1800">
                <a:solidFill>
                  <a:schemeClr val="dk1"/>
                </a:solidFill>
              </a:rPr>
              <a:t>An interface is similar to a class in the following ways:</a:t>
            </a:r>
          </a:p>
          <a:p>
            <a:pPr indent="-342900" lvl="0" marL="457200" rtl="0">
              <a:lnSpc>
                <a:spcPct val="115000"/>
              </a:lnSpc>
              <a:spcBef>
                <a:spcPts val="0"/>
              </a:spcBef>
              <a:buClr>
                <a:schemeClr val="dk1"/>
              </a:buClr>
              <a:buSzPct val="100000"/>
            </a:pPr>
            <a:r>
              <a:rPr lang="en-US" sz="1800">
                <a:solidFill>
                  <a:schemeClr val="dk1"/>
                </a:solidFill>
              </a:rPr>
              <a:t>An interface can contain any number of methods.</a:t>
            </a:r>
          </a:p>
          <a:p>
            <a:pPr indent="-342900" lvl="0" marL="457200" rtl="0">
              <a:lnSpc>
                <a:spcPct val="115000"/>
              </a:lnSpc>
              <a:spcBef>
                <a:spcPts val="0"/>
              </a:spcBef>
              <a:buClr>
                <a:schemeClr val="dk1"/>
              </a:buClr>
              <a:buSzPct val="100000"/>
            </a:pPr>
            <a:r>
              <a:rPr lang="en-US" sz="1800">
                <a:solidFill>
                  <a:schemeClr val="dk1"/>
                </a:solidFill>
              </a:rPr>
              <a:t>An interface is written in a file with a </a:t>
            </a:r>
            <a:r>
              <a:rPr i="1" lang="en-US" sz="1800">
                <a:solidFill>
                  <a:schemeClr val="dk1"/>
                </a:solidFill>
              </a:rPr>
              <a:t>.java</a:t>
            </a:r>
            <a:r>
              <a:rPr lang="en-US" sz="1800">
                <a:solidFill>
                  <a:schemeClr val="dk1"/>
                </a:solidFill>
              </a:rPr>
              <a:t> extension, with the name of the interface matching the name of the file.</a:t>
            </a:r>
          </a:p>
          <a:p>
            <a:pPr indent="-342900" lvl="0" marL="457200" rtl="0">
              <a:lnSpc>
                <a:spcPct val="115000"/>
              </a:lnSpc>
              <a:spcBef>
                <a:spcPts val="0"/>
              </a:spcBef>
              <a:buClr>
                <a:schemeClr val="dk1"/>
              </a:buClr>
              <a:buSzPct val="100000"/>
            </a:pPr>
            <a:r>
              <a:rPr lang="en-US" sz="1800">
                <a:solidFill>
                  <a:schemeClr val="dk1"/>
                </a:solidFill>
              </a:rPr>
              <a:t>The byte code of an interface appears in a </a:t>
            </a:r>
            <a:r>
              <a:rPr b="1" i="1" lang="en-US" sz="1800">
                <a:solidFill>
                  <a:schemeClr val="dk1"/>
                </a:solidFill>
              </a:rPr>
              <a:t>.</a:t>
            </a:r>
            <a:r>
              <a:rPr i="1" lang="en-US" sz="1800">
                <a:solidFill>
                  <a:schemeClr val="dk1"/>
                </a:solidFill>
              </a:rPr>
              <a:t>class</a:t>
            </a:r>
            <a:r>
              <a:rPr lang="en-US" sz="1800">
                <a:solidFill>
                  <a:schemeClr val="dk1"/>
                </a:solidFill>
              </a:rPr>
              <a:t> file.</a:t>
            </a:r>
          </a:p>
          <a:p>
            <a:pPr indent="-342900" lvl="0" marL="457200" rtl="0">
              <a:lnSpc>
                <a:spcPct val="115000"/>
              </a:lnSpc>
              <a:spcBef>
                <a:spcPts val="0"/>
              </a:spcBef>
              <a:buClr>
                <a:schemeClr val="dk1"/>
              </a:buClr>
              <a:buSzPct val="100000"/>
            </a:pPr>
            <a:r>
              <a:rPr lang="en-US" sz="1800">
                <a:solidFill>
                  <a:schemeClr val="dk1"/>
                </a:solidFill>
              </a:rPr>
              <a:t>Interfaces appear in packages, and their corresponding bytecode file must be in a directory structure that matches the package name.</a:t>
            </a:r>
          </a:p>
          <a:p>
            <a:pPr lvl="0" rtl="0">
              <a:lnSpc>
                <a:spcPct val="115000"/>
              </a:lnSpc>
              <a:spcBef>
                <a:spcPts val="0"/>
              </a:spcBef>
              <a:buClr>
                <a:schemeClr val="dk1"/>
              </a:buClr>
              <a:buSzPct val="61111"/>
              <a:buFont typeface="Arial"/>
              <a:buNone/>
            </a:pPr>
            <a:r>
              <a:rPr lang="en-US" sz="1800">
                <a:solidFill>
                  <a:schemeClr val="dk1"/>
                </a:solidFill>
              </a:rPr>
              <a:t>However, an interface is different from a class in several ways, including:</a:t>
            </a:r>
          </a:p>
          <a:p>
            <a:pPr indent="-342900" lvl="0" marL="457200" rtl="0">
              <a:lnSpc>
                <a:spcPct val="115000"/>
              </a:lnSpc>
              <a:spcBef>
                <a:spcPts val="0"/>
              </a:spcBef>
              <a:buClr>
                <a:schemeClr val="dk1"/>
              </a:buClr>
              <a:buSzPct val="100000"/>
            </a:pPr>
            <a:r>
              <a:rPr lang="en-US" sz="1800">
                <a:solidFill>
                  <a:schemeClr val="dk1"/>
                </a:solidFill>
              </a:rPr>
              <a:t>You cannot instantiate an interface.</a:t>
            </a:r>
          </a:p>
          <a:p>
            <a:pPr indent="-342900" lvl="0" marL="457200" rtl="0">
              <a:lnSpc>
                <a:spcPct val="115000"/>
              </a:lnSpc>
              <a:spcBef>
                <a:spcPts val="0"/>
              </a:spcBef>
              <a:buClr>
                <a:schemeClr val="dk1"/>
              </a:buClr>
              <a:buSzPct val="100000"/>
            </a:pPr>
            <a:r>
              <a:rPr b="1" lang="en-US" sz="1800">
                <a:solidFill>
                  <a:schemeClr val="dk1"/>
                </a:solidFill>
              </a:rPr>
              <a:t>An interface does not contain any constructors.</a:t>
            </a:r>
          </a:p>
          <a:p>
            <a:pPr indent="-342900" lvl="0" marL="457200" rtl="0">
              <a:lnSpc>
                <a:spcPct val="115000"/>
              </a:lnSpc>
              <a:spcBef>
                <a:spcPts val="0"/>
              </a:spcBef>
              <a:buClr>
                <a:schemeClr val="dk1"/>
              </a:buClr>
              <a:buSzPct val="100000"/>
            </a:pPr>
            <a:r>
              <a:rPr b="1" lang="en-US" sz="1800">
                <a:solidFill>
                  <a:schemeClr val="dk1"/>
                </a:solidFill>
              </a:rPr>
              <a:t>All of the methods </a:t>
            </a:r>
            <a:r>
              <a:rPr lang="en-US" sz="1800">
                <a:solidFill>
                  <a:schemeClr val="dk1"/>
                </a:solidFill>
              </a:rPr>
              <a:t>in an interface are abstract.</a:t>
            </a:r>
          </a:p>
          <a:p>
            <a:pPr indent="-342900" lvl="0" marL="457200" rtl="0">
              <a:lnSpc>
                <a:spcPct val="115000"/>
              </a:lnSpc>
              <a:spcBef>
                <a:spcPts val="0"/>
              </a:spcBef>
              <a:buClr>
                <a:schemeClr val="dk1"/>
              </a:buClr>
              <a:buSzPct val="100000"/>
            </a:pPr>
            <a:r>
              <a:rPr b="1" lang="en-US" sz="1800">
                <a:solidFill>
                  <a:schemeClr val="dk1"/>
                </a:solidFill>
              </a:rPr>
              <a:t>An interface cannot contain instance fields. The only fields that can appear in an interface must be declared both static and final.</a:t>
            </a:r>
          </a:p>
          <a:p>
            <a:pPr indent="-342900" lvl="0" marL="457200" rtl="0">
              <a:lnSpc>
                <a:spcPct val="115000"/>
              </a:lnSpc>
              <a:spcBef>
                <a:spcPts val="0"/>
              </a:spcBef>
              <a:buClr>
                <a:schemeClr val="dk1"/>
              </a:buClr>
              <a:buSzPct val="100000"/>
            </a:pPr>
            <a:r>
              <a:rPr lang="en-US" sz="1800">
                <a:solidFill>
                  <a:schemeClr val="dk1"/>
                </a:solidFill>
              </a:rPr>
              <a:t>An interface is not extended by a class; it is implemented by a class.</a:t>
            </a:r>
          </a:p>
          <a:p>
            <a:pPr indent="-342900" lvl="0" marL="457200" rtl="0">
              <a:lnSpc>
                <a:spcPct val="115000"/>
              </a:lnSpc>
              <a:spcBef>
                <a:spcPts val="0"/>
              </a:spcBef>
              <a:buClr>
                <a:schemeClr val="dk1"/>
              </a:buClr>
              <a:buSzPct val="100000"/>
            </a:pPr>
            <a:r>
              <a:rPr lang="en-US" sz="1800">
                <a:solidFill>
                  <a:schemeClr val="dk1"/>
                </a:solidFill>
              </a:rPr>
              <a:t>An interface can extend multiple interfaces.</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5" name="Shape 555"/>
        <p:cNvGrpSpPr/>
        <p:nvPr/>
      </p:nvGrpSpPr>
      <p:grpSpPr>
        <a:xfrm>
          <a:off x="0" y="0"/>
          <a:ext cx="0" cy="0"/>
          <a:chOff x="0" y="0"/>
          <a:chExt cx="0" cy="0"/>
        </a:xfrm>
      </p:grpSpPr>
      <p:sp>
        <p:nvSpPr>
          <p:cNvPr id="556" name="Shape 556"/>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The Java 4</a:t>
            </a:r>
          </a:p>
          <a:p>
            <a:pPr lvl="0" rtl="0">
              <a:spcBef>
                <a:spcPts val="0"/>
              </a:spcBef>
              <a:buClr>
                <a:srgbClr val="7F7F7F"/>
              </a:buClr>
              <a:buSzPct val="25000"/>
              <a:buFont typeface="Arial"/>
              <a:buNone/>
            </a:pPr>
            <a:r>
              <a:rPr i="1" lang="en-US" sz="2400">
                <a:latin typeface="Arial"/>
                <a:ea typeface="Arial"/>
                <a:cs typeface="Arial"/>
                <a:sym typeface="Arial"/>
              </a:rPr>
              <a:t>Abstraction: abstract classes vs interfaces</a:t>
            </a:r>
          </a:p>
          <a:p>
            <a:pPr indent="0" lvl="0" marL="0" marR="0" rtl="0" algn="l">
              <a:spcBef>
                <a:spcPts val="0"/>
              </a:spcBef>
              <a:buClr>
                <a:srgbClr val="7F7F7F"/>
              </a:buClr>
              <a:buSzPct val="25000"/>
              <a:buFont typeface="Arial"/>
              <a:buNone/>
            </a:pPr>
            <a:r>
              <a:t/>
            </a:r>
            <a:endParaRPr sz="2800">
              <a:latin typeface="Arial"/>
              <a:ea typeface="Arial"/>
              <a:cs typeface="Arial"/>
              <a:sym typeface="Arial"/>
            </a:endParaRPr>
          </a:p>
        </p:txBody>
      </p:sp>
      <p:sp>
        <p:nvSpPr>
          <p:cNvPr id="557" name="Shape 557"/>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558" name="Shape 558"/>
          <p:cNvGrpSpPr/>
          <p:nvPr/>
        </p:nvGrpSpPr>
        <p:grpSpPr>
          <a:xfrm>
            <a:off x="0" y="-3465"/>
            <a:ext cx="9144000" cy="425099"/>
            <a:chOff x="0" y="-3465"/>
            <a:chExt cx="9144000" cy="425099"/>
          </a:xfrm>
        </p:grpSpPr>
        <p:grpSp>
          <p:nvGrpSpPr>
            <p:cNvPr id="559" name="Shape 559"/>
            <p:cNvGrpSpPr/>
            <p:nvPr/>
          </p:nvGrpSpPr>
          <p:grpSpPr>
            <a:xfrm>
              <a:off x="0" y="0"/>
              <a:ext cx="9144000" cy="404700"/>
              <a:chOff x="0" y="0"/>
              <a:chExt cx="9144000" cy="404700"/>
            </a:xfrm>
          </p:grpSpPr>
          <p:sp>
            <p:nvSpPr>
              <p:cNvPr id="560" name="Shape 560"/>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561" name="Shape 561"/>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562" name="Shape 562"/>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563" name="Shape 563"/>
          <p:cNvSpPr txBox="1"/>
          <p:nvPr/>
        </p:nvSpPr>
        <p:spPr>
          <a:xfrm>
            <a:off x="0" y="1349150"/>
            <a:ext cx="9144000" cy="1815900"/>
          </a:xfrm>
          <a:prstGeom prst="rect">
            <a:avLst/>
          </a:prstGeom>
          <a:noFill/>
          <a:ln>
            <a:noFill/>
          </a:ln>
        </p:spPr>
        <p:txBody>
          <a:bodyPr anchorCtr="0" anchor="t" bIns="45700" lIns="91425" rIns="91425" tIns="45700">
            <a:noAutofit/>
          </a:bodyPr>
          <a:lstStyle/>
          <a:p>
            <a:pPr indent="0" lvl="0" marL="0" rtl="0">
              <a:lnSpc>
                <a:spcPct val="115000"/>
              </a:lnSpc>
              <a:spcBef>
                <a:spcPts val="0"/>
              </a:spcBef>
              <a:buClr>
                <a:srgbClr val="000000"/>
              </a:buClr>
              <a:buNone/>
            </a:pPr>
            <a:r>
              <a:rPr lang="en-US" sz="1800">
                <a:solidFill>
                  <a:schemeClr val="dk1"/>
                </a:solidFill>
              </a:rPr>
              <a:t>Here are some guidelines on when to use an </a:t>
            </a:r>
            <a:r>
              <a:rPr i="1" lang="en-US" sz="1800">
                <a:solidFill>
                  <a:schemeClr val="dk1"/>
                </a:solidFill>
              </a:rPr>
              <a:t>abstract class</a:t>
            </a:r>
            <a:r>
              <a:rPr lang="en-US" sz="1800">
                <a:solidFill>
                  <a:schemeClr val="dk1"/>
                </a:solidFill>
              </a:rPr>
              <a:t> and when to use </a:t>
            </a:r>
            <a:r>
              <a:rPr i="1" lang="en-US" sz="1800">
                <a:solidFill>
                  <a:schemeClr val="dk1"/>
                </a:solidFill>
              </a:rPr>
              <a:t>interfaces </a:t>
            </a:r>
            <a:r>
              <a:rPr lang="en-US" sz="1800">
                <a:solidFill>
                  <a:schemeClr val="dk1"/>
                </a:solidFill>
              </a:rPr>
              <a:t>in Java:</a:t>
            </a:r>
          </a:p>
          <a:p>
            <a:pPr indent="-298450" lvl="0" marL="457200" rtl="0">
              <a:lnSpc>
                <a:spcPct val="115000"/>
              </a:lnSpc>
              <a:spcBef>
                <a:spcPts val="0"/>
              </a:spcBef>
              <a:buClr>
                <a:schemeClr val="dk1"/>
              </a:buClr>
              <a:buSzPct val="61111"/>
            </a:pPr>
            <a:r>
              <a:rPr lang="en-US" sz="1800">
                <a:solidFill>
                  <a:schemeClr val="dk1"/>
                </a:solidFill>
              </a:rPr>
              <a:t>An </a:t>
            </a:r>
            <a:r>
              <a:rPr i="1" lang="en-US" sz="1800">
                <a:solidFill>
                  <a:schemeClr val="dk1"/>
                </a:solidFill>
              </a:rPr>
              <a:t>abstract class</a:t>
            </a:r>
            <a:r>
              <a:rPr lang="en-US" sz="1800">
                <a:solidFill>
                  <a:schemeClr val="dk1"/>
                </a:solidFill>
              </a:rPr>
              <a:t> is good if you think you will plan on using inheritance since it provides a common base class implementation to derived classes.</a:t>
            </a:r>
          </a:p>
          <a:p>
            <a:pPr indent="-298450" lvl="0" marL="457200" rtl="0">
              <a:lnSpc>
                <a:spcPct val="115000"/>
              </a:lnSpc>
              <a:spcBef>
                <a:spcPts val="0"/>
              </a:spcBef>
              <a:buClr>
                <a:schemeClr val="dk1"/>
              </a:buClr>
              <a:buSzPct val="61111"/>
            </a:pPr>
            <a:r>
              <a:rPr lang="en-US" sz="1800">
                <a:solidFill>
                  <a:schemeClr val="dk1"/>
                </a:solidFill>
              </a:rPr>
              <a:t>An </a:t>
            </a:r>
            <a:r>
              <a:rPr i="1" lang="en-US" sz="1800">
                <a:solidFill>
                  <a:schemeClr val="dk1"/>
                </a:solidFill>
              </a:rPr>
              <a:t>abstract class</a:t>
            </a:r>
            <a:r>
              <a:rPr lang="en-US" sz="1800">
                <a:solidFill>
                  <a:schemeClr val="dk1"/>
                </a:solidFill>
              </a:rPr>
              <a:t> is also good if you want to be able to declare non-public members. </a:t>
            </a:r>
            <a:r>
              <a:rPr b="1" lang="en-US" sz="1800">
                <a:solidFill>
                  <a:schemeClr val="dk1"/>
                </a:solidFill>
              </a:rPr>
              <a:t>In an </a:t>
            </a:r>
            <a:r>
              <a:rPr b="1" i="1" lang="en-US" sz="1800">
                <a:solidFill>
                  <a:schemeClr val="dk1"/>
                </a:solidFill>
              </a:rPr>
              <a:t>interface</a:t>
            </a:r>
            <a:r>
              <a:rPr b="1" lang="en-US" sz="1800">
                <a:solidFill>
                  <a:schemeClr val="dk1"/>
                </a:solidFill>
              </a:rPr>
              <a:t>, all methods must be public</a:t>
            </a:r>
            <a:r>
              <a:rPr lang="en-US" sz="1800">
                <a:solidFill>
                  <a:schemeClr val="dk1"/>
                </a:solidFill>
              </a:rPr>
              <a:t>.</a:t>
            </a:r>
          </a:p>
          <a:p>
            <a:pPr indent="-298450" lvl="0" marL="457200" rtl="0">
              <a:lnSpc>
                <a:spcPct val="115000"/>
              </a:lnSpc>
              <a:spcBef>
                <a:spcPts val="0"/>
              </a:spcBef>
              <a:buClr>
                <a:schemeClr val="dk1"/>
              </a:buClr>
              <a:buSzPct val="61111"/>
            </a:pPr>
            <a:r>
              <a:rPr lang="en-US" sz="1800">
                <a:solidFill>
                  <a:schemeClr val="dk1"/>
                </a:solidFill>
              </a:rPr>
              <a:t>If you think you will need to add methods in the future, then an abstract class is a better choice. Because if you add new method headings to an interface, then all of the classes that already implement that interface will have to be changed to implement the new methods. That can be quite a hassle.</a:t>
            </a:r>
          </a:p>
          <a:p>
            <a:pPr indent="-298450" lvl="0" marL="457200" rtl="0">
              <a:lnSpc>
                <a:spcPct val="115000"/>
              </a:lnSpc>
              <a:spcBef>
                <a:spcPts val="0"/>
              </a:spcBef>
              <a:buClr>
                <a:schemeClr val="dk1"/>
              </a:buClr>
              <a:buSzPct val="61111"/>
            </a:pPr>
            <a:r>
              <a:rPr i="1" lang="en-US" sz="1800">
                <a:solidFill>
                  <a:schemeClr val="dk1"/>
                </a:solidFill>
              </a:rPr>
              <a:t>Interfaces </a:t>
            </a:r>
            <a:r>
              <a:rPr lang="en-US" sz="1800">
                <a:solidFill>
                  <a:schemeClr val="dk1"/>
                </a:solidFill>
              </a:rPr>
              <a:t>are a good choice when you think that the API will not change for a while.</a:t>
            </a:r>
          </a:p>
          <a:p>
            <a:pPr indent="-298450" lvl="0" marL="457200" rtl="0">
              <a:lnSpc>
                <a:spcPct val="115000"/>
              </a:lnSpc>
              <a:spcBef>
                <a:spcPts val="0"/>
              </a:spcBef>
              <a:buClr>
                <a:schemeClr val="dk1"/>
              </a:buClr>
              <a:buSzPct val="61111"/>
            </a:pPr>
            <a:r>
              <a:rPr i="1" lang="en-US" sz="1800">
                <a:solidFill>
                  <a:schemeClr val="dk1"/>
                </a:solidFill>
              </a:rPr>
              <a:t>Interfaces </a:t>
            </a:r>
            <a:r>
              <a:rPr lang="en-US" sz="1800">
                <a:solidFill>
                  <a:schemeClr val="dk1"/>
                </a:solidFill>
              </a:rPr>
              <a:t>are also good </a:t>
            </a:r>
            <a:r>
              <a:rPr b="1" lang="en-US" sz="1800">
                <a:solidFill>
                  <a:schemeClr val="dk1"/>
                </a:solidFill>
              </a:rPr>
              <a:t>when you want to have something similar to multiple inheritance</a:t>
            </a:r>
            <a:r>
              <a:rPr lang="en-US" sz="1800">
                <a:solidFill>
                  <a:schemeClr val="dk1"/>
                </a:solidFill>
              </a:rPr>
              <a:t>, since you can implement multiple interfaces.</a:t>
            </a:r>
          </a:p>
          <a:p>
            <a:pPr lvl="0" rtl="0">
              <a:lnSpc>
                <a:spcPct val="115000"/>
              </a:lnSpc>
              <a:spcBef>
                <a:spcPts val="0"/>
              </a:spcBef>
              <a:buNone/>
            </a:pPr>
            <a:r>
              <a:t/>
            </a:r>
            <a:endParaRPr sz="1800">
              <a:solidFill>
                <a:schemeClr val="dk1"/>
              </a:solidFill>
            </a:endParaRPr>
          </a:p>
          <a:p>
            <a:pPr indent="-342900" lvl="0" marL="457200" rtl="0">
              <a:lnSpc>
                <a:spcPct val="115000"/>
              </a:lnSpc>
              <a:spcBef>
                <a:spcPts val="0"/>
              </a:spcBef>
              <a:buClr>
                <a:schemeClr val="dk1"/>
              </a:buClr>
              <a:buSzPct val="100000"/>
              <a:buChar char="-"/>
            </a:pPr>
            <a:r>
              <a:rPr b="1" lang="en-US" sz="1800">
                <a:solidFill>
                  <a:schemeClr val="dk1"/>
                </a:solidFill>
              </a:rPr>
              <a:t>As a rule of thumb, we use </a:t>
            </a:r>
            <a:r>
              <a:rPr b="1" i="1" lang="en-US" sz="1800">
                <a:solidFill>
                  <a:schemeClr val="dk1"/>
                </a:solidFill>
              </a:rPr>
              <a:t>abstract classes</a:t>
            </a:r>
            <a:r>
              <a:rPr b="1" lang="en-US" sz="1800">
                <a:solidFill>
                  <a:schemeClr val="dk1"/>
                </a:solidFill>
              </a:rPr>
              <a:t> when there is a strong relationship between that class and the one which is going to inherited it. Otherwise, </a:t>
            </a:r>
            <a:r>
              <a:rPr b="1" i="1" lang="en-US" sz="1800">
                <a:solidFill>
                  <a:schemeClr val="dk1"/>
                </a:solidFill>
              </a:rPr>
              <a:t>interfaces </a:t>
            </a:r>
            <a:r>
              <a:rPr b="1" lang="en-US" sz="1800">
                <a:solidFill>
                  <a:schemeClr val="dk1"/>
                </a:solidFill>
              </a:rPr>
              <a:t>are a better choice.</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indent="0" lvl="0" marL="0" marR="0" rtl="0" algn="l">
              <a:spcBef>
                <a:spcPts val="0"/>
              </a:spcBef>
              <a:buClr>
                <a:srgbClr val="7F7F7F"/>
              </a:buClr>
              <a:buSzPct val="25000"/>
              <a:buFont typeface="Arial"/>
              <a:buNone/>
            </a:pPr>
            <a:r>
              <a:rPr lang="en-US" sz="2800">
                <a:latin typeface="Arial"/>
                <a:ea typeface="Arial"/>
                <a:cs typeface="Arial"/>
                <a:sym typeface="Arial"/>
              </a:rPr>
              <a:t>Introduction to OOP</a:t>
            </a:r>
          </a:p>
        </p:txBody>
      </p:sp>
      <p:sp>
        <p:nvSpPr>
          <p:cNvPr id="126" name="Shape 126"/>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127" name="Shape 127"/>
          <p:cNvGrpSpPr/>
          <p:nvPr/>
        </p:nvGrpSpPr>
        <p:grpSpPr>
          <a:xfrm>
            <a:off x="0" y="-3465"/>
            <a:ext cx="9144000" cy="425099"/>
            <a:chOff x="0" y="-3465"/>
            <a:chExt cx="9144000" cy="425099"/>
          </a:xfrm>
        </p:grpSpPr>
        <p:grpSp>
          <p:nvGrpSpPr>
            <p:cNvPr id="128" name="Shape 128"/>
            <p:cNvGrpSpPr/>
            <p:nvPr/>
          </p:nvGrpSpPr>
          <p:grpSpPr>
            <a:xfrm>
              <a:off x="0" y="0"/>
              <a:ext cx="9144000" cy="404700"/>
              <a:chOff x="0" y="0"/>
              <a:chExt cx="9144000" cy="404700"/>
            </a:xfrm>
          </p:grpSpPr>
          <p:sp>
            <p:nvSpPr>
              <p:cNvPr id="129" name="Shape 129"/>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130" name="Shape 130"/>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131" name="Shape 131"/>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132" name="Shape 132"/>
          <p:cNvSpPr txBox="1"/>
          <p:nvPr/>
        </p:nvSpPr>
        <p:spPr>
          <a:xfrm>
            <a:off x="0" y="1120550"/>
            <a:ext cx="9144000" cy="1815900"/>
          </a:xfrm>
          <a:prstGeom prst="rect">
            <a:avLst/>
          </a:prstGeom>
          <a:noFill/>
          <a:ln>
            <a:noFill/>
          </a:ln>
        </p:spPr>
        <p:txBody>
          <a:bodyPr anchorCtr="0" anchor="t" bIns="45700" lIns="91425" rIns="91425" tIns="45700">
            <a:noAutofit/>
          </a:bodyPr>
          <a:lstStyle/>
          <a:p>
            <a:pPr lvl="0" marR="0" rtl="0" algn="just">
              <a:spcBef>
                <a:spcPts val="0"/>
              </a:spcBef>
              <a:buNone/>
            </a:pPr>
            <a:r>
              <a:rPr b="1" lang="en-US" sz="1800">
                <a:solidFill>
                  <a:schemeClr val="dk1"/>
                </a:solidFill>
              </a:rPr>
              <a:t>Example in C</a:t>
            </a:r>
          </a:p>
          <a:p>
            <a:pPr lvl="0" marR="0" rtl="0" algn="just">
              <a:spcBef>
                <a:spcPts val="0"/>
              </a:spcBef>
              <a:buNone/>
            </a:pPr>
            <a:r>
              <a:rPr lang="en-US" sz="1800">
                <a:solidFill>
                  <a:schemeClr val="dk1"/>
                </a:solidFill>
                <a:latin typeface="Courier New"/>
                <a:ea typeface="Courier New"/>
                <a:cs typeface="Courier New"/>
                <a:sym typeface="Courier New"/>
              </a:rPr>
              <a:t>#include &lt;stdio.h&gt;</a:t>
            </a:r>
          </a:p>
          <a:p>
            <a:pPr lvl="0" marR="0" rtl="0" algn="just">
              <a:spcBef>
                <a:spcPts val="0"/>
              </a:spcBef>
              <a:buNone/>
            </a:pPr>
            <a:r>
              <a:t/>
            </a:r>
            <a:endParaRPr sz="1800">
              <a:solidFill>
                <a:schemeClr val="dk1"/>
              </a:solidFill>
              <a:latin typeface="Courier New"/>
              <a:ea typeface="Courier New"/>
              <a:cs typeface="Courier New"/>
              <a:sym typeface="Courier New"/>
            </a:endParaRPr>
          </a:p>
          <a:p>
            <a:pPr lvl="0" marR="0" rtl="0" algn="just">
              <a:spcBef>
                <a:spcPts val="0"/>
              </a:spcBef>
              <a:buNone/>
            </a:pPr>
            <a:r>
              <a:rPr lang="en-US" sz="1800">
                <a:solidFill>
                  <a:schemeClr val="dk1"/>
                </a:solidFill>
                <a:latin typeface="Courier New"/>
                <a:ea typeface="Courier New"/>
                <a:cs typeface="Courier New"/>
                <a:sym typeface="Courier New"/>
              </a:rPr>
              <a:t>int main()</a:t>
            </a:r>
          </a:p>
          <a:p>
            <a:pPr lvl="0" marR="0" rtl="0" algn="just">
              <a:spcBef>
                <a:spcPts val="0"/>
              </a:spcBef>
              <a:buNone/>
            </a:pPr>
            <a:r>
              <a:rPr lang="en-US" sz="1800">
                <a:solidFill>
                  <a:schemeClr val="dk1"/>
                </a:solidFill>
                <a:latin typeface="Courier New"/>
                <a:ea typeface="Courier New"/>
                <a:cs typeface="Courier New"/>
                <a:sym typeface="Courier New"/>
              </a:rPr>
              <a:t>{ </a:t>
            </a:r>
          </a:p>
          <a:p>
            <a:pPr lvl="0" marR="0" rtl="0" algn="just">
              <a:spcBef>
                <a:spcPts val="0"/>
              </a:spcBef>
              <a:buNone/>
            </a:pPr>
            <a:r>
              <a:rPr lang="en-US" sz="1800">
                <a:solidFill>
                  <a:schemeClr val="dk1"/>
                </a:solidFill>
                <a:latin typeface="Courier New"/>
                <a:ea typeface="Courier New"/>
                <a:cs typeface="Courier New"/>
                <a:sym typeface="Courier New"/>
              </a:rPr>
              <a:t>	int x, y, sum;</a:t>
            </a:r>
          </a:p>
          <a:p>
            <a:pPr lvl="0" marR="0" rtl="0" algn="just">
              <a:spcBef>
                <a:spcPts val="0"/>
              </a:spcBef>
              <a:buNone/>
            </a:pPr>
            <a:r>
              <a:rPr lang="en-US" sz="1800">
                <a:solidFill>
                  <a:schemeClr val="dk1"/>
                </a:solidFill>
                <a:latin typeface="Courier New"/>
                <a:ea typeface="Courier New"/>
                <a:cs typeface="Courier New"/>
                <a:sym typeface="Courier New"/>
              </a:rPr>
              <a:t>	printf(“Enter two integer numbers to sum:”);</a:t>
            </a:r>
          </a:p>
          <a:p>
            <a:pPr indent="457200" lvl="0" marR="0" rtl="0" algn="just">
              <a:spcBef>
                <a:spcPts val="0"/>
              </a:spcBef>
              <a:buNone/>
            </a:pPr>
            <a:r>
              <a:rPr lang="en-US" sz="1800">
                <a:solidFill>
                  <a:schemeClr val="dk1"/>
                </a:solidFill>
                <a:latin typeface="Courier New"/>
                <a:ea typeface="Courier New"/>
                <a:cs typeface="Courier New"/>
                <a:sym typeface="Courier New"/>
              </a:rPr>
              <a:t>scanf(“%d %d”, &amp;x, &amp;y);</a:t>
            </a:r>
          </a:p>
          <a:p>
            <a:pPr indent="457200" lvl="0" marR="0" rtl="0" algn="just">
              <a:spcBef>
                <a:spcPts val="0"/>
              </a:spcBef>
              <a:buNone/>
            </a:pPr>
            <a:r>
              <a:rPr lang="en-US" sz="1800">
                <a:solidFill>
                  <a:schemeClr val="dk1"/>
                </a:solidFill>
                <a:latin typeface="Courier New"/>
                <a:ea typeface="Courier New"/>
                <a:cs typeface="Courier New"/>
                <a:sym typeface="Courier New"/>
              </a:rPr>
              <a:t>sum = x + y;</a:t>
            </a:r>
          </a:p>
          <a:p>
            <a:pPr lvl="0" marR="0" rtl="0" algn="just">
              <a:spcBef>
                <a:spcPts val="0"/>
              </a:spcBef>
              <a:buNone/>
            </a:pPr>
            <a:r>
              <a:rPr lang="en-US" sz="1800">
                <a:solidFill>
                  <a:schemeClr val="dk1"/>
                </a:solidFill>
                <a:latin typeface="Courier New"/>
                <a:ea typeface="Courier New"/>
                <a:cs typeface="Courier New"/>
                <a:sym typeface="Courier New"/>
              </a:rPr>
              <a:t>	printf(“the result = %d“, sum);</a:t>
            </a:r>
          </a:p>
          <a:p>
            <a:pPr lvl="0" marR="0" rtl="0" algn="just">
              <a:spcBef>
                <a:spcPts val="0"/>
              </a:spcBef>
              <a:buNone/>
            </a:pPr>
            <a:r>
              <a:rPr lang="en-US" sz="1800">
                <a:solidFill>
                  <a:schemeClr val="dk1"/>
                </a:solidFill>
                <a:latin typeface="Courier New"/>
                <a:ea typeface="Courier New"/>
                <a:cs typeface="Courier New"/>
                <a:sym typeface="Courier New"/>
              </a:rPr>
              <a:t>	return 0;</a:t>
            </a:r>
          </a:p>
          <a:p>
            <a:pPr lvl="0" marR="0" rtl="0" algn="just">
              <a:spcBef>
                <a:spcPts val="0"/>
              </a:spcBef>
              <a:buNone/>
            </a:pPr>
            <a:r>
              <a:rPr lang="en-US" sz="1800">
                <a:solidFill>
                  <a:schemeClr val="dk1"/>
                </a:solidFill>
                <a:latin typeface="Courier New"/>
                <a:ea typeface="Courier New"/>
                <a:cs typeface="Courier New"/>
                <a:sym typeface="Courier New"/>
              </a:rPr>
              <a:t>}</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7" name="Shape 567"/>
        <p:cNvGrpSpPr/>
        <p:nvPr/>
      </p:nvGrpSpPr>
      <p:grpSpPr>
        <a:xfrm>
          <a:off x="0" y="0"/>
          <a:ext cx="0" cy="0"/>
          <a:chOff x="0" y="0"/>
          <a:chExt cx="0" cy="0"/>
        </a:xfrm>
      </p:grpSpPr>
      <p:sp>
        <p:nvSpPr>
          <p:cNvPr id="568" name="Shape 568"/>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The Java 4</a:t>
            </a:r>
          </a:p>
          <a:p>
            <a:pPr lvl="0" rtl="0">
              <a:spcBef>
                <a:spcPts val="0"/>
              </a:spcBef>
              <a:buClr>
                <a:srgbClr val="7F7F7F"/>
              </a:buClr>
              <a:buSzPct val="25000"/>
              <a:buFont typeface="Arial"/>
              <a:buNone/>
            </a:pPr>
            <a:r>
              <a:rPr i="1" lang="en-US" sz="2400">
                <a:latin typeface="Arial"/>
                <a:ea typeface="Arial"/>
                <a:cs typeface="Arial"/>
                <a:sym typeface="Arial"/>
              </a:rPr>
              <a:t>Abstraction: abstract classes vs interfaces</a:t>
            </a:r>
          </a:p>
          <a:p>
            <a:pPr indent="0" lvl="0" marL="0" marR="0" rtl="0" algn="l">
              <a:spcBef>
                <a:spcPts val="0"/>
              </a:spcBef>
              <a:buClr>
                <a:srgbClr val="7F7F7F"/>
              </a:buClr>
              <a:buSzPct val="25000"/>
              <a:buFont typeface="Arial"/>
              <a:buNone/>
            </a:pPr>
            <a:r>
              <a:t/>
            </a:r>
            <a:endParaRPr sz="2800">
              <a:latin typeface="Arial"/>
              <a:ea typeface="Arial"/>
              <a:cs typeface="Arial"/>
              <a:sym typeface="Arial"/>
            </a:endParaRPr>
          </a:p>
        </p:txBody>
      </p:sp>
      <p:sp>
        <p:nvSpPr>
          <p:cNvPr id="569" name="Shape 569"/>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570" name="Shape 570"/>
          <p:cNvGrpSpPr/>
          <p:nvPr/>
        </p:nvGrpSpPr>
        <p:grpSpPr>
          <a:xfrm>
            <a:off x="0" y="-3465"/>
            <a:ext cx="9144000" cy="425099"/>
            <a:chOff x="0" y="-3465"/>
            <a:chExt cx="9144000" cy="425099"/>
          </a:xfrm>
        </p:grpSpPr>
        <p:grpSp>
          <p:nvGrpSpPr>
            <p:cNvPr id="571" name="Shape 571"/>
            <p:cNvGrpSpPr/>
            <p:nvPr/>
          </p:nvGrpSpPr>
          <p:grpSpPr>
            <a:xfrm>
              <a:off x="0" y="0"/>
              <a:ext cx="9144000" cy="404700"/>
              <a:chOff x="0" y="0"/>
              <a:chExt cx="9144000" cy="404700"/>
            </a:xfrm>
          </p:grpSpPr>
          <p:sp>
            <p:nvSpPr>
              <p:cNvPr id="572" name="Shape 572"/>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573" name="Shape 573"/>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574" name="Shape 574"/>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575" name="Shape 575"/>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rtl="0">
              <a:lnSpc>
                <a:spcPct val="115000"/>
              </a:lnSpc>
              <a:spcBef>
                <a:spcPts val="0"/>
              </a:spcBef>
              <a:buClr>
                <a:schemeClr val="dk1"/>
              </a:buClr>
              <a:buSzPct val="100000"/>
              <a:buChar char="-"/>
            </a:pPr>
            <a:r>
              <a:rPr lang="en-US" sz="1800">
                <a:solidFill>
                  <a:schemeClr val="dk1"/>
                </a:solidFill>
              </a:rPr>
              <a:t>Just an example about when is </a:t>
            </a:r>
            <a:r>
              <a:rPr i="1" lang="en-US" sz="1800">
                <a:solidFill>
                  <a:schemeClr val="dk1"/>
                </a:solidFill>
              </a:rPr>
              <a:t>convenient </a:t>
            </a:r>
            <a:r>
              <a:rPr lang="en-US" sz="1800">
                <a:solidFill>
                  <a:schemeClr val="dk1"/>
                </a:solidFill>
              </a:rPr>
              <a:t>to go for </a:t>
            </a:r>
            <a:r>
              <a:rPr i="1" lang="en-US" sz="1800">
                <a:solidFill>
                  <a:schemeClr val="dk1"/>
                </a:solidFill>
              </a:rPr>
              <a:t>abstract classes</a:t>
            </a:r>
            <a:r>
              <a:rPr lang="en-US" sz="1800">
                <a:solidFill>
                  <a:schemeClr val="dk1"/>
                </a:solidFill>
              </a:rPr>
              <a:t>:</a:t>
            </a:r>
          </a:p>
          <a:p>
            <a:pPr indent="0" lvl="0" marL="914400" rtl="0">
              <a:lnSpc>
                <a:spcPct val="115000"/>
              </a:lnSpc>
              <a:spcBef>
                <a:spcPts val="0"/>
              </a:spcBef>
              <a:buNone/>
            </a:pPr>
            <a:r>
              <a:rPr b="1" lang="en-US" sz="1800">
                <a:solidFill>
                  <a:srgbClr val="A64D79"/>
                </a:solidFill>
                <a:latin typeface="Courier New"/>
                <a:ea typeface="Courier New"/>
                <a:cs typeface="Courier New"/>
                <a:sym typeface="Courier New"/>
              </a:rPr>
              <a:t>public abstract class </a:t>
            </a:r>
            <a:r>
              <a:rPr lang="en-US" sz="1800">
                <a:solidFill>
                  <a:schemeClr val="dk1"/>
                </a:solidFill>
                <a:latin typeface="Courier New"/>
                <a:ea typeface="Courier New"/>
                <a:cs typeface="Courier New"/>
                <a:sym typeface="Courier New"/>
              </a:rPr>
              <a:t>Figure</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public abstract float </a:t>
            </a:r>
            <a:r>
              <a:rPr lang="en-US" sz="1800">
                <a:solidFill>
                  <a:schemeClr val="dk1"/>
                </a:solidFill>
                <a:latin typeface="Courier New"/>
                <a:ea typeface="Courier New"/>
                <a:cs typeface="Courier New"/>
                <a:sym typeface="Courier New"/>
              </a:rPr>
              <a:t>getArea(); }</a:t>
            </a:r>
            <a:br>
              <a:rPr lang="en-US" sz="1800">
                <a:solidFill>
                  <a:schemeClr val="dk1"/>
                </a:solidFill>
                <a:latin typeface="Courier New"/>
                <a:ea typeface="Courier New"/>
                <a:cs typeface="Courier New"/>
                <a:sym typeface="Courier New"/>
              </a:rPr>
            </a:br>
            <a:br>
              <a:rPr lang="en-US" sz="1800">
                <a:solidFill>
                  <a:schemeClr val="dk1"/>
                </a:solidFill>
                <a:latin typeface="Courier New"/>
                <a:ea typeface="Courier New"/>
                <a:cs typeface="Courier New"/>
                <a:sym typeface="Courier New"/>
              </a:rPr>
            </a:br>
            <a:r>
              <a:rPr b="1" lang="en-US" sz="1800">
                <a:solidFill>
                  <a:srgbClr val="A64D79"/>
                </a:solidFill>
                <a:latin typeface="Courier New"/>
                <a:ea typeface="Courier New"/>
                <a:cs typeface="Courier New"/>
                <a:sym typeface="Courier New"/>
              </a:rPr>
              <a:t>public class </a:t>
            </a:r>
            <a:r>
              <a:rPr lang="en-US" sz="1800">
                <a:solidFill>
                  <a:schemeClr val="dk1"/>
                </a:solidFill>
                <a:latin typeface="Courier New"/>
                <a:ea typeface="Courier New"/>
                <a:cs typeface="Courier New"/>
                <a:sym typeface="Courier New"/>
              </a:rPr>
              <a:t>Circle </a:t>
            </a:r>
            <a:r>
              <a:rPr b="1" lang="en-US" sz="1800">
                <a:solidFill>
                  <a:srgbClr val="A64D79"/>
                </a:solidFill>
                <a:latin typeface="Courier New"/>
                <a:ea typeface="Courier New"/>
                <a:cs typeface="Courier New"/>
                <a:sym typeface="Courier New"/>
              </a:rPr>
              <a:t>extends </a:t>
            </a:r>
            <a:r>
              <a:rPr lang="en-US" sz="1800">
                <a:solidFill>
                  <a:schemeClr val="dk1"/>
                </a:solidFill>
                <a:latin typeface="Courier New"/>
                <a:ea typeface="Courier New"/>
                <a:cs typeface="Courier New"/>
                <a:sym typeface="Courier New"/>
              </a:rPr>
              <a:t>Figure</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private float </a:t>
            </a:r>
            <a:r>
              <a:rPr lang="en-US" sz="1800">
                <a:solidFill>
                  <a:schemeClr val="dk1"/>
                </a:solidFill>
                <a:latin typeface="Courier New"/>
                <a:ea typeface="Courier New"/>
                <a:cs typeface="Courier New"/>
                <a:sym typeface="Courier New"/>
              </a:rPr>
              <a:t>radius;</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public float </a:t>
            </a:r>
            <a:r>
              <a:rPr lang="en-US" sz="1800">
                <a:solidFill>
                  <a:schemeClr val="dk1"/>
                </a:solidFill>
                <a:latin typeface="Courier New"/>
                <a:ea typeface="Courier New"/>
                <a:cs typeface="Courier New"/>
                <a:sym typeface="Courier New"/>
              </a:rPr>
              <a:t>getArea()</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	{ </a:t>
            </a:r>
            <a:r>
              <a:rPr b="1" lang="en-US" sz="1800">
                <a:solidFill>
                  <a:srgbClr val="A64D79"/>
                </a:solidFill>
                <a:latin typeface="Courier New"/>
                <a:ea typeface="Courier New"/>
                <a:cs typeface="Courier New"/>
                <a:sym typeface="Courier New"/>
              </a:rPr>
              <a:t>return </a:t>
            </a:r>
            <a:r>
              <a:rPr lang="en-US" sz="1800">
                <a:solidFill>
                  <a:schemeClr val="dk1"/>
                </a:solidFill>
                <a:latin typeface="Courier New"/>
                <a:ea typeface="Courier New"/>
                <a:cs typeface="Courier New"/>
                <a:sym typeface="Courier New"/>
              </a:rPr>
              <a:t>(3.14 * (radius ^ 2)); }</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a:t>
            </a:r>
            <a:br>
              <a:rPr lang="en-US" sz="1800">
                <a:solidFill>
                  <a:schemeClr val="dk1"/>
                </a:solidFill>
                <a:latin typeface="Courier New"/>
                <a:ea typeface="Courier New"/>
                <a:cs typeface="Courier New"/>
                <a:sym typeface="Courier New"/>
              </a:rPr>
            </a:br>
            <a:r>
              <a:rPr b="1" lang="en-US" sz="1800">
                <a:solidFill>
                  <a:srgbClr val="A64D79"/>
                </a:solidFill>
                <a:latin typeface="Courier New"/>
                <a:ea typeface="Courier New"/>
                <a:cs typeface="Courier New"/>
                <a:sym typeface="Courier New"/>
              </a:rPr>
              <a:t>public class </a:t>
            </a:r>
            <a:r>
              <a:rPr lang="en-US" sz="1800">
                <a:solidFill>
                  <a:schemeClr val="dk1"/>
                </a:solidFill>
                <a:latin typeface="Courier New"/>
                <a:ea typeface="Courier New"/>
                <a:cs typeface="Courier New"/>
                <a:sym typeface="Courier New"/>
              </a:rPr>
              <a:t>Rectangle </a:t>
            </a:r>
            <a:r>
              <a:rPr b="1" lang="en-US" sz="1800">
                <a:solidFill>
                  <a:srgbClr val="A64D79"/>
                </a:solidFill>
                <a:latin typeface="Courier New"/>
                <a:ea typeface="Courier New"/>
                <a:cs typeface="Courier New"/>
                <a:sym typeface="Courier New"/>
              </a:rPr>
              <a:t>extends </a:t>
            </a:r>
            <a:r>
              <a:rPr lang="en-US" sz="1800">
                <a:solidFill>
                  <a:schemeClr val="dk1"/>
                </a:solidFill>
                <a:latin typeface="Courier New"/>
                <a:ea typeface="Courier New"/>
                <a:cs typeface="Courier New"/>
                <a:sym typeface="Courier New"/>
              </a:rPr>
              <a:t>Figure</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private float </a:t>
            </a:r>
            <a:r>
              <a:rPr lang="en-US" sz="1800">
                <a:solidFill>
                  <a:schemeClr val="dk1"/>
                </a:solidFill>
                <a:latin typeface="Courier New"/>
                <a:ea typeface="Courier New"/>
                <a:cs typeface="Courier New"/>
                <a:sym typeface="Courier New"/>
              </a:rPr>
              <a:t>length, width;</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public float </a:t>
            </a:r>
            <a:r>
              <a:rPr lang="en-US" sz="1800">
                <a:solidFill>
                  <a:schemeClr val="dk1"/>
                </a:solidFill>
                <a:latin typeface="Courier New"/>
                <a:ea typeface="Courier New"/>
                <a:cs typeface="Courier New"/>
                <a:sym typeface="Courier New"/>
              </a:rPr>
              <a:t>getArea(Figure other)</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	{ </a:t>
            </a:r>
            <a:r>
              <a:rPr b="1" lang="en-US" sz="1800">
                <a:solidFill>
                  <a:srgbClr val="A64D79"/>
                </a:solidFill>
                <a:latin typeface="Courier New"/>
                <a:ea typeface="Courier New"/>
                <a:cs typeface="Courier New"/>
                <a:sym typeface="Courier New"/>
              </a:rPr>
              <a:t>return </a:t>
            </a:r>
            <a:r>
              <a:rPr lang="en-US" sz="1800">
                <a:solidFill>
                  <a:schemeClr val="dk1"/>
                </a:solidFill>
                <a:latin typeface="Courier New"/>
                <a:ea typeface="Courier New"/>
                <a:cs typeface="Courier New"/>
                <a:sym typeface="Courier New"/>
              </a:rPr>
              <a:t>length * width; }</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a:t>
            </a:r>
          </a:p>
          <a:p>
            <a:pPr indent="-342900" lvl="0" marL="457200" marR="0" rtl="0" algn="just">
              <a:spcBef>
                <a:spcPts val="0"/>
              </a:spcBef>
              <a:buClr>
                <a:schemeClr val="dk1"/>
              </a:buClr>
              <a:buSzPct val="100000"/>
              <a:buChar char="-"/>
            </a:pPr>
            <a:r>
              <a:rPr lang="en-US" sz="1800">
                <a:solidFill>
                  <a:schemeClr val="dk1"/>
                </a:solidFill>
              </a:rPr>
              <a:t>why did we declare the </a:t>
            </a:r>
            <a:r>
              <a:rPr lang="en-US" sz="1800">
                <a:solidFill>
                  <a:schemeClr val="dk1"/>
                </a:solidFill>
                <a:latin typeface="Courier New"/>
                <a:ea typeface="Courier New"/>
                <a:cs typeface="Courier New"/>
                <a:sym typeface="Courier New"/>
              </a:rPr>
              <a:t>getArea </a:t>
            </a:r>
            <a:r>
              <a:rPr lang="en-US" sz="1800">
                <a:solidFill>
                  <a:schemeClr val="dk1"/>
                </a:solidFill>
              </a:rPr>
              <a:t>method to be </a:t>
            </a:r>
            <a:r>
              <a:rPr b="1" lang="en-US" sz="1800">
                <a:solidFill>
                  <a:srgbClr val="A64D79"/>
                </a:solidFill>
                <a:latin typeface="Courier New"/>
                <a:ea typeface="Courier New"/>
                <a:cs typeface="Courier New"/>
                <a:sym typeface="Courier New"/>
              </a:rPr>
              <a:t>abstract </a:t>
            </a:r>
            <a:r>
              <a:rPr lang="en-US" sz="1800">
                <a:solidFill>
                  <a:schemeClr val="dk1"/>
                </a:solidFill>
              </a:rPr>
              <a:t>in the </a:t>
            </a:r>
            <a:r>
              <a:rPr lang="en-US" sz="1800">
                <a:solidFill>
                  <a:schemeClr val="dk1"/>
                </a:solidFill>
                <a:latin typeface="Courier New"/>
                <a:ea typeface="Courier New"/>
                <a:cs typeface="Courier New"/>
                <a:sym typeface="Courier New"/>
              </a:rPr>
              <a:t>Figure </a:t>
            </a:r>
            <a:r>
              <a:rPr lang="en-US" sz="1800">
                <a:solidFill>
                  <a:schemeClr val="dk1"/>
                </a:solidFill>
              </a:rPr>
              <a:t>class? </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9" name="Shape 579"/>
        <p:cNvGrpSpPr/>
        <p:nvPr/>
      </p:nvGrpSpPr>
      <p:grpSpPr>
        <a:xfrm>
          <a:off x="0" y="0"/>
          <a:ext cx="0" cy="0"/>
          <a:chOff x="0" y="0"/>
          <a:chExt cx="0" cy="0"/>
        </a:xfrm>
      </p:grpSpPr>
      <p:sp>
        <p:nvSpPr>
          <p:cNvPr id="580" name="Shape 580"/>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The Java 4</a:t>
            </a:r>
          </a:p>
          <a:p>
            <a:pPr lvl="0" rtl="0">
              <a:spcBef>
                <a:spcPts val="0"/>
              </a:spcBef>
              <a:buClr>
                <a:srgbClr val="7F7F7F"/>
              </a:buClr>
              <a:buSzPct val="25000"/>
              <a:buFont typeface="Arial"/>
              <a:buNone/>
            </a:pPr>
            <a:r>
              <a:rPr i="1" lang="en-US" sz="2400">
                <a:latin typeface="Arial"/>
                <a:ea typeface="Arial"/>
                <a:cs typeface="Arial"/>
                <a:sym typeface="Arial"/>
              </a:rPr>
              <a:t>Abstraction: abstract classes vs interfaces</a:t>
            </a:r>
          </a:p>
          <a:p>
            <a:pPr indent="0" lvl="0" marL="0" marR="0" rtl="0" algn="l">
              <a:spcBef>
                <a:spcPts val="0"/>
              </a:spcBef>
              <a:buClr>
                <a:srgbClr val="7F7F7F"/>
              </a:buClr>
              <a:buSzPct val="25000"/>
              <a:buFont typeface="Arial"/>
              <a:buNone/>
            </a:pPr>
            <a:r>
              <a:t/>
            </a:r>
            <a:endParaRPr sz="2800">
              <a:latin typeface="Arial"/>
              <a:ea typeface="Arial"/>
              <a:cs typeface="Arial"/>
              <a:sym typeface="Arial"/>
            </a:endParaRPr>
          </a:p>
        </p:txBody>
      </p:sp>
      <p:sp>
        <p:nvSpPr>
          <p:cNvPr id="581" name="Shape 581"/>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582" name="Shape 582"/>
          <p:cNvGrpSpPr/>
          <p:nvPr/>
        </p:nvGrpSpPr>
        <p:grpSpPr>
          <a:xfrm>
            <a:off x="0" y="-3465"/>
            <a:ext cx="9144000" cy="425099"/>
            <a:chOff x="0" y="-3465"/>
            <a:chExt cx="9144000" cy="425099"/>
          </a:xfrm>
        </p:grpSpPr>
        <p:grpSp>
          <p:nvGrpSpPr>
            <p:cNvPr id="583" name="Shape 583"/>
            <p:cNvGrpSpPr/>
            <p:nvPr/>
          </p:nvGrpSpPr>
          <p:grpSpPr>
            <a:xfrm>
              <a:off x="0" y="0"/>
              <a:ext cx="9144000" cy="404700"/>
              <a:chOff x="0" y="0"/>
              <a:chExt cx="9144000" cy="404700"/>
            </a:xfrm>
          </p:grpSpPr>
          <p:sp>
            <p:nvSpPr>
              <p:cNvPr id="584" name="Shape 584"/>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585" name="Shape 585"/>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586" name="Shape 586"/>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587" name="Shape 587"/>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rtl="0">
              <a:lnSpc>
                <a:spcPct val="115000"/>
              </a:lnSpc>
              <a:spcBef>
                <a:spcPts val="0"/>
              </a:spcBef>
              <a:buClr>
                <a:schemeClr val="dk1"/>
              </a:buClr>
              <a:buSzPct val="100000"/>
              <a:buChar char="-"/>
            </a:pPr>
            <a:r>
              <a:rPr lang="en-US" sz="1800">
                <a:solidFill>
                  <a:schemeClr val="dk1"/>
                </a:solidFill>
              </a:rPr>
              <a:t>e.g. cont.:</a:t>
            </a:r>
          </a:p>
          <a:p>
            <a:pPr lvl="0" rtl="0">
              <a:lnSpc>
                <a:spcPct val="115000"/>
              </a:lnSpc>
              <a:spcBef>
                <a:spcPts val="0"/>
              </a:spcBef>
              <a:buNone/>
            </a:pPr>
            <a:r>
              <a:t/>
            </a:r>
            <a:endParaRPr sz="1800">
              <a:solidFill>
                <a:schemeClr val="dk1"/>
              </a:solidFill>
            </a:endParaRPr>
          </a:p>
          <a:p>
            <a:pPr lvl="0" rtl="0">
              <a:lnSpc>
                <a:spcPct val="115000"/>
              </a:lnSpc>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public class </a:t>
            </a:r>
            <a:r>
              <a:rPr lang="en-US" sz="1800">
                <a:solidFill>
                  <a:schemeClr val="dk1"/>
                </a:solidFill>
                <a:latin typeface="Courier New"/>
                <a:ea typeface="Courier New"/>
                <a:cs typeface="Courier New"/>
                <a:sym typeface="Courier New"/>
              </a:rPr>
              <a:t>myMain</a:t>
            </a:r>
          </a:p>
          <a:p>
            <a:pPr indent="457200" lvl="0" rtl="0">
              <a:lnSpc>
                <a:spcPct val="115000"/>
              </a:lnSpc>
              <a:spcBef>
                <a:spcPts val="0"/>
              </a:spcBef>
              <a:buNone/>
            </a:pPr>
            <a:r>
              <a:rPr lang="en-US" sz="1800">
                <a:solidFill>
                  <a:schemeClr val="dk1"/>
                </a:solidFill>
                <a:latin typeface="Courier New"/>
                <a:ea typeface="Courier New"/>
                <a:cs typeface="Courier New"/>
                <a:sym typeface="Courier New"/>
              </a:rPr>
              <a:t>{</a:t>
            </a:r>
          </a:p>
          <a:p>
            <a:pPr lvl="0" rtl="0">
              <a:lnSpc>
                <a:spcPct val="115000"/>
              </a:lnSpc>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public static void </a:t>
            </a:r>
            <a:r>
              <a:rPr lang="en-US" sz="1800">
                <a:solidFill>
                  <a:schemeClr val="dk1"/>
                </a:solidFill>
                <a:latin typeface="Courier New"/>
                <a:ea typeface="Courier New"/>
                <a:cs typeface="Courier New"/>
                <a:sym typeface="Courier New"/>
              </a:rPr>
              <a:t>main(String[] args)</a:t>
            </a:r>
          </a:p>
          <a:p>
            <a:pPr indent="457200" lvl="0" marL="457200" rtl="0">
              <a:lnSpc>
                <a:spcPct val="115000"/>
              </a:lnSpc>
              <a:spcBef>
                <a:spcPts val="0"/>
              </a:spcBef>
              <a:buNone/>
            </a:pPr>
            <a:r>
              <a:rPr lang="en-US" sz="1800">
                <a:solidFill>
                  <a:schemeClr val="dk1"/>
                </a:solidFill>
                <a:latin typeface="Courier New"/>
                <a:ea typeface="Courier New"/>
                <a:cs typeface="Courier New"/>
                <a:sym typeface="Courier New"/>
              </a:rPr>
              <a:t>{</a:t>
            </a:r>
          </a:p>
          <a:p>
            <a:pPr indent="457200" lvl="0" marL="457200" rtl="0">
              <a:lnSpc>
                <a:spcPct val="115000"/>
              </a:lnSpc>
              <a:spcBef>
                <a:spcPts val="0"/>
              </a:spcBef>
              <a:buNone/>
            </a:pPr>
            <a:r>
              <a:rPr lang="en-US" sz="1800">
                <a:solidFill>
                  <a:schemeClr val="dk1"/>
                </a:solidFill>
                <a:latin typeface="Courier New"/>
                <a:ea typeface="Courier New"/>
                <a:cs typeface="Courier New"/>
                <a:sym typeface="Courier New"/>
              </a:rPr>
              <a:t>	Figure f1 = </a:t>
            </a:r>
            <a:r>
              <a:rPr b="1" lang="en-US" sz="1800">
                <a:solidFill>
                  <a:srgbClr val="A64D79"/>
                </a:solidFill>
                <a:latin typeface="Courier New"/>
                <a:ea typeface="Courier New"/>
                <a:cs typeface="Courier New"/>
                <a:sym typeface="Courier New"/>
              </a:rPr>
              <a:t>new </a:t>
            </a:r>
            <a:r>
              <a:rPr lang="en-US" sz="1800">
                <a:solidFill>
                  <a:schemeClr val="dk1"/>
                </a:solidFill>
                <a:latin typeface="Courier New"/>
                <a:ea typeface="Courier New"/>
                <a:cs typeface="Courier New"/>
                <a:sym typeface="Courier New"/>
              </a:rPr>
              <a:t>Circle(4.0) // A constructor is assumed</a:t>
            </a:r>
          </a:p>
          <a:p>
            <a:pPr indent="457200" lvl="0" marL="457200" rtl="0">
              <a:lnSpc>
                <a:spcPct val="115000"/>
              </a:lnSpc>
              <a:spcBef>
                <a:spcPts val="0"/>
              </a:spcBef>
              <a:buNone/>
            </a:pPr>
            <a:r>
              <a:rPr lang="en-US" sz="1800">
                <a:solidFill>
                  <a:schemeClr val="dk1"/>
                </a:solidFill>
                <a:latin typeface="Courier New"/>
                <a:ea typeface="Courier New"/>
                <a:cs typeface="Courier New"/>
                <a:sym typeface="Courier New"/>
              </a:rPr>
              <a:t>	Figure f2 = </a:t>
            </a:r>
            <a:r>
              <a:rPr b="1" lang="en-US" sz="1800">
                <a:solidFill>
                  <a:srgbClr val="A64D79"/>
                </a:solidFill>
                <a:latin typeface="Courier New"/>
                <a:ea typeface="Courier New"/>
                <a:cs typeface="Courier New"/>
                <a:sym typeface="Courier New"/>
              </a:rPr>
              <a:t>new </a:t>
            </a:r>
            <a:r>
              <a:rPr lang="en-US" sz="1800">
                <a:solidFill>
                  <a:schemeClr val="dk1"/>
                </a:solidFill>
                <a:latin typeface="Courier New"/>
                <a:ea typeface="Courier New"/>
                <a:cs typeface="Courier New"/>
                <a:sym typeface="Courier New"/>
              </a:rPr>
              <a:t>Rectangle(1.0, 2.6) // idem</a:t>
            </a:r>
          </a:p>
          <a:p>
            <a:pPr indent="457200" lvl="0" marL="457200" rtl="0">
              <a:lnSpc>
                <a:spcPct val="115000"/>
              </a:lnSpc>
              <a:spcBef>
                <a:spcPts val="0"/>
              </a:spcBef>
              <a:buNone/>
            </a:pPr>
            <a:r>
              <a:t/>
            </a:r>
            <a:endParaRPr sz="1800">
              <a:solidFill>
                <a:schemeClr val="dk1"/>
              </a:solidFill>
              <a:latin typeface="Courier New"/>
              <a:ea typeface="Courier New"/>
              <a:cs typeface="Courier New"/>
              <a:sym typeface="Courier New"/>
            </a:endParaRPr>
          </a:p>
          <a:p>
            <a:pPr indent="457200" lvl="0" marL="914400" rtl="0">
              <a:lnSpc>
                <a:spcPct val="115000"/>
              </a:lnSpc>
              <a:spcBef>
                <a:spcPts val="0"/>
              </a:spcBef>
              <a:buNone/>
            </a:pPr>
            <a:r>
              <a:rPr lang="en-US" sz="1800">
                <a:solidFill>
                  <a:schemeClr val="dk1"/>
                </a:solidFill>
                <a:latin typeface="Courier New"/>
                <a:ea typeface="Courier New"/>
                <a:cs typeface="Courier New"/>
                <a:sym typeface="Courier New"/>
              </a:rPr>
              <a:t>System.</a:t>
            </a:r>
            <a:r>
              <a:rPr b="1" lang="en-US" sz="1800">
                <a:solidFill>
                  <a:srgbClr val="0000FF"/>
                </a:solidFill>
                <a:latin typeface="Courier New"/>
                <a:ea typeface="Courier New"/>
                <a:cs typeface="Courier New"/>
                <a:sym typeface="Courier New"/>
              </a:rPr>
              <a:t>out</a:t>
            </a:r>
            <a:r>
              <a:rPr lang="en-US" sz="1800">
                <a:solidFill>
                  <a:schemeClr val="dk1"/>
                </a:solidFill>
                <a:latin typeface="Courier New"/>
                <a:ea typeface="Courier New"/>
                <a:cs typeface="Courier New"/>
                <a:sym typeface="Courier New"/>
              </a:rPr>
              <a:t>.println(</a:t>
            </a:r>
            <a:r>
              <a:rPr lang="en-US" sz="1800">
                <a:solidFill>
                  <a:srgbClr val="0000FF"/>
                </a:solidFill>
                <a:latin typeface="Courier New"/>
                <a:ea typeface="Courier New"/>
                <a:cs typeface="Courier New"/>
                <a:sym typeface="Courier New"/>
              </a:rPr>
              <a:t>“Area1 = ”</a:t>
            </a:r>
            <a:r>
              <a:rPr lang="en-US" sz="1800">
                <a:solidFill>
                  <a:schemeClr val="dk1"/>
                </a:solidFill>
                <a:latin typeface="Courier New"/>
                <a:ea typeface="Courier New"/>
                <a:cs typeface="Courier New"/>
                <a:sym typeface="Courier New"/>
              </a:rPr>
              <a:t> + </a:t>
            </a:r>
          </a:p>
          <a:p>
            <a:pPr indent="457200" lvl="0" marL="1371600" rtl="0">
              <a:lnSpc>
                <a:spcPct val="115000"/>
              </a:lnSpc>
              <a:spcBef>
                <a:spcPts val="0"/>
              </a:spcBef>
              <a:buNone/>
            </a:pPr>
            <a:r>
              <a:rPr lang="en-US" sz="1800">
                <a:solidFill>
                  <a:schemeClr val="dk1"/>
                </a:solidFill>
                <a:latin typeface="Courier New"/>
                <a:ea typeface="Courier New"/>
                <a:cs typeface="Courier New"/>
                <a:sym typeface="Courier New"/>
              </a:rPr>
              <a:t>Float.toString(f1.getArea) + </a:t>
            </a:r>
            <a:r>
              <a:rPr lang="en-US" sz="1800">
                <a:solidFill>
                  <a:srgbClr val="0000FF"/>
                </a:solidFill>
                <a:latin typeface="Courier New"/>
                <a:ea typeface="Courier New"/>
                <a:cs typeface="Courier New"/>
                <a:sym typeface="Courier New"/>
              </a:rPr>
              <a:t>“, Area2 = ”</a:t>
            </a:r>
            <a:r>
              <a:rPr lang="en-US" sz="1800">
                <a:solidFill>
                  <a:schemeClr val="dk1"/>
                </a:solidFill>
                <a:latin typeface="Courier New"/>
                <a:ea typeface="Courier New"/>
                <a:cs typeface="Courier New"/>
                <a:sym typeface="Courier New"/>
              </a:rPr>
              <a:t> + </a:t>
            </a:r>
          </a:p>
          <a:p>
            <a:pPr indent="457200" lvl="0" marL="1371600" rtl="0">
              <a:lnSpc>
                <a:spcPct val="115000"/>
              </a:lnSpc>
              <a:spcBef>
                <a:spcPts val="0"/>
              </a:spcBef>
              <a:buNone/>
            </a:pPr>
            <a:r>
              <a:rPr lang="en-US" sz="1800">
                <a:solidFill>
                  <a:schemeClr val="dk1"/>
                </a:solidFill>
                <a:latin typeface="Courier New"/>
                <a:ea typeface="Courier New"/>
                <a:cs typeface="Courier New"/>
                <a:sym typeface="Courier New"/>
              </a:rPr>
              <a:t>Float.toString(f2.getArea));</a:t>
            </a:r>
          </a:p>
          <a:p>
            <a:pPr indent="457200" lvl="0" marL="457200" rtl="0">
              <a:lnSpc>
                <a:spcPct val="115000"/>
              </a:lnSpc>
              <a:spcBef>
                <a:spcPts val="0"/>
              </a:spcBef>
              <a:buNone/>
            </a:pPr>
            <a:r>
              <a:rPr lang="en-US" sz="1800">
                <a:solidFill>
                  <a:schemeClr val="dk1"/>
                </a:solidFill>
                <a:latin typeface="Courier New"/>
                <a:ea typeface="Courier New"/>
                <a:cs typeface="Courier New"/>
                <a:sym typeface="Courier New"/>
              </a:rPr>
              <a:t>}</a:t>
            </a:r>
          </a:p>
          <a:p>
            <a:pPr indent="457200" lvl="0" marL="0" rtl="0">
              <a:lnSpc>
                <a:spcPct val="115000"/>
              </a:lnSpc>
              <a:spcBef>
                <a:spcPts val="0"/>
              </a:spcBef>
              <a:buNone/>
            </a:pPr>
            <a:r>
              <a:rPr lang="en-US" sz="1800">
                <a:solidFill>
                  <a:schemeClr val="dk1"/>
                </a:solidFill>
                <a:latin typeface="Courier New"/>
                <a:ea typeface="Courier New"/>
                <a:cs typeface="Courier New"/>
                <a:sym typeface="Courier New"/>
              </a:rPr>
              <a:t>}</a:t>
            </a:r>
          </a:p>
          <a:p>
            <a:pPr indent="0" lvl="0" marL="914400" rtl="0">
              <a:lnSpc>
                <a:spcPct val="115000"/>
              </a:lnSpc>
              <a:spcBef>
                <a:spcPts val="0"/>
              </a:spcBef>
              <a:buNone/>
            </a:pPr>
            <a:r>
              <a:t/>
            </a:r>
            <a:endParaRPr sz="1800">
              <a:solidFill>
                <a:schemeClr val="dk1"/>
              </a:solidFill>
              <a:latin typeface="Courier New"/>
              <a:ea typeface="Courier New"/>
              <a:cs typeface="Courier New"/>
              <a:sym typeface="Courier New"/>
            </a:endParaRPr>
          </a:p>
          <a:p>
            <a:pPr indent="-342900" lvl="0" marL="457200" marR="0" rtl="0" algn="just">
              <a:spcBef>
                <a:spcPts val="0"/>
              </a:spcBef>
              <a:buClr>
                <a:schemeClr val="dk1"/>
              </a:buClr>
              <a:buSzPct val="100000"/>
              <a:buChar char="-"/>
            </a:pPr>
            <a:r>
              <a:rPr lang="en-US" sz="1800">
                <a:solidFill>
                  <a:schemeClr val="dk1"/>
                </a:solidFill>
              </a:rPr>
              <a:t>Doing so we can create an array of datatype Figure, even this being </a:t>
            </a:r>
            <a:r>
              <a:rPr b="1" lang="en-US" sz="1800">
                <a:solidFill>
                  <a:srgbClr val="A64D79"/>
                </a:solidFill>
                <a:latin typeface="Courier New"/>
                <a:ea typeface="Courier New"/>
                <a:cs typeface="Courier New"/>
                <a:sym typeface="Courier New"/>
              </a:rPr>
              <a:t>abstract</a:t>
            </a:r>
            <a:r>
              <a:rPr lang="en-US" sz="1800">
                <a:solidFill>
                  <a:schemeClr val="dk1"/>
                </a:solidFill>
              </a:rPr>
              <a:t>. </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1" name="Shape 591"/>
        <p:cNvGrpSpPr/>
        <p:nvPr/>
      </p:nvGrpSpPr>
      <p:grpSpPr>
        <a:xfrm>
          <a:off x="0" y="0"/>
          <a:ext cx="0" cy="0"/>
          <a:chOff x="0" y="0"/>
          <a:chExt cx="0" cy="0"/>
        </a:xfrm>
      </p:grpSpPr>
      <p:sp>
        <p:nvSpPr>
          <p:cNvPr id="592" name="Shape 592"/>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indent="0" lvl="0" marL="0" marR="0" rtl="0" algn="l">
              <a:spcBef>
                <a:spcPts val="0"/>
              </a:spcBef>
              <a:buClr>
                <a:srgbClr val="7F7F7F"/>
              </a:buClr>
              <a:buSzPct val="25000"/>
              <a:buFont typeface="Arial"/>
              <a:buNone/>
            </a:pPr>
            <a:r>
              <a:rPr lang="en-US" sz="2800">
                <a:latin typeface="Arial"/>
                <a:ea typeface="Arial"/>
                <a:cs typeface="Arial"/>
                <a:sym typeface="Arial"/>
              </a:rPr>
              <a:t>The Java 4</a:t>
            </a:r>
          </a:p>
          <a:p>
            <a:pPr indent="0" lvl="0" marL="0" marR="0" rtl="0" algn="l">
              <a:spcBef>
                <a:spcPts val="0"/>
              </a:spcBef>
              <a:buClr>
                <a:srgbClr val="7F7F7F"/>
              </a:buClr>
              <a:buSzPct val="25000"/>
              <a:buFont typeface="Arial"/>
              <a:buNone/>
            </a:pPr>
            <a:r>
              <a:rPr i="1" lang="en-US" sz="2400">
                <a:latin typeface="Arial"/>
                <a:ea typeface="Arial"/>
                <a:cs typeface="Arial"/>
                <a:sym typeface="Arial"/>
              </a:rPr>
              <a:t>Encapsulation</a:t>
            </a:r>
          </a:p>
        </p:txBody>
      </p:sp>
      <p:sp>
        <p:nvSpPr>
          <p:cNvPr id="593" name="Shape 593"/>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594" name="Shape 594"/>
          <p:cNvGrpSpPr/>
          <p:nvPr/>
        </p:nvGrpSpPr>
        <p:grpSpPr>
          <a:xfrm>
            <a:off x="0" y="-3465"/>
            <a:ext cx="9144000" cy="425099"/>
            <a:chOff x="0" y="-3465"/>
            <a:chExt cx="9144000" cy="425099"/>
          </a:xfrm>
        </p:grpSpPr>
        <p:grpSp>
          <p:nvGrpSpPr>
            <p:cNvPr id="595" name="Shape 595"/>
            <p:cNvGrpSpPr/>
            <p:nvPr/>
          </p:nvGrpSpPr>
          <p:grpSpPr>
            <a:xfrm>
              <a:off x="0" y="0"/>
              <a:ext cx="9144000" cy="404700"/>
              <a:chOff x="0" y="0"/>
              <a:chExt cx="9144000" cy="404700"/>
            </a:xfrm>
          </p:grpSpPr>
          <p:sp>
            <p:nvSpPr>
              <p:cNvPr id="596" name="Shape 596"/>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597" name="Shape 597"/>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598" name="Shape 598"/>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599" name="Shape 599"/>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Encapsulation in Java is a mechanism of wrapping the data (variables) and code acting on the data (methods) together as a single unit.</a:t>
            </a:r>
          </a:p>
          <a:p>
            <a:pPr indent="-342900" lvl="0" marL="457200" marR="0" rtl="0" algn="just">
              <a:spcBef>
                <a:spcPts val="0"/>
              </a:spcBef>
              <a:buClr>
                <a:schemeClr val="dk1"/>
              </a:buClr>
              <a:buSzPct val="100000"/>
              <a:buChar char="-"/>
            </a:pPr>
            <a:r>
              <a:rPr lang="en-US" sz="1800">
                <a:solidFill>
                  <a:schemeClr val="dk1"/>
                </a:solidFill>
              </a:rPr>
              <a:t>In encapsulation the variables of a class will be hidden from other classes, and can be accessed only through the methods of their current class, therefore it is also known as data hiding.</a:t>
            </a:r>
          </a:p>
          <a:p>
            <a:pPr indent="-342900" lvl="0" marL="457200" marR="0" rtl="0" algn="just">
              <a:spcBef>
                <a:spcPts val="0"/>
              </a:spcBef>
              <a:buClr>
                <a:schemeClr val="dk1"/>
              </a:buClr>
              <a:buSzPct val="100000"/>
              <a:buChar char="-"/>
            </a:pPr>
            <a:r>
              <a:rPr lang="en-US" sz="1800">
                <a:solidFill>
                  <a:schemeClr val="dk1"/>
                </a:solidFill>
              </a:rPr>
              <a:t>To achieve encapsulation:</a:t>
            </a:r>
          </a:p>
          <a:p>
            <a:pPr indent="-342900" lvl="0" marL="1371600" marR="0" rtl="0" algn="just">
              <a:spcBef>
                <a:spcPts val="0"/>
              </a:spcBef>
              <a:buClr>
                <a:schemeClr val="dk1"/>
              </a:buClr>
              <a:buSzPct val="100000"/>
              <a:buAutoNum type="arabicPeriod"/>
            </a:pPr>
            <a:r>
              <a:rPr lang="en-US" sz="1800">
                <a:solidFill>
                  <a:schemeClr val="dk1"/>
                </a:solidFill>
              </a:rPr>
              <a:t>Declare the variables of a class as </a:t>
            </a:r>
            <a:r>
              <a:rPr b="1" lang="en-US" sz="1800">
                <a:solidFill>
                  <a:srgbClr val="C27BA0"/>
                </a:solidFill>
                <a:latin typeface="Courier New"/>
                <a:ea typeface="Courier New"/>
                <a:cs typeface="Courier New"/>
                <a:sym typeface="Courier New"/>
              </a:rPr>
              <a:t>private</a:t>
            </a:r>
            <a:r>
              <a:rPr lang="en-US" sz="1800">
                <a:solidFill>
                  <a:schemeClr val="dk1"/>
                </a:solidFill>
              </a:rPr>
              <a:t>.</a:t>
            </a:r>
          </a:p>
          <a:p>
            <a:pPr indent="-342900" lvl="0" marL="1371600" marR="0" rtl="0" algn="just">
              <a:spcBef>
                <a:spcPts val="0"/>
              </a:spcBef>
              <a:buClr>
                <a:schemeClr val="dk1"/>
              </a:buClr>
              <a:buSzPct val="100000"/>
              <a:buAutoNum type="arabicPeriod"/>
            </a:pPr>
            <a:r>
              <a:rPr lang="en-US" sz="1800">
                <a:solidFill>
                  <a:schemeClr val="dk1"/>
                </a:solidFill>
              </a:rPr>
              <a:t>Provide public </a:t>
            </a:r>
            <a:r>
              <a:rPr i="1" lang="en-US" sz="1800">
                <a:solidFill>
                  <a:schemeClr val="dk1"/>
                </a:solidFill>
              </a:rPr>
              <a:t>setter </a:t>
            </a:r>
            <a:r>
              <a:rPr lang="en-US" sz="1800">
                <a:solidFill>
                  <a:schemeClr val="dk1"/>
                </a:solidFill>
              </a:rPr>
              <a:t>and </a:t>
            </a:r>
            <a:r>
              <a:rPr i="1" lang="en-US" sz="1800">
                <a:solidFill>
                  <a:schemeClr val="dk1"/>
                </a:solidFill>
              </a:rPr>
              <a:t>getter </a:t>
            </a:r>
            <a:r>
              <a:rPr lang="en-US" sz="1800">
                <a:solidFill>
                  <a:schemeClr val="dk1"/>
                </a:solidFill>
              </a:rPr>
              <a:t>methods to modify and view the variables values.</a:t>
            </a:r>
          </a:p>
          <a:p>
            <a:pPr indent="-342900" lvl="0" marL="457200" marR="0" rtl="0" algn="just">
              <a:spcBef>
                <a:spcPts val="0"/>
              </a:spcBef>
              <a:buClr>
                <a:schemeClr val="dk1"/>
              </a:buClr>
              <a:buSzPct val="100000"/>
              <a:buChar char="-"/>
            </a:pPr>
            <a:r>
              <a:rPr lang="en-US" sz="1800">
                <a:solidFill>
                  <a:schemeClr val="dk1"/>
                </a:solidFill>
              </a:rPr>
              <a:t>Benefits of encapsulation are:</a:t>
            </a:r>
          </a:p>
          <a:p>
            <a:pPr indent="-342900" lvl="0" marL="1371600" rtl="0">
              <a:lnSpc>
                <a:spcPct val="115000"/>
              </a:lnSpc>
              <a:spcBef>
                <a:spcPts val="0"/>
              </a:spcBef>
              <a:buClr>
                <a:schemeClr val="dk1"/>
              </a:buClr>
              <a:buSzPct val="100000"/>
              <a:buAutoNum type="arabicPeriod"/>
            </a:pPr>
            <a:r>
              <a:rPr lang="en-US" sz="1800">
                <a:solidFill>
                  <a:schemeClr val="dk1"/>
                </a:solidFill>
              </a:rPr>
              <a:t>The fields of a class can be made read-only or write-only.</a:t>
            </a:r>
          </a:p>
          <a:p>
            <a:pPr indent="-342900" lvl="0" marL="1371600" rtl="0">
              <a:lnSpc>
                <a:spcPct val="115000"/>
              </a:lnSpc>
              <a:spcBef>
                <a:spcPts val="0"/>
              </a:spcBef>
              <a:buClr>
                <a:schemeClr val="dk1"/>
              </a:buClr>
              <a:buSzPct val="100000"/>
              <a:buAutoNum type="arabicPeriod"/>
            </a:pPr>
            <a:r>
              <a:rPr lang="en-US" sz="1800">
                <a:solidFill>
                  <a:schemeClr val="dk1"/>
                </a:solidFill>
              </a:rPr>
              <a:t>A class can have total control over what is stored in its fields.</a:t>
            </a:r>
          </a:p>
          <a:p>
            <a:pPr indent="-342900" lvl="0" marL="1371600" rtl="0">
              <a:lnSpc>
                <a:spcPct val="115000"/>
              </a:lnSpc>
              <a:spcBef>
                <a:spcPts val="0"/>
              </a:spcBef>
              <a:buClr>
                <a:schemeClr val="dk1"/>
              </a:buClr>
              <a:buSzPct val="100000"/>
              <a:buAutoNum type="arabicPeriod"/>
            </a:pPr>
            <a:r>
              <a:rPr lang="en-US" sz="1800">
                <a:solidFill>
                  <a:schemeClr val="dk1"/>
                </a:solidFill>
              </a:rPr>
              <a:t>The users of a class do not know how the class stores its data. A class can change the datatype of a field and users of the class do not need to change any of their code.</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
        <p:nvSpPr>
          <p:cNvPr id="600" name="Shape 600"/>
          <p:cNvSpPr txBox="1"/>
          <p:nvPr/>
        </p:nvSpPr>
        <p:spPr>
          <a:xfrm>
            <a:off x="125" y="6414500"/>
            <a:ext cx="9144000" cy="674700"/>
          </a:xfrm>
          <a:prstGeom prst="rect">
            <a:avLst/>
          </a:prstGeom>
          <a:noFill/>
          <a:ln>
            <a:noFill/>
          </a:ln>
        </p:spPr>
        <p:txBody>
          <a:bodyPr anchorCtr="0" anchor="t" bIns="91425" lIns="91425" rIns="91425" tIns="91425">
            <a:noAutofit/>
          </a:bodyPr>
          <a:lstStyle/>
          <a:p>
            <a:pPr lvl="0" rtl="0">
              <a:spcBef>
                <a:spcPts val="0"/>
              </a:spcBef>
              <a:buNone/>
            </a:pPr>
            <a:r>
              <a:rPr i="1" lang="en-US" sz="1200" u="sng">
                <a:solidFill>
                  <a:schemeClr val="hlink"/>
                </a:solidFill>
                <a:hlinkClick r:id="rId4"/>
              </a:rPr>
              <a:t>http://www.tutorialspoint.com/java/java_encapsulation.htm</a:t>
            </a:r>
            <a:r>
              <a:rPr i="1" lang="en-US" sz="1200"/>
              <a:t> </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4" name="Shape 604"/>
        <p:cNvGrpSpPr/>
        <p:nvPr/>
      </p:nvGrpSpPr>
      <p:grpSpPr>
        <a:xfrm>
          <a:off x="0" y="0"/>
          <a:ext cx="0" cy="0"/>
          <a:chOff x="0" y="0"/>
          <a:chExt cx="0" cy="0"/>
        </a:xfrm>
      </p:grpSpPr>
      <p:sp>
        <p:nvSpPr>
          <p:cNvPr id="605" name="Shape 605"/>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The Java 4</a:t>
            </a:r>
          </a:p>
          <a:p>
            <a:pPr indent="0" lvl="0" marL="0" marR="0" rtl="0" algn="l">
              <a:spcBef>
                <a:spcPts val="0"/>
              </a:spcBef>
              <a:buClr>
                <a:srgbClr val="7F7F7F"/>
              </a:buClr>
              <a:buSzPct val="25000"/>
              <a:buFont typeface="Arial"/>
              <a:buNone/>
            </a:pPr>
            <a:r>
              <a:rPr i="1" lang="en-US" sz="2400">
                <a:latin typeface="Arial"/>
                <a:ea typeface="Arial"/>
                <a:cs typeface="Arial"/>
                <a:sym typeface="Arial"/>
              </a:rPr>
              <a:t>Inheritance</a:t>
            </a:r>
          </a:p>
        </p:txBody>
      </p:sp>
      <p:sp>
        <p:nvSpPr>
          <p:cNvPr id="606" name="Shape 606"/>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607" name="Shape 607"/>
          <p:cNvGrpSpPr/>
          <p:nvPr/>
        </p:nvGrpSpPr>
        <p:grpSpPr>
          <a:xfrm>
            <a:off x="0" y="-3465"/>
            <a:ext cx="9144000" cy="425099"/>
            <a:chOff x="0" y="-3465"/>
            <a:chExt cx="9144000" cy="425099"/>
          </a:xfrm>
        </p:grpSpPr>
        <p:grpSp>
          <p:nvGrpSpPr>
            <p:cNvPr id="608" name="Shape 608"/>
            <p:cNvGrpSpPr/>
            <p:nvPr/>
          </p:nvGrpSpPr>
          <p:grpSpPr>
            <a:xfrm>
              <a:off x="0" y="0"/>
              <a:ext cx="9144000" cy="404700"/>
              <a:chOff x="0" y="0"/>
              <a:chExt cx="9144000" cy="404700"/>
            </a:xfrm>
          </p:grpSpPr>
          <p:sp>
            <p:nvSpPr>
              <p:cNvPr id="609" name="Shape 609"/>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610" name="Shape 610"/>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611" name="Shape 611"/>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612" name="Shape 612"/>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Java classes can be derived from other classes, thereby inheriting fields and methods from those classes.</a:t>
            </a:r>
          </a:p>
          <a:p>
            <a:pPr indent="-342900" lvl="0" marL="457200" marR="0" rtl="0" algn="just">
              <a:spcBef>
                <a:spcPts val="0"/>
              </a:spcBef>
              <a:buClr>
                <a:schemeClr val="dk1"/>
              </a:buClr>
              <a:buSzPct val="100000"/>
              <a:buChar char="-"/>
            </a:pPr>
            <a:r>
              <a:rPr b="1" lang="en-US" sz="1800">
                <a:solidFill>
                  <a:schemeClr val="dk1"/>
                </a:solidFill>
              </a:rPr>
              <a:t>Def.</a:t>
            </a:r>
            <a:r>
              <a:rPr lang="en-US" sz="1800">
                <a:solidFill>
                  <a:schemeClr val="dk1"/>
                </a:solidFill>
              </a:rPr>
              <a:t>: </a:t>
            </a:r>
          </a:p>
          <a:p>
            <a:pPr indent="0" lvl="0" marL="914400" marR="0" rtl="0" algn="just">
              <a:spcBef>
                <a:spcPts val="0"/>
              </a:spcBef>
              <a:buNone/>
            </a:pPr>
            <a:r>
              <a:rPr lang="en-US" sz="1800">
                <a:solidFill>
                  <a:schemeClr val="dk1"/>
                </a:solidFill>
              </a:rPr>
              <a:t>A class that is derived from another class is called a </a:t>
            </a:r>
            <a:r>
              <a:rPr i="1" lang="en-US" sz="1800">
                <a:solidFill>
                  <a:schemeClr val="dk1"/>
                </a:solidFill>
              </a:rPr>
              <a:t>subclass </a:t>
            </a:r>
            <a:r>
              <a:rPr lang="en-US" sz="1800">
                <a:solidFill>
                  <a:schemeClr val="dk1"/>
                </a:solidFill>
              </a:rPr>
              <a:t>(</a:t>
            </a:r>
            <a:r>
              <a:rPr i="1" lang="en-US" sz="1800">
                <a:solidFill>
                  <a:schemeClr val="dk1"/>
                </a:solidFill>
              </a:rPr>
              <a:t>derived class</a:t>
            </a:r>
            <a:r>
              <a:rPr lang="en-US" sz="1800">
                <a:solidFill>
                  <a:schemeClr val="dk1"/>
                </a:solidFill>
              </a:rPr>
              <a:t>, or </a:t>
            </a:r>
            <a:r>
              <a:rPr i="1" lang="en-US" sz="1800">
                <a:solidFill>
                  <a:schemeClr val="dk1"/>
                </a:solidFill>
              </a:rPr>
              <a:t>child class</a:t>
            </a:r>
            <a:r>
              <a:rPr lang="en-US" sz="1800">
                <a:solidFill>
                  <a:schemeClr val="dk1"/>
                </a:solidFill>
              </a:rPr>
              <a:t>). The class from which the subclass is derived is called a </a:t>
            </a:r>
            <a:r>
              <a:rPr i="1" lang="en-US" sz="1800">
                <a:solidFill>
                  <a:schemeClr val="dk1"/>
                </a:solidFill>
              </a:rPr>
              <a:t>superclass </a:t>
            </a:r>
            <a:r>
              <a:rPr lang="en-US" sz="1800">
                <a:solidFill>
                  <a:schemeClr val="dk1"/>
                </a:solidFill>
              </a:rPr>
              <a:t>(</a:t>
            </a:r>
            <a:r>
              <a:rPr i="1" lang="en-US" sz="1800">
                <a:solidFill>
                  <a:schemeClr val="dk1"/>
                </a:solidFill>
              </a:rPr>
              <a:t>base class</a:t>
            </a:r>
            <a:r>
              <a:rPr lang="en-US" sz="1800">
                <a:solidFill>
                  <a:schemeClr val="dk1"/>
                </a:solidFill>
              </a:rPr>
              <a:t> or </a:t>
            </a:r>
            <a:r>
              <a:rPr i="1" lang="en-US" sz="1800">
                <a:solidFill>
                  <a:schemeClr val="dk1"/>
                </a:solidFill>
              </a:rPr>
              <a:t>parent class</a:t>
            </a:r>
            <a:r>
              <a:rPr lang="en-US" sz="1800">
                <a:solidFill>
                  <a:schemeClr val="dk1"/>
                </a:solidFill>
              </a:rPr>
              <a:t>).</a:t>
            </a:r>
          </a:p>
          <a:p>
            <a:pPr indent="-342900" lvl="0" marL="457200" marR="0" rtl="0" algn="just">
              <a:spcBef>
                <a:spcPts val="0"/>
              </a:spcBef>
              <a:buClr>
                <a:schemeClr val="dk1"/>
              </a:buClr>
              <a:buSzPct val="100000"/>
              <a:buChar char="-"/>
            </a:pPr>
            <a:r>
              <a:rPr lang="en-US" sz="1800">
                <a:solidFill>
                  <a:schemeClr val="dk1"/>
                </a:solidFill>
              </a:rPr>
              <a:t>Every Java class has one and only one direct superclass (single inheritance), since every class is implicitly a subclass of </a:t>
            </a:r>
            <a:r>
              <a:rPr lang="en-US" sz="1800">
                <a:solidFill>
                  <a:schemeClr val="dk1"/>
                </a:solidFill>
                <a:latin typeface="Courier New"/>
                <a:ea typeface="Courier New"/>
                <a:cs typeface="Courier New"/>
                <a:sym typeface="Courier New"/>
              </a:rPr>
              <a:t>Object</a:t>
            </a:r>
            <a:r>
              <a:rPr lang="en-US" sz="1800">
                <a:solidFill>
                  <a:schemeClr val="dk1"/>
                </a:solidFill>
              </a:rPr>
              <a:t>. There is one only exception…</a:t>
            </a:r>
          </a:p>
          <a:p>
            <a:pPr indent="-342900" lvl="0" marL="457200" marR="0" rtl="0" algn="just">
              <a:spcBef>
                <a:spcPts val="0"/>
              </a:spcBef>
              <a:buClr>
                <a:schemeClr val="dk1"/>
              </a:buClr>
              <a:buSzPct val="100000"/>
              <a:buChar char="-"/>
            </a:pPr>
            <a:r>
              <a:rPr lang="en-US" sz="1800">
                <a:solidFill>
                  <a:schemeClr val="dk1"/>
                </a:solidFill>
              </a:rPr>
              <a:t>Classes can be derived from classes that are derived from classes that are derived from classes… but only one inheritance is allowed at a time.</a:t>
            </a:r>
          </a:p>
          <a:p>
            <a:pPr indent="-342900" lvl="0" marL="457200" marR="0" rtl="0" algn="just">
              <a:spcBef>
                <a:spcPts val="0"/>
              </a:spcBef>
              <a:buClr>
                <a:schemeClr val="dk1"/>
              </a:buClr>
              <a:buSzPct val="100000"/>
              <a:buChar char="-"/>
            </a:pPr>
            <a:r>
              <a:rPr lang="en-US" sz="1800">
                <a:solidFill>
                  <a:schemeClr val="dk1"/>
                </a:solidFill>
              </a:rPr>
              <a:t>Why is inheritance so important?</a:t>
            </a:r>
          </a:p>
          <a:p>
            <a:pPr indent="0" lvl="0" marL="914400" marR="0" rtl="0" algn="just">
              <a:spcBef>
                <a:spcPts val="0"/>
              </a:spcBef>
              <a:buNone/>
            </a:pPr>
            <a:r>
              <a:rPr lang="en-US" sz="1800">
                <a:solidFill>
                  <a:schemeClr val="dk1"/>
                </a:solidFill>
              </a:rPr>
              <a:t>When you want to create a new class and there is already a class that includes some of the code you want, you can simply derive your new class from the existing class. Thus you can reuse fields and methods of the existing class.</a:t>
            </a:r>
          </a:p>
          <a:p>
            <a:pPr indent="-342900" lvl="0" marL="457200" marR="0" rtl="0" algn="just">
              <a:spcBef>
                <a:spcPts val="0"/>
              </a:spcBef>
              <a:buClr>
                <a:schemeClr val="dk1"/>
              </a:buClr>
              <a:buSzPct val="100000"/>
              <a:buChar char="-"/>
            </a:pPr>
            <a:r>
              <a:rPr lang="en-US" sz="1800">
                <a:solidFill>
                  <a:schemeClr val="dk1"/>
                </a:solidFill>
              </a:rPr>
              <a:t>The keyword </a:t>
            </a:r>
            <a:r>
              <a:rPr b="1" lang="en-US" sz="1800">
                <a:solidFill>
                  <a:srgbClr val="A64D79"/>
                </a:solidFill>
                <a:latin typeface="Courier New"/>
                <a:ea typeface="Courier New"/>
                <a:cs typeface="Courier New"/>
                <a:sym typeface="Courier New"/>
              </a:rPr>
              <a:t>extends </a:t>
            </a:r>
            <a:r>
              <a:rPr lang="en-US" sz="1800">
                <a:solidFill>
                  <a:schemeClr val="dk1"/>
                </a:solidFill>
              </a:rPr>
              <a:t>expresses that a class is derived from a particular existing class.</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
        <p:nvSpPr>
          <p:cNvPr id="613" name="Shape 613"/>
          <p:cNvSpPr txBox="1"/>
          <p:nvPr/>
        </p:nvSpPr>
        <p:spPr>
          <a:xfrm>
            <a:off x="125" y="6414500"/>
            <a:ext cx="9144000" cy="674700"/>
          </a:xfrm>
          <a:prstGeom prst="rect">
            <a:avLst/>
          </a:prstGeom>
          <a:noFill/>
          <a:ln>
            <a:noFill/>
          </a:ln>
        </p:spPr>
        <p:txBody>
          <a:bodyPr anchorCtr="0" anchor="t" bIns="91425" lIns="91425" rIns="91425" tIns="91425">
            <a:noAutofit/>
          </a:bodyPr>
          <a:lstStyle/>
          <a:p>
            <a:pPr lvl="0" rtl="0">
              <a:spcBef>
                <a:spcPts val="0"/>
              </a:spcBef>
              <a:buNone/>
            </a:pPr>
            <a:r>
              <a:rPr i="1" lang="en-US" sz="1200" u="sng">
                <a:solidFill>
                  <a:schemeClr val="hlink"/>
                </a:solidFill>
                <a:hlinkClick r:id="rId4"/>
              </a:rPr>
              <a:t>https://docs.oracle.com/javase/tutorial/java/IandI/subclasses.html</a:t>
            </a:r>
            <a:r>
              <a:rPr i="1" lang="en-US" sz="1200"/>
              <a:t> </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7" name="Shape 617"/>
        <p:cNvGrpSpPr/>
        <p:nvPr/>
      </p:nvGrpSpPr>
      <p:grpSpPr>
        <a:xfrm>
          <a:off x="0" y="0"/>
          <a:ext cx="0" cy="0"/>
          <a:chOff x="0" y="0"/>
          <a:chExt cx="0" cy="0"/>
        </a:xfrm>
      </p:grpSpPr>
      <p:sp>
        <p:nvSpPr>
          <p:cNvPr id="618" name="Shape 618"/>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The Java 4</a:t>
            </a:r>
          </a:p>
          <a:p>
            <a:pPr lvl="0" rtl="0">
              <a:spcBef>
                <a:spcPts val="0"/>
              </a:spcBef>
              <a:buClr>
                <a:srgbClr val="7F7F7F"/>
              </a:buClr>
              <a:buSzPct val="25000"/>
              <a:buFont typeface="Arial"/>
              <a:buNone/>
            </a:pPr>
            <a:r>
              <a:rPr i="1" lang="en-US" sz="2400">
                <a:latin typeface="Arial"/>
                <a:ea typeface="Arial"/>
                <a:cs typeface="Arial"/>
                <a:sym typeface="Arial"/>
              </a:rPr>
              <a:t>Inheritance</a:t>
            </a:r>
          </a:p>
        </p:txBody>
      </p:sp>
      <p:sp>
        <p:nvSpPr>
          <p:cNvPr id="619" name="Shape 619"/>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620" name="Shape 620"/>
          <p:cNvGrpSpPr/>
          <p:nvPr/>
        </p:nvGrpSpPr>
        <p:grpSpPr>
          <a:xfrm>
            <a:off x="0" y="-3465"/>
            <a:ext cx="9144000" cy="425099"/>
            <a:chOff x="0" y="-3465"/>
            <a:chExt cx="9144000" cy="425099"/>
          </a:xfrm>
        </p:grpSpPr>
        <p:grpSp>
          <p:nvGrpSpPr>
            <p:cNvPr id="621" name="Shape 621"/>
            <p:cNvGrpSpPr/>
            <p:nvPr/>
          </p:nvGrpSpPr>
          <p:grpSpPr>
            <a:xfrm>
              <a:off x="0" y="0"/>
              <a:ext cx="9144000" cy="404700"/>
              <a:chOff x="0" y="0"/>
              <a:chExt cx="9144000" cy="404700"/>
            </a:xfrm>
          </p:grpSpPr>
          <p:sp>
            <p:nvSpPr>
              <p:cNvPr id="622" name="Shape 622"/>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623" name="Shape 623"/>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624" name="Shape 624"/>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625" name="Shape 625"/>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At the top of the hierarchy, </a:t>
            </a:r>
            <a:r>
              <a:rPr lang="en-US" sz="1800">
                <a:solidFill>
                  <a:schemeClr val="dk1"/>
                </a:solidFill>
                <a:latin typeface="Courier New"/>
                <a:ea typeface="Courier New"/>
                <a:cs typeface="Courier New"/>
                <a:sym typeface="Courier New"/>
              </a:rPr>
              <a:t>Object </a:t>
            </a:r>
            <a:r>
              <a:rPr lang="en-US" sz="1800">
                <a:solidFill>
                  <a:schemeClr val="dk1"/>
                </a:solidFill>
              </a:rPr>
              <a:t>is the most general of all classes. Classes near the bottom of the hierarchy provide more specialized behavior.</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pic>
        <p:nvPicPr>
          <p:cNvPr id="626" name="Shape 626"/>
          <p:cNvPicPr preferRelativeResize="0"/>
          <p:nvPr/>
        </p:nvPicPr>
        <p:blipFill>
          <a:blip r:embed="rId4">
            <a:alphaModFix/>
          </a:blip>
          <a:stretch>
            <a:fillRect/>
          </a:stretch>
        </p:blipFill>
        <p:spPr>
          <a:xfrm>
            <a:off x="378900" y="2321450"/>
            <a:ext cx="8386199" cy="3609050"/>
          </a:xfrm>
          <a:prstGeom prst="rect">
            <a:avLst/>
          </a:prstGeom>
          <a:noFill/>
          <a:ln>
            <a:noFill/>
          </a:ln>
        </p:spPr>
      </p:pic>
      <p:sp>
        <p:nvSpPr>
          <p:cNvPr id="627" name="Shape 627"/>
          <p:cNvSpPr txBox="1"/>
          <p:nvPr/>
        </p:nvSpPr>
        <p:spPr>
          <a:xfrm>
            <a:off x="125" y="6414500"/>
            <a:ext cx="9144000" cy="674700"/>
          </a:xfrm>
          <a:prstGeom prst="rect">
            <a:avLst/>
          </a:prstGeom>
          <a:noFill/>
          <a:ln>
            <a:noFill/>
          </a:ln>
        </p:spPr>
        <p:txBody>
          <a:bodyPr anchorCtr="0" anchor="t" bIns="91425" lIns="91425" rIns="91425" tIns="91425">
            <a:noAutofit/>
          </a:bodyPr>
          <a:lstStyle/>
          <a:p>
            <a:pPr lvl="0" rtl="0">
              <a:spcBef>
                <a:spcPts val="0"/>
              </a:spcBef>
              <a:buNone/>
            </a:pPr>
            <a:r>
              <a:rPr i="1" lang="en-US" sz="1200" u="sng">
                <a:solidFill>
                  <a:schemeClr val="hlink"/>
                </a:solidFill>
                <a:hlinkClick r:id="rId5"/>
              </a:rPr>
              <a:t>https://docs.oracle.com/javase/tutorial/java/IandI/subclasses.html</a:t>
            </a:r>
            <a:r>
              <a:rPr i="1" lang="en-US" sz="1200"/>
              <a:t> </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1" name="Shape 631"/>
        <p:cNvGrpSpPr/>
        <p:nvPr/>
      </p:nvGrpSpPr>
      <p:grpSpPr>
        <a:xfrm>
          <a:off x="0" y="0"/>
          <a:ext cx="0" cy="0"/>
          <a:chOff x="0" y="0"/>
          <a:chExt cx="0" cy="0"/>
        </a:xfrm>
      </p:grpSpPr>
      <p:sp>
        <p:nvSpPr>
          <p:cNvPr id="632" name="Shape 632"/>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The Java 4</a:t>
            </a:r>
          </a:p>
          <a:p>
            <a:pPr lvl="0" rtl="0">
              <a:spcBef>
                <a:spcPts val="0"/>
              </a:spcBef>
              <a:buClr>
                <a:srgbClr val="7F7F7F"/>
              </a:buClr>
              <a:buSzPct val="25000"/>
              <a:buFont typeface="Arial"/>
              <a:buNone/>
            </a:pPr>
            <a:r>
              <a:rPr i="1" lang="en-US" sz="2400">
                <a:latin typeface="Arial"/>
                <a:ea typeface="Arial"/>
                <a:cs typeface="Arial"/>
                <a:sym typeface="Arial"/>
              </a:rPr>
              <a:t>Inheritance</a:t>
            </a:r>
          </a:p>
        </p:txBody>
      </p:sp>
      <p:sp>
        <p:nvSpPr>
          <p:cNvPr id="633" name="Shape 633"/>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634" name="Shape 634"/>
          <p:cNvGrpSpPr/>
          <p:nvPr/>
        </p:nvGrpSpPr>
        <p:grpSpPr>
          <a:xfrm>
            <a:off x="0" y="-3465"/>
            <a:ext cx="9144000" cy="425099"/>
            <a:chOff x="0" y="-3465"/>
            <a:chExt cx="9144000" cy="425099"/>
          </a:xfrm>
        </p:grpSpPr>
        <p:grpSp>
          <p:nvGrpSpPr>
            <p:cNvPr id="635" name="Shape 635"/>
            <p:cNvGrpSpPr/>
            <p:nvPr/>
          </p:nvGrpSpPr>
          <p:grpSpPr>
            <a:xfrm>
              <a:off x="0" y="0"/>
              <a:ext cx="9144000" cy="404700"/>
              <a:chOff x="0" y="0"/>
              <a:chExt cx="9144000" cy="404700"/>
            </a:xfrm>
          </p:grpSpPr>
          <p:sp>
            <p:nvSpPr>
              <p:cNvPr id="636" name="Shape 636"/>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637" name="Shape 637"/>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638" name="Shape 638"/>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639" name="Shape 639"/>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e.g.:</a:t>
            </a:r>
          </a:p>
          <a:p>
            <a:pPr indent="0" lvl="0" marL="457200" marR="0" rtl="0">
              <a:spcBef>
                <a:spcPts val="0"/>
              </a:spcBef>
              <a:buNone/>
            </a:pPr>
            <a:r>
              <a:rPr b="1" lang="en-US" sz="1800">
                <a:solidFill>
                  <a:srgbClr val="A64D79"/>
                </a:solidFill>
                <a:latin typeface="Courier New"/>
                <a:ea typeface="Courier New"/>
                <a:cs typeface="Courier New"/>
                <a:sym typeface="Courier New"/>
              </a:rPr>
              <a:t>public class </a:t>
            </a:r>
            <a:r>
              <a:rPr lang="en-US" sz="1800">
                <a:solidFill>
                  <a:schemeClr val="dk1"/>
                </a:solidFill>
                <a:latin typeface="Courier New"/>
                <a:ea typeface="Courier New"/>
                <a:cs typeface="Courier New"/>
                <a:sym typeface="Courier New"/>
              </a:rPr>
              <a:t>Bicycle</a:t>
            </a:r>
          </a:p>
          <a:p>
            <a:pPr indent="0" lvl="0" marL="457200" marR="0" rtl="0">
              <a:spcBef>
                <a:spcPts val="0"/>
              </a:spcBef>
              <a:buNone/>
            </a:pPr>
            <a:r>
              <a:rPr lang="en-US" sz="1800">
                <a:solidFill>
                  <a:schemeClr val="dk1"/>
                </a:solidFill>
                <a:latin typeface="Courier New"/>
                <a:ea typeface="Courier New"/>
                <a:cs typeface="Courier New"/>
                <a:sym typeface="Courier New"/>
              </a:rPr>
              <a:t>{</a:t>
            </a:r>
          </a:p>
          <a:p>
            <a:pPr indent="0" lvl="0" marL="457200" marR="0" rtl="0">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public int </a:t>
            </a:r>
            <a:r>
              <a:rPr lang="en-US" sz="1800">
                <a:solidFill>
                  <a:schemeClr val="dk1"/>
                </a:solidFill>
                <a:latin typeface="Courier New"/>
                <a:ea typeface="Courier New"/>
                <a:cs typeface="Courier New"/>
                <a:sym typeface="Courier New"/>
              </a:rPr>
              <a:t>cadence;	</a:t>
            </a:r>
          </a:p>
          <a:p>
            <a:pPr indent="457200" lvl="0" marL="457200" marR="0" rtl="0">
              <a:spcBef>
                <a:spcPts val="0"/>
              </a:spcBef>
              <a:buNone/>
            </a:pPr>
            <a:r>
              <a:rPr b="1" lang="en-US" sz="1800">
                <a:solidFill>
                  <a:srgbClr val="A64D79"/>
                </a:solidFill>
                <a:latin typeface="Courier New"/>
                <a:ea typeface="Courier New"/>
                <a:cs typeface="Courier New"/>
                <a:sym typeface="Courier New"/>
              </a:rPr>
              <a:t>public int </a:t>
            </a:r>
            <a:r>
              <a:rPr lang="en-US" sz="1800">
                <a:solidFill>
                  <a:schemeClr val="dk1"/>
                </a:solidFill>
                <a:latin typeface="Courier New"/>
                <a:ea typeface="Courier New"/>
                <a:cs typeface="Courier New"/>
                <a:sym typeface="Courier New"/>
              </a:rPr>
              <a:t>gear;	</a:t>
            </a:r>
          </a:p>
          <a:p>
            <a:pPr indent="457200" lvl="0" marL="457200" marR="0" rtl="0">
              <a:spcBef>
                <a:spcPts val="0"/>
              </a:spcBef>
              <a:buNone/>
            </a:pPr>
            <a:r>
              <a:rPr b="1" lang="en-US" sz="1800">
                <a:solidFill>
                  <a:srgbClr val="A64D79"/>
                </a:solidFill>
                <a:latin typeface="Courier New"/>
                <a:ea typeface="Courier New"/>
                <a:cs typeface="Courier New"/>
                <a:sym typeface="Courier New"/>
              </a:rPr>
              <a:t>public int </a:t>
            </a:r>
            <a:r>
              <a:rPr lang="en-US" sz="1800">
                <a:solidFill>
                  <a:schemeClr val="dk1"/>
                </a:solidFill>
                <a:latin typeface="Courier New"/>
                <a:ea typeface="Courier New"/>
                <a:cs typeface="Courier New"/>
                <a:sym typeface="Courier New"/>
              </a:rPr>
              <a:t>speed;</a:t>
            </a:r>
          </a:p>
          <a:p>
            <a:pPr indent="0" lvl="0" marL="457200" marR="0" rtl="0">
              <a:spcBef>
                <a:spcPts val="0"/>
              </a:spcBef>
              <a:buNone/>
            </a:pPr>
            <a:r>
              <a:t/>
            </a:r>
            <a:endParaRPr sz="1800">
              <a:solidFill>
                <a:schemeClr val="dk1"/>
              </a:solidFill>
              <a:latin typeface="Courier New"/>
              <a:ea typeface="Courier New"/>
              <a:cs typeface="Courier New"/>
              <a:sym typeface="Courier New"/>
            </a:endParaRPr>
          </a:p>
          <a:p>
            <a:pPr indent="0" lvl="0" marL="457200" marR="0" rtl="0">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public </a:t>
            </a:r>
            <a:r>
              <a:rPr lang="en-US" sz="1800">
                <a:solidFill>
                  <a:schemeClr val="dk1"/>
                </a:solidFill>
                <a:latin typeface="Courier New"/>
                <a:ea typeface="Courier New"/>
                <a:cs typeface="Courier New"/>
                <a:sym typeface="Courier New"/>
              </a:rPr>
              <a:t>Bicycle(</a:t>
            </a:r>
            <a:r>
              <a:rPr b="1" lang="en-US" sz="1800">
                <a:solidFill>
                  <a:srgbClr val="A64D79"/>
                </a:solidFill>
                <a:latin typeface="Courier New"/>
                <a:ea typeface="Courier New"/>
                <a:cs typeface="Courier New"/>
                <a:sym typeface="Courier New"/>
              </a:rPr>
              <a:t>int</a:t>
            </a:r>
            <a:r>
              <a:rPr lang="en-US" sz="1800">
                <a:solidFill>
                  <a:schemeClr val="dk1"/>
                </a:solidFill>
                <a:latin typeface="Courier New"/>
                <a:ea typeface="Courier New"/>
                <a:cs typeface="Courier New"/>
                <a:sym typeface="Courier New"/>
              </a:rPr>
              <a:t> startCadence, </a:t>
            </a:r>
            <a:r>
              <a:rPr b="1" lang="en-US" sz="1800">
                <a:solidFill>
                  <a:srgbClr val="A64D79"/>
                </a:solidFill>
                <a:latin typeface="Courier New"/>
                <a:ea typeface="Courier New"/>
                <a:cs typeface="Courier New"/>
                <a:sym typeface="Courier New"/>
              </a:rPr>
              <a:t>int </a:t>
            </a:r>
            <a:r>
              <a:rPr lang="en-US" sz="1800">
                <a:solidFill>
                  <a:schemeClr val="dk1"/>
                </a:solidFill>
                <a:latin typeface="Courier New"/>
                <a:ea typeface="Courier New"/>
                <a:cs typeface="Courier New"/>
                <a:sym typeface="Courier New"/>
              </a:rPr>
              <a:t>startSpeed, </a:t>
            </a:r>
            <a:r>
              <a:rPr b="1" lang="en-US" sz="1800">
                <a:solidFill>
                  <a:srgbClr val="A64D79"/>
                </a:solidFill>
                <a:latin typeface="Courier New"/>
                <a:ea typeface="Courier New"/>
                <a:cs typeface="Courier New"/>
                <a:sym typeface="Courier New"/>
              </a:rPr>
              <a:t>int </a:t>
            </a:r>
            <a:r>
              <a:rPr lang="en-US" sz="1800">
                <a:solidFill>
                  <a:schemeClr val="dk1"/>
                </a:solidFill>
                <a:latin typeface="Courier New"/>
                <a:ea typeface="Courier New"/>
                <a:cs typeface="Courier New"/>
                <a:sym typeface="Courier New"/>
              </a:rPr>
              <a:t>startGear)</a:t>
            </a:r>
          </a:p>
          <a:p>
            <a:pPr indent="457200" lvl="0" marL="457200" marR="0" rtl="0">
              <a:spcBef>
                <a:spcPts val="0"/>
              </a:spcBef>
              <a:buNone/>
            </a:pPr>
            <a:r>
              <a:rPr lang="en-US" sz="1800">
                <a:solidFill>
                  <a:schemeClr val="dk1"/>
                </a:solidFill>
                <a:latin typeface="Courier New"/>
                <a:ea typeface="Courier New"/>
                <a:cs typeface="Courier New"/>
                <a:sym typeface="Courier New"/>
              </a:rPr>
              <a:t>{</a:t>
            </a:r>
          </a:p>
          <a:p>
            <a:pPr indent="457200" lvl="0" marL="457200" marR="0" rtl="0">
              <a:spcBef>
                <a:spcPts val="0"/>
              </a:spcBef>
              <a:buNone/>
            </a:pPr>
            <a:r>
              <a:rPr lang="en-US" sz="1800">
                <a:solidFill>
                  <a:schemeClr val="dk1"/>
                </a:solidFill>
                <a:latin typeface="Courier New"/>
                <a:ea typeface="Courier New"/>
                <a:cs typeface="Courier New"/>
                <a:sym typeface="Courier New"/>
              </a:rPr>
              <a:t>	gear = startGear; cadence = startCadence; speed = startSpeed;</a:t>
            </a:r>
          </a:p>
          <a:p>
            <a:pPr indent="457200" lvl="0" marL="457200" marR="0" rtl="0">
              <a:spcBef>
                <a:spcPts val="0"/>
              </a:spcBef>
              <a:buNone/>
            </a:pPr>
            <a:r>
              <a:rPr lang="en-US" sz="1800">
                <a:solidFill>
                  <a:schemeClr val="dk1"/>
                </a:solidFill>
                <a:latin typeface="Courier New"/>
                <a:ea typeface="Courier New"/>
                <a:cs typeface="Courier New"/>
                <a:sym typeface="Courier New"/>
              </a:rPr>
              <a:t>}</a:t>
            </a:r>
          </a:p>
          <a:p>
            <a:pPr indent="457200" lvl="0" marL="457200" marR="0" rtl="0">
              <a:spcBef>
                <a:spcPts val="0"/>
              </a:spcBef>
              <a:buNone/>
            </a:pPr>
            <a:r>
              <a:t/>
            </a:r>
            <a:endParaRPr sz="1800">
              <a:solidFill>
                <a:schemeClr val="dk1"/>
              </a:solidFill>
              <a:latin typeface="Courier New"/>
              <a:ea typeface="Courier New"/>
              <a:cs typeface="Courier New"/>
              <a:sym typeface="Courier New"/>
            </a:endParaRPr>
          </a:p>
          <a:p>
            <a:pPr indent="0" lvl="0" marL="457200" marR="0" rtl="0">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public void </a:t>
            </a:r>
            <a:r>
              <a:rPr lang="en-US" sz="1800">
                <a:solidFill>
                  <a:schemeClr val="dk1"/>
                </a:solidFill>
                <a:latin typeface="Courier New"/>
                <a:ea typeface="Courier New"/>
                <a:cs typeface="Courier New"/>
                <a:sym typeface="Courier New"/>
              </a:rPr>
              <a:t>applyBrake(</a:t>
            </a:r>
            <a:r>
              <a:rPr b="1" lang="en-US" sz="1800">
                <a:solidFill>
                  <a:srgbClr val="A64D79"/>
                </a:solidFill>
                <a:latin typeface="Courier New"/>
                <a:ea typeface="Courier New"/>
                <a:cs typeface="Courier New"/>
                <a:sym typeface="Courier New"/>
              </a:rPr>
              <a:t>int</a:t>
            </a:r>
            <a:r>
              <a:rPr lang="en-US" sz="1800">
                <a:solidFill>
                  <a:schemeClr val="dk1"/>
                </a:solidFill>
                <a:latin typeface="Courier New"/>
                <a:ea typeface="Courier New"/>
                <a:cs typeface="Courier New"/>
                <a:sym typeface="Courier New"/>
              </a:rPr>
              <a:t> decrement) </a:t>
            </a:r>
          </a:p>
          <a:p>
            <a:pPr indent="457200" lvl="0" marL="457200" marR="0" rtl="0">
              <a:spcBef>
                <a:spcPts val="0"/>
              </a:spcBef>
              <a:buNone/>
            </a:pPr>
            <a:r>
              <a:rPr lang="en-US" sz="1800">
                <a:solidFill>
                  <a:schemeClr val="dk1"/>
                </a:solidFill>
                <a:latin typeface="Courier New"/>
                <a:ea typeface="Courier New"/>
                <a:cs typeface="Courier New"/>
                <a:sym typeface="Courier New"/>
              </a:rPr>
              <a:t>{ speed -= decrement; }</a:t>
            </a:r>
          </a:p>
          <a:p>
            <a:pPr indent="0" lvl="0" marL="457200" marR="0" rtl="0">
              <a:spcBef>
                <a:spcPts val="0"/>
              </a:spcBef>
              <a:buNone/>
            </a:pPr>
            <a:r>
              <a:rPr lang="en-US" sz="1800">
                <a:solidFill>
                  <a:schemeClr val="dk1"/>
                </a:solidFill>
                <a:latin typeface="Courier New"/>
                <a:ea typeface="Courier New"/>
                <a:cs typeface="Courier New"/>
                <a:sym typeface="Courier New"/>
              </a:rPr>
              <a:t>}</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3" name="Shape 643"/>
        <p:cNvGrpSpPr/>
        <p:nvPr/>
      </p:nvGrpSpPr>
      <p:grpSpPr>
        <a:xfrm>
          <a:off x="0" y="0"/>
          <a:ext cx="0" cy="0"/>
          <a:chOff x="0" y="0"/>
          <a:chExt cx="0" cy="0"/>
        </a:xfrm>
      </p:grpSpPr>
      <p:sp>
        <p:nvSpPr>
          <p:cNvPr id="644" name="Shape 644"/>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The Java 4</a:t>
            </a:r>
          </a:p>
          <a:p>
            <a:pPr lvl="0" rtl="0">
              <a:spcBef>
                <a:spcPts val="0"/>
              </a:spcBef>
              <a:buClr>
                <a:srgbClr val="7F7F7F"/>
              </a:buClr>
              <a:buSzPct val="25000"/>
              <a:buFont typeface="Arial"/>
              <a:buNone/>
            </a:pPr>
            <a:r>
              <a:rPr i="1" lang="en-US" sz="2400">
                <a:latin typeface="Arial"/>
                <a:ea typeface="Arial"/>
                <a:cs typeface="Arial"/>
                <a:sym typeface="Arial"/>
              </a:rPr>
              <a:t>Inheritance</a:t>
            </a:r>
          </a:p>
        </p:txBody>
      </p:sp>
      <p:sp>
        <p:nvSpPr>
          <p:cNvPr id="645" name="Shape 645"/>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646" name="Shape 646"/>
          <p:cNvGrpSpPr/>
          <p:nvPr/>
        </p:nvGrpSpPr>
        <p:grpSpPr>
          <a:xfrm>
            <a:off x="0" y="-3465"/>
            <a:ext cx="9144000" cy="425099"/>
            <a:chOff x="0" y="-3465"/>
            <a:chExt cx="9144000" cy="425099"/>
          </a:xfrm>
        </p:grpSpPr>
        <p:grpSp>
          <p:nvGrpSpPr>
            <p:cNvPr id="647" name="Shape 647"/>
            <p:cNvGrpSpPr/>
            <p:nvPr/>
          </p:nvGrpSpPr>
          <p:grpSpPr>
            <a:xfrm>
              <a:off x="0" y="0"/>
              <a:ext cx="9144000" cy="404700"/>
              <a:chOff x="0" y="0"/>
              <a:chExt cx="9144000" cy="404700"/>
            </a:xfrm>
          </p:grpSpPr>
          <p:sp>
            <p:nvSpPr>
              <p:cNvPr id="648" name="Shape 648"/>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649" name="Shape 649"/>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650" name="Shape 650"/>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651" name="Shape 651"/>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e.g.:</a:t>
            </a:r>
          </a:p>
          <a:p>
            <a:pPr lvl="0" marR="0" rtl="0">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public class </a:t>
            </a:r>
            <a:r>
              <a:rPr lang="en-US" sz="1800">
                <a:solidFill>
                  <a:schemeClr val="dk1"/>
                </a:solidFill>
                <a:latin typeface="Courier New"/>
                <a:ea typeface="Courier New"/>
                <a:cs typeface="Courier New"/>
                <a:sym typeface="Courier New"/>
              </a:rPr>
              <a:t>MountainBike </a:t>
            </a:r>
            <a:r>
              <a:rPr b="1" lang="en-US" sz="1800">
                <a:solidFill>
                  <a:srgbClr val="A64D79"/>
                </a:solidFill>
                <a:latin typeface="Courier New"/>
                <a:ea typeface="Courier New"/>
                <a:cs typeface="Courier New"/>
                <a:sym typeface="Courier New"/>
              </a:rPr>
              <a:t>extends </a:t>
            </a:r>
            <a:r>
              <a:rPr lang="en-US" sz="1800">
                <a:solidFill>
                  <a:schemeClr val="dk1"/>
                </a:solidFill>
                <a:latin typeface="Courier New"/>
                <a:ea typeface="Courier New"/>
                <a:cs typeface="Courier New"/>
                <a:sym typeface="Courier New"/>
              </a:rPr>
              <a:t>Bicycle</a:t>
            </a:r>
          </a:p>
          <a:p>
            <a:pPr indent="457200" lvl="0" marR="0" rtl="0">
              <a:spcBef>
                <a:spcPts val="0"/>
              </a:spcBef>
              <a:buNone/>
            </a:pPr>
            <a:r>
              <a:rPr lang="en-US" sz="1800">
                <a:solidFill>
                  <a:schemeClr val="dk1"/>
                </a:solidFill>
                <a:latin typeface="Courier New"/>
                <a:ea typeface="Courier New"/>
                <a:cs typeface="Courier New"/>
                <a:sym typeface="Courier New"/>
              </a:rPr>
              <a:t>{</a:t>
            </a:r>
          </a:p>
          <a:p>
            <a:pPr indent="457200" lvl="0" marR="0" rtl="0">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public int </a:t>
            </a:r>
            <a:r>
              <a:rPr lang="en-US" sz="1800">
                <a:solidFill>
                  <a:schemeClr val="dk1"/>
                </a:solidFill>
                <a:latin typeface="Courier New"/>
                <a:ea typeface="Courier New"/>
                <a:cs typeface="Courier New"/>
                <a:sym typeface="Courier New"/>
              </a:rPr>
              <a:t>seatHeight;</a:t>
            </a:r>
          </a:p>
          <a:p>
            <a:pPr indent="457200" lvl="0" marR="0" rtl="0">
              <a:spcBef>
                <a:spcPts val="0"/>
              </a:spcBef>
              <a:buNone/>
            </a:pPr>
            <a:r>
              <a:t/>
            </a:r>
            <a:endParaRPr sz="1800">
              <a:solidFill>
                <a:schemeClr val="dk1"/>
              </a:solidFill>
              <a:latin typeface="Courier New"/>
              <a:ea typeface="Courier New"/>
              <a:cs typeface="Courier New"/>
              <a:sym typeface="Courier New"/>
            </a:endParaRPr>
          </a:p>
          <a:p>
            <a:pPr indent="457200" lvl="0" marR="0" rtl="0">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public </a:t>
            </a:r>
            <a:r>
              <a:rPr lang="en-US" sz="1800">
                <a:solidFill>
                  <a:schemeClr val="dk1"/>
                </a:solidFill>
                <a:latin typeface="Courier New"/>
                <a:ea typeface="Courier New"/>
                <a:cs typeface="Courier New"/>
                <a:sym typeface="Courier New"/>
              </a:rPr>
              <a:t>MountainBike(</a:t>
            </a:r>
            <a:r>
              <a:rPr b="1" lang="en-US" sz="1800">
                <a:solidFill>
                  <a:srgbClr val="A64D79"/>
                </a:solidFill>
                <a:latin typeface="Courier New"/>
                <a:ea typeface="Courier New"/>
                <a:cs typeface="Courier New"/>
                <a:sym typeface="Courier New"/>
              </a:rPr>
              <a:t>int</a:t>
            </a:r>
            <a:r>
              <a:rPr lang="en-US" sz="1800">
                <a:solidFill>
                  <a:schemeClr val="dk1"/>
                </a:solidFill>
                <a:latin typeface="Courier New"/>
                <a:ea typeface="Courier New"/>
                <a:cs typeface="Courier New"/>
                <a:sym typeface="Courier New"/>
              </a:rPr>
              <a:t> startHeight, </a:t>
            </a:r>
            <a:r>
              <a:rPr b="1" lang="en-US" sz="1800">
                <a:solidFill>
                  <a:srgbClr val="A64D79"/>
                </a:solidFill>
                <a:latin typeface="Courier New"/>
                <a:ea typeface="Courier New"/>
                <a:cs typeface="Courier New"/>
                <a:sym typeface="Courier New"/>
              </a:rPr>
              <a:t>int </a:t>
            </a:r>
            <a:r>
              <a:rPr lang="en-US" sz="1800">
                <a:solidFill>
                  <a:schemeClr val="dk1"/>
                </a:solidFill>
                <a:latin typeface="Courier New"/>
                <a:ea typeface="Courier New"/>
                <a:cs typeface="Courier New"/>
                <a:sym typeface="Courier New"/>
              </a:rPr>
              <a:t>startCadence, </a:t>
            </a:r>
            <a:r>
              <a:rPr b="1" lang="en-US" sz="1800">
                <a:solidFill>
                  <a:srgbClr val="A64D79"/>
                </a:solidFill>
                <a:latin typeface="Courier New"/>
                <a:ea typeface="Courier New"/>
                <a:cs typeface="Courier New"/>
                <a:sym typeface="Courier New"/>
              </a:rPr>
              <a:t>int </a:t>
            </a:r>
            <a:r>
              <a:rPr lang="en-US" sz="1800">
                <a:solidFill>
                  <a:schemeClr val="dk1"/>
                </a:solidFill>
                <a:latin typeface="Courier New"/>
                <a:ea typeface="Courier New"/>
                <a:cs typeface="Courier New"/>
                <a:sym typeface="Courier New"/>
              </a:rPr>
              <a:t>startSpeed, </a:t>
            </a:r>
            <a:r>
              <a:rPr b="1" lang="en-US" sz="1800">
                <a:solidFill>
                  <a:srgbClr val="A64D79"/>
                </a:solidFill>
                <a:latin typeface="Courier New"/>
                <a:ea typeface="Courier New"/>
                <a:cs typeface="Courier New"/>
                <a:sym typeface="Courier New"/>
              </a:rPr>
              <a:t>int </a:t>
            </a:r>
            <a:r>
              <a:rPr lang="en-US" sz="1800">
                <a:solidFill>
                  <a:schemeClr val="dk1"/>
                </a:solidFill>
                <a:latin typeface="Courier New"/>
                <a:ea typeface="Courier New"/>
                <a:cs typeface="Courier New"/>
                <a:sym typeface="Courier New"/>
              </a:rPr>
              <a:t>startGear)</a:t>
            </a:r>
          </a:p>
          <a:p>
            <a:pPr indent="457200" lvl="0" marL="457200" marR="0" rtl="0">
              <a:spcBef>
                <a:spcPts val="0"/>
              </a:spcBef>
              <a:buNone/>
            </a:pPr>
            <a:r>
              <a:rPr lang="en-US" sz="1800">
                <a:solidFill>
                  <a:schemeClr val="dk1"/>
                </a:solidFill>
                <a:latin typeface="Courier New"/>
                <a:ea typeface="Courier New"/>
                <a:cs typeface="Courier New"/>
                <a:sym typeface="Courier New"/>
              </a:rPr>
              <a:t>{</a:t>
            </a:r>
          </a:p>
          <a:p>
            <a:pPr indent="457200" lvl="0" marL="457200" marR="0" rtl="0">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super</a:t>
            </a:r>
            <a:r>
              <a:rPr lang="en-US" sz="1800">
                <a:solidFill>
                  <a:schemeClr val="dk1"/>
                </a:solidFill>
                <a:latin typeface="Courier New"/>
                <a:ea typeface="Courier New"/>
                <a:cs typeface="Courier New"/>
                <a:sym typeface="Courier New"/>
              </a:rPr>
              <a:t>(startCadence, startSpeed, startGear);</a:t>
            </a:r>
          </a:p>
          <a:p>
            <a:pPr indent="457200" lvl="0" marL="457200" marR="0" rtl="0">
              <a:spcBef>
                <a:spcPts val="0"/>
              </a:spcBef>
              <a:buNone/>
            </a:pPr>
            <a:r>
              <a:rPr lang="en-US" sz="1800">
                <a:solidFill>
                  <a:schemeClr val="dk1"/>
                </a:solidFill>
                <a:latin typeface="Courier New"/>
                <a:ea typeface="Courier New"/>
                <a:cs typeface="Courier New"/>
                <a:sym typeface="Courier New"/>
              </a:rPr>
              <a:t>	seatHeight = startHeight;</a:t>
            </a:r>
          </a:p>
          <a:p>
            <a:pPr indent="457200" lvl="0" marL="457200" marR="0" rtl="0">
              <a:spcBef>
                <a:spcPts val="0"/>
              </a:spcBef>
              <a:buNone/>
            </a:pPr>
            <a:r>
              <a:rPr lang="en-US" sz="1800">
                <a:solidFill>
                  <a:schemeClr val="dk1"/>
                </a:solidFill>
                <a:latin typeface="Courier New"/>
                <a:ea typeface="Courier New"/>
                <a:cs typeface="Courier New"/>
                <a:sym typeface="Courier New"/>
              </a:rPr>
              <a:t>}</a:t>
            </a:r>
          </a:p>
          <a:p>
            <a:pPr indent="457200" lvl="0" marL="457200" marR="0" rtl="0">
              <a:spcBef>
                <a:spcPts val="0"/>
              </a:spcBef>
              <a:buNone/>
            </a:pPr>
            <a:r>
              <a:t/>
            </a:r>
            <a:endParaRPr sz="1800">
              <a:solidFill>
                <a:schemeClr val="dk1"/>
              </a:solidFill>
              <a:latin typeface="Courier New"/>
              <a:ea typeface="Courier New"/>
              <a:cs typeface="Courier New"/>
              <a:sym typeface="Courier New"/>
            </a:endParaRPr>
          </a:p>
          <a:p>
            <a:pPr indent="457200" lvl="0" marL="457200" marR="0" rtl="0">
              <a:spcBef>
                <a:spcPts val="0"/>
              </a:spcBef>
              <a:buNone/>
            </a:pPr>
            <a:r>
              <a:rPr b="1" lang="en-US" sz="1800">
                <a:solidFill>
                  <a:srgbClr val="A64D79"/>
                </a:solidFill>
                <a:latin typeface="Courier New"/>
                <a:ea typeface="Courier New"/>
                <a:cs typeface="Courier New"/>
                <a:sym typeface="Courier New"/>
              </a:rPr>
              <a:t>public void </a:t>
            </a:r>
            <a:r>
              <a:rPr lang="en-US" sz="1800">
                <a:solidFill>
                  <a:schemeClr val="dk1"/>
                </a:solidFill>
                <a:latin typeface="Courier New"/>
                <a:ea typeface="Courier New"/>
                <a:cs typeface="Courier New"/>
                <a:sym typeface="Courier New"/>
              </a:rPr>
              <a:t>setHeight(</a:t>
            </a:r>
            <a:r>
              <a:rPr b="1" lang="en-US" sz="1800">
                <a:solidFill>
                  <a:srgbClr val="A64D79"/>
                </a:solidFill>
                <a:latin typeface="Courier New"/>
                <a:ea typeface="Courier New"/>
                <a:cs typeface="Courier New"/>
                <a:sym typeface="Courier New"/>
              </a:rPr>
              <a:t>int</a:t>
            </a:r>
            <a:r>
              <a:rPr lang="en-US" sz="1800">
                <a:solidFill>
                  <a:schemeClr val="dk1"/>
                </a:solidFill>
                <a:latin typeface="Courier New"/>
                <a:ea typeface="Courier New"/>
                <a:cs typeface="Courier New"/>
                <a:sym typeface="Courier New"/>
              </a:rPr>
              <a:t> newValue) </a:t>
            </a:r>
          </a:p>
          <a:p>
            <a:pPr indent="457200" lvl="0" marL="457200" marR="0" rtl="0">
              <a:spcBef>
                <a:spcPts val="0"/>
              </a:spcBef>
              <a:buNone/>
            </a:pPr>
            <a:r>
              <a:rPr lang="en-US" sz="1800">
                <a:solidFill>
                  <a:schemeClr val="dk1"/>
                </a:solidFill>
                <a:latin typeface="Courier New"/>
                <a:ea typeface="Courier New"/>
                <a:cs typeface="Courier New"/>
                <a:sym typeface="Courier New"/>
              </a:rPr>
              <a:t>{ seatHeight = startHeight; }</a:t>
            </a:r>
          </a:p>
          <a:p>
            <a:pPr indent="457200" lvl="0" marR="0" rtl="0">
              <a:spcBef>
                <a:spcPts val="0"/>
              </a:spcBef>
              <a:buNone/>
            </a:pPr>
            <a:r>
              <a:rPr lang="en-US" sz="1800">
                <a:solidFill>
                  <a:schemeClr val="dk1"/>
                </a:solidFill>
                <a:latin typeface="Courier New"/>
                <a:ea typeface="Courier New"/>
                <a:cs typeface="Courier New"/>
                <a:sym typeface="Courier New"/>
              </a:rPr>
              <a:t>}</a:t>
            </a:r>
          </a:p>
          <a:p>
            <a:pPr lvl="0" marR="0" rtl="0" algn="just">
              <a:spcBef>
                <a:spcPts val="0"/>
              </a:spcBef>
              <a:buNone/>
            </a:pPr>
            <a:r>
              <a:t/>
            </a:r>
            <a:endParaRPr sz="1800">
              <a:solidFill>
                <a:schemeClr val="dk1"/>
              </a:solidFill>
            </a:endParaRPr>
          </a:p>
          <a:p>
            <a:pPr indent="-342900" lvl="0" marL="457200" rtl="0" algn="just">
              <a:spcBef>
                <a:spcPts val="0"/>
              </a:spcBef>
              <a:buClr>
                <a:schemeClr val="dk1"/>
              </a:buClr>
              <a:buSzPct val="100000"/>
              <a:buFont typeface="Courier New"/>
              <a:buChar char="-"/>
            </a:pPr>
            <a:r>
              <a:rPr lang="en-US" sz="1800">
                <a:solidFill>
                  <a:schemeClr val="dk1"/>
                </a:solidFill>
                <a:latin typeface="Courier New"/>
                <a:ea typeface="Courier New"/>
                <a:cs typeface="Courier New"/>
                <a:sym typeface="Courier New"/>
              </a:rPr>
              <a:t>MountainBike </a:t>
            </a:r>
            <a:r>
              <a:rPr lang="en-US" sz="1800">
                <a:solidFill>
                  <a:schemeClr val="dk1"/>
                </a:solidFill>
              </a:rPr>
              <a:t>inherits all the fields and methods of </a:t>
            </a:r>
            <a:r>
              <a:rPr lang="en-US" sz="1800">
                <a:solidFill>
                  <a:schemeClr val="dk1"/>
                </a:solidFill>
                <a:latin typeface="Courier New"/>
                <a:ea typeface="Courier New"/>
                <a:cs typeface="Courier New"/>
                <a:sym typeface="Courier New"/>
              </a:rPr>
              <a:t>Bicycle </a:t>
            </a:r>
            <a:r>
              <a:rPr lang="en-US" sz="1800">
                <a:solidFill>
                  <a:schemeClr val="dk1"/>
                </a:solidFill>
              </a:rPr>
              <a:t>and adds the field </a:t>
            </a:r>
            <a:r>
              <a:rPr lang="en-US" sz="1800">
                <a:solidFill>
                  <a:schemeClr val="dk1"/>
                </a:solidFill>
                <a:latin typeface="Courier New"/>
                <a:ea typeface="Courier New"/>
                <a:cs typeface="Courier New"/>
                <a:sym typeface="Courier New"/>
              </a:rPr>
              <a:t>seatHeight </a:t>
            </a:r>
            <a:r>
              <a:rPr lang="en-US" sz="1800">
                <a:solidFill>
                  <a:schemeClr val="dk1"/>
                </a:solidFill>
              </a:rPr>
              <a:t>and a setter.</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5" name="Shape 655"/>
        <p:cNvGrpSpPr/>
        <p:nvPr/>
      </p:nvGrpSpPr>
      <p:grpSpPr>
        <a:xfrm>
          <a:off x="0" y="0"/>
          <a:ext cx="0" cy="0"/>
          <a:chOff x="0" y="0"/>
          <a:chExt cx="0" cy="0"/>
        </a:xfrm>
      </p:grpSpPr>
      <p:sp>
        <p:nvSpPr>
          <p:cNvPr id="656" name="Shape 656"/>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The Java 4</a:t>
            </a:r>
          </a:p>
          <a:p>
            <a:pPr indent="0" lvl="0" marL="0" marR="0" rtl="0" algn="l">
              <a:spcBef>
                <a:spcPts val="0"/>
              </a:spcBef>
              <a:buClr>
                <a:srgbClr val="7F7F7F"/>
              </a:buClr>
              <a:buSzPct val="25000"/>
              <a:buFont typeface="Arial"/>
              <a:buNone/>
            </a:pPr>
            <a:r>
              <a:rPr i="1" lang="en-US" sz="2400">
                <a:latin typeface="Arial"/>
                <a:ea typeface="Arial"/>
                <a:cs typeface="Arial"/>
                <a:sym typeface="Arial"/>
              </a:rPr>
              <a:t>Inheritance: What you can do in a subclass</a:t>
            </a:r>
          </a:p>
        </p:txBody>
      </p:sp>
      <p:sp>
        <p:nvSpPr>
          <p:cNvPr id="657" name="Shape 657"/>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658" name="Shape 658"/>
          <p:cNvGrpSpPr/>
          <p:nvPr/>
        </p:nvGrpSpPr>
        <p:grpSpPr>
          <a:xfrm>
            <a:off x="0" y="-3465"/>
            <a:ext cx="9144000" cy="425099"/>
            <a:chOff x="0" y="-3465"/>
            <a:chExt cx="9144000" cy="425099"/>
          </a:xfrm>
        </p:grpSpPr>
        <p:grpSp>
          <p:nvGrpSpPr>
            <p:cNvPr id="659" name="Shape 659"/>
            <p:cNvGrpSpPr/>
            <p:nvPr/>
          </p:nvGrpSpPr>
          <p:grpSpPr>
            <a:xfrm>
              <a:off x="0" y="0"/>
              <a:ext cx="9144000" cy="404700"/>
              <a:chOff x="0" y="0"/>
              <a:chExt cx="9144000" cy="404700"/>
            </a:xfrm>
          </p:grpSpPr>
          <p:sp>
            <p:nvSpPr>
              <p:cNvPr id="660" name="Shape 660"/>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661" name="Shape 661"/>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662" name="Shape 662"/>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663" name="Shape 663"/>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Font typeface="Courier New"/>
              <a:buChar char="-"/>
            </a:pPr>
            <a:r>
              <a:rPr lang="en-US" sz="1800">
                <a:solidFill>
                  <a:schemeClr val="dk1"/>
                </a:solidFill>
              </a:rPr>
              <a:t>A subclass inherits all of the public and protected members of its parent, no matter what package the subclass is in.</a:t>
            </a:r>
          </a:p>
          <a:p>
            <a:pPr indent="-342900" lvl="0" marL="457200" marR="0" rtl="0" algn="just">
              <a:spcBef>
                <a:spcPts val="0"/>
              </a:spcBef>
              <a:buClr>
                <a:schemeClr val="dk1"/>
              </a:buClr>
              <a:buSzPct val="100000"/>
              <a:buChar char="-"/>
            </a:pPr>
            <a:r>
              <a:rPr lang="en-US" sz="1800">
                <a:solidFill>
                  <a:schemeClr val="dk1"/>
                </a:solidFill>
              </a:rPr>
              <a:t>If the subclass is in the same package as its parent, it also inherits the package-private members of the parent. Some comments follow:</a:t>
            </a:r>
          </a:p>
          <a:p>
            <a:pPr indent="-342900" lvl="0" marL="1371600" marR="0" rtl="0" algn="just">
              <a:spcBef>
                <a:spcPts val="0"/>
              </a:spcBef>
              <a:buClr>
                <a:schemeClr val="dk1"/>
              </a:buClr>
              <a:buSzPct val="100000"/>
              <a:buAutoNum type="arabicPeriod"/>
            </a:pPr>
            <a:r>
              <a:rPr lang="en-US" sz="1800">
                <a:solidFill>
                  <a:schemeClr val="dk1"/>
                </a:solidFill>
              </a:rPr>
              <a:t>The inherited fields can be used directly, just like any other fields.</a:t>
            </a:r>
          </a:p>
          <a:p>
            <a:pPr indent="-342900" lvl="0" marL="1371600" marR="0" rtl="0" algn="just">
              <a:spcBef>
                <a:spcPts val="0"/>
              </a:spcBef>
              <a:buClr>
                <a:schemeClr val="dk1"/>
              </a:buClr>
              <a:buSzPct val="100000"/>
              <a:buAutoNum type="arabicPeriod"/>
            </a:pPr>
            <a:r>
              <a:rPr lang="en-US" sz="1800">
                <a:solidFill>
                  <a:schemeClr val="dk1"/>
                </a:solidFill>
              </a:rPr>
              <a:t>You can declare a field in the subclass with the same name as the one in the superclass, thus </a:t>
            </a:r>
            <a:r>
              <a:rPr i="1" lang="en-US" sz="1800">
                <a:solidFill>
                  <a:schemeClr val="dk1"/>
                </a:solidFill>
              </a:rPr>
              <a:t>hiding </a:t>
            </a:r>
            <a:r>
              <a:rPr lang="en-US" sz="1800">
                <a:solidFill>
                  <a:schemeClr val="dk1"/>
                </a:solidFill>
              </a:rPr>
              <a:t>it (not recommended).</a:t>
            </a:r>
          </a:p>
          <a:p>
            <a:pPr indent="-342900" lvl="0" marL="1371600" marR="0" rtl="0" algn="just">
              <a:spcBef>
                <a:spcPts val="0"/>
              </a:spcBef>
              <a:buClr>
                <a:schemeClr val="dk1"/>
              </a:buClr>
              <a:buSzPct val="100000"/>
              <a:buAutoNum type="arabicPeriod"/>
            </a:pPr>
            <a:r>
              <a:rPr lang="en-US" sz="1800">
                <a:solidFill>
                  <a:schemeClr val="dk1"/>
                </a:solidFill>
              </a:rPr>
              <a:t>You can declare new fields in the subclass that are not in the superclass.</a:t>
            </a:r>
          </a:p>
          <a:p>
            <a:pPr indent="-342900" lvl="0" marL="1371600" rtl="0">
              <a:lnSpc>
                <a:spcPct val="115000"/>
              </a:lnSpc>
              <a:spcBef>
                <a:spcPts val="0"/>
              </a:spcBef>
              <a:buClr>
                <a:schemeClr val="dk1"/>
              </a:buClr>
              <a:buSzPct val="100000"/>
              <a:buAutoNum type="arabicPeriod"/>
            </a:pPr>
            <a:r>
              <a:rPr lang="en-US" sz="1800">
                <a:solidFill>
                  <a:schemeClr val="dk1"/>
                </a:solidFill>
              </a:rPr>
              <a:t>The inherited methods can be used directly as they are.</a:t>
            </a:r>
          </a:p>
          <a:p>
            <a:pPr indent="-342900" lvl="0" marL="1371600" rtl="0">
              <a:lnSpc>
                <a:spcPct val="115000"/>
              </a:lnSpc>
              <a:spcBef>
                <a:spcPts val="0"/>
              </a:spcBef>
              <a:buClr>
                <a:schemeClr val="dk1"/>
              </a:buClr>
              <a:buSzPct val="100000"/>
              <a:buAutoNum type="arabicPeriod"/>
            </a:pPr>
            <a:r>
              <a:rPr lang="en-US" sz="1800">
                <a:solidFill>
                  <a:schemeClr val="dk1"/>
                </a:solidFill>
              </a:rPr>
              <a:t>You can write a new </a:t>
            </a:r>
            <a:r>
              <a:rPr i="1" lang="en-US" sz="1800">
                <a:solidFill>
                  <a:schemeClr val="dk1"/>
                </a:solidFill>
              </a:rPr>
              <a:t>instance</a:t>
            </a:r>
            <a:r>
              <a:rPr lang="en-US" sz="1800">
                <a:solidFill>
                  <a:schemeClr val="dk1"/>
                </a:solidFill>
              </a:rPr>
              <a:t> method in the subclass that has the same signature as the one in the superclass, thus </a:t>
            </a:r>
            <a:r>
              <a:rPr i="1" lang="en-US" sz="1800">
                <a:solidFill>
                  <a:schemeClr val="dk1"/>
                </a:solidFill>
              </a:rPr>
              <a:t>overriding</a:t>
            </a:r>
            <a:r>
              <a:rPr lang="en-US" sz="1800">
                <a:solidFill>
                  <a:schemeClr val="dk1"/>
                </a:solidFill>
              </a:rPr>
              <a:t> it.</a:t>
            </a:r>
          </a:p>
          <a:p>
            <a:pPr indent="-342900" lvl="0" marL="1371600" rtl="0">
              <a:lnSpc>
                <a:spcPct val="115000"/>
              </a:lnSpc>
              <a:spcBef>
                <a:spcPts val="0"/>
              </a:spcBef>
              <a:buClr>
                <a:schemeClr val="dk1"/>
              </a:buClr>
              <a:buSzPct val="100000"/>
              <a:buAutoNum type="arabicPeriod"/>
            </a:pPr>
            <a:r>
              <a:rPr lang="en-US" sz="1800">
                <a:solidFill>
                  <a:schemeClr val="dk1"/>
                </a:solidFill>
              </a:rPr>
              <a:t>You can write a new </a:t>
            </a:r>
            <a:r>
              <a:rPr i="1" lang="en-US" sz="1800">
                <a:solidFill>
                  <a:schemeClr val="dk1"/>
                </a:solidFill>
              </a:rPr>
              <a:t>static</a:t>
            </a:r>
            <a:r>
              <a:rPr lang="en-US" sz="1800">
                <a:solidFill>
                  <a:schemeClr val="dk1"/>
                </a:solidFill>
              </a:rPr>
              <a:t> method in the subclass that has the same signature as the one in the superclass, thus </a:t>
            </a:r>
            <a:r>
              <a:rPr i="1" lang="en-US" sz="1800">
                <a:solidFill>
                  <a:schemeClr val="dk1"/>
                </a:solidFill>
              </a:rPr>
              <a:t>hiding</a:t>
            </a:r>
            <a:r>
              <a:rPr lang="en-US" sz="1800">
                <a:solidFill>
                  <a:schemeClr val="dk1"/>
                </a:solidFill>
              </a:rPr>
              <a:t> it.</a:t>
            </a:r>
          </a:p>
          <a:p>
            <a:pPr indent="-342900" lvl="0" marL="1371600" rtl="0">
              <a:lnSpc>
                <a:spcPct val="115000"/>
              </a:lnSpc>
              <a:spcBef>
                <a:spcPts val="0"/>
              </a:spcBef>
              <a:buClr>
                <a:schemeClr val="dk1"/>
              </a:buClr>
              <a:buSzPct val="100000"/>
              <a:buAutoNum type="arabicPeriod"/>
            </a:pPr>
            <a:r>
              <a:rPr lang="en-US" sz="1800">
                <a:solidFill>
                  <a:schemeClr val="dk1"/>
                </a:solidFill>
              </a:rPr>
              <a:t>You can declare new methods in the subclass that are not in the superclass.</a:t>
            </a:r>
          </a:p>
          <a:p>
            <a:pPr indent="-342900" lvl="0" marL="1371600" rtl="0">
              <a:lnSpc>
                <a:spcPct val="115000"/>
              </a:lnSpc>
              <a:spcBef>
                <a:spcPts val="0"/>
              </a:spcBef>
              <a:buClr>
                <a:schemeClr val="dk1"/>
              </a:buClr>
              <a:buSzPct val="100000"/>
              <a:buAutoNum type="arabicPeriod"/>
            </a:pPr>
            <a:r>
              <a:rPr lang="en-US" sz="1800">
                <a:solidFill>
                  <a:schemeClr val="dk1"/>
                </a:solidFill>
              </a:rPr>
              <a:t>You can write a subclass constructor that invokes the constructor of the superclass, either implicitly or by using the keyword </a:t>
            </a:r>
            <a:r>
              <a:rPr b="1" lang="en-US" sz="1800">
                <a:solidFill>
                  <a:srgbClr val="A64D79"/>
                </a:solidFill>
                <a:latin typeface="Courier New"/>
                <a:ea typeface="Courier New"/>
                <a:cs typeface="Courier New"/>
                <a:sym typeface="Courier New"/>
              </a:rPr>
              <a:t>super</a:t>
            </a:r>
            <a:r>
              <a:rPr lang="en-US" sz="1800">
                <a:solidFill>
                  <a:schemeClr val="dk1"/>
                </a:solidFill>
              </a:rPr>
              <a:t>.</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
        <p:nvSpPr>
          <p:cNvPr id="664" name="Shape 664"/>
          <p:cNvSpPr txBox="1"/>
          <p:nvPr/>
        </p:nvSpPr>
        <p:spPr>
          <a:xfrm>
            <a:off x="125" y="6414500"/>
            <a:ext cx="9144000" cy="674700"/>
          </a:xfrm>
          <a:prstGeom prst="rect">
            <a:avLst/>
          </a:prstGeom>
          <a:noFill/>
          <a:ln>
            <a:noFill/>
          </a:ln>
        </p:spPr>
        <p:txBody>
          <a:bodyPr anchorCtr="0" anchor="t" bIns="91425" lIns="91425" rIns="91425" tIns="91425">
            <a:noAutofit/>
          </a:bodyPr>
          <a:lstStyle/>
          <a:p>
            <a:pPr lvl="0" rtl="0">
              <a:spcBef>
                <a:spcPts val="0"/>
              </a:spcBef>
              <a:buNone/>
            </a:pPr>
            <a:r>
              <a:rPr i="1" lang="en-US" sz="1200" u="sng">
                <a:solidFill>
                  <a:schemeClr val="hlink"/>
                </a:solidFill>
                <a:hlinkClick r:id="rId4"/>
              </a:rPr>
              <a:t>https://docs.oracle.com/javase/tutorial/java/IandI/subclasses.html</a:t>
            </a:r>
            <a:r>
              <a:rPr i="1" lang="en-US" sz="1200"/>
              <a:t> </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8" name="Shape 668"/>
        <p:cNvGrpSpPr/>
        <p:nvPr/>
      </p:nvGrpSpPr>
      <p:grpSpPr>
        <a:xfrm>
          <a:off x="0" y="0"/>
          <a:ext cx="0" cy="0"/>
          <a:chOff x="0" y="0"/>
          <a:chExt cx="0" cy="0"/>
        </a:xfrm>
      </p:grpSpPr>
      <p:sp>
        <p:nvSpPr>
          <p:cNvPr id="669" name="Shape 669"/>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The Java 4</a:t>
            </a:r>
          </a:p>
          <a:p>
            <a:pPr lvl="0" rtl="0">
              <a:spcBef>
                <a:spcPts val="0"/>
              </a:spcBef>
              <a:buClr>
                <a:srgbClr val="7F7F7F"/>
              </a:buClr>
              <a:buSzPct val="25000"/>
              <a:buFont typeface="Arial"/>
              <a:buNone/>
            </a:pPr>
            <a:r>
              <a:rPr i="1" lang="en-US" sz="2400">
                <a:latin typeface="Arial"/>
                <a:ea typeface="Arial"/>
                <a:cs typeface="Arial"/>
                <a:sym typeface="Arial"/>
              </a:rPr>
              <a:t>Inheritance: What you can do in a subclass</a:t>
            </a:r>
          </a:p>
        </p:txBody>
      </p:sp>
      <p:sp>
        <p:nvSpPr>
          <p:cNvPr id="670" name="Shape 670"/>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671" name="Shape 671"/>
          <p:cNvGrpSpPr/>
          <p:nvPr/>
        </p:nvGrpSpPr>
        <p:grpSpPr>
          <a:xfrm>
            <a:off x="0" y="-3465"/>
            <a:ext cx="9144000" cy="425099"/>
            <a:chOff x="0" y="-3465"/>
            <a:chExt cx="9144000" cy="425099"/>
          </a:xfrm>
        </p:grpSpPr>
        <p:grpSp>
          <p:nvGrpSpPr>
            <p:cNvPr id="672" name="Shape 672"/>
            <p:cNvGrpSpPr/>
            <p:nvPr/>
          </p:nvGrpSpPr>
          <p:grpSpPr>
            <a:xfrm>
              <a:off x="0" y="0"/>
              <a:ext cx="9144000" cy="404700"/>
              <a:chOff x="0" y="0"/>
              <a:chExt cx="9144000" cy="404700"/>
            </a:xfrm>
          </p:grpSpPr>
          <p:sp>
            <p:nvSpPr>
              <p:cNvPr id="673" name="Shape 673"/>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674" name="Shape 674"/>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675" name="Shape 675"/>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676" name="Shape 676"/>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rtl="0">
              <a:lnSpc>
                <a:spcPct val="115000"/>
              </a:lnSpc>
              <a:spcBef>
                <a:spcPts val="0"/>
              </a:spcBef>
              <a:buClr>
                <a:schemeClr val="dk1"/>
              </a:buClr>
              <a:buSzPct val="100000"/>
              <a:buChar char="-"/>
            </a:pPr>
            <a:r>
              <a:rPr lang="en-US" sz="1800">
                <a:solidFill>
                  <a:schemeClr val="dk1"/>
                </a:solidFill>
              </a:rPr>
              <a:t>Let’s clarify some aspects just mentioned:</a:t>
            </a:r>
          </a:p>
          <a:p>
            <a:pPr indent="-342900" lvl="0" marL="457200" rtl="0">
              <a:lnSpc>
                <a:spcPct val="115000"/>
              </a:lnSpc>
              <a:spcBef>
                <a:spcPts val="0"/>
              </a:spcBef>
              <a:buClr>
                <a:schemeClr val="dk1"/>
              </a:buClr>
              <a:buSzPct val="100000"/>
              <a:buAutoNum type="arabicPeriod"/>
            </a:pPr>
            <a:r>
              <a:rPr lang="en-US" sz="1800">
                <a:solidFill>
                  <a:schemeClr val="dk1"/>
                </a:solidFill>
              </a:rPr>
              <a:t>A subclass DOES NOT inherit the </a:t>
            </a:r>
            <a:r>
              <a:rPr b="1" lang="en-US" sz="1800">
                <a:solidFill>
                  <a:srgbClr val="A64D79"/>
                </a:solidFill>
                <a:latin typeface="Courier New"/>
                <a:ea typeface="Courier New"/>
                <a:cs typeface="Courier New"/>
                <a:sym typeface="Courier New"/>
              </a:rPr>
              <a:t>private </a:t>
            </a:r>
            <a:r>
              <a:rPr lang="en-US" sz="1800">
                <a:solidFill>
                  <a:schemeClr val="dk1"/>
                </a:solidFill>
              </a:rPr>
              <a:t>members of its parent class. However, if the superclass has </a:t>
            </a:r>
            <a:r>
              <a:rPr b="1" lang="en-US" sz="1800">
                <a:solidFill>
                  <a:srgbClr val="A64D79"/>
                </a:solidFill>
                <a:latin typeface="Courier New"/>
                <a:ea typeface="Courier New"/>
                <a:cs typeface="Courier New"/>
                <a:sym typeface="Courier New"/>
              </a:rPr>
              <a:t>public </a:t>
            </a:r>
            <a:r>
              <a:rPr lang="en-US" sz="1800">
                <a:solidFill>
                  <a:schemeClr val="dk1"/>
                </a:solidFill>
              </a:rPr>
              <a:t>or </a:t>
            </a:r>
            <a:r>
              <a:rPr b="1" lang="en-US" sz="1800">
                <a:solidFill>
                  <a:srgbClr val="A64D79"/>
                </a:solidFill>
                <a:latin typeface="Courier New"/>
                <a:ea typeface="Courier New"/>
                <a:cs typeface="Courier New"/>
                <a:sym typeface="Courier New"/>
              </a:rPr>
              <a:t>protected </a:t>
            </a:r>
            <a:r>
              <a:rPr lang="en-US" sz="1800">
                <a:solidFill>
                  <a:schemeClr val="dk1"/>
                </a:solidFill>
              </a:rPr>
              <a:t>methods for accessing its </a:t>
            </a:r>
            <a:r>
              <a:rPr b="1" lang="en-US" sz="1800">
                <a:solidFill>
                  <a:srgbClr val="A64D79"/>
                </a:solidFill>
                <a:latin typeface="Courier New"/>
                <a:ea typeface="Courier New"/>
                <a:cs typeface="Courier New"/>
                <a:sym typeface="Courier New"/>
              </a:rPr>
              <a:t>private </a:t>
            </a:r>
            <a:r>
              <a:rPr lang="en-US" sz="1800">
                <a:solidFill>
                  <a:schemeClr val="dk1"/>
                </a:solidFill>
              </a:rPr>
              <a:t>fields (think of </a:t>
            </a:r>
            <a:r>
              <a:rPr i="1" lang="en-US" sz="1800">
                <a:solidFill>
                  <a:schemeClr val="dk1"/>
                </a:solidFill>
              </a:rPr>
              <a:t>getters </a:t>
            </a:r>
            <a:r>
              <a:rPr lang="en-US" sz="1800">
                <a:solidFill>
                  <a:schemeClr val="dk1"/>
                </a:solidFill>
              </a:rPr>
              <a:t>and </a:t>
            </a:r>
            <a:r>
              <a:rPr i="1" lang="en-US" sz="1800">
                <a:solidFill>
                  <a:schemeClr val="dk1"/>
                </a:solidFill>
              </a:rPr>
              <a:t>setters</a:t>
            </a:r>
            <a:r>
              <a:rPr lang="en-US" sz="1800">
                <a:solidFill>
                  <a:schemeClr val="dk1"/>
                </a:solidFill>
              </a:rPr>
              <a:t>), these can be used by the subclass. </a:t>
            </a:r>
          </a:p>
          <a:p>
            <a:pPr indent="-342900" lvl="0" marL="457200" rtl="0">
              <a:lnSpc>
                <a:spcPct val="115000"/>
              </a:lnSpc>
              <a:spcBef>
                <a:spcPts val="0"/>
              </a:spcBef>
              <a:buClr>
                <a:schemeClr val="dk1"/>
              </a:buClr>
              <a:buSzPct val="100000"/>
              <a:buAutoNum type="arabicPeriod"/>
            </a:pPr>
            <a:r>
              <a:rPr lang="en-US" sz="1800">
                <a:solidFill>
                  <a:schemeClr val="dk1"/>
                </a:solidFill>
              </a:rPr>
              <a:t>A nested class has access to all the </a:t>
            </a:r>
            <a:r>
              <a:rPr b="1" lang="en-US" sz="1800">
                <a:solidFill>
                  <a:srgbClr val="A64D79"/>
                </a:solidFill>
                <a:latin typeface="Courier New"/>
                <a:ea typeface="Courier New"/>
                <a:cs typeface="Courier New"/>
                <a:sym typeface="Courier New"/>
              </a:rPr>
              <a:t>private </a:t>
            </a:r>
            <a:r>
              <a:rPr lang="en-US" sz="1800">
                <a:solidFill>
                  <a:schemeClr val="dk1"/>
                </a:solidFill>
              </a:rPr>
              <a:t>members of its enclosing class (both fields and methods). Therefore, a </a:t>
            </a:r>
            <a:r>
              <a:rPr b="1" lang="en-US" sz="1800">
                <a:solidFill>
                  <a:srgbClr val="A64D79"/>
                </a:solidFill>
                <a:latin typeface="Courier New"/>
                <a:ea typeface="Courier New"/>
                <a:cs typeface="Courier New"/>
                <a:sym typeface="Courier New"/>
              </a:rPr>
              <a:t>public </a:t>
            </a:r>
            <a:r>
              <a:rPr lang="en-US" sz="1800">
                <a:solidFill>
                  <a:schemeClr val="dk1"/>
                </a:solidFill>
              </a:rPr>
              <a:t>or </a:t>
            </a:r>
            <a:r>
              <a:rPr b="1" lang="en-US" sz="1800">
                <a:solidFill>
                  <a:srgbClr val="A64D79"/>
                </a:solidFill>
                <a:latin typeface="Courier New"/>
                <a:ea typeface="Courier New"/>
                <a:cs typeface="Courier New"/>
                <a:sym typeface="Courier New"/>
              </a:rPr>
              <a:t>protected </a:t>
            </a:r>
            <a:r>
              <a:rPr lang="en-US" sz="1800">
                <a:solidFill>
                  <a:schemeClr val="dk1"/>
                </a:solidFill>
              </a:rPr>
              <a:t>nested class inherited by a subclass has indirect access to all of the </a:t>
            </a:r>
            <a:r>
              <a:rPr b="1" lang="en-US" sz="1800">
                <a:solidFill>
                  <a:srgbClr val="A64D79"/>
                </a:solidFill>
                <a:latin typeface="Courier New"/>
                <a:ea typeface="Courier New"/>
                <a:cs typeface="Courier New"/>
                <a:sym typeface="Courier New"/>
              </a:rPr>
              <a:t>private </a:t>
            </a:r>
            <a:r>
              <a:rPr lang="en-US" sz="1800">
                <a:solidFill>
                  <a:schemeClr val="dk1"/>
                </a:solidFill>
              </a:rPr>
              <a:t>members of the superclass.</a:t>
            </a:r>
          </a:p>
          <a:p>
            <a:pPr indent="-342900" lvl="0" marL="457200" rtl="0">
              <a:lnSpc>
                <a:spcPct val="115000"/>
              </a:lnSpc>
              <a:spcBef>
                <a:spcPts val="0"/>
              </a:spcBef>
              <a:buClr>
                <a:schemeClr val="dk1"/>
              </a:buClr>
              <a:buSzPct val="100000"/>
              <a:buAutoNum type="arabicPeriod"/>
            </a:pPr>
            <a:r>
              <a:rPr lang="en-US" sz="1800">
                <a:solidFill>
                  <a:schemeClr val="dk1"/>
                </a:solidFill>
              </a:rPr>
              <a:t>In our example a </a:t>
            </a:r>
            <a:r>
              <a:rPr lang="en-US" sz="1800">
                <a:solidFill>
                  <a:schemeClr val="dk1"/>
                </a:solidFill>
                <a:latin typeface="Courier New"/>
                <a:ea typeface="Courier New"/>
                <a:cs typeface="Courier New"/>
                <a:sym typeface="Courier New"/>
              </a:rPr>
              <a:t>MountainBike </a:t>
            </a:r>
            <a:r>
              <a:rPr lang="en-US" sz="1800">
                <a:solidFill>
                  <a:schemeClr val="dk1"/>
                </a:solidFill>
              </a:rPr>
              <a:t>instance descends from </a:t>
            </a:r>
            <a:r>
              <a:rPr lang="en-US" sz="1800">
                <a:solidFill>
                  <a:schemeClr val="dk1"/>
                </a:solidFill>
                <a:latin typeface="Courier New"/>
                <a:ea typeface="Courier New"/>
                <a:cs typeface="Courier New"/>
                <a:sym typeface="Courier New"/>
              </a:rPr>
              <a:t>Bicycle </a:t>
            </a:r>
            <a:r>
              <a:rPr lang="en-US" sz="1800">
                <a:solidFill>
                  <a:schemeClr val="dk1"/>
                </a:solidFill>
              </a:rPr>
              <a:t>and </a:t>
            </a:r>
            <a:r>
              <a:rPr lang="en-US" sz="1800">
                <a:solidFill>
                  <a:schemeClr val="dk1"/>
                </a:solidFill>
                <a:latin typeface="Courier New"/>
                <a:ea typeface="Courier New"/>
                <a:cs typeface="Courier New"/>
                <a:sym typeface="Courier New"/>
              </a:rPr>
              <a:t>Object</a:t>
            </a:r>
            <a:r>
              <a:rPr lang="en-US" sz="1800">
                <a:solidFill>
                  <a:schemeClr val="dk1"/>
                </a:solidFill>
              </a:rPr>
              <a:t>. Therefore, a </a:t>
            </a:r>
            <a:r>
              <a:rPr lang="en-US" sz="1800">
                <a:solidFill>
                  <a:schemeClr val="dk1"/>
                </a:solidFill>
                <a:latin typeface="Courier New"/>
                <a:ea typeface="Courier New"/>
                <a:cs typeface="Courier New"/>
                <a:sym typeface="Courier New"/>
              </a:rPr>
              <a:t>MountainBike </a:t>
            </a:r>
            <a:r>
              <a:rPr lang="en-US" sz="1800">
                <a:solidFill>
                  <a:schemeClr val="dk1"/>
                </a:solidFill>
              </a:rPr>
              <a:t>is a </a:t>
            </a:r>
            <a:r>
              <a:rPr lang="en-US" sz="1800">
                <a:solidFill>
                  <a:schemeClr val="dk1"/>
                </a:solidFill>
                <a:latin typeface="Courier New"/>
                <a:ea typeface="Courier New"/>
                <a:cs typeface="Courier New"/>
                <a:sym typeface="Courier New"/>
              </a:rPr>
              <a:t>Bicycle </a:t>
            </a:r>
            <a:r>
              <a:rPr lang="en-US" sz="1800">
                <a:solidFill>
                  <a:schemeClr val="dk1"/>
                </a:solidFill>
              </a:rPr>
              <a:t>and is also an </a:t>
            </a:r>
            <a:r>
              <a:rPr lang="en-US" sz="1800">
                <a:solidFill>
                  <a:schemeClr val="dk1"/>
                </a:solidFill>
                <a:latin typeface="Courier New"/>
                <a:ea typeface="Courier New"/>
                <a:cs typeface="Courier New"/>
                <a:sym typeface="Courier New"/>
              </a:rPr>
              <a:t>Object</a:t>
            </a:r>
            <a:r>
              <a:rPr lang="en-US" sz="1800">
                <a:solidFill>
                  <a:schemeClr val="dk1"/>
                </a:solidFill>
              </a:rPr>
              <a:t>*, and it can be used wherever </a:t>
            </a:r>
            <a:r>
              <a:rPr lang="en-US" sz="1800">
                <a:solidFill>
                  <a:schemeClr val="dk1"/>
                </a:solidFill>
                <a:latin typeface="Courier New"/>
                <a:ea typeface="Courier New"/>
                <a:cs typeface="Courier New"/>
                <a:sym typeface="Courier New"/>
              </a:rPr>
              <a:t>Bicycle </a:t>
            </a:r>
            <a:r>
              <a:rPr lang="en-US" sz="1800">
                <a:solidFill>
                  <a:schemeClr val="dk1"/>
                </a:solidFill>
              </a:rPr>
              <a:t>or </a:t>
            </a:r>
            <a:r>
              <a:rPr lang="en-US" sz="1800">
                <a:solidFill>
                  <a:schemeClr val="dk1"/>
                </a:solidFill>
                <a:latin typeface="Courier New"/>
                <a:ea typeface="Courier New"/>
                <a:cs typeface="Courier New"/>
                <a:sym typeface="Courier New"/>
              </a:rPr>
              <a:t>Object </a:t>
            </a:r>
            <a:r>
              <a:rPr lang="en-US" sz="1800">
                <a:solidFill>
                  <a:schemeClr val="dk1"/>
                </a:solidFill>
              </a:rPr>
              <a:t>objects are called for. </a:t>
            </a:r>
          </a:p>
          <a:p>
            <a:pPr indent="-342900" lvl="0" marL="457200" rtl="0">
              <a:lnSpc>
                <a:spcPct val="115000"/>
              </a:lnSpc>
              <a:spcBef>
                <a:spcPts val="0"/>
              </a:spcBef>
              <a:buClr>
                <a:schemeClr val="dk1"/>
              </a:buClr>
              <a:buSzPct val="100000"/>
              <a:buAutoNum type="arabicPeriod"/>
            </a:pPr>
            <a:r>
              <a:rPr lang="en-US" sz="1800">
                <a:solidFill>
                  <a:schemeClr val="dk1"/>
                </a:solidFill>
              </a:rPr>
              <a:t>Casting shows the use of an object of one type in place of another type. This can be done:</a:t>
            </a:r>
          </a:p>
          <a:p>
            <a:pPr lvl="0" rtl="0">
              <a:lnSpc>
                <a:spcPct val="115000"/>
              </a:lnSpc>
              <a:spcBef>
                <a:spcPts val="0"/>
              </a:spcBef>
              <a:buNone/>
            </a:pPr>
            <a:r>
              <a:rPr lang="en-US" sz="1800">
                <a:solidFill>
                  <a:schemeClr val="dk1"/>
                </a:solidFill>
                <a:latin typeface="Courier New"/>
                <a:ea typeface="Courier New"/>
                <a:cs typeface="Courier New"/>
                <a:sym typeface="Courier New"/>
              </a:rPr>
              <a:t>	</a:t>
            </a:r>
            <a:r>
              <a:rPr b="1" lang="en-US" sz="1800">
                <a:solidFill>
                  <a:srgbClr val="A64D79"/>
                </a:solidFill>
                <a:latin typeface="Courier New"/>
                <a:ea typeface="Courier New"/>
                <a:cs typeface="Courier New"/>
                <a:sym typeface="Courier New"/>
              </a:rPr>
              <a:t>Object </a:t>
            </a:r>
            <a:r>
              <a:rPr lang="en-US" sz="1800">
                <a:solidFill>
                  <a:schemeClr val="dk1"/>
                </a:solidFill>
                <a:latin typeface="Courier New"/>
                <a:ea typeface="Courier New"/>
                <a:cs typeface="Courier New"/>
                <a:sym typeface="Courier New"/>
              </a:rPr>
              <a:t>obj = </a:t>
            </a:r>
            <a:r>
              <a:rPr b="1" lang="en-US" sz="1800">
                <a:solidFill>
                  <a:srgbClr val="A64D79"/>
                </a:solidFill>
                <a:latin typeface="Courier New"/>
                <a:ea typeface="Courier New"/>
                <a:cs typeface="Courier New"/>
                <a:sym typeface="Courier New"/>
              </a:rPr>
              <a:t>new </a:t>
            </a:r>
            <a:r>
              <a:rPr lang="en-US" sz="1800">
                <a:solidFill>
                  <a:schemeClr val="dk1"/>
                </a:solidFill>
                <a:latin typeface="Courier New"/>
                <a:ea typeface="Courier New"/>
                <a:cs typeface="Courier New"/>
                <a:sym typeface="Courier New"/>
              </a:rPr>
              <a:t>MountainBike(); </a:t>
            </a:r>
            <a:r>
              <a:rPr lang="en-US" sz="1800">
                <a:solidFill>
                  <a:srgbClr val="6AA84F"/>
                </a:solidFill>
                <a:latin typeface="Courier New"/>
                <a:ea typeface="Courier New"/>
                <a:cs typeface="Courier New"/>
                <a:sym typeface="Courier New"/>
              </a:rPr>
              <a:t>// implicit casting</a:t>
            </a:r>
          </a:p>
          <a:p>
            <a:pPr lvl="0" rtl="0">
              <a:lnSpc>
                <a:spcPct val="115000"/>
              </a:lnSpc>
              <a:spcBef>
                <a:spcPts val="0"/>
              </a:spcBef>
              <a:buNone/>
            </a:pPr>
            <a:r>
              <a:rPr lang="en-US" sz="1800">
                <a:solidFill>
                  <a:schemeClr val="dk1"/>
                </a:solidFill>
                <a:latin typeface="Courier New"/>
                <a:ea typeface="Courier New"/>
                <a:cs typeface="Courier New"/>
                <a:sym typeface="Courier New"/>
              </a:rPr>
              <a:t>	MountainBike myBike = (MountainBike) obj; </a:t>
            </a:r>
            <a:r>
              <a:rPr lang="en-US" sz="1800">
                <a:solidFill>
                  <a:srgbClr val="6AA84F"/>
                </a:solidFill>
                <a:latin typeface="Courier New"/>
                <a:ea typeface="Courier New"/>
                <a:cs typeface="Courier New"/>
                <a:sym typeface="Courier New"/>
              </a:rPr>
              <a:t>// explicit casting</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
        <p:nvSpPr>
          <p:cNvPr id="677" name="Shape 677"/>
          <p:cNvSpPr txBox="1"/>
          <p:nvPr/>
        </p:nvSpPr>
        <p:spPr>
          <a:xfrm>
            <a:off x="125" y="6262100"/>
            <a:ext cx="9144000" cy="674700"/>
          </a:xfrm>
          <a:prstGeom prst="rect">
            <a:avLst/>
          </a:prstGeom>
          <a:noFill/>
          <a:ln>
            <a:noFill/>
          </a:ln>
        </p:spPr>
        <p:txBody>
          <a:bodyPr anchorCtr="0" anchor="t" bIns="91425" lIns="91425" rIns="91425" tIns="91425">
            <a:noAutofit/>
          </a:bodyPr>
          <a:lstStyle/>
          <a:p>
            <a:pPr lvl="0" rtl="0">
              <a:spcBef>
                <a:spcPts val="0"/>
              </a:spcBef>
              <a:buClr>
                <a:schemeClr val="dk1"/>
              </a:buClr>
              <a:buSzPct val="91666"/>
              <a:buFont typeface="Arial"/>
              <a:buNone/>
            </a:pPr>
            <a:r>
              <a:rPr i="1" lang="en-US" sz="1200">
                <a:solidFill>
                  <a:schemeClr val="dk1"/>
                </a:solidFill>
              </a:rPr>
              <a:t>* The reverse is not necessarily true. </a:t>
            </a:r>
          </a:p>
          <a:p>
            <a:pPr lvl="0" rtl="0">
              <a:spcBef>
                <a:spcPts val="0"/>
              </a:spcBef>
              <a:buNone/>
            </a:pPr>
            <a:r>
              <a:rPr i="1" lang="en-US" sz="1200" u="sng">
                <a:solidFill>
                  <a:schemeClr val="hlink"/>
                </a:solidFill>
                <a:hlinkClick r:id="rId4"/>
              </a:rPr>
              <a:t>https://docs.oracle.com/javase/tutorial/java/IandI/subclasses.html</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1" name="Shape 681"/>
        <p:cNvGrpSpPr/>
        <p:nvPr/>
      </p:nvGrpSpPr>
      <p:grpSpPr>
        <a:xfrm>
          <a:off x="0" y="0"/>
          <a:ext cx="0" cy="0"/>
          <a:chOff x="0" y="0"/>
          <a:chExt cx="0" cy="0"/>
        </a:xfrm>
      </p:grpSpPr>
      <p:sp>
        <p:nvSpPr>
          <p:cNvPr id="682" name="Shape 682"/>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The Java 4</a:t>
            </a:r>
          </a:p>
          <a:p>
            <a:pPr lvl="0" rtl="0">
              <a:spcBef>
                <a:spcPts val="0"/>
              </a:spcBef>
              <a:buClr>
                <a:srgbClr val="7F7F7F"/>
              </a:buClr>
              <a:buSzPct val="25000"/>
              <a:buFont typeface="Arial"/>
              <a:buNone/>
            </a:pPr>
            <a:r>
              <a:rPr i="1" lang="en-US" sz="2400">
                <a:latin typeface="Arial"/>
                <a:ea typeface="Arial"/>
                <a:cs typeface="Arial"/>
                <a:sym typeface="Arial"/>
              </a:rPr>
              <a:t>Polymorphism</a:t>
            </a:r>
          </a:p>
        </p:txBody>
      </p:sp>
      <p:sp>
        <p:nvSpPr>
          <p:cNvPr id="683" name="Shape 683"/>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684" name="Shape 684"/>
          <p:cNvGrpSpPr/>
          <p:nvPr/>
        </p:nvGrpSpPr>
        <p:grpSpPr>
          <a:xfrm>
            <a:off x="0" y="-3465"/>
            <a:ext cx="9144000" cy="425099"/>
            <a:chOff x="0" y="-3465"/>
            <a:chExt cx="9144000" cy="425099"/>
          </a:xfrm>
        </p:grpSpPr>
        <p:grpSp>
          <p:nvGrpSpPr>
            <p:cNvPr id="685" name="Shape 685"/>
            <p:cNvGrpSpPr/>
            <p:nvPr/>
          </p:nvGrpSpPr>
          <p:grpSpPr>
            <a:xfrm>
              <a:off x="0" y="0"/>
              <a:ext cx="9144000" cy="404700"/>
              <a:chOff x="0" y="0"/>
              <a:chExt cx="9144000" cy="404700"/>
            </a:xfrm>
          </p:grpSpPr>
          <p:sp>
            <p:nvSpPr>
              <p:cNvPr id="686" name="Shape 686"/>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687" name="Shape 687"/>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688" name="Shape 688"/>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689" name="Shape 689"/>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In biology, </a:t>
            </a:r>
            <a:r>
              <a:rPr i="1" lang="en-US" sz="1800">
                <a:solidFill>
                  <a:schemeClr val="dk1"/>
                </a:solidFill>
              </a:rPr>
              <a:t>polymorphism </a:t>
            </a:r>
            <a:r>
              <a:rPr lang="en-US" sz="1800">
                <a:solidFill>
                  <a:schemeClr val="dk1"/>
                </a:solidFill>
              </a:rPr>
              <a:t>refers to a principle in which an organism or species can have many different forms or stages.</a:t>
            </a:r>
          </a:p>
          <a:p>
            <a:pPr indent="-342900" lvl="0" marL="457200" marR="0" rtl="0" algn="just">
              <a:spcBef>
                <a:spcPts val="0"/>
              </a:spcBef>
              <a:buClr>
                <a:schemeClr val="dk1"/>
              </a:buClr>
              <a:buSzPct val="100000"/>
              <a:buChar char="-"/>
            </a:pPr>
            <a:r>
              <a:rPr lang="en-US" sz="1800">
                <a:solidFill>
                  <a:schemeClr val="dk1"/>
                </a:solidFill>
              </a:rPr>
              <a:t>In OOP languages, subclasses of a class can define their own unique behaviours and yet share some of the same functionality of the parent class. Thus polymorphism describes a language’s ability to process objects of various types and classes through a single, uniform interface.</a:t>
            </a:r>
          </a:p>
          <a:p>
            <a:pPr indent="-342900" lvl="0" marL="457200" marR="0" rtl="0" algn="just">
              <a:spcBef>
                <a:spcPts val="0"/>
              </a:spcBef>
              <a:buClr>
                <a:schemeClr val="dk1"/>
              </a:buClr>
              <a:buSzPct val="100000"/>
              <a:buChar char="-"/>
            </a:pPr>
            <a:r>
              <a:rPr lang="en-US" sz="1800">
                <a:solidFill>
                  <a:schemeClr val="dk1"/>
                </a:solidFill>
              </a:rPr>
              <a:t>Polymorphism in Java has two types: </a:t>
            </a:r>
            <a:r>
              <a:rPr i="1" lang="en-US" sz="1800">
                <a:solidFill>
                  <a:schemeClr val="dk1"/>
                </a:solidFill>
              </a:rPr>
              <a:t>Compile-time polymorphism </a:t>
            </a:r>
            <a:r>
              <a:rPr lang="en-US" sz="1800">
                <a:solidFill>
                  <a:schemeClr val="dk1"/>
                </a:solidFill>
              </a:rPr>
              <a:t>(static binding) and </a:t>
            </a:r>
            <a:r>
              <a:rPr i="1" lang="en-US" sz="1800">
                <a:solidFill>
                  <a:schemeClr val="dk1"/>
                </a:solidFill>
              </a:rPr>
              <a:t>Runtime polymorphism </a:t>
            </a:r>
            <a:r>
              <a:rPr lang="en-US" sz="1800">
                <a:solidFill>
                  <a:schemeClr val="dk1"/>
                </a:solidFill>
              </a:rPr>
              <a:t>(dynamic binding). </a:t>
            </a:r>
            <a:r>
              <a:rPr b="1" lang="en-US" sz="1800">
                <a:solidFill>
                  <a:schemeClr val="dk1"/>
                </a:solidFill>
              </a:rPr>
              <a:t>Method overloading </a:t>
            </a:r>
            <a:r>
              <a:rPr lang="en-US" sz="1800">
                <a:solidFill>
                  <a:schemeClr val="dk1"/>
                </a:solidFill>
              </a:rPr>
              <a:t>is an example of static polymorphism, while </a:t>
            </a:r>
            <a:r>
              <a:rPr b="1" lang="en-US" sz="1800">
                <a:solidFill>
                  <a:schemeClr val="dk1"/>
                </a:solidFill>
              </a:rPr>
              <a:t>method overriding </a:t>
            </a:r>
            <a:r>
              <a:rPr lang="en-US" sz="1800">
                <a:solidFill>
                  <a:schemeClr val="dk1"/>
                </a:solidFill>
              </a:rPr>
              <a:t>is an example of dynamic polymorphism.</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
        <p:nvSpPr>
          <p:cNvPr id="690" name="Shape 690"/>
          <p:cNvSpPr txBox="1"/>
          <p:nvPr/>
        </p:nvSpPr>
        <p:spPr>
          <a:xfrm>
            <a:off x="125" y="6414500"/>
            <a:ext cx="9144000" cy="674700"/>
          </a:xfrm>
          <a:prstGeom prst="rect">
            <a:avLst/>
          </a:prstGeom>
          <a:noFill/>
          <a:ln>
            <a:noFill/>
          </a:ln>
        </p:spPr>
        <p:txBody>
          <a:bodyPr anchorCtr="0" anchor="t" bIns="91425" lIns="91425" rIns="91425" tIns="91425">
            <a:noAutofit/>
          </a:bodyPr>
          <a:lstStyle/>
          <a:p>
            <a:pPr lvl="0" rtl="0">
              <a:spcBef>
                <a:spcPts val="0"/>
              </a:spcBef>
              <a:buNone/>
            </a:pPr>
            <a:r>
              <a:rPr i="1" lang="en-US" sz="1200" u="sng">
                <a:solidFill>
                  <a:schemeClr val="hlink"/>
                </a:solidFill>
                <a:hlinkClick r:id="rId4"/>
              </a:rPr>
              <a:t>http://www.sitepoint.com/quick-guide-to-polymorphism-in-java/</a:t>
            </a:r>
            <a:r>
              <a:rPr i="1" lang="en-US" sz="1200"/>
              <a:t>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indent="0" lvl="0" marL="0" marR="0" rtl="0" algn="l">
              <a:spcBef>
                <a:spcPts val="0"/>
              </a:spcBef>
              <a:buClr>
                <a:srgbClr val="7F7F7F"/>
              </a:buClr>
              <a:buSzPct val="25000"/>
              <a:buFont typeface="Arial"/>
              <a:buNone/>
            </a:pPr>
            <a:r>
              <a:rPr lang="en-US" sz="2800">
                <a:latin typeface="Arial"/>
                <a:ea typeface="Arial"/>
                <a:cs typeface="Arial"/>
                <a:sym typeface="Arial"/>
              </a:rPr>
              <a:t>Introduction to OOP</a:t>
            </a:r>
          </a:p>
        </p:txBody>
      </p:sp>
      <p:sp>
        <p:nvSpPr>
          <p:cNvPr id="138" name="Shape 138"/>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139" name="Shape 139"/>
          <p:cNvGrpSpPr/>
          <p:nvPr/>
        </p:nvGrpSpPr>
        <p:grpSpPr>
          <a:xfrm>
            <a:off x="0" y="-3465"/>
            <a:ext cx="9144000" cy="425099"/>
            <a:chOff x="0" y="-3465"/>
            <a:chExt cx="9144000" cy="425099"/>
          </a:xfrm>
        </p:grpSpPr>
        <p:grpSp>
          <p:nvGrpSpPr>
            <p:cNvPr id="140" name="Shape 140"/>
            <p:cNvGrpSpPr/>
            <p:nvPr/>
          </p:nvGrpSpPr>
          <p:grpSpPr>
            <a:xfrm>
              <a:off x="0" y="0"/>
              <a:ext cx="9144000" cy="404700"/>
              <a:chOff x="0" y="0"/>
              <a:chExt cx="9144000" cy="404700"/>
            </a:xfrm>
          </p:grpSpPr>
          <p:sp>
            <p:nvSpPr>
              <p:cNvPr id="141" name="Shape 141"/>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142" name="Shape 142"/>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143" name="Shape 143"/>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144" name="Shape 144"/>
          <p:cNvSpPr txBox="1"/>
          <p:nvPr/>
        </p:nvSpPr>
        <p:spPr>
          <a:xfrm>
            <a:off x="0" y="1120550"/>
            <a:ext cx="9144000" cy="1815900"/>
          </a:xfrm>
          <a:prstGeom prst="rect">
            <a:avLst/>
          </a:prstGeom>
          <a:noFill/>
          <a:ln>
            <a:noFill/>
          </a:ln>
        </p:spPr>
        <p:txBody>
          <a:bodyPr anchorCtr="0" anchor="t" bIns="45700" lIns="91425" rIns="91425" tIns="45700">
            <a:noAutofit/>
          </a:bodyPr>
          <a:lstStyle/>
          <a:p>
            <a:pPr lvl="0" marR="0" rtl="0" algn="just">
              <a:spcBef>
                <a:spcPts val="0"/>
              </a:spcBef>
              <a:buNone/>
            </a:pPr>
            <a:r>
              <a:rPr b="1" lang="en-US" sz="1800">
                <a:solidFill>
                  <a:schemeClr val="dk1"/>
                </a:solidFill>
              </a:rPr>
              <a:t>Example in C++</a:t>
            </a:r>
          </a:p>
          <a:p>
            <a:pPr lvl="0" marR="0" rtl="0" algn="just">
              <a:spcBef>
                <a:spcPts val="0"/>
              </a:spcBef>
              <a:buNone/>
            </a:pPr>
            <a:r>
              <a:rPr lang="en-US" sz="1800">
                <a:solidFill>
                  <a:schemeClr val="dk1"/>
                </a:solidFill>
                <a:latin typeface="Courier New"/>
                <a:ea typeface="Courier New"/>
                <a:cs typeface="Courier New"/>
                <a:sym typeface="Courier New"/>
              </a:rPr>
              <a:t>#include &lt;iostream&gt;</a:t>
            </a:r>
          </a:p>
          <a:p>
            <a:pPr lvl="0" marR="0" rtl="0" algn="just">
              <a:spcBef>
                <a:spcPts val="0"/>
              </a:spcBef>
              <a:buNone/>
            </a:pPr>
            <a:r>
              <a:rPr lang="en-US" sz="1800">
                <a:solidFill>
                  <a:schemeClr val="dk1"/>
                </a:solidFill>
                <a:latin typeface="Courier New"/>
                <a:ea typeface="Courier New"/>
                <a:cs typeface="Courier New"/>
                <a:sym typeface="Courier New"/>
              </a:rPr>
              <a:t>using namespace std;</a:t>
            </a:r>
          </a:p>
          <a:p>
            <a:pPr lvl="0" marR="0" rtl="0" algn="just">
              <a:spcBef>
                <a:spcPts val="0"/>
              </a:spcBef>
              <a:buNone/>
            </a:pPr>
            <a:r>
              <a:t/>
            </a:r>
            <a:endParaRPr sz="1800">
              <a:solidFill>
                <a:schemeClr val="dk1"/>
              </a:solidFill>
              <a:latin typeface="Courier New"/>
              <a:ea typeface="Courier New"/>
              <a:cs typeface="Courier New"/>
              <a:sym typeface="Courier New"/>
            </a:endParaRPr>
          </a:p>
          <a:p>
            <a:pPr lvl="0" marR="0" rtl="0" algn="just">
              <a:spcBef>
                <a:spcPts val="0"/>
              </a:spcBef>
              <a:buNone/>
            </a:pPr>
            <a:r>
              <a:rPr lang="en-US" sz="1800">
                <a:solidFill>
                  <a:schemeClr val="dk1"/>
                </a:solidFill>
                <a:latin typeface="Courier New"/>
                <a:ea typeface="Courier New"/>
                <a:cs typeface="Courier New"/>
                <a:sym typeface="Courier New"/>
              </a:rPr>
              <a:t>class addition</a:t>
            </a:r>
          </a:p>
          <a:p>
            <a:pPr lvl="0" marR="0" rtl="0" algn="just">
              <a:spcBef>
                <a:spcPts val="0"/>
              </a:spcBef>
              <a:buNone/>
            </a:pPr>
            <a:r>
              <a:rPr lang="en-US" sz="1800">
                <a:solidFill>
                  <a:schemeClr val="dk1"/>
                </a:solidFill>
                <a:latin typeface="Courier New"/>
                <a:ea typeface="Courier New"/>
                <a:cs typeface="Courier New"/>
                <a:sym typeface="Courier New"/>
              </a:rPr>
              <a:t>{</a:t>
            </a:r>
          </a:p>
          <a:p>
            <a:pPr lvl="0" marR="0" rtl="0" algn="just">
              <a:spcBef>
                <a:spcPts val="0"/>
              </a:spcBef>
              <a:buNone/>
            </a:pPr>
            <a:r>
              <a:rPr lang="en-US" sz="1800">
                <a:solidFill>
                  <a:schemeClr val="dk1"/>
                </a:solidFill>
                <a:latin typeface="Courier New"/>
                <a:ea typeface="Courier New"/>
                <a:cs typeface="Courier New"/>
                <a:sym typeface="Courier New"/>
              </a:rPr>
              <a:t>	int i, j;</a:t>
            </a:r>
          </a:p>
          <a:p>
            <a:pPr lvl="0" marR="0" rtl="0" algn="just">
              <a:spcBef>
                <a:spcPts val="0"/>
              </a:spcBef>
              <a:buNone/>
            </a:pPr>
            <a:r>
              <a:rPr lang="en-US" sz="1800">
                <a:solidFill>
                  <a:schemeClr val="dk1"/>
                </a:solidFill>
                <a:latin typeface="Courier New"/>
                <a:ea typeface="Courier New"/>
                <a:cs typeface="Courier New"/>
                <a:sym typeface="Courier New"/>
              </a:rPr>
              <a:t>	public: </a:t>
            </a:r>
          </a:p>
          <a:p>
            <a:pPr indent="457200" lvl="0" marR="0" rtl="0" algn="just">
              <a:spcBef>
                <a:spcPts val="0"/>
              </a:spcBef>
              <a:buNone/>
            </a:pPr>
            <a:r>
              <a:rPr lang="en-US" sz="1800">
                <a:solidFill>
                  <a:schemeClr val="dk1"/>
                </a:solidFill>
                <a:latin typeface="Courier New"/>
                <a:ea typeface="Courier New"/>
                <a:cs typeface="Courier New"/>
                <a:sym typeface="Courier New"/>
              </a:rPr>
              <a:t>void setij(int n, int m) { i = n; j = m; }</a:t>
            </a:r>
          </a:p>
          <a:p>
            <a:pPr indent="457200" lvl="0" marR="0" rtl="0" algn="just">
              <a:spcBef>
                <a:spcPts val="0"/>
              </a:spcBef>
              <a:buNone/>
            </a:pPr>
            <a:r>
              <a:rPr lang="en-US" sz="1800">
                <a:solidFill>
                  <a:schemeClr val="dk1"/>
                </a:solidFill>
                <a:latin typeface="Courier New"/>
                <a:ea typeface="Courier New"/>
                <a:cs typeface="Courier New"/>
                <a:sym typeface="Courier New"/>
              </a:rPr>
              <a:t>int add1() { return i + j; }	</a:t>
            </a:r>
          </a:p>
          <a:p>
            <a:pPr lvl="0" marR="0" rtl="0" algn="just">
              <a:spcBef>
                <a:spcPts val="0"/>
              </a:spcBef>
              <a:buNone/>
            </a:pPr>
            <a:r>
              <a:rPr lang="en-US" sz="1800">
                <a:solidFill>
                  <a:schemeClr val="dk1"/>
                </a:solidFill>
                <a:latin typeface="Courier New"/>
                <a:ea typeface="Courier New"/>
                <a:cs typeface="Courier New"/>
                <a:sym typeface="Courier New"/>
              </a:rPr>
              <a:t>}</a:t>
            </a:r>
          </a:p>
          <a:p>
            <a:pPr lvl="0" marR="0" rtl="0" algn="just">
              <a:spcBef>
                <a:spcPts val="0"/>
              </a:spcBef>
              <a:buNone/>
            </a:pPr>
            <a:r>
              <a:rPr lang="en-US" sz="1800">
                <a:solidFill>
                  <a:schemeClr val="dk1"/>
                </a:solidFill>
                <a:latin typeface="Courier New"/>
                <a:ea typeface="Courier New"/>
                <a:cs typeface="Courier New"/>
                <a:sym typeface="Courier New"/>
              </a:rPr>
              <a:t>int main()</a:t>
            </a:r>
          </a:p>
          <a:p>
            <a:pPr lvl="0" marR="0" rtl="0" algn="just">
              <a:spcBef>
                <a:spcPts val="0"/>
              </a:spcBef>
              <a:buNone/>
            </a:pPr>
            <a:r>
              <a:rPr lang="en-US" sz="1800">
                <a:solidFill>
                  <a:schemeClr val="dk1"/>
                </a:solidFill>
                <a:latin typeface="Courier New"/>
                <a:ea typeface="Courier New"/>
                <a:cs typeface="Courier New"/>
                <a:sym typeface="Courier New"/>
              </a:rPr>
              <a:t>{ </a:t>
            </a:r>
          </a:p>
          <a:p>
            <a:pPr lvl="0" marR="0" rtl="0" algn="just">
              <a:spcBef>
                <a:spcPts val="0"/>
              </a:spcBef>
              <a:buNone/>
            </a:pPr>
            <a:r>
              <a:rPr lang="en-US" sz="1800">
                <a:solidFill>
                  <a:schemeClr val="dk1"/>
                </a:solidFill>
                <a:latin typeface="Courier New"/>
                <a:ea typeface="Courier New"/>
                <a:cs typeface="Courier New"/>
                <a:sym typeface="Courier New"/>
              </a:rPr>
              <a:t>	int x, y;</a:t>
            </a:r>
          </a:p>
          <a:p>
            <a:pPr lvl="0" marR="0" rtl="0" algn="just">
              <a:spcBef>
                <a:spcPts val="0"/>
              </a:spcBef>
              <a:buNone/>
            </a:pPr>
            <a:r>
              <a:rPr lang="en-US" sz="1800">
                <a:solidFill>
                  <a:schemeClr val="dk1"/>
                </a:solidFill>
                <a:latin typeface="Courier New"/>
                <a:ea typeface="Courier New"/>
                <a:cs typeface="Courier New"/>
                <a:sym typeface="Courier New"/>
              </a:rPr>
              <a:t>	cout &lt;&lt; “Enter two integer numbers to sum:”;</a:t>
            </a:r>
          </a:p>
          <a:p>
            <a:pPr lvl="0" marR="0" rtl="0" algn="just">
              <a:spcBef>
                <a:spcPts val="0"/>
              </a:spcBef>
              <a:buNone/>
            </a:pPr>
            <a:r>
              <a:rPr lang="en-US" sz="1800">
                <a:solidFill>
                  <a:schemeClr val="dk1"/>
                </a:solidFill>
                <a:latin typeface="Courier New"/>
                <a:ea typeface="Courier New"/>
                <a:cs typeface="Courier New"/>
                <a:sym typeface="Courier New"/>
              </a:rPr>
              <a:t>	cin &gt;&gt; x &gt;&gt; y;</a:t>
            </a:r>
          </a:p>
          <a:p>
            <a:pPr lvl="0" marR="0" rtl="0" algn="just">
              <a:spcBef>
                <a:spcPts val="0"/>
              </a:spcBef>
              <a:buNone/>
            </a:pPr>
            <a:r>
              <a:rPr lang="en-US" sz="1800">
                <a:solidFill>
                  <a:schemeClr val="dk1"/>
                </a:solidFill>
                <a:latin typeface="Courier New"/>
                <a:ea typeface="Courier New"/>
                <a:cs typeface="Courier New"/>
                <a:sym typeface="Courier New"/>
              </a:rPr>
              <a:t>	addition a; a.setij(x, y);</a:t>
            </a:r>
          </a:p>
          <a:p>
            <a:pPr lvl="0" marR="0" rtl="0" algn="just">
              <a:spcBef>
                <a:spcPts val="0"/>
              </a:spcBef>
              <a:buNone/>
            </a:pPr>
            <a:r>
              <a:rPr lang="en-US" sz="1800">
                <a:solidFill>
                  <a:schemeClr val="dk1"/>
                </a:solidFill>
                <a:latin typeface="Courier New"/>
                <a:ea typeface="Courier New"/>
                <a:cs typeface="Courier New"/>
                <a:sym typeface="Courier New"/>
              </a:rPr>
              <a:t>	cout &lt;&lt; “the result = “ &lt;&lt; a.add1();</a:t>
            </a:r>
          </a:p>
          <a:p>
            <a:pPr lvl="0" marR="0" rtl="0" algn="just">
              <a:spcBef>
                <a:spcPts val="0"/>
              </a:spcBef>
              <a:buNone/>
            </a:pPr>
            <a:r>
              <a:rPr lang="en-US" sz="1800">
                <a:solidFill>
                  <a:schemeClr val="dk1"/>
                </a:solidFill>
                <a:latin typeface="Courier New"/>
                <a:ea typeface="Courier New"/>
                <a:cs typeface="Courier New"/>
                <a:sym typeface="Courier New"/>
              </a:rPr>
              <a:t>	return 0;</a:t>
            </a:r>
          </a:p>
          <a:p>
            <a:pPr lvl="0" marR="0" rtl="0" algn="just">
              <a:spcBef>
                <a:spcPts val="0"/>
              </a:spcBef>
              <a:buNone/>
            </a:pPr>
            <a:r>
              <a:rPr lang="en-US" sz="1800">
                <a:solidFill>
                  <a:schemeClr val="dk1"/>
                </a:solidFill>
                <a:latin typeface="Courier New"/>
                <a:ea typeface="Courier New"/>
                <a:cs typeface="Courier New"/>
                <a:sym typeface="Courier New"/>
              </a:rPr>
              <a:t>}</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4" name="Shape 694"/>
        <p:cNvGrpSpPr/>
        <p:nvPr/>
      </p:nvGrpSpPr>
      <p:grpSpPr>
        <a:xfrm>
          <a:off x="0" y="0"/>
          <a:ext cx="0" cy="0"/>
          <a:chOff x="0" y="0"/>
          <a:chExt cx="0" cy="0"/>
        </a:xfrm>
      </p:grpSpPr>
      <p:sp>
        <p:nvSpPr>
          <p:cNvPr id="695" name="Shape 695"/>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The Java 4</a:t>
            </a:r>
          </a:p>
          <a:p>
            <a:pPr lvl="0" rtl="0">
              <a:spcBef>
                <a:spcPts val="0"/>
              </a:spcBef>
              <a:buClr>
                <a:srgbClr val="7F7F7F"/>
              </a:buClr>
              <a:buSzPct val="25000"/>
              <a:buFont typeface="Arial"/>
              <a:buNone/>
            </a:pPr>
            <a:r>
              <a:rPr i="1" lang="en-US" sz="2400">
                <a:latin typeface="Arial"/>
                <a:ea typeface="Arial"/>
                <a:cs typeface="Arial"/>
                <a:sym typeface="Arial"/>
              </a:rPr>
              <a:t>Polymorphism: Static binding</a:t>
            </a:r>
          </a:p>
        </p:txBody>
      </p:sp>
      <p:sp>
        <p:nvSpPr>
          <p:cNvPr id="696" name="Shape 696"/>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697" name="Shape 697"/>
          <p:cNvGrpSpPr/>
          <p:nvPr/>
        </p:nvGrpSpPr>
        <p:grpSpPr>
          <a:xfrm>
            <a:off x="0" y="-3465"/>
            <a:ext cx="9144000" cy="425099"/>
            <a:chOff x="0" y="-3465"/>
            <a:chExt cx="9144000" cy="425099"/>
          </a:xfrm>
        </p:grpSpPr>
        <p:grpSp>
          <p:nvGrpSpPr>
            <p:cNvPr id="698" name="Shape 698"/>
            <p:cNvGrpSpPr/>
            <p:nvPr/>
          </p:nvGrpSpPr>
          <p:grpSpPr>
            <a:xfrm>
              <a:off x="0" y="0"/>
              <a:ext cx="9144000" cy="404700"/>
              <a:chOff x="0" y="0"/>
              <a:chExt cx="9144000" cy="404700"/>
            </a:xfrm>
          </p:grpSpPr>
          <p:sp>
            <p:nvSpPr>
              <p:cNvPr id="699" name="Shape 699"/>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700" name="Shape 700"/>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701" name="Shape 701"/>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702" name="Shape 702"/>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Static polymorphism is achieved through method overloading, which means there are several methods present in a class having the same name but different types/order/number of parameters (just think of constructors!).</a:t>
            </a:r>
          </a:p>
          <a:p>
            <a:pPr indent="-342900" lvl="0" marL="457200" marR="0" rtl="0" algn="just">
              <a:spcBef>
                <a:spcPts val="0"/>
              </a:spcBef>
              <a:buClr>
                <a:schemeClr val="dk1"/>
              </a:buClr>
              <a:buSzPct val="100000"/>
              <a:buChar char="-"/>
            </a:pPr>
            <a:r>
              <a:rPr lang="en-US" sz="1800">
                <a:solidFill>
                  <a:schemeClr val="dk1"/>
                </a:solidFill>
              </a:rPr>
              <a:t>At compile-time, Java knows which method to invoke by checking the method signatures.</a:t>
            </a:r>
          </a:p>
          <a:p>
            <a:pPr indent="-342900" lvl="0" marL="457200" marR="0" rtl="0" algn="just">
              <a:spcBef>
                <a:spcPts val="0"/>
              </a:spcBef>
              <a:buClr>
                <a:schemeClr val="dk1"/>
              </a:buClr>
              <a:buSzPct val="100000"/>
              <a:buChar char="-"/>
            </a:pPr>
            <a:r>
              <a:rPr lang="en-US" sz="1800">
                <a:solidFill>
                  <a:schemeClr val="dk1"/>
                </a:solidFill>
              </a:rPr>
              <a:t>e.g.:</a:t>
            </a:r>
          </a:p>
          <a:p>
            <a:pPr lvl="0" marR="0" rtl="0" algn="just">
              <a:spcBef>
                <a:spcPts val="0"/>
              </a:spcBef>
              <a:buNone/>
            </a:pPr>
            <a:r>
              <a:rPr lang="en-US" sz="1800">
                <a:solidFill>
                  <a:schemeClr val="dk1"/>
                </a:solidFill>
              </a:rPr>
              <a:t>	</a:t>
            </a:r>
            <a:r>
              <a:rPr b="1" lang="en-US" sz="1600">
                <a:solidFill>
                  <a:srgbClr val="A64D79"/>
                </a:solidFill>
                <a:latin typeface="Courier New"/>
                <a:ea typeface="Courier New"/>
                <a:cs typeface="Courier New"/>
                <a:sym typeface="Courier New"/>
              </a:rPr>
              <a:t>class </a:t>
            </a:r>
            <a:r>
              <a:rPr lang="en-US" sz="1600">
                <a:solidFill>
                  <a:schemeClr val="dk1"/>
                </a:solidFill>
                <a:latin typeface="Courier New"/>
                <a:ea typeface="Courier New"/>
                <a:cs typeface="Courier New"/>
                <a:sym typeface="Courier New"/>
              </a:rPr>
              <a:t>DemoOverload</a:t>
            </a:r>
          </a:p>
          <a:p>
            <a:pPr indent="457200" lvl="0" marR="0" rtl="0" algn="just">
              <a:spcBef>
                <a:spcPts val="0"/>
              </a:spcBef>
              <a:buNone/>
            </a:pPr>
            <a:r>
              <a:rPr lang="en-US" sz="1600">
                <a:solidFill>
                  <a:schemeClr val="dk1"/>
                </a:solidFill>
                <a:latin typeface="Courier New"/>
                <a:ea typeface="Courier New"/>
                <a:cs typeface="Courier New"/>
                <a:sym typeface="Courier New"/>
              </a:rPr>
              <a:t>{</a:t>
            </a:r>
          </a:p>
          <a:p>
            <a:pPr indent="457200" lvl="0" marL="457200" marR="0" rtl="0" algn="just">
              <a:spcBef>
                <a:spcPts val="0"/>
              </a:spcBef>
              <a:buNone/>
            </a:pPr>
            <a:r>
              <a:rPr b="1" lang="en-US" sz="1600">
                <a:solidFill>
                  <a:srgbClr val="A64D79"/>
                </a:solidFill>
                <a:latin typeface="Courier New"/>
                <a:ea typeface="Courier New"/>
                <a:cs typeface="Courier New"/>
                <a:sym typeface="Courier New"/>
              </a:rPr>
              <a:t>public int </a:t>
            </a:r>
            <a:r>
              <a:rPr lang="en-US" sz="1600">
                <a:solidFill>
                  <a:schemeClr val="dk1"/>
                </a:solidFill>
                <a:latin typeface="Courier New"/>
                <a:ea typeface="Courier New"/>
                <a:cs typeface="Courier New"/>
                <a:sym typeface="Courier New"/>
              </a:rPr>
              <a:t>add(</a:t>
            </a:r>
            <a:r>
              <a:rPr b="1" lang="en-US" sz="1600">
                <a:solidFill>
                  <a:srgbClr val="A64D79"/>
                </a:solidFill>
                <a:latin typeface="Courier New"/>
                <a:ea typeface="Courier New"/>
                <a:cs typeface="Courier New"/>
                <a:sym typeface="Courier New"/>
              </a:rPr>
              <a:t>int</a:t>
            </a:r>
            <a:r>
              <a:rPr lang="en-US" sz="1600">
                <a:solidFill>
                  <a:schemeClr val="dk1"/>
                </a:solidFill>
                <a:latin typeface="Courier New"/>
                <a:ea typeface="Courier New"/>
                <a:cs typeface="Courier New"/>
                <a:sym typeface="Courier New"/>
              </a:rPr>
              <a:t> x, </a:t>
            </a:r>
            <a:r>
              <a:rPr b="1" lang="en-US" sz="1600">
                <a:solidFill>
                  <a:srgbClr val="A64D79"/>
                </a:solidFill>
                <a:latin typeface="Courier New"/>
                <a:ea typeface="Courier New"/>
                <a:cs typeface="Courier New"/>
                <a:sym typeface="Courier New"/>
              </a:rPr>
              <a:t>int </a:t>
            </a:r>
            <a:r>
              <a:rPr lang="en-US" sz="1600">
                <a:solidFill>
                  <a:schemeClr val="dk1"/>
                </a:solidFill>
                <a:latin typeface="Courier New"/>
                <a:ea typeface="Courier New"/>
                <a:cs typeface="Courier New"/>
                <a:sym typeface="Courier New"/>
              </a:rPr>
              <a:t>y) { </a:t>
            </a:r>
            <a:r>
              <a:rPr b="1" lang="en-US" sz="1600">
                <a:solidFill>
                  <a:srgbClr val="A64D79"/>
                </a:solidFill>
                <a:latin typeface="Courier New"/>
                <a:ea typeface="Courier New"/>
                <a:cs typeface="Courier New"/>
                <a:sym typeface="Courier New"/>
              </a:rPr>
              <a:t>return </a:t>
            </a:r>
            <a:r>
              <a:rPr lang="en-US" sz="1600">
                <a:solidFill>
                  <a:schemeClr val="dk1"/>
                </a:solidFill>
                <a:latin typeface="Courier New"/>
                <a:ea typeface="Courier New"/>
                <a:cs typeface="Courier New"/>
                <a:sym typeface="Courier New"/>
              </a:rPr>
              <a:t>x + y; }</a:t>
            </a:r>
          </a:p>
          <a:p>
            <a:pPr indent="0" lvl="0" marL="914400" marR="0" rtl="0" algn="just">
              <a:spcBef>
                <a:spcPts val="0"/>
              </a:spcBef>
              <a:buNone/>
            </a:pPr>
            <a:r>
              <a:rPr b="1" lang="en-US" sz="1600">
                <a:solidFill>
                  <a:srgbClr val="A64D79"/>
                </a:solidFill>
                <a:latin typeface="Courier New"/>
                <a:ea typeface="Courier New"/>
                <a:cs typeface="Courier New"/>
                <a:sym typeface="Courier New"/>
              </a:rPr>
              <a:t>public int </a:t>
            </a:r>
            <a:r>
              <a:rPr lang="en-US" sz="1600">
                <a:solidFill>
                  <a:schemeClr val="dk1"/>
                </a:solidFill>
                <a:latin typeface="Courier New"/>
                <a:ea typeface="Courier New"/>
                <a:cs typeface="Courier New"/>
                <a:sym typeface="Courier New"/>
              </a:rPr>
              <a:t>add(</a:t>
            </a:r>
            <a:r>
              <a:rPr b="1" lang="en-US" sz="1600">
                <a:solidFill>
                  <a:srgbClr val="A64D79"/>
                </a:solidFill>
                <a:latin typeface="Courier New"/>
                <a:ea typeface="Courier New"/>
                <a:cs typeface="Courier New"/>
                <a:sym typeface="Courier New"/>
              </a:rPr>
              <a:t>int</a:t>
            </a:r>
            <a:r>
              <a:rPr lang="en-US" sz="1600">
                <a:solidFill>
                  <a:schemeClr val="dk1"/>
                </a:solidFill>
                <a:latin typeface="Courier New"/>
                <a:ea typeface="Courier New"/>
                <a:cs typeface="Courier New"/>
                <a:sym typeface="Courier New"/>
              </a:rPr>
              <a:t> x, </a:t>
            </a:r>
            <a:r>
              <a:rPr b="1" lang="en-US" sz="1600">
                <a:solidFill>
                  <a:srgbClr val="A64D79"/>
                </a:solidFill>
                <a:latin typeface="Courier New"/>
                <a:ea typeface="Courier New"/>
                <a:cs typeface="Courier New"/>
                <a:sym typeface="Courier New"/>
              </a:rPr>
              <a:t>int </a:t>
            </a:r>
            <a:r>
              <a:rPr lang="en-US" sz="1600">
                <a:solidFill>
                  <a:schemeClr val="dk1"/>
                </a:solidFill>
                <a:latin typeface="Courier New"/>
                <a:ea typeface="Courier New"/>
                <a:cs typeface="Courier New"/>
                <a:sym typeface="Courier New"/>
              </a:rPr>
              <a:t>y, </a:t>
            </a:r>
            <a:r>
              <a:rPr b="1" lang="en-US" sz="1600">
                <a:solidFill>
                  <a:srgbClr val="A64D79"/>
                </a:solidFill>
                <a:latin typeface="Courier New"/>
                <a:ea typeface="Courier New"/>
                <a:cs typeface="Courier New"/>
                <a:sym typeface="Courier New"/>
              </a:rPr>
              <a:t>int </a:t>
            </a:r>
            <a:r>
              <a:rPr lang="en-US" sz="1600">
                <a:solidFill>
                  <a:schemeClr val="dk1"/>
                </a:solidFill>
                <a:latin typeface="Courier New"/>
                <a:ea typeface="Courier New"/>
                <a:cs typeface="Courier New"/>
                <a:sym typeface="Courier New"/>
              </a:rPr>
              <a:t>z){ </a:t>
            </a:r>
            <a:r>
              <a:rPr b="1" lang="en-US" sz="1600">
                <a:solidFill>
                  <a:srgbClr val="A64D79"/>
                </a:solidFill>
                <a:latin typeface="Courier New"/>
                <a:ea typeface="Courier New"/>
                <a:cs typeface="Courier New"/>
                <a:sym typeface="Courier New"/>
              </a:rPr>
              <a:t>return </a:t>
            </a:r>
            <a:r>
              <a:rPr lang="en-US" sz="1600">
                <a:solidFill>
                  <a:schemeClr val="dk1"/>
                </a:solidFill>
                <a:latin typeface="Courier New"/>
                <a:ea typeface="Courier New"/>
                <a:cs typeface="Courier New"/>
                <a:sym typeface="Courier New"/>
              </a:rPr>
              <a:t>x + y + z; }</a:t>
            </a:r>
          </a:p>
          <a:p>
            <a:pPr indent="457200" lvl="0" marL="0" marR="0" rtl="0" algn="just">
              <a:spcBef>
                <a:spcPts val="0"/>
              </a:spcBef>
              <a:buNone/>
            </a:pPr>
            <a:r>
              <a:rPr lang="en-US" sz="1600">
                <a:solidFill>
                  <a:schemeClr val="dk1"/>
                </a:solidFill>
                <a:latin typeface="Courier New"/>
                <a:ea typeface="Courier New"/>
                <a:cs typeface="Courier New"/>
                <a:sym typeface="Courier New"/>
              </a:rPr>
              <a:t>}</a:t>
            </a:r>
          </a:p>
          <a:p>
            <a:pPr indent="457200" lvl="0" marL="0" marR="0" rtl="0" algn="just">
              <a:spcBef>
                <a:spcPts val="0"/>
              </a:spcBef>
              <a:buNone/>
            </a:pPr>
            <a:r>
              <a:rPr b="1" lang="en-US" sz="1600">
                <a:solidFill>
                  <a:srgbClr val="A64D79"/>
                </a:solidFill>
                <a:latin typeface="Courier New"/>
                <a:ea typeface="Courier New"/>
                <a:cs typeface="Courier New"/>
                <a:sym typeface="Courier New"/>
              </a:rPr>
              <a:t>class </a:t>
            </a:r>
            <a:r>
              <a:rPr lang="en-US" sz="1600">
                <a:solidFill>
                  <a:schemeClr val="dk1"/>
                </a:solidFill>
                <a:latin typeface="Courier New"/>
                <a:ea typeface="Courier New"/>
                <a:cs typeface="Courier New"/>
                <a:sym typeface="Courier New"/>
              </a:rPr>
              <a:t>Test</a:t>
            </a:r>
          </a:p>
          <a:p>
            <a:pPr indent="457200" lvl="0" marL="0" marR="0" rtl="0" algn="just">
              <a:spcBef>
                <a:spcPts val="0"/>
              </a:spcBef>
              <a:buNone/>
            </a:pPr>
            <a:r>
              <a:rPr lang="en-US" sz="1600">
                <a:solidFill>
                  <a:schemeClr val="dk1"/>
                </a:solidFill>
                <a:latin typeface="Courier New"/>
                <a:ea typeface="Courier New"/>
                <a:cs typeface="Courier New"/>
                <a:sym typeface="Courier New"/>
              </a:rPr>
              <a:t>{</a:t>
            </a:r>
          </a:p>
          <a:p>
            <a:pPr indent="0" lvl="0" marL="914400" marR="0" rtl="0" algn="just">
              <a:spcBef>
                <a:spcPts val="0"/>
              </a:spcBef>
              <a:buNone/>
            </a:pPr>
            <a:r>
              <a:rPr b="1" lang="en-US" sz="1600">
                <a:solidFill>
                  <a:srgbClr val="A64D79"/>
                </a:solidFill>
                <a:latin typeface="Courier New"/>
                <a:ea typeface="Courier New"/>
                <a:cs typeface="Courier New"/>
                <a:sym typeface="Courier New"/>
              </a:rPr>
              <a:t>public static void </a:t>
            </a:r>
            <a:r>
              <a:rPr lang="en-US" sz="1600">
                <a:solidFill>
                  <a:schemeClr val="dk1"/>
                </a:solidFill>
                <a:latin typeface="Courier New"/>
                <a:ea typeface="Courier New"/>
                <a:cs typeface="Courier New"/>
                <a:sym typeface="Courier New"/>
              </a:rPr>
              <a:t>main(String[] args)</a:t>
            </a:r>
          </a:p>
          <a:p>
            <a:pPr indent="0" lvl="0" marL="914400" marR="0" rtl="0" algn="just">
              <a:spcBef>
                <a:spcPts val="0"/>
              </a:spcBef>
              <a:buNone/>
            </a:pPr>
            <a:r>
              <a:rPr lang="en-US" sz="1600">
                <a:solidFill>
                  <a:schemeClr val="dk1"/>
                </a:solidFill>
                <a:latin typeface="Courier New"/>
                <a:ea typeface="Courier New"/>
                <a:cs typeface="Courier New"/>
                <a:sym typeface="Courier New"/>
              </a:rPr>
              <a:t>{</a:t>
            </a:r>
          </a:p>
          <a:p>
            <a:pPr indent="0" lvl="0" marL="1371600" marR="0" rtl="0" algn="just">
              <a:spcBef>
                <a:spcPts val="0"/>
              </a:spcBef>
              <a:buNone/>
            </a:pPr>
            <a:r>
              <a:rPr lang="en-US" sz="1600">
                <a:solidFill>
                  <a:schemeClr val="dk1"/>
                </a:solidFill>
                <a:latin typeface="Courier New"/>
                <a:ea typeface="Courier New"/>
                <a:cs typeface="Courier New"/>
                <a:sym typeface="Courier New"/>
              </a:rPr>
              <a:t>DemoOverload demo = </a:t>
            </a:r>
            <a:r>
              <a:rPr b="1" lang="en-US" sz="1600">
                <a:solidFill>
                  <a:srgbClr val="A64D79"/>
                </a:solidFill>
                <a:latin typeface="Courier New"/>
                <a:ea typeface="Courier New"/>
                <a:cs typeface="Courier New"/>
                <a:sym typeface="Courier New"/>
              </a:rPr>
              <a:t>new </a:t>
            </a:r>
            <a:r>
              <a:rPr lang="en-US" sz="1600">
                <a:solidFill>
                  <a:schemeClr val="dk1"/>
                </a:solidFill>
                <a:latin typeface="Courier New"/>
                <a:ea typeface="Courier New"/>
                <a:cs typeface="Courier New"/>
                <a:sym typeface="Courier New"/>
              </a:rPr>
              <a:t>DemoOverload();</a:t>
            </a:r>
          </a:p>
          <a:p>
            <a:pPr indent="0" lvl="0" marL="1371600" marR="0" rtl="0" algn="just">
              <a:spcBef>
                <a:spcPts val="0"/>
              </a:spcBef>
              <a:buNone/>
            </a:pPr>
            <a:r>
              <a:rPr lang="en-US" sz="1600">
                <a:solidFill>
                  <a:schemeClr val="dk1"/>
                </a:solidFill>
                <a:latin typeface="Courier New"/>
                <a:ea typeface="Courier New"/>
                <a:cs typeface="Courier New"/>
                <a:sym typeface="Courier New"/>
              </a:rPr>
              <a:t>System.</a:t>
            </a:r>
            <a:r>
              <a:rPr b="1" lang="en-US" sz="1600">
                <a:solidFill>
                  <a:srgbClr val="0000FF"/>
                </a:solidFill>
                <a:latin typeface="Courier New"/>
                <a:ea typeface="Courier New"/>
                <a:cs typeface="Courier New"/>
                <a:sym typeface="Courier New"/>
              </a:rPr>
              <a:t>out</a:t>
            </a:r>
            <a:r>
              <a:rPr lang="en-US" sz="1600">
                <a:solidFill>
                  <a:schemeClr val="dk1"/>
                </a:solidFill>
                <a:latin typeface="Courier New"/>
                <a:ea typeface="Courier New"/>
                <a:cs typeface="Courier New"/>
                <a:sym typeface="Courier New"/>
              </a:rPr>
              <a:t>.println(demo.add(2, 3));</a:t>
            </a:r>
          </a:p>
          <a:p>
            <a:pPr indent="0" lvl="0" marL="1371600" marR="0" rtl="0" algn="just">
              <a:spcBef>
                <a:spcPts val="0"/>
              </a:spcBef>
              <a:buNone/>
            </a:pPr>
            <a:r>
              <a:rPr lang="en-US" sz="1600">
                <a:solidFill>
                  <a:schemeClr val="dk1"/>
                </a:solidFill>
                <a:latin typeface="Courier New"/>
                <a:ea typeface="Courier New"/>
                <a:cs typeface="Courier New"/>
                <a:sym typeface="Courier New"/>
              </a:rPr>
              <a:t>System.</a:t>
            </a:r>
            <a:r>
              <a:rPr b="1" lang="en-US" sz="1600">
                <a:solidFill>
                  <a:srgbClr val="0000FF"/>
                </a:solidFill>
                <a:latin typeface="Courier New"/>
                <a:ea typeface="Courier New"/>
                <a:cs typeface="Courier New"/>
                <a:sym typeface="Courier New"/>
              </a:rPr>
              <a:t>out</a:t>
            </a:r>
            <a:r>
              <a:rPr lang="en-US" sz="1600">
                <a:solidFill>
                  <a:schemeClr val="dk1"/>
                </a:solidFill>
                <a:latin typeface="Courier New"/>
                <a:ea typeface="Courier New"/>
                <a:cs typeface="Courier New"/>
                <a:sym typeface="Courier New"/>
              </a:rPr>
              <a:t>.println(demo.add(2, 3, 4))</a:t>
            </a:r>
          </a:p>
          <a:p>
            <a:pPr indent="457200" lvl="0" marL="457200" marR="0" rtl="0" algn="just">
              <a:spcBef>
                <a:spcPts val="0"/>
              </a:spcBef>
              <a:buNone/>
            </a:pPr>
            <a:r>
              <a:rPr lang="en-US" sz="1600">
                <a:solidFill>
                  <a:schemeClr val="dk1"/>
                </a:solidFill>
                <a:latin typeface="Courier New"/>
                <a:ea typeface="Courier New"/>
                <a:cs typeface="Courier New"/>
                <a:sym typeface="Courier New"/>
              </a:rPr>
              <a:t>}</a:t>
            </a:r>
          </a:p>
          <a:p>
            <a:pPr indent="0" lvl="0" marL="457200" marR="0" rtl="0" algn="just">
              <a:spcBef>
                <a:spcPts val="0"/>
              </a:spcBef>
              <a:buNone/>
            </a:pPr>
            <a:r>
              <a:rPr lang="en-US" sz="1600">
                <a:solidFill>
                  <a:schemeClr val="dk1"/>
                </a:solidFill>
                <a:latin typeface="Courier New"/>
                <a:ea typeface="Courier New"/>
                <a:cs typeface="Courier New"/>
                <a:sym typeface="Courier New"/>
              </a:rPr>
              <a:t>}</a:t>
            </a:r>
          </a:p>
          <a:p>
            <a:pPr indent="387350" lvl="0" marL="0" marR="0" rtl="0" algn="just">
              <a:spcBef>
                <a:spcPts val="0"/>
              </a:spcBef>
              <a:buClr>
                <a:schemeClr val="dk1"/>
              </a:buClr>
              <a:buFont typeface="Arial"/>
              <a:buNone/>
            </a:pPr>
            <a:r>
              <a:t/>
            </a:r>
            <a:endParaRPr sz="1800">
              <a:solidFill>
                <a:schemeClr val="dk1"/>
              </a:solidFill>
            </a:endParaRPr>
          </a:p>
          <a:p>
            <a:pPr indent="457200" lvl="0" mar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
        <p:nvSpPr>
          <p:cNvPr id="703" name="Shape 703"/>
          <p:cNvSpPr txBox="1"/>
          <p:nvPr/>
        </p:nvSpPr>
        <p:spPr>
          <a:xfrm>
            <a:off x="125" y="6414500"/>
            <a:ext cx="9144000" cy="674700"/>
          </a:xfrm>
          <a:prstGeom prst="rect">
            <a:avLst/>
          </a:prstGeom>
          <a:noFill/>
          <a:ln>
            <a:noFill/>
          </a:ln>
        </p:spPr>
        <p:txBody>
          <a:bodyPr anchorCtr="0" anchor="t" bIns="91425" lIns="91425" rIns="91425" tIns="91425">
            <a:noAutofit/>
          </a:bodyPr>
          <a:lstStyle/>
          <a:p>
            <a:pPr lvl="0" rtl="0">
              <a:spcBef>
                <a:spcPts val="0"/>
              </a:spcBef>
              <a:buNone/>
            </a:pPr>
            <a:r>
              <a:rPr i="1" lang="en-US" sz="1200" u="sng">
                <a:solidFill>
                  <a:schemeClr val="hlink"/>
                </a:solidFill>
                <a:hlinkClick r:id="rId4"/>
              </a:rPr>
              <a:t>http://www.sitepoint.com/quick-guide-to-polymorphism-in-java/</a:t>
            </a:r>
            <a:r>
              <a:rPr i="1" lang="en-US" sz="1200"/>
              <a:t> </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7" name="Shape 707"/>
        <p:cNvGrpSpPr/>
        <p:nvPr/>
      </p:nvGrpSpPr>
      <p:grpSpPr>
        <a:xfrm>
          <a:off x="0" y="0"/>
          <a:ext cx="0" cy="0"/>
          <a:chOff x="0" y="0"/>
          <a:chExt cx="0" cy="0"/>
        </a:xfrm>
      </p:grpSpPr>
      <p:sp>
        <p:nvSpPr>
          <p:cNvPr id="708" name="Shape 708"/>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The Java 4</a:t>
            </a:r>
          </a:p>
          <a:p>
            <a:pPr lvl="0" rtl="0">
              <a:spcBef>
                <a:spcPts val="0"/>
              </a:spcBef>
              <a:buClr>
                <a:srgbClr val="7F7F7F"/>
              </a:buClr>
              <a:buSzPct val="25000"/>
              <a:buFont typeface="Arial"/>
              <a:buNone/>
            </a:pPr>
            <a:r>
              <a:rPr i="1" lang="en-US" sz="2400">
                <a:latin typeface="Arial"/>
                <a:ea typeface="Arial"/>
                <a:cs typeface="Arial"/>
                <a:sym typeface="Arial"/>
              </a:rPr>
              <a:t>Polymorphism: Dynamic binding</a:t>
            </a:r>
          </a:p>
        </p:txBody>
      </p:sp>
      <p:sp>
        <p:nvSpPr>
          <p:cNvPr id="709" name="Shape 709"/>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710" name="Shape 710"/>
          <p:cNvGrpSpPr/>
          <p:nvPr/>
        </p:nvGrpSpPr>
        <p:grpSpPr>
          <a:xfrm>
            <a:off x="0" y="-3465"/>
            <a:ext cx="9144000" cy="425099"/>
            <a:chOff x="0" y="-3465"/>
            <a:chExt cx="9144000" cy="425099"/>
          </a:xfrm>
        </p:grpSpPr>
        <p:grpSp>
          <p:nvGrpSpPr>
            <p:cNvPr id="711" name="Shape 711"/>
            <p:cNvGrpSpPr/>
            <p:nvPr/>
          </p:nvGrpSpPr>
          <p:grpSpPr>
            <a:xfrm>
              <a:off x="0" y="0"/>
              <a:ext cx="9144000" cy="404700"/>
              <a:chOff x="0" y="0"/>
              <a:chExt cx="9144000" cy="404700"/>
            </a:xfrm>
          </p:grpSpPr>
          <p:sp>
            <p:nvSpPr>
              <p:cNvPr id="712" name="Shape 712"/>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713" name="Shape 713"/>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714" name="Shape 714"/>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715" name="Shape 715"/>
          <p:cNvSpPr txBox="1"/>
          <p:nvPr/>
        </p:nvSpPr>
        <p:spPr>
          <a:xfrm>
            <a:off x="0" y="12729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Let’s suppose a subclass overrides a particular method of the superclass.</a:t>
            </a:r>
          </a:p>
          <a:p>
            <a:pPr indent="457200" lvl="0" marL="0" marR="0" rtl="0" algn="just">
              <a:spcBef>
                <a:spcPts val="0"/>
              </a:spcBef>
              <a:buNone/>
            </a:pPr>
            <a:r>
              <a:rPr b="1" lang="en-US" sz="1600">
                <a:solidFill>
                  <a:srgbClr val="A64D79"/>
                </a:solidFill>
                <a:latin typeface="Courier New"/>
                <a:ea typeface="Courier New"/>
                <a:cs typeface="Courier New"/>
                <a:sym typeface="Courier New"/>
              </a:rPr>
              <a:t>class </a:t>
            </a:r>
            <a:r>
              <a:rPr lang="en-US" sz="1600">
                <a:solidFill>
                  <a:schemeClr val="dk1"/>
                </a:solidFill>
                <a:latin typeface="Courier New"/>
                <a:ea typeface="Courier New"/>
                <a:cs typeface="Courier New"/>
                <a:sym typeface="Courier New"/>
              </a:rPr>
              <a:t>Vehicle</a:t>
            </a:r>
          </a:p>
          <a:p>
            <a:pPr indent="457200" lvl="0" marL="0" marR="0" rtl="0" algn="just">
              <a:spcBef>
                <a:spcPts val="0"/>
              </a:spcBef>
              <a:buNone/>
            </a:pPr>
            <a:r>
              <a:rPr lang="en-US" sz="1600">
                <a:solidFill>
                  <a:schemeClr val="dk1"/>
                </a:solidFill>
                <a:latin typeface="Courier New"/>
                <a:ea typeface="Courier New"/>
                <a:cs typeface="Courier New"/>
                <a:sym typeface="Courier New"/>
              </a:rPr>
              <a:t>{</a:t>
            </a:r>
          </a:p>
          <a:p>
            <a:pPr indent="0" lvl="0" marL="914400" marR="0" rtl="0" algn="just">
              <a:spcBef>
                <a:spcPts val="0"/>
              </a:spcBef>
              <a:buNone/>
            </a:pPr>
            <a:r>
              <a:rPr b="1" lang="en-US" sz="1600">
                <a:solidFill>
                  <a:srgbClr val="A64D79"/>
                </a:solidFill>
                <a:latin typeface="Courier New"/>
                <a:ea typeface="Courier New"/>
                <a:cs typeface="Courier New"/>
                <a:sym typeface="Courier New"/>
              </a:rPr>
              <a:t>public void </a:t>
            </a:r>
            <a:r>
              <a:rPr lang="en-US" sz="1600">
                <a:solidFill>
                  <a:schemeClr val="dk1"/>
                </a:solidFill>
                <a:latin typeface="Courier New"/>
                <a:ea typeface="Courier New"/>
                <a:cs typeface="Courier New"/>
                <a:sym typeface="Courier New"/>
              </a:rPr>
              <a:t>move()</a:t>
            </a:r>
          </a:p>
          <a:p>
            <a:pPr indent="0" lvl="0" marL="914400" marR="0" rtl="0" algn="just">
              <a:spcBef>
                <a:spcPts val="0"/>
              </a:spcBef>
              <a:buNone/>
            </a:pPr>
            <a:r>
              <a:rPr lang="en-US" sz="1600">
                <a:solidFill>
                  <a:schemeClr val="dk1"/>
                </a:solidFill>
                <a:latin typeface="Courier New"/>
                <a:ea typeface="Courier New"/>
                <a:cs typeface="Courier New"/>
                <a:sym typeface="Courier New"/>
              </a:rPr>
              <a:t>{ System.</a:t>
            </a:r>
            <a:r>
              <a:rPr b="1" lang="en-US" sz="1600">
                <a:solidFill>
                  <a:srgbClr val="0000FF"/>
                </a:solidFill>
                <a:latin typeface="Courier New"/>
                <a:ea typeface="Courier New"/>
                <a:cs typeface="Courier New"/>
                <a:sym typeface="Courier New"/>
              </a:rPr>
              <a:t>out</a:t>
            </a:r>
            <a:r>
              <a:rPr lang="en-US" sz="1600">
                <a:solidFill>
                  <a:schemeClr val="dk1"/>
                </a:solidFill>
                <a:latin typeface="Courier New"/>
                <a:ea typeface="Courier New"/>
                <a:cs typeface="Courier New"/>
                <a:sym typeface="Courier New"/>
              </a:rPr>
              <a:t>.println(</a:t>
            </a:r>
            <a:r>
              <a:rPr lang="en-US" sz="1600">
                <a:solidFill>
                  <a:srgbClr val="0000FF"/>
                </a:solidFill>
                <a:latin typeface="Courier New"/>
                <a:ea typeface="Courier New"/>
                <a:cs typeface="Courier New"/>
                <a:sym typeface="Courier New"/>
              </a:rPr>
              <a:t>“Vehicles can move!!”</a:t>
            </a:r>
            <a:r>
              <a:rPr lang="en-US" sz="1600">
                <a:solidFill>
                  <a:schemeClr val="dk1"/>
                </a:solidFill>
                <a:latin typeface="Courier New"/>
                <a:ea typeface="Courier New"/>
                <a:cs typeface="Courier New"/>
                <a:sym typeface="Courier New"/>
              </a:rPr>
              <a:t>); }</a:t>
            </a:r>
          </a:p>
          <a:p>
            <a:pPr indent="0" lvl="0" marL="457200" marR="0" rtl="0" algn="just">
              <a:spcBef>
                <a:spcPts val="0"/>
              </a:spcBef>
              <a:buNone/>
            </a:pPr>
            <a:r>
              <a:rPr lang="en-US" sz="1600">
                <a:solidFill>
                  <a:schemeClr val="dk1"/>
                </a:solidFill>
                <a:latin typeface="Courier New"/>
                <a:ea typeface="Courier New"/>
                <a:cs typeface="Courier New"/>
                <a:sym typeface="Courier New"/>
              </a:rPr>
              <a:t>}</a:t>
            </a:r>
            <a:br>
              <a:rPr lang="en-US" sz="1600">
                <a:solidFill>
                  <a:schemeClr val="dk1"/>
                </a:solidFill>
                <a:latin typeface="Courier New"/>
                <a:ea typeface="Courier New"/>
                <a:cs typeface="Courier New"/>
                <a:sym typeface="Courier New"/>
              </a:rPr>
            </a:br>
            <a:r>
              <a:rPr b="1" lang="en-US" sz="1600">
                <a:solidFill>
                  <a:srgbClr val="A64D79"/>
                </a:solidFill>
                <a:latin typeface="Courier New"/>
                <a:ea typeface="Courier New"/>
                <a:cs typeface="Courier New"/>
                <a:sym typeface="Courier New"/>
              </a:rPr>
              <a:t>class </a:t>
            </a:r>
            <a:r>
              <a:rPr lang="en-US" sz="1600">
                <a:solidFill>
                  <a:schemeClr val="dk1"/>
                </a:solidFill>
                <a:latin typeface="Courier New"/>
                <a:ea typeface="Courier New"/>
                <a:cs typeface="Courier New"/>
                <a:sym typeface="Courier New"/>
              </a:rPr>
              <a:t>MotorBike </a:t>
            </a:r>
            <a:r>
              <a:rPr b="1" lang="en-US" sz="1600">
                <a:solidFill>
                  <a:srgbClr val="A64D79"/>
                </a:solidFill>
                <a:latin typeface="Courier New"/>
                <a:ea typeface="Courier New"/>
                <a:cs typeface="Courier New"/>
                <a:sym typeface="Courier New"/>
              </a:rPr>
              <a:t>extends </a:t>
            </a:r>
            <a:r>
              <a:rPr lang="en-US" sz="1600">
                <a:solidFill>
                  <a:schemeClr val="dk1"/>
                </a:solidFill>
                <a:latin typeface="Courier New"/>
                <a:ea typeface="Courier New"/>
                <a:cs typeface="Courier New"/>
                <a:sym typeface="Courier New"/>
              </a:rPr>
              <a:t>Vehicle</a:t>
            </a:r>
          </a:p>
          <a:p>
            <a:pPr indent="0" lvl="0" marL="457200" marR="0" rtl="0" algn="just">
              <a:spcBef>
                <a:spcPts val="0"/>
              </a:spcBef>
              <a:buNone/>
            </a:pPr>
            <a:r>
              <a:rPr lang="en-US" sz="1600">
                <a:solidFill>
                  <a:schemeClr val="dk1"/>
                </a:solidFill>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@Override</a:t>
            </a:r>
          </a:p>
          <a:p>
            <a:pPr indent="0" lvl="0" marL="914400" marR="0" rtl="0" algn="just">
              <a:spcBef>
                <a:spcPts val="0"/>
              </a:spcBef>
              <a:buNone/>
            </a:pPr>
            <a:r>
              <a:rPr b="1" lang="en-US" sz="1600">
                <a:solidFill>
                  <a:srgbClr val="A64D79"/>
                </a:solidFill>
                <a:latin typeface="Courier New"/>
                <a:ea typeface="Courier New"/>
                <a:cs typeface="Courier New"/>
                <a:sym typeface="Courier New"/>
              </a:rPr>
              <a:t>public void </a:t>
            </a:r>
            <a:r>
              <a:rPr lang="en-US" sz="1600">
                <a:solidFill>
                  <a:schemeClr val="dk1"/>
                </a:solidFill>
                <a:latin typeface="Courier New"/>
                <a:ea typeface="Courier New"/>
                <a:cs typeface="Courier New"/>
                <a:sym typeface="Courier New"/>
              </a:rPr>
              <a:t>move()</a:t>
            </a:r>
          </a:p>
          <a:p>
            <a:pPr indent="0" lvl="0" marL="914400" marR="0" rtl="0" algn="just">
              <a:spcBef>
                <a:spcPts val="0"/>
              </a:spcBef>
              <a:buNone/>
            </a:pPr>
            <a:r>
              <a:rPr lang="en-US" sz="1600">
                <a:solidFill>
                  <a:schemeClr val="dk1"/>
                </a:solidFill>
                <a:latin typeface="Courier New"/>
                <a:ea typeface="Courier New"/>
                <a:cs typeface="Courier New"/>
                <a:sym typeface="Courier New"/>
              </a:rPr>
              <a:t>{ System.</a:t>
            </a:r>
            <a:r>
              <a:rPr b="1" lang="en-US" sz="1600">
                <a:solidFill>
                  <a:srgbClr val="0000FF"/>
                </a:solidFill>
                <a:latin typeface="Courier New"/>
                <a:ea typeface="Courier New"/>
                <a:cs typeface="Courier New"/>
                <a:sym typeface="Courier New"/>
              </a:rPr>
              <a:t>out</a:t>
            </a:r>
            <a:r>
              <a:rPr lang="en-US" sz="1600">
                <a:solidFill>
                  <a:schemeClr val="dk1"/>
                </a:solidFill>
                <a:latin typeface="Courier New"/>
                <a:ea typeface="Courier New"/>
                <a:cs typeface="Courier New"/>
                <a:sym typeface="Courier New"/>
              </a:rPr>
              <a:t>.println(</a:t>
            </a:r>
            <a:r>
              <a:rPr lang="en-US" sz="1600">
                <a:solidFill>
                  <a:srgbClr val="0000FF"/>
                </a:solidFill>
                <a:latin typeface="Courier New"/>
                <a:ea typeface="Courier New"/>
                <a:cs typeface="Courier New"/>
                <a:sym typeface="Courier New"/>
              </a:rPr>
              <a:t>“MotorBike can move and accelerate too!!”</a:t>
            </a:r>
            <a:r>
              <a:rPr lang="en-US" sz="1600">
                <a:solidFill>
                  <a:schemeClr val="dk1"/>
                </a:solidFill>
                <a:latin typeface="Courier New"/>
                <a:ea typeface="Courier New"/>
                <a:cs typeface="Courier New"/>
                <a:sym typeface="Courier New"/>
              </a:rPr>
              <a:t>); }</a:t>
            </a:r>
          </a:p>
          <a:p>
            <a:pPr indent="0" lvl="0" marL="457200" marR="0" rtl="0" algn="just">
              <a:spcBef>
                <a:spcPts val="0"/>
              </a:spcBef>
              <a:buNone/>
            </a:pPr>
            <a:r>
              <a:rPr lang="en-US" sz="1600">
                <a:solidFill>
                  <a:schemeClr val="dk1"/>
                </a:solidFill>
                <a:latin typeface="Courier New"/>
                <a:ea typeface="Courier New"/>
                <a:cs typeface="Courier New"/>
                <a:sym typeface="Courier New"/>
              </a:rPr>
              <a:t>}</a:t>
            </a:r>
          </a:p>
          <a:p>
            <a:pPr indent="0" lvl="0" marL="457200" marR="0" rtl="0" algn="just">
              <a:spcBef>
                <a:spcPts val="0"/>
              </a:spcBef>
              <a:buNone/>
            </a:pPr>
            <a:r>
              <a:rPr b="1" lang="en-US" sz="1600">
                <a:solidFill>
                  <a:srgbClr val="A64D79"/>
                </a:solidFill>
                <a:latin typeface="Courier New"/>
                <a:ea typeface="Courier New"/>
                <a:cs typeface="Courier New"/>
                <a:sym typeface="Courier New"/>
              </a:rPr>
              <a:t>class </a:t>
            </a:r>
            <a:r>
              <a:rPr lang="en-US" sz="1600">
                <a:solidFill>
                  <a:schemeClr val="dk1"/>
                </a:solidFill>
                <a:latin typeface="Courier New"/>
                <a:ea typeface="Courier New"/>
                <a:cs typeface="Courier New"/>
                <a:sym typeface="Courier New"/>
              </a:rPr>
              <a:t>Test</a:t>
            </a:r>
          </a:p>
          <a:p>
            <a:pPr indent="0" lvl="0" marL="457200" marR="0" rtl="0" algn="just">
              <a:spcBef>
                <a:spcPts val="0"/>
              </a:spcBef>
              <a:buNone/>
            </a:pPr>
            <a:r>
              <a:rPr lang="en-US" sz="1600">
                <a:solidFill>
                  <a:schemeClr val="dk1"/>
                </a:solidFill>
                <a:latin typeface="Courier New"/>
                <a:ea typeface="Courier New"/>
                <a:cs typeface="Courier New"/>
                <a:sym typeface="Courier New"/>
              </a:rPr>
              <a:t>{</a:t>
            </a:r>
          </a:p>
          <a:p>
            <a:pPr indent="0" lvl="0" marL="914400" marR="0" rtl="0" algn="just">
              <a:spcBef>
                <a:spcPts val="0"/>
              </a:spcBef>
              <a:buNone/>
            </a:pPr>
            <a:r>
              <a:rPr b="1" lang="en-US" sz="1600">
                <a:solidFill>
                  <a:srgbClr val="A64D79"/>
                </a:solidFill>
                <a:latin typeface="Courier New"/>
                <a:ea typeface="Courier New"/>
                <a:cs typeface="Courier New"/>
                <a:sym typeface="Courier New"/>
              </a:rPr>
              <a:t>public static void </a:t>
            </a:r>
            <a:r>
              <a:rPr lang="en-US" sz="1600">
                <a:solidFill>
                  <a:schemeClr val="dk1"/>
                </a:solidFill>
                <a:latin typeface="Courier New"/>
                <a:ea typeface="Courier New"/>
                <a:cs typeface="Courier New"/>
                <a:sym typeface="Courier New"/>
              </a:rPr>
              <a:t>main(String[] args)</a:t>
            </a:r>
          </a:p>
          <a:p>
            <a:pPr indent="0" lvl="0" marL="914400" marR="0" rtl="0" algn="just">
              <a:spcBef>
                <a:spcPts val="0"/>
              </a:spcBef>
              <a:buNone/>
            </a:pPr>
            <a:r>
              <a:rPr lang="en-US" sz="1600">
                <a:solidFill>
                  <a:schemeClr val="dk1"/>
                </a:solidFill>
                <a:latin typeface="Courier New"/>
                <a:ea typeface="Courier New"/>
                <a:cs typeface="Courier New"/>
                <a:sym typeface="Courier New"/>
              </a:rPr>
              <a:t>{</a:t>
            </a:r>
          </a:p>
          <a:p>
            <a:pPr indent="457200" lvl="0" marL="914400" marR="0" rtl="0" algn="just">
              <a:spcBef>
                <a:spcPts val="0"/>
              </a:spcBef>
              <a:buNone/>
            </a:pPr>
            <a:r>
              <a:rPr lang="en-US" sz="1600">
                <a:solidFill>
                  <a:schemeClr val="dk1"/>
                </a:solidFill>
                <a:latin typeface="Courier New"/>
                <a:ea typeface="Courier New"/>
                <a:cs typeface="Courier New"/>
                <a:sym typeface="Courier New"/>
              </a:rPr>
              <a:t>Vehicle vh = </a:t>
            </a:r>
            <a:r>
              <a:rPr b="1" lang="en-US" sz="1600">
                <a:solidFill>
                  <a:schemeClr val="dk1"/>
                </a:solidFill>
                <a:latin typeface="Courier New"/>
                <a:ea typeface="Courier New"/>
                <a:cs typeface="Courier New"/>
                <a:sym typeface="Courier New"/>
              </a:rPr>
              <a:t>new </a:t>
            </a:r>
            <a:r>
              <a:rPr lang="en-US" sz="1600">
                <a:solidFill>
                  <a:schemeClr val="dk1"/>
                </a:solidFill>
                <a:latin typeface="Courier New"/>
                <a:ea typeface="Courier New"/>
                <a:cs typeface="Courier New"/>
                <a:sym typeface="Courier New"/>
              </a:rPr>
              <a:t>MotorBike();</a:t>
            </a:r>
          </a:p>
          <a:p>
            <a:pPr indent="0" lvl="0" marL="1371600" marR="0" rtl="0" algn="just">
              <a:spcBef>
                <a:spcPts val="0"/>
              </a:spcBef>
              <a:buNone/>
            </a:pPr>
            <a:r>
              <a:rPr lang="en-US" sz="1600">
                <a:solidFill>
                  <a:schemeClr val="dk1"/>
                </a:solidFill>
                <a:latin typeface="Courier New"/>
                <a:ea typeface="Courier New"/>
                <a:cs typeface="Courier New"/>
                <a:sym typeface="Courier New"/>
              </a:rPr>
              <a:t>vh.move();</a:t>
            </a:r>
          </a:p>
          <a:p>
            <a:pPr indent="0" lvl="0" marL="1371600" marR="0" rtl="0" algn="just">
              <a:spcBef>
                <a:spcPts val="0"/>
              </a:spcBef>
              <a:buNone/>
            </a:pPr>
            <a:r>
              <a:rPr lang="en-US" sz="1600">
                <a:solidFill>
                  <a:schemeClr val="dk1"/>
                </a:solidFill>
                <a:latin typeface="Courier New"/>
                <a:ea typeface="Courier New"/>
                <a:cs typeface="Courier New"/>
                <a:sym typeface="Courier New"/>
              </a:rPr>
              <a:t>vh = new Vehicle();</a:t>
            </a:r>
          </a:p>
          <a:p>
            <a:pPr indent="0" lvl="0" marL="1371600" marR="0" rtl="0" algn="just">
              <a:spcBef>
                <a:spcPts val="0"/>
              </a:spcBef>
              <a:buNone/>
            </a:pPr>
            <a:r>
              <a:rPr lang="en-US" sz="1600">
                <a:solidFill>
                  <a:schemeClr val="dk1"/>
                </a:solidFill>
                <a:latin typeface="Courier New"/>
                <a:ea typeface="Courier New"/>
                <a:cs typeface="Courier New"/>
                <a:sym typeface="Courier New"/>
              </a:rPr>
              <a:t>vh.move();</a:t>
            </a:r>
          </a:p>
          <a:p>
            <a:pPr indent="457200" lvl="0" marL="457200" marR="0" rtl="0" algn="just">
              <a:spcBef>
                <a:spcPts val="0"/>
              </a:spcBef>
              <a:buNone/>
            </a:pPr>
            <a:r>
              <a:rPr lang="en-US" sz="1600">
                <a:solidFill>
                  <a:schemeClr val="dk1"/>
                </a:solidFill>
                <a:latin typeface="Courier New"/>
                <a:ea typeface="Courier New"/>
                <a:cs typeface="Courier New"/>
                <a:sym typeface="Courier New"/>
              </a:rPr>
              <a:t>}}</a:t>
            </a:r>
          </a:p>
        </p:txBody>
      </p:sp>
      <p:sp>
        <p:nvSpPr>
          <p:cNvPr id="716" name="Shape 716"/>
          <p:cNvSpPr txBox="1"/>
          <p:nvPr/>
        </p:nvSpPr>
        <p:spPr>
          <a:xfrm>
            <a:off x="125" y="6414500"/>
            <a:ext cx="9144000" cy="674700"/>
          </a:xfrm>
          <a:prstGeom prst="rect">
            <a:avLst/>
          </a:prstGeom>
          <a:noFill/>
          <a:ln>
            <a:noFill/>
          </a:ln>
        </p:spPr>
        <p:txBody>
          <a:bodyPr anchorCtr="0" anchor="t" bIns="91425" lIns="91425" rIns="91425" tIns="91425">
            <a:noAutofit/>
          </a:bodyPr>
          <a:lstStyle/>
          <a:p>
            <a:pPr lvl="0" rtl="0">
              <a:spcBef>
                <a:spcPts val="0"/>
              </a:spcBef>
              <a:buNone/>
            </a:pPr>
            <a:r>
              <a:rPr i="1" lang="en-US" sz="1200" u="sng">
                <a:solidFill>
                  <a:schemeClr val="hlink"/>
                </a:solidFill>
                <a:hlinkClick r:id="rId4"/>
              </a:rPr>
              <a:t>http://www.sitepoint.com/quick-guide-to-polymorphism-in-java/</a:t>
            </a:r>
            <a:r>
              <a:rPr i="1" lang="en-US" sz="1200"/>
              <a:t> </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0" name="Shape 720"/>
        <p:cNvGrpSpPr/>
        <p:nvPr/>
      </p:nvGrpSpPr>
      <p:grpSpPr>
        <a:xfrm>
          <a:off x="0" y="0"/>
          <a:ext cx="0" cy="0"/>
          <a:chOff x="0" y="0"/>
          <a:chExt cx="0" cy="0"/>
        </a:xfrm>
      </p:grpSpPr>
      <p:sp>
        <p:nvSpPr>
          <p:cNvPr id="721" name="Shape 721"/>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lvl="0" rtl="0">
              <a:spcBef>
                <a:spcPts val="0"/>
              </a:spcBef>
              <a:buClr>
                <a:srgbClr val="7F7F7F"/>
              </a:buClr>
              <a:buSzPct val="25000"/>
              <a:buFont typeface="Arial"/>
              <a:buNone/>
            </a:pPr>
            <a:r>
              <a:rPr lang="en-US" sz="2800">
                <a:latin typeface="Arial"/>
                <a:ea typeface="Arial"/>
                <a:cs typeface="Arial"/>
                <a:sym typeface="Arial"/>
              </a:rPr>
              <a:t>The Java 4</a:t>
            </a:r>
          </a:p>
          <a:p>
            <a:pPr indent="0" lvl="0" marL="0" marR="0" rtl="0" algn="l">
              <a:spcBef>
                <a:spcPts val="0"/>
              </a:spcBef>
              <a:buClr>
                <a:srgbClr val="7F7F7F"/>
              </a:buClr>
              <a:buSzPct val="25000"/>
              <a:buFont typeface="Arial"/>
              <a:buNone/>
            </a:pPr>
            <a:r>
              <a:rPr i="1" lang="en-US" sz="2400">
                <a:latin typeface="Arial"/>
                <a:ea typeface="Arial"/>
                <a:cs typeface="Arial"/>
                <a:sym typeface="Arial"/>
              </a:rPr>
              <a:t>Polymorphism: Dynamic binding</a:t>
            </a:r>
          </a:p>
        </p:txBody>
      </p:sp>
      <p:sp>
        <p:nvSpPr>
          <p:cNvPr id="722" name="Shape 722"/>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723" name="Shape 723"/>
          <p:cNvGrpSpPr/>
          <p:nvPr/>
        </p:nvGrpSpPr>
        <p:grpSpPr>
          <a:xfrm>
            <a:off x="0" y="-3465"/>
            <a:ext cx="9144000" cy="425099"/>
            <a:chOff x="0" y="-3465"/>
            <a:chExt cx="9144000" cy="425099"/>
          </a:xfrm>
        </p:grpSpPr>
        <p:grpSp>
          <p:nvGrpSpPr>
            <p:cNvPr id="724" name="Shape 724"/>
            <p:cNvGrpSpPr/>
            <p:nvPr/>
          </p:nvGrpSpPr>
          <p:grpSpPr>
            <a:xfrm>
              <a:off x="0" y="0"/>
              <a:ext cx="9144000" cy="404700"/>
              <a:chOff x="0" y="0"/>
              <a:chExt cx="9144000" cy="404700"/>
            </a:xfrm>
          </p:grpSpPr>
          <p:sp>
            <p:nvSpPr>
              <p:cNvPr id="725" name="Shape 725"/>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726" name="Shape 726"/>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727" name="Shape 727"/>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728" name="Shape 728"/>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The benefit of dynamic polymorphism (annotation </a:t>
            </a:r>
            <a:r>
              <a:rPr lang="en-US" sz="1800">
                <a:solidFill>
                  <a:srgbClr val="666666"/>
                </a:solidFill>
              </a:rPr>
              <a:t>@Override</a:t>
            </a:r>
            <a:r>
              <a:rPr lang="en-US" sz="1800">
                <a:solidFill>
                  <a:schemeClr val="dk1"/>
                </a:solidFill>
              </a:rPr>
              <a:t>) is the ability to define a behaviour that is specific to the subclass type which means a subclass can implement a parent class method based on its requirement.</a:t>
            </a:r>
          </a:p>
          <a:p>
            <a:pPr indent="-342900" lvl="0" marL="457200" marR="0" rtl="0" algn="just">
              <a:spcBef>
                <a:spcPts val="0"/>
              </a:spcBef>
              <a:buClr>
                <a:schemeClr val="dk1"/>
              </a:buClr>
              <a:buSzPct val="100000"/>
              <a:buChar char="-"/>
            </a:pPr>
            <a:r>
              <a:rPr lang="en-US" sz="1800">
                <a:solidFill>
                  <a:schemeClr val="dk1"/>
                </a:solidFill>
              </a:rPr>
              <a:t>In object-oriented terms, overriding means to override the functionality of an EXISTING method; i.e. overrided methods have exactly the same signature as the one in the superclass.</a:t>
            </a:r>
          </a:p>
          <a:p>
            <a:pPr indent="-342900" lvl="0" marL="457200" marR="0" rtl="0" algn="just">
              <a:spcBef>
                <a:spcPts val="0"/>
              </a:spcBef>
              <a:buClr>
                <a:schemeClr val="dk1"/>
              </a:buClr>
              <a:buSzPct val="100000"/>
              <a:buChar char="-"/>
            </a:pPr>
            <a:r>
              <a:rPr lang="en-US" sz="1800">
                <a:solidFill>
                  <a:schemeClr val="dk1"/>
                </a:solidFill>
              </a:rPr>
              <a:t>Some comments about overriding:</a:t>
            </a:r>
          </a:p>
          <a:p>
            <a:pPr indent="-342900" lvl="0" marL="914400" marR="0" rtl="0" algn="just">
              <a:spcBef>
                <a:spcPts val="0"/>
              </a:spcBef>
              <a:buClr>
                <a:schemeClr val="dk1"/>
              </a:buClr>
              <a:buSzPct val="100000"/>
              <a:buAutoNum type="arabicPeriod"/>
            </a:pPr>
            <a:r>
              <a:rPr lang="en-US" sz="1800">
                <a:solidFill>
                  <a:schemeClr val="dk1"/>
                </a:solidFill>
              </a:rPr>
              <a:t>The access level cannot be more restrictive than the overridden method's access level. For example: if the superclass method is declared public then the overridding method in the sub class cannot be either private or protected.</a:t>
            </a:r>
          </a:p>
          <a:p>
            <a:pPr indent="-342900" lvl="0" marL="914400" marR="0" rtl="0" algn="just">
              <a:spcBef>
                <a:spcPts val="0"/>
              </a:spcBef>
              <a:buClr>
                <a:schemeClr val="dk1"/>
              </a:buClr>
              <a:buSzPct val="100000"/>
              <a:buAutoNum type="arabicPeriod"/>
            </a:pPr>
            <a:r>
              <a:rPr lang="en-US" sz="1800">
                <a:solidFill>
                  <a:schemeClr val="dk1"/>
                </a:solidFill>
              </a:rPr>
              <a:t>A method declared final cannot be overridden.</a:t>
            </a:r>
          </a:p>
          <a:p>
            <a:pPr indent="-342900" lvl="0" marL="914400" marR="0" rtl="0" algn="just">
              <a:spcBef>
                <a:spcPts val="0"/>
              </a:spcBef>
              <a:buClr>
                <a:schemeClr val="dk1"/>
              </a:buClr>
              <a:buSzPct val="100000"/>
              <a:buAutoNum type="arabicPeriod"/>
            </a:pPr>
            <a:r>
              <a:rPr lang="en-US" sz="1800">
                <a:solidFill>
                  <a:schemeClr val="dk1"/>
                </a:solidFill>
              </a:rPr>
              <a:t>If a method cannot be inherited, then it cannot be overridden (think of </a:t>
            </a:r>
            <a:r>
              <a:rPr b="1" lang="en-US" sz="1800">
                <a:solidFill>
                  <a:srgbClr val="A64D79"/>
                </a:solidFill>
                <a:latin typeface="Courier New"/>
                <a:ea typeface="Courier New"/>
                <a:cs typeface="Courier New"/>
                <a:sym typeface="Courier New"/>
              </a:rPr>
              <a:t>private </a:t>
            </a:r>
            <a:r>
              <a:rPr lang="en-US" sz="1800">
                <a:solidFill>
                  <a:schemeClr val="dk1"/>
                </a:solidFill>
              </a:rPr>
              <a:t>methods).</a:t>
            </a:r>
          </a:p>
          <a:p>
            <a:pPr indent="-342900" lvl="0" marL="914400" marR="0" rtl="0" algn="just">
              <a:spcBef>
                <a:spcPts val="0"/>
              </a:spcBef>
              <a:buClr>
                <a:schemeClr val="dk1"/>
              </a:buClr>
              <a:buSzPct val="100000"/>
              <a:buAutoNum type="arabicPeriod"/>
            </a:pPr>
            <a:r>
              <a:rPr lang="en-US" sz="1800">
                <a:solidFill>
                  <a:schemeClr val="dk1"/>
                </a:solidFill>
              </a:rPr>
              <a:t>A subclass within the same package as the instance's superclass can override any superclass method that is not declared </a:t>
            </a:r>
            <a:r>
              <a:rPr b="1" lang="en-US" sz="1800">
                <a:solidFill>
                  <a:srgbClr val="A64D79"/>
                </a:solidFill>
                <a:latin typeface="Courier New"/>
                <a:ea typeface="Courier New"/>
                <a:cs typeface="Courier New"/>
                <a:sym typeface="Courier New"/>
              </a:rPr>
              <a:t>private </a:t>
            </a:r>
            <a:r>
              <a:rPr lang="en-US" sz="1800">
                <a:solidFill>
                  <a:schemeClr val="dk1"/>
                </a:solidFill>
              </a:rPr>
              <a:t>or </a:t>
            </a:r>
            <a:r>
              <a:rPr b="1" lang="en-US" sz="1800">
                <a:solidFill>
                  <a:srgbClr val="A64D79"/>
                </a:solidFill>
                <a:latin typeface="Courier New"/>
                <a:ea typeface="Courier New"/>
                <a:cs typeface="Courier New"/>
                <a:sym typeface="Courier New"/>
              </a:rPr>
              <a:t>final</a:t>
            </a:r>
            <a:r>
              <a:rPr lang="en-US" sz="1800">
                <a:solidFill>
                  <a:schemeClr val="dk1"/>
                </a:solidFill>
              </a:rPr>
              <a:t>.</a:t>
            </a:r>
          </a:p>
          <a:p>
            <a:pPr indent="-342900" lvl="0" marL="914400" marR="0" rtl="0" algn="just">
              <a:spcBef>
                <a:spcPts val="0"/>
              </a:spcBef>
              <a:buClr>
                <a:schemeClr val="dk1"/>
              </a:buClr>
              <a:buSzPct val="100000"/>
              <a:buAutoNum type="arabicPeriod"/>
            </a:pPr>
            <a:r>
              <a:rPr lang="en-US" sz="1800">
                <a:solidFill>
                  <a:schemeClr val="dk1"/>
                </a:solidFill>
              </a:rPr>
              <a:t>A subclass in a different package can only override the non-final methods declared </a:t>
            </a:r>
            <a:r>
              <a:rPr b="1" lang="en-US" sz="1800">
                <a:solidFill>
                  <a:srgbClr val="A64D79"/>
                </a:solidFill>
                <a:latin typeface="Courier New"/>
                <a:ea typeface="Courier New"/>
                <a:cs typeface="Courier New"/>
                <a:sym typeface="Courier New"/>
              </a:rPr>
              <a:t>public </a:t>
            </a:r>
            <a:r>
              <a:rPr lang="en-US" sz="1800">
                <a:solidFill>
                  <a:schemeClr val="dk1"/>
                </a:solidFill>
              </a:rPr>
              <a:t>or </a:t>
            </a:r>
            <a:r>
              <a:rPr b="1" lang="en-US" sz="1800">
                <a:solidFill>
                  <a:srgbClr val="A64D79"/>
                </a:solidFill>
                <a:latin typeface="Courier New"/>
                <a:ea typeface="Courier New"/>
                <a:cs typeface="Courier New"/>
                <a:sym typeface="Courier New"/>
              </a:rPr>
              <a:t>protected</a:t>
            </a:r>
            <a:r>
              <a:rPr lang="en-US" sz="1800">
                <a:solidFill>
                  <a:schemeClr val="dk1"/>
                </a:solidFill>
              </a:rPr>
              <a:t>.</a:t>
            </a:r>
          </a:p>
          <a:p>
            <a:pPr indent="-342900" lvl="0" marL="914400" marR="0" rtl="0" algn="just">
              <a:spcBef>
                <a:spcPts val="0"/>
              </a:spcBef>
              <a:buClr>
                <a:schemeClr val="dk1"/>
              </a:buClr>
              <a:buSzPct val="100000"/>
              <a:buAutoNum type="arabicPeriod"/>
            </a:pPr>
            <a:r>
              <a:rPr lang="en-US" sz="1800">
                <a:solidFill>
                  <a:schemeClr val="dk1"/>
                </a:solidFill>
              </a:rPr>
              <a:t>Constructors cannot be overridden.</a:t>
            </a:r>
          </a:p>
        </p:txBody>
      </p:sp>
      <p:sp>
        <p:nvSpPr>
          <p:cNvPr id="729" name="Shape 729"/>
          <p:cNvSpPr txBox="1"/>
          <p:nvPr/>
        </p:nvSpPr>
        <p:spPr>
          <a:xfrm>
            <a:off x="125" y="6262100"/>
            <a:ext cx="9144000" cy="674700"/>
          </a:xfrm>
          <a:prstGeom prst="rect">
            <a:avLst/>
          </a:prstGeom>
          <a:noFill/>
          <a:ln>
            <a:noFill/>
          </a:ln>
        </p:spPr>
        <p:txBody>
          <a:bodyPr anchorCtr="0" anchor="t" bIns="91425" lIns="91425" rIns="91425" tIns="91425">
            <a:noAutofit/>
          </a:bodyPr>
          <a:lstStyle/>
          <a:p>
            <a:pPr lvl="0" rtl="0">
              <a:spcBef>
                <a:spcPts val="0"/>
              </a:spcBef>
              <a:buNone/>
            </a:pPr>
            <a:r>
              <a:rPr i="1" lang="en-US" sz="1200" u="sng">
                <a:solidFill>
                  <a:schemeClr val="hlink"/>
                </a:solidFill>
                <a:hlinkClick r:id="rId4"/>
              </a:rPr>
              <a:t>http://www.tutorialspoint.com/java/java_overriding.htm</a:t>
            </a:r>
            <a:r>
              <a:rPr i="1" lang="en-US" sz="1200"/>
              <a:t> </a:t>
            </a:r>
          </a:p>
          <a:p>
            <a:pPr lvl="0" rtl="0">
              <a:spcBef>
                <a:spcPts val="0"/>
              </a:spcBef>
              <a:buNone/>
            </a:pPr>
            <a:r>
              <a:rPr i="1" lang="en-US" sz="1200" u="sng">
                <a:solidFill>
                  <a:schemeClr val="hlink"/>
                </a:solidFill>
                <a:hlinkClick r:id="rId5"/>
              </a:rPr>
              <a:t>http://www.tutorialspoint.com/java/java_polymorphism.htm</a:t>
            </a:r>
            <a:r>
              <a:rPr i="1" lang="en-US" sz="1200"/>
              <a:t> </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3" name="Shape 733"/>
        <p:cNvGrpSpPr/>
        <p:nvPr/>
      </p:nvGrpSpPr>
      <p:grpSpPr>
        <a:xfrm>
          <a:off x="0" y="0"/>
          <a:ext cx="0" cy="0"/>
          <a:chOff x="0" y="0"/>
          <a:chExt cx="0" cy="0"/>
        </a:xfrm>
      </p:grpSpPr>
      <p:sp>
        <p:nvSpPr>
          <p:cNvPr id="734" name="Shape 734"/>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indent="0" lvl="0" marL="0" marR="0" rtl="0" algn="l">
              <a:spcBef>
                <a:spcPts val="0"/>
              </a:spcBef>
              <a:buClr>
                <a:srgbClr val="7F7F7F"/>
              </a:buClr>
              <a:buSzPct val="25000"/>
              <a:buFont typeface="Arial"/>
              <a:buNone/>
            </a:pPr>
            <a:r>
              <a:rPr lang="en-US" sz="2800">
                <a:latin typeface="Arial"/>
                <a:ea typeface="Arial"/>
                <a:cs typeface="Arial"/>
                <a:sym typeface="Arial"/>
              </a:rPr>
              <a:t>Java stream manipulation</a:t>
            </a:r>
          </a:p>
        </p:txBody>
      </p:sp>
      <p:sp>
        <p:nvSpPr>
          <p:cNvPr id="735" name="Shape 735"/>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736" name="Shape 736"/>
          <p:cNvGrpSpPr/>
          <p:nvPr/>
        </p:nvGrpSpPr>
        <p:grpSpPr>
          <a:xfrm>
            <a:off x="0" y="-3465"/>
            <a:ext cx="9144000" cy="425099"/>
            <a:chOff x="0" y="-3465"/>
            <a:chExt cx="9144000" cy="425099"/>
          </a:xfrm>
        </p:grpSpPr>
        <p:grpSp>
          <p:nvGrpSpPr>
            <p:cNvPr id="737" name="Shape 737"/>
            <p:cNvGrpSpPr/>
            <p:nvPr/>
          </p:nvGrpSpPr>
          <p:grpSpPr>
            <a:xfrm>
              <a:off x="0" y="0"/>
              <a:ext cx="9144000" cy="404700"/>
              <a:chOff x="0" y="0"/>
              <a:chExt cx="9144000" cy="404700"/>
            </a:xfrm>
          </p:grpSpPr>
          <p:sp>
            <p:nvSpPr>
              <p:cNvPr id="738" name="Shape 738"/>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739" name="Shape 739"/>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740" name="Shape 740"/>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741" name="Shape 741"/>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Font typeface="Courier New"/>
              <a:buChar char="-"/>
            </a:pPr>
            <a:r>
              <a:rPr lang="en-US" sz="1800">
                <a:solidFill>
                  <a:schemeClr val="dk1"/>
                </a:solidFill>
              </a:rPr>
              <a:t>Basic classes for file IO</a:t>
            </a:r>
          </a:p>
          <a:p>
            <a:pPr indent="-342900" lvl="0" marL="1371600" marR="0" rtl="0" algn="just">
              <a:spcBef>
                <a:spcPts val="0"/>
              </a:spcBef>
              <a:buClr>
                <a:schemeClr val="dk1"/>
              </a:buClr>
              <a:buSzPct val="100000"/>
              <a:buAutoNum type="arabicPeriod"/>
            </a:pPr>
            <a:r>
              <a:rPr lang="en-US" sz="1800">
                <a:solidFill>
                  <a:schemeClr val="dk1"/>
                </a:solidFill>
                <a:latin typeface="Courier New"/>
                <a:ea typeface="Courier New"/>
                <a:cs typeface="Courier New"/>
                <a:sym typeface="Courier New"/>
              </a:rPr>
              <a:t>FileInputStream</a:t>
            </a:r>
            <a:r>
              <a:rPr lang="en-US" sz="1800">
                <a:solidFill>
                  <a:schemeClr val="dk1"/>
                </a:solidFill>
              </a:rPr>
              <a:t>, for reading from a file.</a:t>
            </a:r>
          </a:p>
          <a:p>
            <a:pPr indent="-342900" lvl="0" marL="1371600" marR="0" rtl="0" algn="just">
              <a:spcBef>
                <a:spcPts val="0"/>
              </a:spcBef>
              <a:buClr>
                <a:schemeClr val="dk1"/>
              </a:buClr>
              <a:buSzPct val="100000"/>
              <a:buAutoNum type="arabicPeriod"/>
            </a:pPr>
            <a:r>
              <a:rPr lang="en-US" sz="1800">
                <a:solidFill>
                  <a:schemeClr val="dk1"/>
                </a:solidFill>
                <a:latin typeface="Courier New"/>
                <a:ea typeface="Courier New"/>
                <a:cs typeface="Courier New"/>
                <a:sym typeface="Courier New"/>
              </a:rPr>
              <a:t>FileOutputStrem</a:t>
            </a:r>
            <a:r>
              <a:rPr lang="en-US" sz="1800">
                <a:solidFill>
                  <a:schemeClr val="dk1"/>
                </a:solidFill>
              </a:rPr>
              <a:t>, for writing to a file.</a:t>
            </a:r>
          </a:p>
          <a:p>
            <a:pPr indent="-342900" lvl="0" marL="457200" marR="0" rtl="0" algn="just">
              <a:spcBef>
                <a:spcPts val="0"/>
              </a:spcBef>
              <a:buClr>
                <a:schemeClr val="dk1"/>
              </a:buClr>
              <a:buSzPct val="100000"/>
              <a:buChar char="-"/>
            </a:pPr>
            <a:r>
              <a:rPr lang="en-US" sz="1800">
                <a:solidFill>
                  <a:schemeClr val="dk1"/>
                </a:solidFill>
              </a:rPr>
              <a:t>e.g:</a:t>
            </a:r>
          </a:p>
          <a:p>
            <a:pPr lvl="0" marR="0" rtl="0" algn="just">
              <a:spcBef>
                <a:spcPts val="0"/>
              </a:spcBef>
              <a:buNone/>
            </a:pPr>
            <a:r>
              <a:rPr lang="en-US" sz="1600">
                <a:solidFill>
                  <a:srgbClr val="6AA84F"/>
                </a:solidFill>
                <a:latin typeface="Courier New"/>
                <a:ea typeface="Courier New"/>
                <a:cs typeface="Courier New"/>
                <a:sym typeface="Courier New"/>
              </a:rPr>
              <a:t>		// Open file for reading</a:t>
            </a:r>
          </a:p>
          <a:p>
            <a:pPr lvl="0" marR="0" rtl="0" algn="just">
              <a:spcBef>
                <a:spcPts val="0"/>
              </a:spcBef>
              <a:buNone/>
            </a:pPr>
            <a:r>
              <a:rPr lang="en-US" sz="1800">
                <a:solidFill>
                  <a:schemeClr val="dk1"/>
                </a:solidFill>
              </a:rPr>
              <a:t>		</a:t>
            </a:r>
            <a:r>
              <a:rPr lang="en-US" sz="1600">
                <a:solidFill>
                  <a:schemeClr val="dk1"/>
                </a:solidFill>
                <a:latin typeface="Courier New"/>
                <a:ea typeface="Courier New"/>
                <a:cs typeface="Courier New"/>
                <a:sym typeface="Courier New"/>
              </a:rPr>
              <a:t>FileInputStream fis = </a:t>
            </a:r>
            <a:r>
              <a:rPr b="1" lang="en-US" sz="1600">
                <a:solidFill>
                  <a:srgbClr val="A64D79"/>
                </a:solidFill>
                <a:latin typeface="Courier New"/>
                <a:ea typeface="Courier New"/>
                <a:cs typeface="Courier New"/>
                <a:sym typeface="Courier New"/>
              </a:rPr>
              <a:t>new </a:t>
            </a:r>
            <a:r>
              <a:rPr lang="en-US" sz="1600">
                <a:solidFill>
                  <a:schemeClr val="dk1"/>
                </a:solidFill>
                <a:latin typeface="Courier New"/>
                <a:ea typeface="Courier New"/>
                <a:cs typeface="Courier New"/>
                <a:sym typeface="Courier New"/>
              </a:rPr>
              <a:t>FileInputStream(“myfile.txt”);   </a:t>
            </a:r>
          </a:p>
          <a:p>
            <a:pPr indent="457200" lvl="0" marL="457200" marR="0" rtl="0" algn="just">
              <a:spcBef>
                <a:spcPts val="0"/>
              </a:spcBef>
              <a:buNone/>
            </a:pPr>
            <a:r>
              <a:rPr lang="en-US" sz="1600">
                <a:solidFill>
                  <a:srgbClr val="6AA84F"/>
                </a:solidFill>
                <a:latin typeface="Courier New"/>
                <a:ea typeface="Courier New"/>
                <a:cs typeface="Courier New"/>
                <a:sym typeface="Courier New"/>
              </a:rPr>
              <a:t>// Open file for writing</a:t>
            </a:r>
          </a:p>
          <a:p>
            <a:pPr lvl="0" marR="0" rtl="0" algn="just">
              <a:spcBef>
                <a:spcPts val="0"/>
              </a:spcBef>
              <a:buNone/>
            </a:pPr>
            <a:r>
              <a:rPr lang="en-US" sz="1600">
                <a:solidFill>
                  <a:schemeClr val="dk1"/>
                </a:solidFill>
                <a:latin typeface="Courier New"/>
                <a:ea typeface="Courier New"/>
                <a:cs typeface="Courier New"/>
                <a:sym typeface="Courier New"/>
              </a:rPr>
              <a:t>		FileOutputStream fos = </a:t>
            </a:r>
            <a:r>
              <a:rPr b="1" lang="en-US" sz="1600">
                <a:solidFill>
                  <a:srgbClr val="A64D79"/>
                </a:solidFill>
                <a:latin typeface="Courier New"/>
                <a:ea typeface="Courier New"/>
                <a:cs typeface="Courier New"/>
                <a:sym typeface="Courier New"/>
              </a:rPr>
              <a:t>new </a:t>
            </a:r>
            <a:r>
              <a:rPr lang="en-US" sz="1600">
                <a:solidFill>
                  <a:schemeClr val="dk1"/>
                </a:solidFill>
                <a:latin typeface="Courier New"/>
                <a:ea typeface="Courier New"/>
                <a:cs typeface="Courier New"/>
                <a:sym typeface="Courier New"/>
              </a:rPr>
              <a:t>FileOutputStream(“myfile.txt”);</a:t>
            </a:r>
          </a:p>
          <a:p>
            <a:pPr lvl="0" marR="0" rtl="0" algn="just">
              <a:spcBef>
                <a:spcPts val="0"/>
              </a:spcBef>
              <a:buNone/>
            </a:pPr>
            <a:r>
              <a:t/>
            </a:r>
            <a:endParaRPr sz="1800">
              <a:solidFill>
                <a:schemeClr val="dk1"/>
              </a:solidFill>
            </a:endParaRPr>
          </a:p>
          <a:p>
            <a:pPr indent="-342900" lvl="0" marL="457200" marR="0" rtl="0" algn="just">
              <a:spcBef>
                <a:spcPts val="0"/>
              </a:spcBef>
              <a:buClr>
                <a:schemeClr val="dk1"/>
              </a:buClr>
              <a:buSzPct val="100000"/>
              <a:buChar char="-"/>
            </a:pPr>
            <a:r>
              <a:rPr lang="en-US" sz="1800">
                <a:solidFill>
                  <a:schemeClr val="dk1"/>
                </a:solidFill>
              </a:rPr>
              <a:t>Once the stream (e.g. file) has been opened, we can attach </a:t>
            </a:r>
            <a:r>
              <a:rPr i="1" lang="en-US" sz="1800">
                <a:solidFill>
                  <a:schemeClr val="dk1"/>
                </a:solidFill>
              </a:rPr>
              <a:t>filters</a:t>
            </a:r>
            <a:r>
              <a:rPr lang="en-US" sz="1800">
                <a:solidFill>
                  <a:schemeClr val="dk1"/>
                </a:solidFill>
              </a:rPr>
              <a:t>.</a:t>
            </a:r>
          </a:p>
          <a:p>
            <a:pPr indent="-342900" lvl="0" marL="457200" marR="0" rtl="0" algn="just">
              <a:spcBef>
                <a:spcPts val="0"/>
              </a:spcBef>
              <a:buClr>
                <a:schemeClr val="dk1"/>
              </a:buClr>
              <a:buSzPct val="100000"/>
              <a:buChar char="-"/>
            </a:pPr>
            <a:r>
              <a:rPr lang="en-US" sz="1800">
                <a:solidFill>
                  <a:schemeClr val="dk1"/>
                </a:solidFill>
              </a:rPr>
              <a:t>Filters make reading/writing more efficient. Among the most popular we have:</a:t>
            </a:r>
          </a:p>
          <a:p>
            <a:pPr indent="-342900" lvl="0" marL="1371600" marR="0" rtl="0" algn="just">
              <a:spcBef>
                <a:spcPts val="0"/>
              </a:spcBef>
              <a:buClr>
                <a:schemeClr val="dk1"/>
              </a:buClr>
              <a:buSzPct val="100000"/>
              <a:buAutoNum type="arabicPeriod"/>
            </a:pPr>
            <a:r>
              <a:rPr lang="en-US" sz="1800">
                <a:solidFill>
                  <a:schemeClr val="dk1"/>
                </a:solidFill>
                <a:latin typeface="Courier New"/>
                <a:ea typeface="Courier New"/>
                <a:cs typeface="Courier New"/>
                <a:sym typeface="Courier New"/>
              </a:rPr>
              <a:t>DataInputStream </a:t>
            </a:r>
            <a:r>
              <a:rPr lang="en-US" sz="1800">
                <a:solidFill>
                  <a:schemeClr val="dk1"/>
                </a:solidFill>
              </a:rPr>
              <a:t>and </a:t>
            </a:r>
            <a:r>
              <a:rPr lang="en-US" sz="1800">
                <a:solidFill>
                  <a:schemeClr val="dk1"/>
                </a:solidFill>
                <a:latin typeface="Courier New"/>
                <a:ea typeface="Courier New"/>
                <a:cs typeface="Courier New"/>
                <a:sym typeface="Courier New"/>
              </a:rPr>
              <a:t>DataOutputStream </a:t>
            </a:r>
            <a:r>
              <a:rPr lang="en-US" sz="1800">
                <a:solidFill>
                  <a:schemeClr val="dk1"/>
                </a:solidFill>
              </a:rPr>
              <a:t>for basic types.</a:t>
            </a:r>
          </a:p>
          <a:p>
            <a:pPr indent="-342900" lvl="0" marL="1371600" marR="0" rtl="0" algn="just">
              <a:spcBef>
                <a:spcPts val="0"/>
              </a:spcBef>
              <a:buClr>
                <a:schemeClr val="dk1"/>
              </a:buClr>
              <a:buSzPct val="100000"/>
              <a:buAutoNum type="arabicPeriod"/>
            </a:pPr>
            <a:r>
              <a:rPr lang="en-US" sz="1800">
                <a:solidFill>
                  <a:schemeClr val="dk1"/>
                </a:solidFill>
                <a:latin typeface="Courier New"/>
                <a:ea typeface="Courier New"/>
                <a:cs typeface="Courier New"/>
                <a:sym typeface="Courier New"/>
              </a:rPr>
              <a:t>ObjectInputStream </a:t>
            </a:r>
            <a:r>
              <a:rPr lang="en-US" sz="1800">
                <a:solidFill>
                  <a:schemeClr val="dk1"/>
                </a:solidFill>
              </a:rPr>
              <a:t>and </a:t>
            </a:r>
            <a:r>
              <a:rPr lang="en-US" sz="1800">
                <a:solidFill>
                  <a:schemeClr val="dk1"/>
                </a:solidFill>
                <a:latin typeface="Courier New"/>
                <a:ea typeface="Courier New"/>
                <a:cs typeface="Courier New"/>
                <a:sym typeface="Courier New"/>
              </a:rPr>
              <a:t>ObjectOutputStream </a:t>
            </a:r>
            <a:r>
              <a:rPr lang="en-US" sz="1800">
                <a:solidFill>
                  <a:schemeClr val="dk1"/>
                </a:solidFill>
              </a:rPr>
              <a:t>for objects.</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5" name="Shape 745"/>
        <p:cNvGrpSpPr/>
        <p:nvPr/>
      </p:nvGrpSpPr>
      <p:grpSpPr>
        <a:xfrm>
          <a:off x="0" y="0"/>
          <a:ext cx="0" cy="0"/>
          <a:chOff x="0" y="0"/>
          <a:chExt cx="0" cy="0"/>
        </a:xfrm>
      </p:grpSpPr>
      <p:sp>
        <p:nvSpPr>
          <p:cNvPr id="746" name="Shape 746"/>
          <p:cNvSpPr txBox="1"/>
          <p:nvPr>
            <p:ph type="title"/>
          </p:nvPr>
        </p:nvSpPr>
        <p:spPr>
          <a:xfrm>
            <a:off x="1475655" y="1600200"/>
            <a:ext cx="7515900" cy="990599"/>
          </a:xfrm>
          <a:prstGeom prst="rect">
            <a:avLst/>
          </a:prstGeom>
          <a:noFill/>
          <a:ln>
            <a:noFill/>
          </a:ln>
        </p:spPr>
        <p:txBody>
          <a:bodyPr anchorCtr="0" anchor="t" bIns="45700" lIns="91425" rIns="91425" tIns="45700">
            <a:noAutofit/>
          </a:bodyPr>
          <a:lstStyle/>
          <a:p>
            <a:pPr indent="0" lvl="0" marL="0" marR="0" rtl="0" algn="l">
              <a:spcBef>
                <a:spcPts val="0"/>
              </a:spcBef>
              <a:buClr>
                <a:srgbClr val="FFFFFF"/>
              </a:buClr>
              <a:buSzPct val="25000"/>
              <a:buFont typeface="Arial"/>
              <a:buNone/>
            </a:pPr>
            <a:r>
              <a:rPr lang="en-US">
                <a:latin typeface="Arial"/>
                <a:ea typeface="Arial"/>
                <a:cs typeface="Arial"/>
                <a:sym typeface="Arial"/>
              </a:rPr>
              <a:t>Review of learning aspects</a:t>
            </a:r>
          </a:p>
        </p:txBody>
      </p:sp>
      <p:grpSp>
        <p:nvGrpSpPr>
          <p:cNvPr id="747" name="Shape 747"/>
          <p:cNvGrpSpPr/>
          <p:nvPr/>
        </p:nvGrpSpPr>
        <p:grpSpPr>
          <a:xfrm>
            <a:off x="0" y="-3465"/>
            <a:ext cx="9144000" cy="425099"/>
            <a:chOff x="0" y="-3465"/>
            <a:chExt cx="9144000" cy="425099"/>
          </a:xfrm>
        </p:grpSpPr>
        <p:grpSp>
          <p:nvGrpSpPr>
            <p:cNvPr id="748" name="Shape 748"/>
            <p:cNvGrpSpPr/>
            <p:nvPr/>
          </p:nvGrpSpPr>
          <p:grpSpPr>
            <a:xfrm>
              <a:off x="0" y="0"/>
              <a:ext cx="9144000" cy="404700"/>
              <a:chOff x="0" y="0"/>
              <a:chExt cx="9144000" cy="404700"/>
            </a:xfrm>
          </p:grpSpPr>
          <p:sp>
            <p:nvSpPr>
              <p:cNvPr id="749" name="Shape 749"/>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750" name="Shape 750"/>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rPr>
                  <a:t>MDSD - Android</a:t>
                </a:r>
              </a:p>
            </p:txBody>
          </p:sp>
        </p:grpSp>
        <p:pic>
          <p:nvPicPr>
            <p:cNvPr id="751" name="Shape 751"/>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752" name="Shape 752"/>
          <p:cNvSpPr txBox="1"/>
          <p:nvPr>
            <p:ph idx="1" type="body"/>
          </p:nvPr>
        </p:nvSpPr>
        <p:spPr>
          <a:xfrm>
            <a:off x="0" y="2743200"/>
            <a:ext cx="9144000" cy="2457000"/>
          </a:xfrm>
          <a:prstGeom prst="rect">
            <a:avLst/>
          </a:prstGeom>
          <a:noFill/>
          <a:ln>
            <a:noFill/>
          </a:ln>
        </p:spPr>
        <p:txBody>
          <a:bodyPr anchorCtr="0" anchor="t" bIns="45700" lIns="91425" rIns="91425" tIns="45700">
            <a:noAutofit/>
          </a:bodyPr>
          <a:lstStyle/>
          <a:p>
            <a:pPr lvl="0" rtl="0">
              <a:lnSpc>
                <a:spcPct val="120000"/>
              </a:lnSpc>
              <a:spcBef>
                <a:spcPts val="0"/>
              </a:spcBef>
              <a:buNone/>
            </a:pPr>
            <a:r>
              <a:rPr lang="en-US" sz="2400">
                <a:solidFill>
                  <a:srgbClr val="3F3F3F"/>
                </a:solidFill>
                <a:latin typeface="Arial"/>
                <a:ea typeface="Arial"/>
                <a:cs typeface="Arial"/>
                <a:sym typeface="Arial"/>
              </a:rPr>
              <a:t>What we have learnt so far? </a:t>
            </a:r>
          </a:p>
          <a:p>
            <a:pPr indent="-381000" lvl="0" marL="457200" rtl="0">
              <a:lnSpc>
                <a:spcPct val="120000"/>
              </a:lnSpc>
              <a:spcBef>
                <a:spcPts val="0"/>
              </a:spcBef>
              <a:buClr>
                <a:srgbClr val="3F3F3F"/>
              </a:buClr>
              <a:buSzPct val="100000"/>
              <a:buFont typeface="Arial"/>
              <a:buChar char="-"/>
            </a:pPr>
            <a:r>
              <a:rPr lang="en-US" sz="2400">
                <a:latin typeface="Arial"/>
                <a:ea typeface="Arial"/>
                <a:cs typeface="Arial"/>
                <a:sym typeface="Arial"/>
              </a:rPr>
              <a:t>This Java development lesson intended to provide the student with solid foundations so that Android development becomes more easily affordable.</a:t>
            </a:r>
          </a:p>
          <a:p>
            <a:pPr indent="-381000" lvl="0" marL="457200" rtl="0">
              <a:lnSpc>
                <a:spcPct val="120000"/>
              </a:lnSpc>
              <a:spcBef>
                <a:spcPts val="0"/>
              </a:spcBef>
              <a:buSzPct val="100000"/>
              <a:buFont typeface="Arial"/>
              <a:buChar char="-"/>
            </a:pPr>
            <a:r>
              <a:rPr lang="en-US" sz="2400">
                <a:latin typeface="Arial"/>
                <a:ea typeface="Arial"/>
                <a:cs typeface="Arial"/>
                <a:sym typeface="Arial"/>
              </a:rPr>
              <a:t>Main aspects of Java have been reviewed and examined, such as abstraction, inheritance, encapsulation, and polymorphism.</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6" name="Shape 756"/>
        <p:cNvGrpSpPr/>
        <p:nvPr/>
      </p:nvGrpSpPr>
      <p:grpSpPr>
        <a:xfrm>
          <a:off x="0" y="0"/>
          <a:ext cx="0" cy="0"/>
          <a:chOff x="0" y="0"/>
          <a:chExt cx="0" cy="0"/>
        </a:xfrm>
      </p:grpSpPr>
      <p:sp>
        <p:nvSpPr>
          <p:cNvPr id="757" name="Shape 757"/>
          <p:cNvSpPr txBox="1"/>
          <p:nvPr>
            <p:ph idx="1" type="body"/>
          </p:nvPr>
        </p:nvSpPr>
        <p:spPr>
          <a:xfrm>
            <a:off x="469254" y="5229200"/>
            <a:ext cx="3643308" cy="270931"/>
          </a:xfrm>
          <a:prstGeom prst="rect">
            <a:avLst/>
          </a:prstGeom>
          <a:noFill/>
          <a:ln>
            <a:noFill/>
          </a:ln>
        </p:spPr>
        <p:txBody>
          <a:bodyPr anchorCtr="0" anchor="t" bIns="45700" lIns="91425" rIns="91425" tIns="45700">
            <a:noAutofit/>
          </a:bodyPr>
          <a:lstStyle/>
          <a:p>
            <a:pPr indent="-342900" lvl="0" marL="342900" marR="0" rtl="0" algn="l">
              <a:spcBef>
                <a:spcPts val="0"/>
              </a:spcBef>
              <a:buClr>
                <a:srgbClr val="003C69"/>
              </a:buClr>
              <a:buSzPct val="25000"/>
              <a:buFont typeface="Arial"/>
              <a:buNone/>
            </a:pPr>
            <a:r>
              <a:t/>
            </a:r>
            <a:endParaRPr b="0" i="0" sz="1200" u="none" cap="none" strike="noStrike">
              <a:solidFill>
                <a:srgbClr val="003C69"/>
              </a:solidFill>
              <a:latin typeface="Monda"/>
              <a:ea typeface="Monda"/>
              <a:cs typeface="Monda"/>
              <a:sym typeface="Monda"/>
            </a:endParaRPr>
          </a:p>
        </p:txBody>
      </p:sp>
      <p:grpSp>
        <p:nvGrpSpPr>
          <p:cNvPr id="758" name="Shape 758"/>
          <p:cNvGrpSpPr/>
          <p:nvPr/>
        </p:nvGrpSpPr>
        <p:grpSpPr>
          <a:xfrm>
            <a:off x="0" y="0"/>
            <a:ext cx="9139356" cy="6858000"/>
            <a:chOff x="0" y="0"/>
            <a:chExt cx="9139356" cy="6858000"/>
          </a:xfrm>
        </p:grpSpPr>
        <p:pic>
          <p:nvPicPr>
            <p:cNvPr id="759" name="Shape 759"/>
            <p:cNvPicPr preferRelativeResize="0"/>
            <p:nvPr/>
          </p:nvPicPr>
          <p:blipFill rotWithShape="1">
            <a:blip r:embed="rId3">
              <a:alphaModFix/>
            </a:blip>
            <a:srcRect b="0" l="0" r="11212" t="0"/>
            <a:stretch/>
          </p:blipFill>
          <p:spPr>
            <a:xfrm>
              <a:off x="0" y="0"/>
              <a:ext cx="9139356" cy="6858000"/>
            </a:xfrm>
            <a:prstGeom prst="rect">
              <a:avLst/>
            </a:prstGeom>
            <a:noFill/>
            <a:ln>
              <a:noFill/>
            </a:ln>
          </p:spPr>
        </p:pic>
        <p:grpSp>
          <p:nvGrpSpPr>
            <p:cNvPr id="760" name="Shape 760"/>
            <p:cNvGrpSpPr/>
            <p:nvPr/>
          </p:nvGrpSpPr>
          <p:grpSpPr>
            <a:xfrm>
              <a:off x="5268138" y="4322335"/>
              <a:ext cx="3788345" cy="2512580"/>
              <a:chOff x="3658260" y="260647"/>
              <a:chExt cx="3788345" cy="2512580"/>
            </a:xfrm>
          </p:grpSpPr>
          <p:sp>
            <p:nvSpPr>
              <p:cNvPr id="761" name="Shape 761"/>
              <p:cNvSpPr/>
              <p:nvPr/>
            </p:nvSpPr>
            <p:spPr>
              <a:xfrm>
                <a:off x="3658260" y="260647"/>
                <a:ext cx="3666694" cy="2304256"/>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pic>
            <p:nvPicPr>
              <p:cNvPr id="762" name="Shape 762"/>
              <p:cNvPicPr preferRelativeResize="0"/>
              <p:nvPr/>
            </p:nvPicPr>
            <p:blipFill rotWithShape="1">
              <a:blip r:embed="rId4">
                <a:alphaModFix/>
              </a:blip>
              <a:srcRect b="0" l="0" r="0" t="0"/>
              <a:stretch/>
            </p:blipFill>
            <p:spPr>
              <a:xfrm>
                <a:off x="3702189" y="260647"/>
                <a:ext cx="2304256" cy="558963"/>
              </a:xfrm>
              <a:prstGeom prst="rect">
                <a:avLst/>
              </a:prstGeom>
              <a:noFill/>
              <a:ln>
                <a:noFill/>
              </a:ln>
            </p:spPr>
          </p:pic>
          <p:sp>
            <p:nvSpPr>
              <p:cNvPr id="763" name="Shape 763"/>
              <p:cNvSpPr/>
              <p:nvPr/>
            </p:nvSpPr>
            <p:spPr>
              <a:xfrm>
                <a:off x="4541946" y="1102337"/>
                <a:ext cx="2091299" cy="369299"/>
              </a:xfrm>
              <a:prstGeom prst="rect">
                <a:avLst/>
              </a:prstGeom>
              <a:noFill/>
              <a:ln>
                <a:noFill/>
              </a:ln>
            </p:spPr>
            <p:txBody>
              <a:bodyPr anchorCtr="0" anchor="t" bIns="45700" lIns="91425" rIns="91425" tIns="45700">
                <a:noAutofit/>
              </a:bodyPr>
              <a:lstStyle/>
              <a:p>
                <a:pPr lvl="0" rtl="0" algn="ctr">
                  <a:lnSpc>
                    <a:spcPct val="120000"/>
                  </a:lnSpc>
                  <a:spcBef>
                    <a:spcPts val="0"/>
                  </a:spcBef>
                  <a:buSzPct val="61111"/>
                  <a:buNone/>
                </a:pPr>
                <a:r>
                  <a:rPr lang="en-US" sz="1800">
                    <a:solidFill>
                      <a:schemeClr val="dk1"/>
                    </a:solidFill>
                  </a:rPr>
                  <a:t>MDSD - Android</a:t>
                </a:r>
              </a:p>
            </p:txBody>
          </p:sp>
          <p:sp>
            <p:nvSpPr>
              <p:cNvPr id="764" name="Shape 764"/>
              <p:cNvSpPr txBox="1"/>
              <p:nvPr/>
            </p:nvSpPr>
            <p:spPr>
              <a:xfrm>
                <a:off x="3672133" y="1965315"/>
                <a:ext cx="3774472" cy="807913"/>
              </a:xfrm>
              <a:prstGeom prst="rect">
                <a:avLst/>
              </a:prstGeom>
              <a:noFill/>
              <a:ln>
                <a:noFill/>
              </a:ln>
            </p:spPr>
            <p:txBody>
              <a:bodyPr anchorCtr="0" anchor="t" bIns="45700" lIns="91425" rIns="91425" tIns="45700">
                <a:noAutofit/>
              </a:bodyPr>
              <a:lstStyle/>
              <a:p>
                <a:pPr lvl="0" rtl="0">
                  <a:lnSpc>
                    <a:spcPct val="120000"/>
                  </a:lnSpc>
                  <a:spcBef>
                    <a:spcPts val="0"/>
                  </a:spcBef>
                  <a:buClr>
                    <a:schemeClr val="dk1"/>
                  </a:buClr>
                  <a:buSzPct val="100000"/>
                  <a:buFont typeface="Arial"/>
                  <a:buNone/>
                </a:pPr>
                <a:r>
                  <a:rPr lang="en-US" sz="1050">
                    <a:solidFill>
                      <a:schemeClr val="dk1"/>
                    </a:solidFill>
                  </a:rPr>
                  <a:t>© 2016, Barcelona Technology School ed 1.0  13/01/2016</a:t>
                </a:r>
              </a:p>
              <a:p>
                <a:pPr indent="0" lvl="0" marL="0" marR="0" rtl="0" algn="ctr">
                  <a:spcBef>
                    <a:spcPts val="0"/>
                  </a:spcBef>
                  <a:buSzPct val="25000"/>
                  <a:buNone/>
                </a:pPr>
                <a:r>
                  <a:rPr lang="en-US" sz="1200" u="sng">
                    <a:solidFill>
                      <a:schemeClr val="hlink"/>
                    </a:solidFill>
                    <a:latin typeface="Arial"/>
                    <a:ea typeface="Arial"/>
                    <a:cs typeface="Arial"/>
                    <a:sym typeface="Arial"/>
                    <a:hlinkClick r:id="rId5"/>
                  </a:rPr>
                  <a:t>www.barcelonatechnologyschool.com</a:t>
                </a:r>
              </a:p>
              <a:p>
                <a:pPr indent="0" lvl="0" marL="0" marR="0" rtl="0" algn="ctr">
                  <a:spcBef>
                    <a:spcPts val="0"/>
                  </a:spcBef>
                  <a:buNone/>
                </a:pPr>
                <a:r>
                  <a:t/>
                </a:r>
                <a:endParaRPr sz="1200">
                  <a:solidFill>
                    <a:schemeClr val="dk1"/>
                  </a:solidFill>
                  <a:latin typeface="Arial"/>
                  <a:ea typeface="Arial"/>
                  <a:cs typeface="Arial"/>
                  <a:sym typeface="Arial"/>
                </a:endParaRPr>
              </a:p>
              <a:p>
                <a:pPr indent="0" lvl="0" marL="0" marR="0" rtl="0" algn="l">
                  <a:spcBef>
                    <a:spcPts val="0"/>
                  </a:spcBef>
                  <a:buNone/>
                </a:pPr>
                <a:r>
                  <a:t/>
                </a:r>
                <a:endParaRPr i="1" sz="1200">
                  <a:solidFill>
                    <a:schemeClr val="dk1"/>
                  </a:solidFill>
                  <a:latin typeface="Arial"/>
                  <a:ea typeface="Arial"/>
                  <a:cs typeface="Arial"/>
                  <a:sym typeface="Arial"/>
                </a:endParaRPr>
              </a:p>
            </p:txBody>
          </p:sp>
        </p:grpSp>
      </p:gr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indent="0" lvl="0" marL="0" marR="0" rtl="0" algn="l">
              <a:spcBef>
                <a:spcPts val="0"/>
              </a:spcBef>
              <a:buClr>
                <a:srgbClr val="7F7F7F"/>
              </a:buClr>
              <a:buSzPct val="25000"/>
              <a:buFont typeface="Arial"/>
              <a:buNone/>
            </a:pPr>
            <a:r>
              <a:rPr lang="en-US" sz="2800">
                <a:latin typeface="Arial"/>
                <a:ea typeface="Arial"/>
                <a:cs typeface="Arial"/>
                <a:sym typeface="Arial"/>
              </a:rPr>
              <a:t>Why Java?</a:t>
            </a:r>
          </a:p>
        </p:txBody>
      </p:sp>
      <p:sp>
        <p:nvSpPr>
          <p:cNvPr id="150" name="Shape 150"/>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151" name="Shape 151"/>
          <p:cNvGrpSpPr/>
          <p:nvPr/>
        </p:nvGrpSpPr>
        <p:grpSpPr>
          <a:xfrm>
            <a:off x="0" y="-3465"/>
            <a:ext cx="9144000" cy="425099"/>
            <a:chOff x="0" y="-3465"/>
            <a:chExt cx="9144000" cy="425099"/>
          </a:xfrm>
        </p:grpSpPr>
        <p:grpSp>
          <p:nvGrpSpPr>
            <p:cNvPr id="152" name="Shape 152"/>
            <p:cNvGrpSpPr/>
            <p:nvPr/>
          </p:nvGrpSpPr>
          <p:grpSpPr>
            <a:xfrm>
              <a:off x="0" y="0"/>
              <a:ext cx="9144000" cy="404700"/>
              <a:chOff x="0" y="0"/>
              <a:chExt cx="9144000" cy="404700"/>
            </a:xfrm>
          </p:grpSpPr>
          <p:sp>
            <p:nvSpPr>
              <p:cNvPr id="153" name="Shape 153"/>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154" name="Shape 154"/>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155" name="Shape 155"/>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156" name="Shape 156"/>
          <p:cNvSpPr txBox="1"/>
          <p:nvPr/>
        </p:nvSpPr>
        <p:spPr>
          <a:xfrm>
            <a:off x="0" y="1349150"/>
            <a:ext cx="9144000" cy="1815900"/>
          </a:xfrm>
          <a:prstGeom prst="rect">
            <a:avLst/>
          </a:prstGeom>
          <a:noFill/>
          <a:ln>
            <a:noFill/>
          </a:ln>
        </p:spPr>
        <p:txBody>
          <a:bodyPr anchorCtr="0" anchor="t" bIns="45700" lIns="91425" rIns="91425" tIns="45700">
            <a:noAutofit/>
          </a:bodyPr>
          <a:lstStyle/>
          <a:p>
            <a:pPr lvl="0" marR="0" rtl="0" algn="just">
              <a:spcBef>
                <a:spcPts val="0"/>
              </a:spcBef>
              <a:buNone/>
            </a:pPr>
            <a:r>
              <a:rPr lang="en-US" sz="1800">
                <a:solidFill>
                  <a:schemeClr val="dk1"/>
                </a:solidFill>
              </a:rPr>
              <a:t>Some </a:t>
            </a:r>
            <a:r>
              <a:rPr b="1" lang="en-US" sz="1800">
                <a:solidFill>
                  <a:schemeClr val="dk1"/>
                </a:solidFill>
              </a:rPr>
              <a:t>reasons</a:t>
            </a:r>
            <a:r>
              <a:rPr lang="en-US" sz="1800">
                <a:solidFill>
                  <a:schemeClr val="dk1"/>
                </a:solidFill>
              </a:rPr>
              <a:t>:</a:t>
            </a:r>
          </a:p>
          <a:p>
            <a:pPr indent="-342900" lvl="0" marL="457200" marR="0" rtl="0" algn="just">
              <a:spcBef>
                <a:spcPts val="0"/>
              </a:spcBef>
              <a:buClr>
                <a:schemeClr val="dk1"/>
              </a:buClr>
              <a:buSzPct val="100000"/>
              <a:buChar char="-"/>
            </a:pPr>
            <a:r>
              <a:rPr lang="en-US" sz="1800">
                <a:solidFill>
                  <a:schemeClr val="dk1"/>
                </a:solidFill>
              </a:rPr>
              <a:t>Java is an </a:t>
            </a:r>
            <a:r>
              <a:rPr b="1" lang="en-US" sz="1800">
                <a:solidFill>
                  <a:schemeClr val="dk1"/>
                </a:solidFill>
              </a:rPr>
              <a:t>interpreted </a:t>
            </a:r>
            <a:r>
              <a:rPr lang="en-US" sz="1800">
                <a:solidFill>
                  <a:schemeClr val="dk1"/>
                </a:solidFill>
              </a:rPr>
              <a:t>programming language. This means it is easily portable to other machines; i.e. it is platform-independent*.</a:t>
            </a:r>
          </a:p>
          <a:p>
            <a:pPr indent="-342900" lvl="0" marL="457200" marR="0" rtl="0" algn="just">
              <a:spcBef>
                <a:spcPts val="0"/>
              </a:spcBef>
              <a:buClr>
                <a:schemeClr val="dk1"/>
              </a:buClr>
              <a:buSzPct val="100000"/>
              <a:buChar char="-"/>
            </a:pPr>
            <a:r>
              <a:rPr lang="en-US" sz="1800">
                <a:solidFill>
                  <a:schemeClr val="dk1"/>
                </a:solidFill>
              </a:rPr>
              <a:t>Emergence of the World Wide Web demands portable programs</a:t>
            </a:r>
          </a:p>
          <a:p>
            <a:pPr indent="-342900" lvl="0" marL="457200" marR="0" rtl="0" algn="just">
              <a:spcBef>
                <a:spcPts val="0"/>
              </a:spcBef>
              <a:buClr>
                <a:schemeClr val="dk1"/>
              </a:buClr>
              <a:buSzPct val="100000"/>
              <a:buChar char="-"/>
            </a:pPr>
            <a:r>
              <a:rPr lang="en-US" sz="1800">
                <a:solidFill>
                  <a:schemeClr val="dk1"/>
                </a:solidFill>
              </a:rPr>
              <a:t>Android platform is mostly programmed in Java, although there are other alternatives such as Python (</a:t>
            </a:r>
            <a:r>
              <a:rPr lang="en-US" sz="1800" u="sng">
                <a:solidFill>
                  <a:schemeClr val="hlink"/>
                </a:solidFill>
                <a:hlinkClick r:id="rId4"/>
              </a:rPr>
              <a:t>http://qpython.com/</a:t>
            </a:r>
            <a:r>
              <a:rPr lang="en-US" sz="1800">
                <a:solidFill>
                  <a:schemeClr val="dk1"/>
                </a:solidFill>
              </a:rPr>
              <a:t>) and C/C++ (</a:t>
            </a:r>
            <a:r>
              <a:rPr lang="en-US" sz="1800" u="sng">
                <a:solidFill>
                  <a:schemeClr val="hlink"/>
                </a:solidFill>
                <a:hlinkClick r:id="rId5"/>
              </a:rPr>
              <a:t>http://developer.android.com/tools/sdk/ndk/index.html</a:t>
            </a:r>
            <a:r>
              <a:rPr lang="en-US" sz="1800">
                <a:solidFill>
                  <a:schemeClr val="dk1"/>
                </a:solidFill>
              </a:rPr>
              <a:t>). </a:t>
            </a:r>
          </a:p>
          <a:p>
            <a:pPr lvl="0" marR="0" rtl="0" algn="just">
              <a:spcBef>
                <a:spcPts val="0"/>
              </a:spcBef>
              <a:buNone/>
            </a:pPr>
            <a:r>
              <a:t/>
            </a:r>
            <a:endParaRPr sz="1800">
              <a:solidFill>
                <a:schemeClr val="dk1"/>
              </a:solidFill>
            </a:endParaRPr>
          </a:p>
          <a:p>
            <a:pPr lvl="0" marR="0" rtl="0" algn="just">
              <a:spcBef>
                <a:spcPts val="0"/>
              </a:spcBef>
              <a:buNone/>
            </a:pPr>
            <a:r>
              <a:rPr lang="en-US" sz="1800">
                <a:solidFill>
                  <a:schemeClr val="dk1"/>
                </a:solidFill>
              </a:rPr>
              <a:t>A little bit of </a:t>
            </a:r>
            <a:r>
              <a:rPr b="1" lang="en-US" sz="1800">
                <a:solidFill>
                  <a:schemeClr val="dk1"/>
                </a:solidFill>
              </a:rPr>
              <a:t>history</a:t>
            </a:r>
            <a:r>
              <a:rPr lang="en-US" sz="1800">
                <a:solidFill>
                  <a:schemeClr val="dk1"/>
                </a:solidFill>
              </a:rPr>
              <a:t>:</a:t>
            </a:r>
          </a:p>
          <a:p>
            <a:pPr indent="-342900" lvl="0" marL="457200" marR="0" rtl="0" algn="just">
              <a:spcBef>
                <a:spcPts val="0"/>
              </a:spcBef>
              <a:buClr>
                <a:schemeClr val="dk1"/>
              </a:buClr>
              <a:buSzPct val="100000"/>
              <a:buChar char="-"/>
            </a:pPr>
            <a:r>
              <a:rPr lang="en-US" sz="1800">
                <a:solidFill>
                  <a:schemeClr val="dk1"/>
                </a:solidFill>
              </a:rPr>
              <a:t>Java was initially developed by Sun Microsystems (later acquired by Oracle).</a:t>
            </a:r>
          </a:p>
          <a:p>
            <a:pPr indent="-342900" lvl="0" marL="457200" marR="0" rtl="0" algn="just">
              <a:spcBef>
                <a:spcPts val="0"/>
              </a:spcBef>
              <a:buClr>
                <a:schemeClr val="dk1"/>
              </a:buClr>
              <a:buSzPct val="100000"/>
              <a:buChar char="-"/>
            </a:pPr>
            <a:r>
              <a:rPr lang="en-US" sz="1800">
                <a:solidFill>
                  <a:schemeClr val="dk1"/>
                </a:solidFill>
              </a:rPr>
              <a:t>Java came after Oak (why an oak?), a programming language created by James Gosling in 1991 for Sun Microsystems.</a:t>
            </a:r>
          </a:p>
          <a:p>
            <a:pPr indent="-342900" lvl="0" marL="457200" marR="0" rtl="0" algn="just">
              <a:spcBef>
                <a:spcPts val="0"/>
              </a:spcBef>
              <a:buClr>
                <a:schemeClr val="dk1"/>
              </a:buClr>
              <a:buSzPct val="100000"/>
              <a:buChar char="-"/>
            </a:pPr>
            <a:r>
              <a:rPr lang="en-US" sz="1800">
                <a:solidFill>
                  <a:schemeClr val="dk1"/>
                </a:solidFill>
              </a:rPr>
              <a:t>Java Development Kit evolutions:</a:t>
            </a:r>
          </a:p>
          <a:p>
            <a:pPr indent="-342900" lvl="0" marL="1371600" marR="0" rtl="0" algn="just">
              <a:spcBef>
                <a:spcPts val="0"/>
              </a:spcBef>
              <a:buClr>
                <a:schemeClr val="dk1"/>
              </a:buClr>
              <a:buSzPct val="100000"/>
              <a:buAutoNum type="arabicPeriod"/>
            </a:pPr>
            <a:r>
              <a:rPr lang="en-US" sz="1800">
                <a:solidFill>
                  <a:schemeClr val="dk1"/>
                </a:solidFill>
              </a:rPr>
              <a:t>JDK 1.0 (January 23, 1996)</a:t>
            </a:r>
          </a:p>
          <a:p>
            <a:pPr indent="-342900" lvl="0" marL="1371600" marR="0" rtl="0" algn="just">
              <a:spcBef>
                <a:spcPts val="0"/>
              </a:spcBef>
              <a:buClr>
                <a:schemeClr val="dk1"/>
              </a:buClr>
              <a:buSzPct val="100000"/>
              <a:buAutoNum type="arabicPeriod"/>
            </a:pPr>
            <a:r>
              <a:rPr lang="en-US" sz="1800">
                <a:solidFill>
                  <a:schemeClr val="dk1"/>
                </a:solidFill>
              </a:rPr>
              <a:t>JDK 1.1 (February 19, 1997)</a:t>
            </a:r>
          </a:p>
          <a:p>
            <a:pPr indent="-342900" lvl="0" marL="1371600" marR="0" rtl="0" algn="just">
              <a:spcBef>
                <a:spcPts val="0"/>
              </a:spcBef>
              <a:buClr>
                <a:schemeClr val="dk1"/>
              </a:buClr>
              <a:buSzPct val="100000"/>
              <a:buAutoNum type="arabicPeriod"/>
            </a:pPr>
            <a:r>
              <a:rPr lang="en-US" sz="1800">
                <a:solidFill>
                  <a:schemeClr val="dk1"/>
                </a:solidFill>
              </a:rPr>
              <a:t>…</a:t>
            </a:r>
          </a:p>
          <a:p>
            <a:pPr indent="-342900" lvl="0" marL="1371600" marR="0" rtl="0" algn="just">
              <a:spcBef>
                <a:spcPts val="0"/>
              </a:spcBef>
              <a:buClr>
                <a:schemeClr val="dk1"/>
              </a:buClr>
              <a:buSzPct val="100000"/>
              <a:buAutoNum type="arabicPeriod"/>
            </a:pPr>
            <a:r>
              <a:rPr lang="en-US" sz="1800">
                <a:solidFill>
                  <a:schemeClr val="dk1"/>
                </a:solidFill>
              </a:rPr>
              <a:t>Java SE 6 (December 11, 2006)</a:t>
            </a:r>
          </a:p>
          <a:p>
            <a:pPr indent="-342900" lvl="0" marL="1371600" marR="0" rtl="0" algn="just">
              <a:spcBef>
                <a:spcPts val="0"/>
              </a:spcBef>
              <a:buClr>
                <a:schemeClr val="dk1"/>
              </a:buClr>
              <a:buSzPct val="100000"/>
              <a:buAutoNum type="arabicPeriod"/>
            </a:pPr>
            <a:r>
              <a:rPr lang="en-US" sz="1800">
                <a:solidFill>
                  <a:schemeClr val="dk1"/>
                </a:solidFill>
              </a:rPr>
              <a:t>Java SE 7 (July 28, 2011)</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
        <p:nvSpPr>
          <p:cNvPr id="157" name="Shape 157"/>
          <p:cNvSpPr txBox="1"/>
          <p:nvPr/>
        </p:nvSpPr>
        <p:spPr>
          <a:xfrm>
            <a:off x="125" y="6414500"/>
            <a:ext cx="9144000" cy="674700"/>
          </a:xfrm>
          <a:prstGeom prst="rect">
            <a:avLst/>
          </a:prstGeom>
          <a:noFill/>
          <a:ln>
            <a:noFill/>
          </a:ln>
        </p:spPr>
        <p:txBody>
          <a:bodyPr anchorCtr="0" anchor="t" bIns="91425" lIns="91425" rIns="91425" tIns="91425">
            <a:noAutofit/>
          </a:bodyPr>
          <a:lstStyle/>
          <a:p>
            <a:pPr lvl="0" rtl="0">
              <a:spcBef>
                <a:spcPts val="0"/>
              </a:spcBef>
              <a:buNone/>
            </a:pPr>
            <a:r>
              <a:rPr i="1" lang="en-US" sz="1200"/>
              <a:t>* At least a part of it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indent="0" lvl="0" marL="0" marR="0" rtl="0" algn="l">
              <a:spcBef>
                <a:spcPts val="0"/>
              </a:spcBef>
              <a:buClr>
                <a:srgbClr val="7F7F7F"/>
              </a:buClr>
              <a:buSzPct val="25000"/>
              <a:buFont typeface="Arial"/>
              <a:buNone/>
            </a:pPr>
            <a:r>
              <a:rPr lang="en-US" sz="2800">
                <a:latin typeface="Arial"/>
                <a:ea typeface="Arial"/>
                <a:cs typeface="Arial"/>
                <a:sym typeface="Arial"/>
              </a:rPr>
              <a:t>Why Java?</a:t>
            </a:r>
          </a:p>
        </p:txBody>
      </p:sp>
      <p:sp>
        <p:nvSpPr>
          <p:cNvPr id="163" name="Shape 163"/>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164" name="Shape 164"/>
          <p:cNvGrpSpPr/>
          <p:nvPr/>
        </p:nvGrpSpPr>
        <p:grpSpPr>
          <a:xfrm>
            <a:off x="0" y="-3465"/>
            <a:ext cx="9144000" cy="425099"/>
            <a:chOff x="0" y="-3465"/>
            <a:chExt cx="9144000" cy="425099"/>
          </a:xfrm>
        </p:grpSpPr>
        <p:grpSp>
          <p:nvGrpSpPr>
            <p:cNvPr id="165" name="Shape 165"/>
            <p:cNvGrpSpPr/>
            <p:nvPr/>
          </p:nvGrpSpPr>
          <p:grpSpPr>
            <a:xfrm>
              <a:off x="0" y="0"/>
              <a:ext cx="9144000" cy="404700"/>
              <a:chOff x="0" y="0"/>
              <a:chExt cx="9144000" cy="404700"/>
            </a:xfrm>
          </p:grpSpPr>
          <p:sp>
            <p:nvSpPr>
              <p:cNvPr id="166" name="Shape 166"/>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167" name="Shape 167"/>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168" name="Shape 168"/>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169" name="Shape 169"/>
          <p:cNvSpPr txBox="1"/>
          <p:nvPr/>
        </p:nvSpPr>
        <p:spPr>
          <a:xfrm>
            <a:off x="0" y="1349150"/>
            <a:ext cx="9144000" cy="1815900"/>
          </a:xfrm>
          <a:prstGeom prst="rect">
            <a:avLst/>
          </a:prstGeom>
          <a:noFill/>
          <a:ln>
            <a:noFill/>
          </a:ln>
        </p:spPr>
        <p:txBody>
          <a:bodyPr anchorCtr="0" anchor="t" bIns="45700" lIns="91425" rIns="91425" tIns="45700">
            <a:noAutofit/>
          </a:bodyPr>
          <a:lstStyle/>
          <a:p>
            <a:pPr lvl="0" marR="0" rtl="0" algn="just">
              <a:spcBef>
                <a:spcPts val="0"/>
              </a:spcBef>
              <a:buNone/>
            </a:pPr>
            <a:r>
              <a:rPr lang="en-US" sz="1800">
                <a:solidFill>
                  <a:schemeClr val="dk1"/>
                </a:solidFill>
              </a:rPr>
              <a:t>Current Java Editions:</a:t>
            </a:r>
          </a:p>
          <a:p>
            <a:pPr indent="-342900" lvl="0" marL="457200" marR="0" rtl="0" algn="just">
              <a:spcBef>
                <a:spcPts val="0"/>
              </a:spcBef>
              <a:buClr>
                <a:schemeClr val="dk1"/>
              </a:buClr>
              <a:buSzPct val="100000"/>
              <a:buChar char="-"/>
            </a:pPr>
            <a:r>
              <a:rPr b="1" lang="en-US" sz="1800">
                <a:solidFill>
                  <a:schemeClr val="dk1"/>
                </a:solidFill>
              </a:rPr>
              <a:t>J2SE </a:t>
            </a:r>
            <a:r>
              <a:rPr lang="en-US" sz="1800">
                <a:solidFill>
                  <a:schemeClr val="dk1"/>
                </a:solidFill>
              </a:rPr>
              <a:t>(Java 2 Standard Edition) - to develop client-side standalone applications or applets.</a:t>
            </a:r>
          </a:p>
          <a:p>
            <a:pPr indent="-342900" lvl="0" marL="457200" marR="0" rtl="0" algn="just">
              <a:spcBef>
                <a:spcPts val="0"/>
              </a:spcBef>
              <a:buClr>
                <a:schemeClr val="dk1"/>
              </a:buClr>
              <a:buSzPct val="100000"/>
              <a:buChar char="-"/>
            </a:pPr>
            <a:r>
              <a:rPr b="1" lang="en-US" sz="1800">
                <a:solidFill>
                  <a:schemeClr val="dk1"/>
                </a:solidFill>
              </a:rPr>
              <a:t>J2ME </a:t>
            </a:r>
            <a:r>
              <a:rPr lang="en-US" sz="1800">
                <a:solidFill>
                  <a:schemeClr val="dk1"/>
                </a:solidFill>
              </a:rPr>
              <a:t>(Java 2 Micro Edition)  - to develop applications for mobile devices such as cell phones.</a:t>
            </a:r>
          </a:p>
          <a:p>
            <a:pPr indent="-342900" lvl="0" marL="457200" marR="0" rtl="0" algn="just">
              <a:spcBef>
                <a:spcPts val="0"/>
              </a:spcBef>
              <a:buClr>
                <a:schemeClr val="dk1"/>
              </a:buClr>
              <a:buSzPct val="100000"/>
              <a:buChar char="-"/>
            </a:pPr>
            <a:r>
              <a:rPr b="1" lang="en-US" sz="1800">
                <a:solidFill>
                  <a:schemeClr val="dk1"/>
                </a:solidFill>
              </a:rPr>
              <a:t>J2EE </a:t>
            </a:r>
            <a:r>
              <a:rPr lang="en-US" sz="1800">
                <a:solidFill>
                  <a:schemeClr val="dk1"/>
                </a:solidFill>
              </a:rPr>
              <a:t>(Java 2 Enterprise Edition) - to develop server-side applications such as Java servlets and Java ServerPages.</a:t>
            </a:r>
          </a:p>
          <a:p>
            <a:pPr lvl="0" marR="0" rtl="0" algn="just">
              <a:spcBef>
                <a:spcPts val="0"/>
              </a:spcBef>
              <a:buNone/>
            </a:pPr>
            <a:r>
              <a:t/>
            </a:r>
            <a:endParaRPr sz="1800">
              <a:solidFill>
                <a:schemeClr val="dk1"/>
              </a:solidFill>
            </a:endParaRPr>
          </a:p>
          <a:p>
            <a:pPr lvl="0" marR="0" rtl="0" algn="just">
              <a:spcBef>
                <a:spcPts val="0"/>
              </a:spcBef>
              <a:buNone/>
            </a:pPr>
            <a:r>
              <a:rPr i="1" lang="en-US" sz="1800">
                <a:solidFill>
                  <a:schemeClr val="dk1"/>
                </a:solidFill>
              </a:rPr>
              <a:t>&gt;&gt; Which one you think the Android platform will use?</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indent="0" lvl="0" marL="0" marR="0" rtl="0" algn="l">
              <a:spcBef>
                <a:spcPts val="0"/>
              </a:spcBef>
              <a:buClr>
                <a:srgbClr val="7F7F7F"/>
              </a:buClr>
              <a:buSzPct val="25000"/>
              <a:buFont typeface="Arial"/>
              <a:buNone/>
            </a:pPr>
            <a:r>
              <a:rPr lang="en-US" sz="2800">
                <a:latin typeface="Arial"/>
                <a:ea typeface="Arial"/>
                <a:cs typeface="Arial"/>
                <a:sym typeface="Arial"/>
              </a:rPr>
              <a:t>Java basics</a:t>
            </a:r>
          </a:p>
          <a:p>
            <a:pPr indent="0" lvl="0" marL="0" marR="0" rtl="0" algn="l">
              <a:spcBef>
                <a:spcPts val="0"/>
              </a:spcBef>
              <a:buClr>
                <a:srgbClr val="7F7F7F"/>
              </a:buClr>
              <a:buSzPct val="25000"/>
              <a:buFont typeface="Arial"/>
              <a:buNone/>
            </a:pPr>
            <a:r>
              <a:rPr i="1" lang="en-US" sz="2400">
                <a:latin typeface="Arial"/>
                <a:ea typeface="Arial"/>
                <a:cs typeface="Arial"/>
                <a:sym typeface="Arial"/>
              </a:rPr>
              <a:t>general description</a:t>
            </a:r>
          </a:p>
        </p:txBody>
      </p:sp>
      <p:sp>
        <p:nvSpPr>
          <p:cNvPr id="175" name="Shape 175"/>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176" name="Shape 176"/>
          <p:cNvGrpSpPr/>
          <p:nvPr/>
        </p:nvGrpSpPr>
        <p:grpSpPr>
          <a:xfrm>
            <a:off x="0" y="-3465"/>
            <a:ext cx="9144000" cy="425099"/>
            <a:chOff x="0" y="-3465"/>
            <a:chExt cx="9144000" cy="425099"/>
          </a:xfrm>
        </p:grpSpPr>
        <p:grpSp>
          <p:nvGrpSpPr>
            <p:cNvPr id="177" name="Shape 177"/>
            <p:cNvGrpSpPr/>
            <p:nvPr/>
          </p:nvGrpSpPr>
          <p:grpSpPr>
            <a:xfrm>
              <a:off x="0" y="0"/>
              <a:ext cx="9144000" cy="404700"/>
              <a:chOff x="0" y="0"/>
              <a:chExt cx="9144000" cy="404700"/>
            </a:xfrm>
          </p:grpSpPr>
          <p:sp>
            <p:nvSpPr>
              <p:cNvPr id="178" name="Shape 178"/>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179" name="Shape 179"/>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180" name="Shape 180"/>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181" name="Shape 181"/>
          <p:cNvSpPr txBox="1"/>
          <p:nvPr/>
        </p:nvSpPr>
        <p:spPr>
          <a:xfrm>
            <a:off x="0" y="1349150"/>
            <a:ext cx="9144000" cy="1815900"/>
          </a:xfrm>
          <a:prstGeom prst="rect">
            <a:avLst/>
          </a:prstGeom>
          <a:noFill/>
          <a:ln>
            <a:noFill/>
          </a:ln>
        </p:spPr>
        <p:txBody>
          <a:bodyPr anchorCtr="0" anchor="t" bIns="45700" lIns="91425" rIns="91425" tIns="45700">
            <a:noAutofit/>
          </a:bodyPr>
          <a:lstStyle/>
          <a:p>
            <a:pPr indent="-342900" lvl="0" marL="457200" marR="0" rtl="0" algn="just">
              <a:spcBef>
                <a:spcPts val="0"/>
              </a:spcBef>
              <a:buClr>
                <a:schemeClr val="dk1"/>
              </a:buClr>
              <a:buSzPct val="100000"/>
              <a:buChar char="-"/>
            </a:pPr>
            <a:r>
              <a:rPr lang="en-US" sz="1800">
                <a:solidFill>
                  <a:schemeClr val="dk1"/>
                </a:solidFill>
              </a:rPr>
              <a:t>Java is a general-purpose object-oriented language.</a:t>
            </a:r>
          </a:p>
          <a:p>
            <a:pPr indent="-342900" lvl="0" marL="457200" marR="0" rtl="0" algn="just">
              <a:spcBef>
                <a:spcPts val="0"/>
              </a:spcBef>
              <a:buClr>
                <a:schemeClr val="dk1"/>
              </a:buClr>
              <a:buSzPct val="100000"/>
              <a:buChar char="-"/>
            </a:pPr>
            <a:r>
              <a:rPr lang="en-US" sz="1800">
                <a:solidFill>
                  <a:schemeClr val="dk1"/>
                </a:solidFill>
              </a:rPr>
              <a:t>If it could be condensed in a sentence, it would be: </a:t>
            </a:r>
            <a:r>
              <a:rPr b="1" lang="en-US" sz="1800">
                <a:solidFill>
                  <a:schemeClr val="dk1"/>
                </a:solidFill>
              </a:rPr>
              <a:t>WORA</a:t>
            </a:r>
            <a:r>
              <a:rPr lang="en-US" sz="1800">
                <a:solidFill>
                  <a:schemeClr val="dk1"/>
                </a:solidFill>
              </a:rPr>
              <a:t> - </a:t>
            </a:r>
            <a:r>
              <a:rPr b="1" lang="en-US" sz="1800">
                <a:solidFill>
                  <a:schemeClr val="dk1"/>
                </a:solidFill>
              </a:rPr>
              <a:t>W</a:t>
            </a:r>
            <a:r>
              <a:rPr lang="en-US" sz="1800">
                <a:solidFill>
                  <a:schemeClr val="dk1"/>
                </a:solidFill>
              </a:rPr>
              <a:t>rite </a:t>
            </a:r>
            <a:r>
              <a:rPr b="1" lang="en-US" sz="1800">
                <a:solidFill>
                  <a:schemeClr val="dk1"/>
                </a:solidFill>
              </a:rPr>
              <a:t>O</a:t>
            </a:r>
            <a:r>
              <a:rPr lang="en-US" sz="1800">
                <a:solidFill>
                  <a:schemeClr val="dk1"/>
                </a:solidFill>
              </a:rPr>
              <a:t>nce </a:t>
            </a:r>
            <a:r>
              <a:rPr b="1" lang="en-US" sz="1800">
                <a:solidFill>
                  <a:schemeClr val="dk1"/>
                </a:solidFill>
              </a:rPr>
              <a:t>R</a:t>
            </a:r>
            <a:r>
              <a:rPr lang="en-US" sz="1800">
                <a:solidFill>
                  <a:schemeClr val="dk1"/>
                </a:solidFill>
              </a:rPr>
              <a:t>un </a:t>
            </a:r>
            <a:r>
              <a:rPr b="1" lang="en-US" sz="1800">
                <a:solidFill>
                  <a:schemeClr val="dk1"/>
                </a:solidFill>
              </a:rPr>
              <a:t>A</a:t>
            </a:r>
            <a:r>
              <a:rPr lang="en-US" sz="1800">
                <a:solidFill>
                  <a:schemeClr val="dk1"/>
                </a:solidFill>
              </a:rPr>
              <a:t>nywhere --- </a:t>
            </a:r>
            <a:r>
              <a:rPr i="1" lang="en-US" sz="1800">
                <a:solidFill>
                  <a:schemeClr val="dk1"/>
                </a:solidFill>
              </a:rPr>
              <a:t>Architectural/platform independent</a:t>
            </a:r>
            <a:r>
              <a:rPr lang="en-US" sz="1800">
                <a:solidFill>
                  <a:schemeClr val="dk1"/>
                </a:solidFill>
              </a:rPr>
              <a:t>.</a:t>
            </a:r>
          </a:p>
          <a:p>
            <a:pPr indent="-342900" lvl="0" marL="457200" marR="0" rtl="0" algn="just">
              <a:spcBef>
                <a:spcPts val="0"/>
              </a:spcBef>
              <a:buClr>
                <a:schemeClr val="dk1"/>
              </a:buClr>
              <a:buSzPct val="100000"/>
              <a:buChar char="-"/>
            </a:pPr>
            <a:r>
              <a:rPr lang="en-US" sz="1800">
                <a:solidFill>
                  <a:schemeClr val="dk1"/>
                </a:solidFill>
              </a:rPr>
              <a:t>Designed for easy Web/Internet applications.</a:t>
            </a:r>
          </a:p>
          <a:p>
            <a:pPr indent="-342900" lvl="0" marL="457200" marR="0" rtl="0" algn="just">
              <a:spcBef>
                <a:spcPts val="0"/>
              </a:spcBef>
              <a:buClr>
                <a:schemeClr val="dk1"/>
              </a:buClr>
              <a:buSzPct val="100000"/>
              <a:buChar char="-"/>
            </a:pPr>
            <a:r>
              <a:rPr lang="en-US" sz="1800">
                <a:solidFill>
                  <a:schemeClr val="dk1"/>
                </a:solidFill>
              </a:rPr>
              <a:t>Widespread acceptance.</a:t>
            </a:r>
          </a:p>
          <a:p>
            <a:pPr indent="-342900" lvl="0" marL="457200" marR="0" rtl="0" algn="just">
              <a:spcBef>
                <a:spcPts val="0"/>
              </a:spcBef>
              <a:buClr>
                <a:schemeClr val="dk1"/>
              </a:buClr>
              <a:buSzPct val="100000"/>
              <a:buChar char="-"/>
            </a:pPr>
            <a:r>
              <a:rPr lang="en-US" sz="1800">
                <a:solidFill>
                  <a:schemeClr val="dk1"/>
                </a:solidFill>
              </a:rPr>
              <a:t>Some differences with a structured programming language such as C:</a:t>
            </a:r>
          </a:p>
          <a:p>
            <a:pPr indent="-342900" lvl="0" marL="1371600" marR="0" rtl="0" algn="just">
              <a:spcBef>
                <a:spcPts val="0"/>
              </a:spcBef>
              <a:buClr>
                <a:schemeClr val="dk1"/>
              </a:buClr>
              <a:buSzPct val="100000"/>
              <a:buAutoNum type="arabicPeriod"/>
            </a:pPr>
            <a:r>
              <a:rPr lang="en-US" sz="1800">
                <a:solidFill>
                  <a:schemeClr val="dk1"/>
                </a:solidFill>
              </a:rPr>
              <a:t>C is a </a:t>
            </a:r>
            <a:r>
              <a:rPr b="1" lang="en-US" sz="1800">
                <a:solidFill>
                  <a:schemeClr val="dk1"/>
                </a:solidFill>
              </a:rPr>
              <a:t>structure oriented language</a:t>
            </a:r>
            <a:r>
              <a:rPr lang="en-US" sz="1800">
                <a:solidFill>
                  <a:schemeClr val="dk1"/>
                </a:solidFill>
              </a:rPr>
              <a:t> whereas Java is an </a:t>
            </a:r>
            <a:r>
              <a:rPr b="1" lang="en-US" sz="1800">
                <a:solidFill>
                  <a:schemeClr val="dk1"/>
                </a:solidFill>
              </a:rPr>
              <a:t>object oriented language</a:t>
            </a:r>
            <a:r>
              <a:rPr lang="en-US" sz="1800">
                <a:solidFill>
                  <a:schemeClr val="dk1"/>
                </a:solidFill>
              </a:rPr>
              <a:t>, so that it has mechanism to define classes and objects.</a:t>
            </a:r>
          </a:p>
          <a:p>
            <a:pPr indent="-342900" lvl="0" marL="1371600" marR="0" rtl="0" algn="just">
              <a:spcBef>
                <a:spcPts val="0"/>
              </a:spcBef>
              <a:buClr>
                <a:schemeClr val="dk1"/>
              </a:buClr>
              <a:buSzPct val="100000"/>
              <a:buAutoNum type="arabicPeriod"/>
            </a:pPr>
            <a:r>
              <a:rPr lang="en-US" sz="1800">
                <a:solidFill>
                  <a:schemeClr val="dk1"/>
                </a:solidFill>
              </a:rPr>
              <a:t>Java does not have </a:t>
            </a:r>
            <a:r>
              <a:rPr b="1" lang="en-US" sz="1800">
                <a:solidFill>
                  <a:schemeClr val="dk1"/>
                </a:solidFill>
              </a:rPr>
              <a:t>preprocessor</a:t>
            </a:r>
            <a:r>
              <a:rPr lang="en-US" sz="1800">
                <a:solidFill>
                  <a:schemeClr val="dk1"/>
                </a:solidFill>
              </a:rPr>
              <a:t>, so we can not use </a:t>
            </a:r>
            <a:r>
              <a:rPr i="1" lang="en-US" sz="1800">
                <a:solidFill>
                  <a:schemeClr val="dk1"/>
                </a:solidFill>
              </a:rPr>
              <a:t>#define</a:t>
            </a:r>
            <a:r>
              <a:rPr lang="en-US" sz="1800">
                <a:solidFill>
                  <a:schemeClr val="dk1"/>
                </a:solidFill>
              </a:rPr>
              <a:t>, </a:t>
            </a:r>
            <a:r>
              <a:rPr i="1" lang="en-US" sz="1800">
                <a:solidFill>
                  <a:schemeClr val="dk1"/>
                </a:solidFill>
              </a:rPr>
              <a:t>#include</a:t>
            </a:r>
            <a:r>
              <a:rPr lang="en-US" sz="1800">
                <a:solidFill>
                  <a:schemeClr val="dk1"/>
                </a:solidFill>
              </a:rPr>
              <a:t> and </a:t>
            </a:r>
            <a:r>
              <a:rPr i="1" lang="en-US" sz="1800">
                <a:solidFill>
                  <a:schemeClr val="dk1"/>
                </a:solidFill>
              </a:rPr>
              <a:t>#ifdef </a:t>
            </a:r>
            <a:r>
              <a:rPr lang="en-US" sz="1800">
                <a:solidFill>
                  <a:schemeClr val="dk1"/>
                </a:solidFill>
              </a:rPr>
              <a:t>statements.</a:t>
            </a:r>
          </a:p>
          <a:p>
            <a:pPr indent="-342900" lvl="0" marL="1371600" marR="0" rtl="0" algn="just">
              <a:spcBef>
                <a:spcPts val="0"/>
              </a:spcBef>
              <a:buClr>
                <a:schemeClr val="dk1"/>
              </a:buClr>
              <a:buSzPct val="100000"/>
              <a:buAutoNum type="arabicPeriod"/>
            </a:pPr>
            <a:r>
              <a:rPr lang="en-US" sz="1800">
                <a:solidFill>
                  <a:schemeClr val="dk1"/>
                </a:solidFill>
              </a:rPr>
              <a:t>Java does not include </a:t>
            </a:r>
            <a:r>
              <a:rPr b="1" lang="en-US" sz="1800">
                <a:solidFill>
                  <a:schemeClr val="dk1"/>
                </a:solidFill>
              </a:rPr>
              <a:t>structures</a:t>
            </a:r>
            <a:r>
              <a:rPr lang="en-US" sz="1800">
                <a:solidFill>
                  <a:schemeClr val="dk1"/>
                </a:solidFill>
              </a:rPr>
              <a:t>, </a:t>
            </a:r>
            <a:r>
              <a:rPr b="1" lang="en-US" sz="1800">
                <a:solidFill>
                  <a:schemeClr val="dk1"/>
                </a:solidFill>
              </a:rPr>
              <a:t>unions </a:t>
            </a:r>
            <a:r>
              <a:rPr lang="en-US" sz="1800">
                <a:solidFill>
                  <a:schemeClr val="dk1"/>
                </a:solidFill>
              </a:rPr>
              <a:t>and </a:t>
            </a:r>
            <a:r>
              <a:rPr b="1" lang="en-US" sz="1800">
                <a:solidFill>
                  <a:schemeClr val="dk1"/>
                </a:solidFill>
              </a:rPr>
              <a:t>enum </a:t>
            </a:r>
            <a:r>
              <a:rPr lang="en-US" sz="1800">
                <a:solidFill>
                  <a:schemeClr val="dk1"/>
                </a:solidFill>
              </a:rPr>
              <a:t>data types.</a:t>
            </a:r>
          </a:p>
          <a:p>
            <a:pPr indent="-342900" lvl="0" marL="1371600" marR="0" rtl="0" algn="just">
              <a:spcBef>
                <a:spcPts val="0"/>
              </a:spcBef>
              <a:buClr>
                <a:schemeClr val="dk1"/>
              </a:buClr>
              <a:buSzPct val="100000"/>
              <a:buAutoNum type="arabicPeriod"/>
            </a:pPr>
            <a:r>
              <a:rPr lang="en-US" sz="1800">
                <a:solidFill>
                  <a:schemeClr val="dk1"/>
                </a:solidFill>
              </a:rPr>
              <a:t>Java does not include keywords </a:t>
            </a:r>
            <a:r>
              <a:rPr b="1" lang="en-US" sz="1800">
                <a:solidFill>
                  <a:schemeClr val="dk1"/>
                </a:solidFill>
              </a:rPr>
              <a:t>goto</a:t>
            </a:r>
            <a:r>
              <a:rPr lang="en-US" sz="1800">
                <a:solidFill>
                  <a:schemeClr val="dk1"/>
                </a:solidFill>
              </a:rPr>
              <a:t>, </a:t>
            </a:r>
            <a:r>
              <a:rPr b="1" lang="en-US" sz="1800">
                <a:solidFill>
                  <a:schemeClr val="dk1"/>
                </a:solidFill>
              </a:rPr>
              <a:t>sizeof </a:t>
            </a:r>
            <a:r>
              <a:rPr lang="en-US" sz="1800">
                <a:solidFill>
                  <a:schemeClr val="dk1"/>
                </a:solidFill>
              </a:rPr>
              <a:t>and </a:t>
            </a:r>
            <a:r>
              <a:rPr b="1" lang="en-US" sz="1800">
                <a:solidFill>
                  <a:schemeClr val="dk1"/>
                </a:solidFill>
              </a:rPr>
              <a:t>typedef</a:t>
            </a:r>
            <a:r>
              <a:rPr lang="en-US" sz="1800">
                <a:solidFill>
                  <a:schemeClr val="dk1"/>
                </a:solidFill>
              </a:rPr>
              <a:t>.</a:t>
            </a:r>
          </a:p>
          <a:p>
            <a:pPr indent="-342900" lvl="0" marL="1371600" marR="0" rtl="0" algn="just">
              <a:spcBef>
                <a:spcPts val="0"/>
              </a:spcBef>
              <a:buClr>
                <a:schemeClr val="dk1"/>
              </a:buClr>
              <a:buSzPct val="100000"/>
              <a:buAutoNum type="arabicPeriod"/>
            </a:pPr>
            <a:r>
              <a:rPr lang="en-US" sz="1800">
                <a:solidFill>
                  <a:schemeClr val="dk1"/>
                </a:solidFill>
              </a:rPr>
              <a:t>Java adds labeled </a:t>
            </a:r>
            <a:r>
              <a:rPr b="1" lang="en-US" sz="1800">
                <a:solidFill>
                  <a:schemeClr val="dk1"/>
                </a:solidFill>
              </a:rPr>
              <a:t>break </a:t>
            </a:r>
            <a:r>
              <a:rPr lang="en-US" sz="1800">
                <a:solidFill>
                  <a:schemeClr val="dk1"/>
                </a:solidFill>
              </a:rPr>
              <a:t>and </a:t>
            </a:r>
            <a:r>
              <a:rPr b="1" lang="en-US" sz="1800">
                <a:solidFill>
                  <a:schemeClr val="dk1"/>
                </a:solidFill>
              </a:rPr>
              <a:t>continue </a:t>
            </a:r>
            <a:r>
              <a:rPr lang="en-US" sz="1800">
                <a:solidFill>
                  <a:schemeClr val="dk1"/>
                </a:solidFill>
              </a:rPr>
              <a:t>statements (useful for loops).</a:t>
            </a:r>
          </a:p>
          <a:p>
            <a:pPr indent="-342900" lvl="0" marL="1371600" marR="0" rtl="0" algn="just">
              <a:spcBef>
                <a:spcPts val="0"/>
              </a:spcBef>
              <a:buClr>
                <a:schemeClr val="dk1"/>
              </a:buClr>
              <a:buSzPct val="100000"/>
              <a:buAutoNum type="arabicPeriod"/>
            </a:pPr>
            <a:r>
              <a:rPr lang="en-US" sz="1800">
                <a:solidFill>
                  <a:schemeClr val="dk1"/>
                </a:solidFill>
              </a:rPr>
              <a:t>Java adds many features required for object oriented programming.</a:t>
            </a:r>
          </a:p>
          <a:p>
            <a:pPr indent="-342900" lvl="0" marL="1371600" marR="0" rtl="0" algn="just">
              <a:spcBef>
                <a:spcPts val="0"/>
              </a:spcBef>
              <a:buClr>
                <a:schemeClr val="dk1"/>
              </a:buClr>
              <a:buSzPct val="100000"/>
              <a:buAutoNum type="arabicPeriod"/>
            </a:pPr>
            <a:r>
              <a:rPr lang="en-US" sz="1800">
                <a:solidFill>
                  <a:schemeClr val="dk1"/>
                </a:solidFill>
              </a:rPr>
              <a:t>Java does not support </a:t>
            </a:r>
            <a:r>
              <a:rPr b="1" lang="en-US" sz="1800">
                <a:solidFill>
                  <a:schemeClr val="dk1"/>
                </a:solidFill>
              </a:rPr>
              <a:t>pointers </a:t>
            </a:r>
            <a:r>
              <a:rPr lang="en-US" sz="1800">
                <a:solidFill>
                  <a:schemeClr val="dk1"/>
                </a:solidFill>
              </a:rPr>
              <a:t>to avoid unauthorized access of memory locations.</a:t>
            </a:r>
          </a:p>
          <a:p>
            <a:pPr indent="-342900" lvl="0" marL="1371600" marR="0" rtl="0" algn="just">
              <a:spcBef>
                <a:spcPts val="0"/>
              </a:spcBef>
              <a:buClr>
                <a:schemeClr val="dk1"/>
              </a:buClr>
              <a:buSzPct val="100000"/>
              <a:buAutoNum type="arabicPeriod"/>
            </a:pPr>
            <a:r>
              <a:rPr lang="en-US" sz="1800">
                <a:solidFill>
                  <a:schemeClr val="dk1"/>
                </a:solidFill>
              </a:rPr>
              <a:t>Java does not perform automatic </a:t>
            </a:r>
            <a:r>
              <a:rPr b="1" lang="en-US" sz="1800">
                <a:solidFill>
                  <a:schemeClr val="dk1"/>
                </a:solidFill>
              </a:rPr>
              <a:t>type conversions</a:t>
            </a:r>
            <a:r>
              <a:rPr lang="en-US" sz="1800">
                <a:solidFill>
                  <a:schemeClr val="dk1"/>
                </a:solidFill>
              </a:rPr>
              <a:t> that result in loss of precision.</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73948" y="485800"/>
            <a:ext cx="8662500" cy="1143000"/>
          </a:xfrm>
          <a:prstGeom prst="rect">
            <a:avLst/>
          </a:prstGeom>
          <a:noFill/>
          <a:ln>
            <a:noFill/>
          </a:ln>
        </p:spPr>
        <p:txBody>
          <a:bodyPr anchorCtr="0" anchor="t" bIns="45700" lIns="91425" rIns="91425" tIns="45700">
            <a:noAutofit/>
          </a:bodyPr>
          <a:lstStyle/>
          <a:p>
            <a:pPr indent="0" lvl="0" marL="0" marR="0" rtl="0" algn="l">
              <a:spcBef>
                <a:spcPts val="0"/>
              </a:spcBef>
              <a:buClr>
                <a:srgbClr val="7F7F7F"/>
              </a:buClr>
              <a:buSzPct val="25000"/>
              <a:buFont typeface="Arial"/>
              <a:buNone/>
            </a:pPr>
            <a:r>
              <a:rPr lang="en-US" sz="2800">
                <a:latin typeface="Arial"/>
                <a:ea typeface="Arial"/>
                <a:cs typeface="Arial"/>
                <a:sym typeface="Arial"/>
              </a:rPr>
              <a:t>Java basics</a:t>
            </a:r>
          </a:p>
          <a:p>
            <a:pPr indent="0" lvl="0" marL="0" marR="0" rtl="0" algn="l">
              <a:spcBef>
                <a:spcPts val="0"/>
              </a:spcBef>
              <a:buClr>
                <a:srgbClr val="7F7F7F"/>
              </a:buClr>
              <a:buSzPct val="25000"/>
              <a:buFont typeface="Arial"/>
              <a:buNone/>
            </a:pPr>
            <a:r>
              <a:rPr i="1" lang="en-US" sz="2400">
                <a:latin typeface="Arial"/>
                <a:ea typeface="Arial"/>
                <a:cs typeface="Arial"/>
                <a:sym typeface="Arial"/>
              </a:rPr>
              <a:t>general description</a:t>
            </a:r>
          </a:p>
        </p:txBody>
      </p:sp>
      <p:sp>
        <p:nvSpPr>
          <p:cNvPr id="187" name="Shape 187"/>
          <p:cNvSpPr txBox="1"/>
          <p:nvPr>
            <p:ph idx="12" type="sldNum"/>
          </p:nvPr>
        </p:nvSpPr>
        <p:spPr>
          <a:xfrm>
            <a:off x="4355976" y="6715147"/>
            <a:ext cx="431999" cy="142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Arial"/>
                <a:ea typeface="Arial"/>
                <a:cs typeface="Arial"/>
                <a:sym typeface="Arial"/>
              </a:rPr>
              <a:t>‹#›</a:t>
            </a:fld>
          </a:p>
        </p:txBody>
      </p:sp>
      <p:grpSp>
        <p:nvGrpSpPr>
          <p:cNvPr id="188" name="Shape 188"/>
          <p:cNvGrpSpPr/>
          <p:nvPr/>
        </p:nvGrpSpPr>
        <p:grpSpPr>
          <a:xfrm>
            <a:off x="0" y="-3465"/>
            <a:ext cx="9144000" cy="425099"/>
            <a:chOff x="0" y="-3465"/>
            <a:chExt cx="9144000" cy="425099"/>
          </a:xfrm>
        </p:grpSpPr>
        <p:grpSp>
          <p:nvGrpSpPr>
            <p:cNvPr id="189" name="Shape 189"/>
            <p:cNvGrpSpPr/>
            <p:nvPr/>
          </p:nvGrpSpPr>
          <p:grpSpPr>
            <a:xfrm>
              <a:off x="0" y="0"/>
              <a:ext cx="9144000" cy="404700"/>
              <a:chOff x="0" y="0"/>
              <a:chExt cx="9144000" cy="404700"/>
            </a:xfrm>
          </p:grpSpPr>
          <p:sp>
            <p:nvSpPr>
              <p:cNvPr id="190" name="Shape 190"/>
              <p:cNvSpPr/>
              <p:nvPr/>
            </p:nvSpPr>
            <p:spPr>
              <a:xfrm>
                <a:off x="0" y="0"/>
                <a:ext cx="9144000" cy="4047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191" name="Shape 191"/>
              <p:cNvSpPr txBox="1"/>
              <p:nvPr/>
            </p:nvSpPr>
            <p:spPr>
              <a:xfrm>
                <a:off x="107504" y="63829"/>
                <a:ext cx="22322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Arial"/>
                    <a:ea typeface="Arial"/>
                    <a:cs typeface="Arial"/>
                    <a:sym typeface="Arial"/>
                  </a:rPr>
                  <a:t>Name of the program</a:t>
                </a:r>
              </a:p>
            </p:txBody>
          </p:sp>
        </p:grpSp>
        <p:pic>
          <p:nvPicPr>
            <p:cNvPr id="192" name="Shape 192"/>
            <p:cNvPicPr preferRelativeResize="0"/>
            <p:nvPr/>
          </p:nvPicPr>
          <p:blipFill rotWithShape="1">
            <a:blip r:embed="rId3">
              <a:alphaModFix/>
            </a:blip>
            <a:srcRect b="0" l="0" r="0" t="0"/>
            <a:stretch/>
          </p:blipFill>
          <p:spPr>
            <a:xfrm>
              <a:off x="7164288" y="-3465"/>
              <a:ext cx="1933200" cy="425099"/>
            </a:xfrm>
            <a:prstGeom prst="rect">
              <a:avLst/>
            </a:prstGeom>
            <a:noFill/>
            <a:ln>
              <a:noFill/>
            </a:ln>
          </p:spPr>
        </p:pic>
      </p:grpSp>
      <p:sp>
        <p:nvSpPr>
          <p:cNvPr id="193" name="Shape 193"/>
          <p:cNvSpPr txBox="1"/>
          <p:nvPr/>
        </p:nvSpPr>
        <p:spPr>
          <a:xfrm>
            <a:off x="0" y="1349150"/>
            <a:ext cx="9144000" cy="1815900"/>
          </a:xfrm>
          <a:prstGeom prst="rect">
            <a:avLst/>
          </a:prstGeom>
          <a:noFill/>
          <a:ln>
            <a:noFill/>
          </a:ln>
        </p:spPr>
        <p:txBody>
          <a:bodyPr anchorCtr="0" anchor="t" bIns="45700" lIns="91425" rIns="91425" tIns="45700">
            <a:noAutofit/>
          </a:bodyPr>
          <a:lstStyle/>
          <a:p>
            <a:pPr indent="0" lvl="0" marL="914400" marR="0" rtl="0" algn="just">
              <a:spcBef>
                <a:spcPts val="0"/>
              </a:spcBef>
              <a:buNone/>
            </a:pPr>
            <a:r>
              <a:rPr lang="en-US" sz="1800">
                <a:solidFill>
                  <a:schemeClr val="dk1"/>
                </a:solidFill>
              </a:rPr>
              <a:t>9.	Java does not support </a:t>
            </a:r>
            <a:r>
              <a:rPr b="1" lang="en-US" sz="1800">
                <a:solidFill>
                  <a:schemeClr val="dk1"/>
                </a:solidFill>
              </a:rPr>
              <a:t>global variables</a:t>
            </a:r>
            <a:r>
              <a:rPr lang="en-US" sz="1800">
                <a:solidFill>
                  <a:schemeClr val="dk1"/>
                </a:solidFill>
              </a:rPr>
              <a:t>. Every method and variable is declared within a class and forms part of that class.</a:t>
            </a:r>
          </a:p>
          <a:p>
            <a:pPr indent="0" lvl="0" marL="914400" marR="0" rtl="0" algn="just">
              <a:spcBef>
                <a:spcPts val="0"/>
              </a:spcBef>
              <a:buNone/>
            </a:pPr>
            <a:r>
              <a:rPr lang="en-US" sz="1800">
                <a:solidFill>
                  <a:schemeClr val="dk1"/>
                </a:solidFill>
              </a:rPr>
              <a:t>10. 	Java does not allow </a:t>
            </a:r>
            <a:r>
              <a:rPr b="1" lang="en-US" sz="1800">
                <a:solidFill>
                  <a:schemeClr val="dk1"/>
                </a:solidFill>
              </a:rPr>
              <a:t>default arguments</a:t>
            </a:r>
            <a:r>
              <a:rPr lang="en-US" sz="1800">
                <a:solidFill>
                  <a:schemeClr val="dk1"/>
                </a:solidFill>
              </a:rPr>
              <a:t>.</a:t>
            </a:r>
          </a:p>
          <a:p>
            <a:pPr indent="0" lvl="0" marL="914400" marR="0" rtl="0" algn="just">
              <a:spcBef>
                <a:spcPts val="0"/>
              </a:spcBef>
              <a:buNone/>
            </a:pPr>
            <a:r>
              <a:rPr lang="en-US" sz="1800">
                <a:solidFill>
                  <a:schemeClr val="dk1"/>
                </a:solidFill>
              </a:rPr>
              <a:t>11. 	Java does not support </a:t>
            </a:r>
            <a:r>
              <a:rPr b="1" lang="en-US" sz="1800">
                <a:solidFill>
                  <a:schemeClr val="dk1"/>
                </a:solidFill>
              </a:rPr>
              <a:t>multiple inheritance</a:t>
            </a:r>
            <a:r>
              <a:rPr lang="en-US" sz="1800">
                <a:solidFill>
                  <a:schemeClr val="dk1"/>
                </a:solidFill>
              </a:rPr>
              <a:t>. We will see later how to perform this.</a:t>
            </a:r>
          </a:p>
          <a:p>
            <a:pPr indent="0" lvl="0" marL="914400" marR="0" rtl="0" algn="just">
              <a:spcBef>
                <a:spcPts val="0"/>
              </a:spcBef>
              <a:buNone/>
            </a:pPr>
            <a:r>
              <a:rPr lang="en-US" sz="1800">
                <a:solidFill>
                  <a:schemeClr val="dk1"/>
                </a:solidFill>
              </a:rPr>
              <a:t>12. 	 It is not possible to declare </a:t>
            </a:r>
            <a:r>
              <a:rPr b="1" lang="en-US" sz="1800">
                <a:solidFill>
                  <a:schemeClr val="dk1"/>
                </a:solidFill>
              </a:rPr>
              <a:t>unsigned integers</a:t>
            </a:r>
            <a:r>
              <a:rPr lang="en-US" sz="1800">
                <a:solidFill>
                  <a:schemeClr val="dk1"/>
                </a:solidFill>
              </a:rPr>
              <a:t> in Java.</a:t>
            </a:r>
          </a:p>
          <a:p>
            <a:pPr indent="0" lvl="0" marL="914400" marR="0" rtl="0" algn="just">
              <a:spcBef>
                <a:spcPts val="0"/>
              </a:spcBef>
              <a:buNone/>
            </a:pPr>
            <a:r>
              <a:rPr lang="en-US" sz="1800">
                <a:solidFill>
                  <a:schemeClr val="dk1"/>
                </a:solidFill>
              </a:rPr>
              <a:t>13.	 In Java objects are passed by </a:t>
            </a:r>
            <a:r>
              <a:rPr b="1" lang="en-US" sz="1800">
                <a:solidFill>
                  <a:schemeClr val="dk1"/>
                </a:solidFill>
              </a:rPr>
              <a:t>reference </a:t>
            </a:r>
            <a:r>
              <a:rPr lang="en-US" sz="1800">
                <a:solidFill>
                  <a:schemeClr val="dk1"/>
                </a:solidFill>
              </a:rPr>
              <a:t>only. In C++ objects may be passed by value or reference.</a:t>
            </a:r>
          </a:p>
          <a:p>
            <a:pPr indent="0" lvl="0" marL="914400" marR="0" rtl="0" algn="just">
              <a:spcBef>
                <a:spcPts val="0"/>
              </a:spcBef>
              <a:buNone/>
            </a:pPr>
            <a:r>
              <a:rPr lang="en-US" sz="1800">
                <a:solidFill>
                  <a:schemeClr val="dk1"/>
                </a:solidFill>
              </a:rPr>
              <a:t>14. 	 Java allows </a:t>
            </a:r>
            <a:r>
              <a:rPr b="1" lang="en-US" sz="1800">
                <a:solidFill>
                  <a:schemeClr val="dk1"/>
                </a:solidFill>
              </a:rPr>
              <a:t>multithreading</a:t>
            </a:r>
            <a:r>
              <a:rPr lang="en-US" sz="1800">
                <a:solidFill>
                  <a:schemeClr val="dk1"/>
                </a:solidFill>
              </a:rPr>
              <a:t>, so two or more pieces of the same program can be executed concurrently.</a:t>
            </a:r>
          </a:p>
          <a:p>
            <a:pPr indent="0" lvl="0" marL="914400" marR="0" rtl="0" algn="just">
              <a:spcBef>
                <a:spcPts val="0"/>
              </a:spcBef>
              <a:buNone/>
            </a:pPr>
            <a:r>
              <a:rPr lang="en-US" sz="1800">
                <a:solidFill>
                  <a:schemeClr val="dk1"/>
                </a:solidFill>
              </a:rPr>
              <a:t>15. 	 Java uses </a:t>
            </a:r>
            <a:r>
              <a:rPr b="1" lang="en-US" sz="1800">
                <a:solidFill>
                  <a:schemeClr val="dk1"/>
                </a:solidFill>
              </a:rPr>
              <a:t>packages </a:t>
            </a:r>
            <a:r>
              <a:rPr lang="en-US" sz="1800">
                <a:solidFill>
                  <a:schemeClr val="dk1"/>
                </a:solidFill>
              </a:rPr>
              <a:t>and </a:t>
            </a:r>
            <a:r>
              <a:rPr b="1" lang="en-US" sz="1800">
                <a:solidFill>
                  <a:schemeClr val="dk1"/>
                </a:solidFill>
              </a:rPr>
              <a:t>interfaces</a:t>
            </a:r>
            <a:r>
              <a:rPr lang="en-US" sz="1800">
                <a:solidFill>
                  <a:schemeClr val="dk1"/>
                </a:solidFill>
              </a:rPr>
              <a:t>.</a:t>
            </a:r>
          </a:p>
          <a:p>
            <a:pPr indent="0" lvl="0" marL="914400" marR="0" rtl="0" algn="just">
              <a:spcBef>
                <a:spcPts val="0"/>
              </a:spcBef>
              <a:buNone/>
            </a:pPr>
            <a:r>
              <a:rPr lang="en-US" sz="1800">
                <a:solidFill>
                  <a:schemeClr val="dk1"/>
                </a:solidFill>
              </a:rPr>
              <a:t>16. 	 The use of </a:t>
            </a:r>
            <a:r>
              <a:rPr b="1" lang="en-US" sz="1800">
                <a:solidFill>
                  <a:schemeClr val="dk1"/>
                </a:solidFill>
              </a:rPr>
              <a:t>unicode</a:t>
            </a:r>
            <a:r>
              <a:rPr lang="en-US" sz="1800">
                <a:solidFill>
                  <a:schemeClr val="dk1"/>
                </a:solidFill>
              </a:rPr>
              <a:t>*</a:t>
            </a:r>
            <a:r>
              <a:rPr b="1" lang="en-US" sz="1800">
                <a:solidFill>
                  <a:schemeClr val="dk1"/>
                </a:solidFill>
              </a:rPr>
              <a:t> </a:t>
            </a:r>
            <a:r>
              <a:rPr lang="en-US" sz="1800">
                <a:solidFill>
                  <a:schemeClr val="dk1"/>
                </a:solidFill>
              </a:rPr>
              <a:t>characters ensures portability.</a:t>
            </a:r>
          </a:p>
          <a:p>
            <a:pPr indent="0" lvl="0" marL="914400" marR="0" rtl="0" algn="just">
              <a:spcBef>
                <a:spcPts val="0"/>
              </a:spcBef>
              <a:buNone/>
            </a:pPr>
            <a:r>
              <a:rPr lang="en-US" sz="1800">
                <a:solidFill>
                  <a:schemeClr val="dk1"/>
                </a:solidFill>
              </a:rPr>
              <a:t>17.	 Though C++ and Java support Boolean data type, C++ takes any nonzero value as true and zero as false. True and false in Java are predefined literals that are values for a boolean expression.</a:t>
            </a:r>
          </a:p>
          <a:p>
            <a:pPr indent="0" lvl="0" marL="914400" marR="0" rtl="0" algn="just">
              <a:spcBef>
                <a:spcPts val="0"/>
              </a:spcBef>
              <a:buNone/>
            </a:pPr>
            <a:r>
              <a:rPr lang="en-US" sz="1800">
                <a:solidFill>
                  <a:schemeClr val="dk1"/>
                </a:solidFill>
              </a:rPr>
              <a:t>18. 	 In C++ there is no requirement that a thrown exception is caught, whereas Java obliges you to do so.</a:t>
            </a: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lvl="0" marR="0" rtl="0" algn="just">
              <a:spcBef>
                <a:spcPts val="0"/>
              </a:spcBef>
              <a:buNone/>
            </a:pPr>
            <a:r>
              <a:t/>
            </a:r>
            <a:endParaRPr sz="1800">
              <a:solidFill>
                <a:schemeClr val="dk1"/>
              </a:solidFill>
            </a:endParaRPr>
          </a:p>
          <a:p>
            <a:pPr indent="0" lvl="0" marL="0" marR="0" rtl="0" algn="just">
              <a:spcBef>
                <a:spcPts val="0"/>
              </a:spcBef>
              <a:buSzPct val="25000"/>
              <a:buNone/>
            </a:pPr>
            <a:r>
              <a:rPr lang="en-US" sz="1800">
                <a:solidFill>
                  <a:schemeClr val="dk1"/>
                </a:solidFill>
                <a:latin typeface="Arial"/>
                <a:ea typeface="Arial"/>
                <a:cs typeface="Arial"/>
                <a:sym typeface="Arial"/>
              </a:rPr>
              <a:t>			</a:t>
            </a:r>
          </a:p>
          <a:p>
            <a:pPr indent="0" lvl="0" marL="0" marR="0" rtl="0" algn="just">
              <a:spcBef>
                <a:spcPts val="0"/>
              </a:spcBef>
              <a:buNone/>
            </a:pPr>
            <a:r>
              <a:t/>
            </a:r>
            <a:endParaRPr sz="1800">
              <a:solidFill>
                <a:schemeClr val="dk1"/>
              </a:solidFill>
              <a:latin typeface="Arial"/>
              <a:ea typeface="Arial"/>
              <a:cs typeface="Arial"/>
              <a:sym typeface="Arial"/>
            </a:endParaRPr>
          </a:p>
        </p:txBody>
      </p:sp>
      <p:sp>
        <p:nvSpPr>
          <p:cNvPr id="194" name="Shape 194"/>
          <p:cNvSpPr txBox="1"/>
          <p:nvPr/>
        </p:nvSpPr>
        <p:spPr>
          <a:xfrm>
            <a:off x="125" y="6262100"/>
            <a:ext cx="9144000" cy="674700"/>
          </a:xfrm>
          <a:prstGeom prst="rect">
            <a:avLst/>
          </a:prstGeom>
          <a:noFill/>
          <a:ln>
            <a:noFill/>
          </a:ln>
        </p:spPr>
        <p:txBody>
          <a:bodyPr anchorCtr="0" anchor="t" bIns="91425" lIns="91425" rIns="91425" tIns="91425">
            <a:noAutofit/>
          </a:bodyPr>
          <a:lstStyle/>
          <a:p>
            <a:pPr lvl="0" rtl="0">
              <a:spcBef>
                <a:spcPts val="0"/>
              </a:spcBef>
              <a:buNone/>
            </a:pPr>
            <a:r>
              <a:rPr i="1" lang="en-US" sz="1200"/>
              <a:t>* An international encoding standard for use with different languages and scripts, by which each letter, digit, or symbol is assigned a unique numeric value that applies across different platforms and programs. Do you remember ASCII?</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Teaching material expample PPTS">
  <a:themeElements>
    <a:clrScheme name="netmind - BN">
      <a:dk1>
        <a:srgbClr val="000000"/>
      </a:dk1>
      <a:lt1>
        <a:srgbClr val="FFFFFF"/>
      </a:lt1>
      <a:dk2>
        <a:srgbClr val="1F497D"/>
      </a:dk2>
      <a:lt2>
        <a:srgbClr val="EEECE1"/>
      </a:lt2>
      <a:accent1>
        <a:srgbClr val="00558E"/>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