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 Id="rId3" Type="http://schemas.openxmlformats.org/officeDocument/2006/relationships/image" Target="../media/image0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2" name="Shape 72"/>
        <p:cNvGrpSpPr/>
        <p:nvPr/>
      </p:nvGrpSpPr>
      <p:grpSpPr>
        <a:xfrm>
          <a:off x="0" y="0"/>
          <a:ext cx="0" cy="0"/>
          <a:chOff x="0" y="0"/>
          <a:chExt cx="0" cy="0"/>
        </a:xfrm>
      </p:grpSpPr>
      <p:sp>
        <p:nvSpPr>
          <p:cNvPr id="73" name="Shape 73"/>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76" name="Shape 76"/>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77" name="Shape 7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78" name="Shape 78"/>
        <p:cNvGrpSpPr/>
        <p:nvPr/>
      </p:nvGrpSpPr>
      <p:grpSpPr>
        <a:xfrm>
          <a:off x="0" y="0"/>
          <a:ext cx="0" cy="0"/>
          <a:chOff x="0" y="0"/>
          <a:chExt cx="0" cy="0"/>
        </a:xfrm>
      </p:grpSpPr>
      <p:sp>
        <p:nvSpPr>
          <p:cNvPr id="79" name="Shape 79"/>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80" name="Shape 8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1" name="Shape 81"/>
        <p:cNvGrpSpPr/>
        <p:nvPr/>
      </p:nvGrpSpPr>
      <p:grpSpPr>
        <a:xfrm>
          <a:off x="0" y="0"/>
          <a:ext cx="0" cy="0"/>
          <a:chOff x="0" y="0"/>
          <a:chExt cx="0" cy="0"/>
        </a:xfrm>
      </p:grpSpPr>
      <p:sp>
        <p:nvSpPr>
          <p:cNvPr id="82" name="Shape 82"/>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7" name="Shape 87"/>
        <p:cNvGrpSpPr/>
        <p:nvPr/>
      </p:nvGrpSpPr>
      <p:grpSpPr>
        <a:xfrm>
          <a:off x="0" y="0"/>
          <a:ext cx="0" cy="0"/>
          <a:chOff x="0" y="0"/>
          <a:chExt cx="0" cy="0"/>
        </a:xfrm>
      </p:grpSpPr>
      <p:sp>
        <p:nvSpPr>
          <p:cNvPr id="88" name="Shape 8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2" name="Shape 92"/>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3" name="Shape 9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8" name="Shape 9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99" name="Shape 99"/>
          <p:cNvPicPr preferRelativeResize="0"/>
          <p:nvPr/>
        </p:nvPicPr>
        <p:blipFill>
          <a:blip r:embed="rId2">
            <a:alphaModFix/>
          </a:blip>
          <a:stretch>
            <a:fillRect/>
          </a:stretch>
        </p:blipFill>
        <p:spPr>
          <a:xfrm>
            <a:off x="3637106" y="0"/>
            <a:ext cx="3913317" cy="654950"/>
          </a:xfrm>
          <a:prstGeom prst="rect">
            <a:avLst/>
          </a:prstGeom>
          <a:noFill/>
          <a:ln>
            <a:noFill/>
          </a:ln>
        </p:spPr>
      </p:pic>
      <p:pic>
        <p:nvPicPr>
          <p:cNvPr id="100" name="Shape 100"/>
          <p:cNvPicPr preferRelativeResize="0"/>
          <p:nvPr/>
        </p:nvPicPr>
        <p:blipFill>
          <a:blip r:embed="rId3">
            <a:alphaModFix/>
          </a:blip>
          <a:stretch>
            <a:fillRect/>
          </a:stretch>
        </p:blipFill>
        <p:spPr>
          <a:xfrm>
            <a:off x="7550397" y="0"/>
            <a:ext cx="1593602" cy="6549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01" name="Shape 101"/>
        <p:cNvGrpSpPr/>
        <p:nvPr/>
      </p:nvGrpSpPr>
      <p:grpSpPr>
        <a:xfrm>
          <a:off x="0" y="0"/>
          <a:ext cx="0" cy="0"/>
          <a:chOff x="0" y="0"/>
          <a:chExt cx="0" cy="0"/>
        </a:xfrm>
      </p:grpSpPr>
      <p:sp>
        <p:nvSpPr>
          <p:cNvPr id="102" name="Shape 102"/>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4" name="Shape 104"/>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106" name="Shape 10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09" name="Shape 10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10" name="Shape 110"/>
        <p:cNvGrpSpPr/>
        <p:nvPr/>
      </p:nvGrpSpPr>
      <p:grpSpPr>
        <a:xfrm>
          <a:off x="0" y="0"/>
          <a:ext cx="0" cy="0"/>
          <a:chOff x="0" y="0"/>
          <a:chExt cx="0" cy="0"/>
        </a:xfrm>
      </p:grpSpPr>
      <p:sp>
        <p:nvSpPr>
          <p:cNvPr id="111" name="Shape 111"/>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14" name="Shape 114"/>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16" name="Shape 1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7" name="Shape 117"/>
        <p:cNvGrpSpPr/>
        <p:nvPr/>
      </p:nvGrpSpPr>
      <p:grpSpPr>
        <a:xfrm>
          <a:off x="0" y="0"/>
          <a:ext cx="0" cy="0"/>
          <a:chOff x="0" y="0"/>
          <a:chExt cx="0" cy="0"/>
        </a:xfrm>
      </p:grpSpPr>
      <p:sp>
        <p:nvSpPr>
          <p:cNvPr id="118" name="Shape 118"/>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20" name="Shape 120"/>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21" name="Shape 12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22" name="Shape 122"/>
        <p:cNvGrpSpPr/>
        <p:nvPr/>
      </p:nvGrpSpPr>
      <p:grpSpPr>
        <a:xfrm>
          <a:off x="0" y="0"/>
          <a:ext cx="0" cy="0"/>
          <a:chOff x="0" y="0"/>
          <a:chExt cx="0" cy="0"/>
        </a:xfrm>
      </p:grpSpPr>
      <p:sp>
        <p:nvSpPr>
          <p:cNvPr id="123" name="Shape 123"/>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24" name="Shape 124"/>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5" name="Shape 12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6" name="Shape 126"/>
        <p:cNvGrpSpPr/>
        <p:nvPr/>
      </p:nvGrpSpPr>
      <p:grpSpPr>
        <a:xfrm>
          <a:off x="0" y="0"/>
          <a:ext cx="0" cy="0"/>
          <a:chOff x="0" y="0"/>
          <a:chExt cx="0" cy="0"/>
        </a:xfrm>
      </p:grpSpPr>
      <p:sp>
        <p:nvSpPr>
          <p:cNvPr id="127" name="Shape 12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2C4C9"/>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2C4C9"/>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0" name="Shape 70"/>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1" name="Shape 71"/>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s"/>
              <a:t>ACTIONBAR/TOOLBAR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t/>
            </a:r>
            <a:endParaRPr/>
          </a:p>
        </p:txBody>
      </p:sp>
      <p:sp>
        <p:nvSpPr>
          <p:cNvPr id="195" name="Shape 195"/>
          <p:cNvSpPr txBox="1"/>
          <p:nvPr/>
        </p:nvSpPr>
        <p:spPr>
          <a:xfrm>
            <a:off x="428925" y="849175"/>
            <a:ext cx="8408399" cy="33717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lang="es" sz="1100">
                <a:latin typeface="Roboto"/>
                <a:ea typeface="Roboto"/>
                <a:cs typeface="Roboto"/>
                <a:sym typeface="Roboto"/>
              </a:rPr>
              <a:t>Las propiedades principales del Toolbar son:</a:t>
            </a:r>
          </a:p>
          <a:p>
            <a:pPr indent="-298450" lvl="0" marL="457200" rtl="0" algn="just">
              <a:lnSpc>
                <a:spcPct val="115000"/>
              </a:lnSpc>
              <a:spcBef>
                <a:spcPts val="1000"/>
              </a:spcBef>
              <a:buSzPct val="100000"/>
              <a:buFont typeface="Roboto"/>
              <a:buChar char="●"/>
            </a:pPr>
            <a:r>
              <a:rPr lang="es" sz="1100">
                <a:latin typeface="Roboto"/>
                <a:ea typeface="Roboto"/>
                <a:cs typeface="Roboto"/>
                <a:sym typeface="Roboto"/>
              </a:rPr>
              <a:t>android:width:requerido. Nos dará el ancho del Toolbar.</a:t>
            </a:r>
          </a:p>
          <a:p>
            <a:pPr indent="-298450" lvl="0" marL="457200" rtl="0" algn="just">
              <a:lnSpc>
                <a:spcPct val="115000"/>
              </a:lnSpc>
              <a:spcBef>
                <a:spcPts val="1000"/>
              </a:spcBef>
              <a:buSzPct val="100000"/>
              <a:buFont typeface="Roboto"/>
              <a:buChar char="●"/>
            </a:pPr>
            <a:r>
              <a:rPr lang="es" sz="1100">
                <a:latin typeface="Roboto"/>
                <a:ea typeface="Roboto"/>
                <a:cs typeface="Roboto"/>
                <a:sym typeface="Roboto"/>
              </a:rPr>
              <a:t>android:height: Para indicar la altura del Toolbar, si queremos guardar los valores de la Action Bar podemos llamar a (?attr/actionBarSize) y asi obtendremos la altura por defecto de la ActionBar, en el caso de estar interesado en una altura diferente, deberíamos definir la propiedad</a:t>
            </a:r>
          </a:p>
          <a:p>
            <a:pPr indent="-298450" lvl="1" marL="914400" rtl="0" algn="just">
              <a:lnSpc>
                <a:spcPct val="115000"/>
              </a:lnSpc>
              <a:spcBef>
                <a:spcPts val="1000"/>
              </a:spcBef>
              <a:buSzPct val="100000"/>
              <a:buFont typeface="Roboto"/>
              <a:buChar char="○"/>
            </a:pPr>
            <a:r>
              <a:rPr lang="es" sz="1100">
                <a:latin typeface="Roboto"/>
                <a:ea typeface="Roboto"/>
                <a:cs typeface="Roboto"/>
                <a:sym typeface="Roboto"/>
              </a:rPr>
              <a:t>minHeight e indicarle la (?attr/actionBarSize) que los ActionViews y el menu Overflow lo represente en la parte superior derecha del Toolbar.</a:t>
            </a:r>
          </a:p>
          <a:p>
            <a:pPr indent="0" lvl="0" marL="0" rtl="0" algn="just">
              <a:lnSpc>
                <a:spcPct val="115000"/>
              </a:lnSpc>
              <a:spcBef>
                <a:spcPts val="1000"/>
              </a:spcBef>
              <a:buNone/>
            </a:pPr>
            <a:r>
              <a:t/>
            </a:r>
            <a:endParaRPr sz="1100">
              <a:latin typeface="Roboto"/>
              <a:ea typeface="Roboto"/>
              <a:cs typeface="Roboto"/>
              <a:sym typeface="Roboto"/>
            </a:endParaRPr>
          </a:p>
          <a:p>
            <a:pPr indent="-298450" lvl="0" marL="457200" rtl="0" algn="just">
              <a:lnSpc>
                <a:spcPct val="115000"/>
              </a:lnSpc>
              <a:spcBef>
                <a:spcPts val="1000"/>
              </a:spcBef>
              <a:buSzPct val="100000"/>
              <a:buFont typeface="Roboto"/>
              <a:buChar char="●"/>
            </a:pPr>
            <a:r>
              <a:rPr lang="es" sz="1100">
                <a:latin typeface="Roboto"/>
                <a:ea typeface="Roboto"/>
                <a:cs typeface="Roboto"/>
                <a:sym typeface="Roboto"/>
              </a:rPr>
              <a:t>android:background: Mediante esta propiedad aseguramos el valor del background, por lo que le indicamos el ?attr/colorPrimary y así nos cogerá el definido por el style.</a:t>
            </a:r>
          </a:p>
          <a:p>
            <a:pPr indent="-298450" lvl="0" marL="457200" rtl="0" algn="just">
              <a:lnSpc>
                <a:spcPct val="115000"/>
              </a:lnSpc>
              <a:spcBef>
                <a:spcPts val="1000"/>
              </a:spcBef>
              <a:buSzPct val="100000"/>
              <a:buFont typeface="Roboto"/>
              <a:buChar char="●"/>
            </a:pPr>
            <a:r>
              <a:rPr lang="es" sz="1100">
                <a:latin typeface="Roboto"/>
                <a:ea typeface="Roboto"/>
                <a:cs typeface="Roboto"/>
                <a:sym typeface="Roboto"/>
              </a:rPr>
              <a:t>app:popupTheme: Propiedad para sobreescribir el Overflow de la Toolbar.</a:t>
            </a:r>
          </a:p>
          <a:p>
            <a:pPr indent="-298450" lvl="0" marL="457200" rtl="0" algn="just">
              <a:lnSpc>
                <a:spcPct val="115000"/>
              </a:lnSpc>
              <a:spcBef>
                <a:spcPts val="1000"/>
              </a:spcBef>
              <a:buSzPct val="100000"/>
              <a:buFont typeface="Roboto"/>
              <a:buChar char="●"/>
            </a:pPr>
            <a:r>
              <a:rPr lang="es" sz="1100">
                <a:latin typeface="Roboto"/>
                <a:ea typeface="Roboto"/>
                <a:cs typeface="Roboto"/>
                <a:sym typeface="Roboto"/>
              </a:rPr>
              <a:t>app:theme: Sobreescribir propiedades del Toolbar.</a:t>
            </a:r>
          </a:p>
          <a:p>
            <a:pPr lvl="0" rtl="0" algn="just">
              <a:lnSpc>
                <a:spcPct val="115000"/>
              </a:lnSpc>
              <a:spcBef>
                <a:spcPts val="1000"/>
              </a:spcBef>
              <a:buNone/>
            </a:pPr>
            <a:r>
              <a:t/>
            </a:r>
            <a:endParaRPr sz="1100">
              <a:latin typeface="Roboto"/>
              <a:ea typeface="Roboto"/>
              <a:cs typeface="Roboto"/>
              <a:sym typeface="Roboto"/>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APPBARLAYOUT</a:t>
            </a:r>
          </a:p>
        </p:txBody>
      </p:sp>
      <p:sp>
        <p:nvSpPr>
          <p:cNvPr id="201" name="Shape 201"/>
          <p:cNvSpPr txBox="1"/>
          <p:nvPr/>
        </p:nvSpPr>
        <p:spPr>
          <a:xfrm>
            <a:off x="436625" y="978050"/>
            <a:ext cx="8243700" cy="1301099"/>
          </a:xfrm>
          <a:prstGeom prst="rect">
            <a:avLst/>
          </a:prstGeom>
          <a:noFill/>
          <a:ln>
            <a:noFill/>
          </a:ln>
        </p:spPr>
        <p:txBody>
          <a:bodyPr anchorCtr="0" anchor="t" bIns="91425" lIns="91425" rIns="91425" tIns="91425">
            <a:noAutofit/>
          </a:bodyPr>
          <a:lstStyle/>
          <a:p>
            <a:pPr lvl="0" rtl="0">
              <a:spcBef>
                <a:spcPts val="0"/>
              </a:spcBef>
              <a:buNone/>
            </a:pPr>
            <a:r>
              <a:rPr lang="es" sz="1100">
                <a:latin typeface="Roboto"/>
                <a:ea typeface="Roboto"/>
                <a:cs typeface="Roboto"/>
                <a:sym typeface="Roboto"/>
              </a:rPr>
              <a:t>Android en Agosto facilitó nuevos contenedores para facilitar la coordinación y animación en una vista.  En la nueva librería se añade un nuevo componente AppBarLayout que junto con el CoordinatorLayout, nos facilitará la configuración del Toolbar para coordinar diversos eventos, sobre todo los Scrolls coordinados con el Toolbar.</a:t>
            </a:r>
          </a:p>
          <a:p>
            <a:pPr lvl="0" rtl="0">
              <a:spcBef>
                <a:spcPts val="0"/>
              </a:spcBef>
              <a:buNone/>
            </a:pPr>
            <a:r>
              <a:t/>
            </a:r>
            <a:endParaRPr sz="1100">
              <a:latin typeface="Roboto"/>
              <a:ea typeface="Roboto"/>
              <a:cs typeface="Roboto"/>
              <a:sym typeface="Roboto"/>
            </a:endParaRPr>
          </a:p>
          <a:p>
            <a:pPr lvl="0">
              <a:spcBef>
                <a:spcPts val="0"/>
              </a:spcBef>
              <a:buNone/>
            </a:pPr>
            <a:r>
              <a:rPr lang="es" sz="1100">
                <a:latin typeface="Roboto"/>
                <a:ea typeface="Roboto"/>
                <a:cs typeface="Roboto"/>
                <a:sym typeface="Roboto"/>
              </a:rPr>
              <a:t>Para generar un Scroll deberemos de atar la vista con el AppBarLayout y en el Toolbar indicar la propiedad layout_scrollFlags.</a:t>
            </a:r>
          </a:p>
        </p:txBody>
      </p:sp>
      <p:sp>
        <p:nvSpPr>
          <p:cNvPr id="202" name="Shape 202"/>
          <p:cNvSpPr txBox="1"/>
          <p:nvPr/>
        </p:nvSpPr>
        <p:spPr>
          <a:xfrm>
            <a:off x="299100" y="2480075"/>
            <a:ext cx="3755100" cy="1755299"/>
          </a:xfrm>
          <a:prstGeom prst="rect">
            <a:avLst/>
          </a:prstGeom>
          <a:solidFill>
            <a:srgbClr val="FFFFFF"/>
          </a:solidFill>
          <a:ln cap="flat" cmpd="sng" w="9525">
            <a:solidFill>
              <a:srgbClr val="0C343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android.support.v7.widget.Toolbar</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:id=</a:t>
            </a:r>
            <a:r>
              <a:rPr b="1" lang="es" sz="1000">
                <a:solidFill>
                  <a:srgbClr val="008000"/>
                </a:solidFill>
                <a:highlight>
                  <a:srgbClr val="FFFFFF"/>
                </a:highlight>
                <a:latin typeface="Roboto"/>
                <a:ea typeface="Roboto"/>
                <a:cs typeface="Roboto"/>
                <a:sym typeface="Roboto"/>
              </a:rPr>
              <a:t>"@+id/toolbar"</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:layout_width=</a:t>
            </a:r>
            <a:r>
              <a:rPr b="1" lang="es" sz="1000">
                <a:solidFill>
                  <a:srgbClr val="008000"/>
                </a:solidFill>
                <a:highlight>
                  <a:srgbClr val="FFFFFF"/>
                </a:highlight>
                <a:latin typeface="Roboto"/>
                <a:ea typeface="Roboto"/>
                <a:cs typeface="Roboto"/>
                <a:sym typeface="Roboto"/>
              </a:rPr>
              <a:t>"match_parent"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:minHeight=</a:t>
            </a:r>
            <a:r>
              <a:rPr b="1" lang="es" sz="1000">
                <a:solidFill>
                  <a:srgbClr val="008000"/>
                </a:solidFill>
                <a:highlight>
                  <a:srgbClr val="FFFFFF"/>
                </a:highlight>
                <a:latin typeface="Roboto"/>
                <a:ea typeface="Roboto"/>
                <a:cs typeface="Roboto"/>
                <a:sym typeface="Roboto"/>
              </a:rPr>
              <a:t>"?attr/actionBarSize"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:background=</a:t>
            </a:r>
            <a:r>
              <a:rPr b="1" lang="es" sz="1000">
                <a:solidFill>
                  <a:srgbClr val="008000"/>
                </a:solidFill>
                <a:highlight>
                  <a:srgbClr val="FFFFFF"/>
                </a:highlight>
                <a:latin typeface="Roboto"/>
                <a:ea typeface="Roboto"/>
                <a:cs typeface="Roboto"/>
                <a:sym typeface="Roboto"/>
              </a:rPr>
              <a:t>"?attr/colorPrimary"</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highlight>
                  <a:srgbClr val="FFFFFF"/>
                </a:highlight>
                <a:latin typeface="Roboto"/>
                <a:ea typeface="Roboto"/>
                <a:cs typeface="Roboto"/>
                <a:sym typeface="Roboto"/>
              </a:rPr>
              <a:t>app:layout_scrollFlags="scroll|enterAlways"</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:layout_height=</a:t>
            </a:r>
            <a:r>
              <a:rPr b="1" lang="es" sz="1000">
                <a:solidFill>
                  <a:srgbClr val="008000"/>
                </a:solidFill>
                <a:highlight>
                  <a:srgbClr val="FFFFFF"/>
                </a:highlight>
                <a:latin typeface="Roboto"/>
                <a:ea typeface="Roboto"/>
                <a:cs typeface="Roboto"/>
                <a:sym typeface="Roboto"/>
              </a:rPr>
              <a:t>"128dp"</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app</a:t>
            </a:r>
            <a:r>
              <a:rPr b="1" lang="es" sz="1000">
                <a:solidFill>
                  <a:srgbClr val="0000FF"/>
                </a:solidFill>
                <a:highlight>
                  <a:srgbClr val="FFFFFF"/>
                </a:highlight>
                <a:latin typeface="Roboto"/>
                <a:ea typeface="Roboto"/>
                <a:cs typeface="Roboto"/>
                <a:sym typeface="Roboto"/>
              </a:rPr>
              <a:t>:theme=</a:t>
            </a:r>
            <a:r>
              <a:rPr b="1" lang="es" sz="1000">
                <a:solidFill>
                  <a:srgbClr val="008000"/>
                </a:solidFill>
                <a:highlight>
                  <a:srgbClr val="FFFFFF"/>
                </a:highlight>
                <a:latin typeface="Roboto"/>
                <a:ea typeface="Roboto"/>
                <a:cs typeface="Roboto"/>
                <a:sym typeface="Roboto"/>
              </a:rPr>
              <a:t>"@style/AppTheme.AppBarOverlay"</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app</a:t>
            </a:r>
            <a:r>
              <a:rPr b="1" lang="es" sz="1000">
                <a:solidFill>
                  <a:srgbClr val="0000FF"/>
                </a:solidFill>
                <a:highlight>
                  <a:srgbClr val="FFFFFF"/>
                </a:highlight>
                <a:latin typeface="Roboto"/>
                <a:ea typeface="Roboto"/>
                <a:cs typeface="Roboto"/>
                <a:sym typeface="Roboto"/>
              </a:rPr>
              <a:t>:popupTheme=</a:t>
            </a:r>
            <a:r>
              <a:rPr b="1" lang="es" sz="1000">
                <a:solidFill>
                  <a:srgbClr val="008000"/>
                </a:solidFill>
                <a:highlight>
                  <a:srgbClr val="FFFFFF"/>
                </a:highlight>
                <a:latin typeface="Roboto"/>
                <a:ea typeface="Roboto"/>
                <a:cs typeface="Roboto"/>
                <a:sym typeface="Roboto"/>
              </a:rPr>
              <a:t>"@style/AppTheme.PopupOverlay"</a:t>
            </a:r>
            <a:r>
              <a:rPr lang="es" sz="1000">
                <a:highlight>
                  <a:srgbClr val="FFFFFF"/>
                </a:highlight>
                <a:latin typeface="Roboto"/>
                <a:ea typeface="Roboto"/>
                <a:cs typeface="Roboto"/>
                <a:sym typeface="Roboto"/>
              </a:rPr>
              <a:t>&gt;</a:t>
            </a:r>
          </a:p>
        </p:txBody>
      </p:sp>
      <p:sp>
        <p:nvSpPr>
          <p:cNvPr id="203" name="Shape 203"/>
          <p:cNvSpPr txBox="1"/>
          <p:nvPr/>
        </p:nvSpPr>
        <p:spPr>
          <a:xfrm>
            <a:off x="4183025" y="2279150"/>
            <a:ext cx="4802999" cy="2715900"/>
          </a:xfrm>
          <a:prstGeom prst="rect">
            <a:avLst/>
          </a:prstGeom>
          <a:solidFill>
            <a:srgbClr val="FFFFFF"/>
          </a:solidFill>
          <a:ln cap="flat" cmpd="sng" w="9525">
            <a:solidFill>
              <a:srgbClr val="0C343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RelativeLayout </a:t>
            </a:r>
            <a:r>
              <a:rPr b="1" lang="es" sz="1000">
                <a:solidFill>
                  <a:srgbClr val="0000FF"/>
                </a:solidFill>
                <a:highlight>
                  <a:srgbClr val="FFFFFF"/>
                </a:highlight>
                <a:latin typeface="Roboto"/>
                <a:ea typeface="Roboto"/>
                <a:cs typeface="Roboto"/>
                <a:sym typeface="Roboto"/>
              </a:rPr>
              <a:t>xmlns:</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FFFFFF"/>
                </a:highlight>
                <a:latin typeface="Roboto"/>
                <a:ea typeface="Roboto"/>
                <a:cs typeface="Roboto"/>
                <a:sym typeface="Roboto"/>
              </a:rPr>
              <a:t>xmlns:</a:t>
            </a:r>
            <a:r>
              <a:rPr b="1" lang="es" sz="1000">
                <a:solidFill>
                  <a:srgbClr val="660E7A"/>
                </a:solidFill>
                <a:highlight>
                  <a:srgbClr val="FFFFFF"/>
                </a:highlight>
                <a:latin typeface="Roboto"/>
                <a:ea typeface="Roboto"/>
                <a:cs typeface="Roboto"/>
                <a:sym typeface="Roboto"/>
              </a:rPr>
              <a:t>app</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"http://schemas.android.com/apk/res-auto"</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FFFFFF"/>
                </a:highlight>
                <a:latin typeface="Roboto"/>
                <a:ea typeface="Roboto"/>
                <a:cs typeface="Roboto"/>
                <a:sym typeface="Roboto"/>
              </a:rPr>
              <a:t>xmlns:</a:t>
            </a:r>
            <a:r>
              <a:rPr b="1" lang="es" sz="1000">
                <a:solidFill>
                  <a:srgbClr val="660E7A"/>
                </a:solidFill>
                <a:highlight>
                  <a:srgbClr val="FFFFFF"/>
                </a:highlight>
                <a:latin typeface="Roboto"/>
                <a:ea typeface="Roboto"/>
                <a:cs typeface="Roboto"/>
                <a:sym typeface="Roboto"/>
              </a:rPr>
              <a:t>tools</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"http://schemas.android.com/tools"</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:layout_width=</a:t>
            </a:r>
            <a:r>
              <a:rPr b="1" lang="es" sz="1000">
                <a:solidFill>
                  <a:srgbClr val="008000"/>
                </a:solidFill>
                <a:highlight>
                  <a:srgbClr val="FFFFFF"/>
                </a:highlight>
                <a:latin typeface="Roboto"/>
                <a:ea typeface="Roboto"/>
                <a:cs typeface="Roboto"/>
                <a:sym typeface="Roboto"/>
              </a:rPr>
              <a:t>"match_parent"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:layout_height=</a:t>
            </a:r>
            <a:r>
              <a:rPr b="1" lang="es" sz="1000">
                <a:solidFill>
                  <a:srgbClr val="008000"/>
                </a:solidFill>
                <a:highlight>
                  <a:srgbClr val="FFFFFF"/>
                </a:highlight>
                <a:latin typeface="Roboto"/>
                <a:ea typeface="Roboto"/>
                <a:cs typeface="Roboto"/>
                <a:sym typeface="Roboto"/>
              </a:rPr>
              <a:t>"match_parent"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:paddingBottom=</a:t>
            </a:r>
            <a:r>
              <a:rPr b="1" lang="es" sz="1000">
                <a:solidFill>
                  <a:srgbClr val="008000"/>
                </a:solidFill>
                <a:highlight>
                  <a:srgbClr val="FFFFFF"/>
                </a:highlight>
                <a:latin typeface="Roboto"/>
                <a:ea typeface="Roboto"/>
                <a:cs typeface="Roboto"/>
                <a:sym typeface="Roboto"/>
              </a:rPr>
              <a:t>"@dimen/activity_vertical_margin"</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:paddingLeft=</a:t>
            </a:r>
            <a:r>
              <a:rPr b="1" lang="es" sz="1000">
                <a:solidFill>
                  <a:srgbClr val="008000"/>
                </a:solidFill>
                <a:highlight>
                  <a:srgbClr val="FFFFFF"/>
                </a:highlight>
                <a:latin typeface="Roboto"/>
                <a:ea typeface="Roboto"/>
                <a:cs typeface="Roboto"/>
                <a:sym typeface="Roboto"/>
              </a:rPr>
              <a:t>"@dimen/activity_horizontal_margin"</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:paddingRight=</a:t>
            </a:r>
            <a:r>
              <a:rPr b="1" lang="es" sz="1000">
                <a:solidFill>
                  <a:srgbClr val="008000"/>
                </a:solidFill>
                <a:highlight>
                  <a:srgbClr val="FFFFFF"/>
                </a:highlight>
                <a:latin typeface="Roboto"/>
                <a:ea typeface="Roboto"/>
                <a:cs typeface="Roboto"/>
                <a:sym typeface="Roboto"/>
              </a:rPr>
              <a:t>"@dimen/activity_horizontal_margin"</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:paddingTop=</a:t>
            </a:r>
            <a:r>
              <a:rPr b="1" lang="es" sz="1000">
                <a:solidFill>
                  <a:srgbClr val="008000"/>
                </a:solidFill>
                <a:highlight>
                  <a:srgbClr val="FFFFFF"/>
                </a:highlight>
                <a:latin typeface="Roboto"/>
                <a:ea typeface="Roboto"/>
                <a:cs typeface="Roboto"/>
                <a:sym typeface="Roboto"/>
              </a:rPr>
              <a:t>"@dimen/activity_vertical_margin"</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highlight>
                  <a:srgbClr val="FFFFFF"/>
                </a:highlight>
                <a:latin typeface="Roboto"/>
                <a:ea typeface="Roboto"/>
                <a:cs typeface="Roboto"/>
                <a:sym typeface="Roboto"/>
              </a:rPr>
              <a:t>app:layout_behavior="@string/appbar_scrolling_view_behavior"</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tools</a:t>
            </a:r>
            <a:r>
              <a:rPr b="1" lang="es" sz="1000">
                <a:solidFill>
                  <a:srgbClr val="0000FF"/>
                </a:solidFill>
                <a:highlight>
                  <a:srgbClr val="FFFFFF"/>
                </a:highlight>
                <a:latin typeface="Roboto"/>
                <a:ea typeface="Roboto"/>
                <a:cs typeface="Roboto"/>
                <a:sym typeface="Roboto"/>
              </a:rPr>
              <a:t>:context=</a:t>
            </a:r>
            <a:r>
              <a:rPr b="1" lang="es" sz="1000">
                <a:solidFill>
                  <a:srgbClr val="008000"/>
                </a:solidFill>
                <a:highlight>
                  <a:srgbClr val="FFFFFF"/>
                </a:highlight>
                <a:latin typeface="Roboto"/>
                <a:ea typeface="Roboto"/>
                <a:cs typeface="Roboto"/>
                <a:sym typeface="Roboto"/>
              </a:rPr>
              <a:t>"es.manelcc.actionbar.Main2Activity"</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tools</a:t>
            </a:r>
            <a:r>
              <a:rPr b="1" lang="es" sz="1000">
                <a:solidFill>
                  <a:srgbClr val="0000FF"/>
                </a:solidFill>
                <a:highlight>
                  <a:srgbClr val="FFFFFF"/>
                </a:highlight>
                <a:latin typeface="Roboto"/>
                <a:ea typeface="Roboto"/>
                <a:cs typeface="Roboto"/>
                <a:sym typeface="Roboto"/>
              </a:rPr>
              <a:t>:showIn=</a:t>
            </a:r>
            <a:r>
              <a:rPr b="1" lang="es" sz="1000">
                <a:solidFill>
                  <a:srgbClr val="008000"/>
                </a:solidFill>
                <a:highlight>
                  <a:srgbClr val="FFFFFF"/>
                </a:highlight>
                <a:latin typeface="Roboto"/>
                <a:ea typeface="Roboto"/>
                <a:cs typeface="Roboto"/>
                <a:sym typeface="Roboto"/>
              </a:rPr>
              <a:t>"@layout/activity_main2"</a:t>
            </a:r>
            <a:r>
              <a:rPr lang="es" sz="1000">
                <a:highlight>
                  <a:srgbClr val="FFFFFF"/>
                </a:highlight>
                <a:latin typeface="Roboto"/>
                <a:ea typeface="Roboto"/>
                <a:cs typeface="Roboto"/>
                <a:sym typeface="Roboto"/>
              </a:rPr>
              <a:t>&gt;</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RelativeLayout</a:t>
            </a:r>
            <a:r>
              <a:rPr lang="es" sz="1000">
                <a:highlight>
                  <a:srgbClr val="FFFFFF"/>
                </a:highlight>
                <a:latin typeface="Roboto"/>
                <a:ea typeface="Roboto"/>
                <a:cs typeface="Roboto"/>
                <a:sym typeface="Roboto"/>
              </a:rPr>
              <a:t>&gt;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COLLAPSING TOOLBAR</a:t>
            </a:r>
          </a:p>
        </p:txBody>
      </p:sp>
      <p:sp>
        <p:nvSpPr>
          <p:cNvPr id="209" name="Shape 209"/>
          <p:cNvSpPr txBox="1"/>
          <p:nvPr/>
        </p:nvSpPr>
        <p:spPr>
          <a:xfrm>
            <a:off x="350400" y="1196375"/>
            <a:ext cx="8322300" cy="33621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100">
                <a:latin typeface="Roboto"/>
                <a:ea typeface="Roboto"/>
                <a:cs typeface="Roboto"/>
                <a:sym typeface="Roboto"/>
              </a:rPr>
              <a:t>Otra patron es cuando creamos un toolbar más alto y nos interesa que se encoga y genere un scroll. Para ello Android nos facilita otro contenedor que es CollapsingToolbarLayout.</a:t>
            </a:r>
          </a:p>
          <a:p>
            <a:pPr lvl="0" rtl="0" algn="just">
              <a:lnSpc>
                <a:spcPct val="115000"/>
              </a:lnSpc>
              <a:spcBef>
                <a:spcPts val="0"/>
              </a:spcBef>
              <a:spcAft>
                <a:spcPts val="1000"/>
              </a:spcAft>
              <a:buNone/>
            </a:pPr>
            <a:r>
              <a:rPr lang="es" sz="1100">
                <a:latin typeface="Roboto"/>
                <a:ea typeface="Roboto"/>
                <a:cs typeface="Roboto"/>
                <a:sym typeface="Roboto"/>
              </a:rPr>
              <a:t>Este contenedor debe colocarse dentro del AppBarLayout y la Toolbar dentre del CollapsinToolbarLayout.</a:t>
            </a:r>
          </a:p>
          <a:p>
            <a:pPr lvl="0" rtl="0" algn="just">
              <a:lnSpc>
                <a:spcPct val="115000"/>
              </a:lnSpc>
              <a:spcBef>
                <a:spcPts val="0"/>
              </a:spcBef>
              <a:spcAft>
                <a:spcPts val="1000"/>
              </a:spcAft>
              <a:buNone/>
            </a:pPr>
            <a:r>
              <a:rPr lang="es" sz="1100">
                <a:latin typeface="Roboto"/>
                <a:ea typeface="Roboto"/>
                <a:cs typeface="Roboto"/>
                <a:sym typeface="Roboto"/>
              </a:rPr>
              <a:t>En resumen, cuando generamos esta nueva estructura, la propiedad scrollFlags que tenia el Toolbar se incorpora en el contenedor CollapsingToolbarLayout y en cambio en el Toolbar deberemos indicar la propiedad app:layout_collapseMode con el valor pin.</a:t>
            </a:r>
          </a:p>
          <a:p>
            <a:pPr lvl="0" rtl="0" algn="just">
              <a:lnSpc>
                <a:spcPct val="115000"/>
              </a:lnSpc>
              <a:spcBef>
                <a:spcPts val="0"/>
              </a:spcBef>
              <a:spcAft>
                <a:spcPts val="1000"/>
              </a:spcAft>
              <a:buNone/>
            </a:pPr>
            <a:r>
              <a:rPr lang="es" sz="1100">
                <a:latin typeface="Roboto"/>
                <a:ea typeface="Roboto"/>
                <a:cs typeface="Roboto"/>
                <a:sym typeface="Roboto"/>
              </a:rPr>
              <a:t>Además las propiedades del scrollFlags que tiene actualmente el CollapsingToolbarLayout son:</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scroll|enter-allways: Al hacer scroll la ActionBar se minimiza hasta desaparecer. Al hacer scroll en sentido contrario la ActionBar aparece al momento.</a:t>
            </a:r>
          </a:p>
          <a:p>
            <a:pPr indent="-298450" lvl="0" marL="457200" rtl="0" algn="just">
              <a:lnSpc>
                <a:spcPct val="115000"/>
              </a:lnSpc>
              <a:spcBef>
                <a:spcPts val="0"/>
              </a:spcBef>
              <a:spcAft>
                <a:spcPts val="1000"/>
              </a:spcAft>
              <a:buSzPct val="100000"/>
              <a:buFont typeface="Roboto"/>
              <a:buChar char="●"/>
            </a:pPr>
            <a:r>
              <a:rPr lang="es" sz="1100">
                <a:solidFill>
                  <a:srgbClr val="2E2F33"/>
                </a:solidFill>
                <a:highlight>
                  <a:srgbClr val="FFFFFF"/>
                </a:highlight>
                <a:latin typeface="Roboto"/>
                <a:ea typeface="Roboto"/>
                <a:cs typeface="Roboto"/>
                <a:sym typeface="Roboto"/>
              </a:rPr>
              <a:t>scroll|enterAlwaysCollapsed</a:t>
            </a:r>
          </a:p>
          <a:p>
            <a:pPr indent="-298450" lvl="0" marL="457200" rtl="0" algn="just">
              <a:lnSpc>
                <a:spcPct val="115000"/>
              </a:lnSpc>
              <a:spcBef>
                <a:spcPts val="0"/>
              </a:spcBef>
              <a:spcAft>
                <a:spcPts val="1000"/>
              </a:spcAft>
              <a:buClr>
                <a:srgbClr val="2E2F33"/>
              </a:buClr>
              <a:buSzPct val="100000"/>
              <a:buFont typeface="Courier New"/>
              <a:buChar char="●"/>
            </a:pPr>
            <a:r>
              <a:rPr lang="es" sz="1100">
                <a:solidFill>
                  <a:srgbClr val="2E2F33"/>
                </a:solidFill>
                <a:highlight>
                  <a:srgbClr val="FFFFFF"/>
                </a:highlight>
                <a:latin typeface="Roboto"/>
                <a:ea typeface="Roboto"/>
                <a:cs typeface="Roboto"/>
                <a:sym typeface="Roboto"/>
              </a:rPr>
              <a:t>scroll|enterAlways|enterAlwaysCollapsed:</a:t>
            </a:r>
          </a:p>
          <a:p>
            <a:pPr indent="-298450" lvl="0" marL="457200" rtl="0" algn="just">
              <a:lnSpc>
                <a:spcPct val="115000"/>
              </a:lnSpc>
              <a:spcBef>
                <a:spcPts val="0"/>
              </a:spcBef>
              <a:spcAft>
                <a:spcPts val="1000"/>
              </a:spcAft>
              <a:buClr>
                <a:srgbClr val="2E2F33"/>
              </a:buClr>
              <a:buSzPct val="100000"/>
              <a:buChar char="●"/>
            </a:pPr>
            <a:r>
              <a:rPr lang="es" sz="1100">
                <a:solidFill>
                  <a:srgbClr val="2E2F33"/>
                </a:solidFill>
                <a:highlight>
                  <a:srgbClr val="FFFFFF"/>
                </a:highlight>
                <a:latin typeface="Roboto"/>
                <a:ea typeface="Roboto"/>
                <a:cs typeface="Roboto"/>
                <a:sym typeface="Roboto"/>
              </a:rPr>
              <a:t>scroll|exitUntilCollapsed:</a:t>
            </a:r>
          </a:p>
          <a:p>
            <a:pPr lvl="0" rtl="0" algn="just">
              <a:lnSpc>
                <a:spcPct val="115000"/>
              </a:lnSpc>
              <a:spcBef>
                <a:spcPts val="0"/>
              </a:spcBef>
              <a:spcAft>
                <a:spcPts val="1000"/>
              </a:spcAft>
              <a:buNone/>
            </a:pPr>
            <a:r>
              <a:t/>
            </a:r>
            <a:endParaRPr sz="1100">
              <a:latin typeface="Roboto"/>
              <a:ea typeface="Roboto"/>
              <a:cs typeface="Roboto"/>
              <a:sym typeface="Roboto"/>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FAB EN TOOLBAR</a:t>
            </a:r>
          </a:p>
        </p:txBody>
      </p:sp>
      <p:sp>
        <p:nvSpPr>
          <p:cNvPr id="215" name="Shape 215"/>
          <p:cNvSpPr txBox="1"/>
          <p:nvPr/>
        </p:nvSpPr>
        <p:spPr>
          <a:xfrm>
            <a:off x="550150" y="1056650"/>
            <a:ext cx="7842000" cy="14496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es" sz="1200">
                <a:latin typeface="Roboto"/>
                <a:ea typeface="Roboto"/>
                <a:cs typeface="Roboto"/>
                <a:sym typeface="Roboto"/>
              </a:rPr>
              <a:t>Otra opción que nos ofrece el CollapsingToolBarLayout es poder coordinar con el FAB e incorporarlo en la parte inferior del Toolbar.</a:t>
            </a:r>
          </a:p>
          <a:p>
            <a:pPr lvl="0" rtl="0" algn="just">
              <a:lnSpc>
                <a:spcPct val="115000"/>
              </a:lnSpc>
              <a:spcBef>
                <a:spcPts val="0"/>
              </a:spcBef>
              <a:buNone/>
            </a:pPr>
            <a:r>
              <a:rPr lang="es" sz="1200">
                <a:latin typeface="Roboto"/>
                <a:ea typeface="Roboto"/>
                <a:cs typeface="Roboto"/>
                <a:sym typeface="Roboto"/>
              </a:rPr>
              <a:t>Para poder realizarlo, deberemos sustituir las propiedades &lt;layout_gravity&gt;del FAB por las propiedades &lt;layout_anchor&gt; y &lt;layout_anchorGravity&gt;</a:t>
            </a:r>
          </a:p>
          <a:p>
            <a:pPr lvl="0" algn="just">
              <a:lnSpc>
                <a:spcPct val="115000"/>
              </a:lnSpc>
              <a:spcBef>
                <a:spcPts val="0"/>
              </a:spcBef>
              <a:buNone/>
            </a:pPr>
            <a:r>
              <a:rPr lang="es" sz="1200">
                <a:latin typeface="Roboto"/>
                <a:ea typeface="Roboto"/>
                <a:cs typeface="Roboto"/>
                <a:sym typeface="Roboto"/>
              </a:rPr>
              <a:t>El primero fija el FAB y el segundo realiza su ordenación.</a:t>
            </a:r>
          </a:p>
        </p:txBody>
      </p:sp>
      <p:sp>
        <p:nvSpPr>
          <p:cNvPr id="216" name="Shape 216"/>
          <p:cNvSpPr txBox="1"/>
          <p:nvPr/>
        </p:nvSpPr>
        <p:spPr>
          <a:xfrm>
            <a:off x="2375275" y="2410200"/>
            <a:ext cx="3353399" cy="2226899"/>
          </a:xfrm>
          <a:prstGeom prst="rect">
            <a:avLst/>
          </a:prstGeom>
          <a:solidFill>
            <a:srgbClr val="FFFFFF"/>
          </a:solidFill>
          <a:ln cap="flat" cmpd="sng" w="9525">
            <a:solidFill>
              <a:srgbClr val="0C343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android.support.design.widget.FloatingActionButton</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:id=</a:t>
            </a:r>
            <a:r>
              <a:rPr b="1" lang="es" sz="1000">
                <a:solidFill>
                  <a:srgbClr val="008000"/>
                </a:solidFill>
                <a:highlight>
                  <a:srgbClr val="FFFFFF"/>
                </a:highlight>
                <a:latin typeface="Roboto"/>
                <a:ea typeface="Roboto"/>
                <a:cs typeface="Roboto"/>
                <a:sym typeface="Roboto"/>
              </a:rPr>
              <a:t>"@+id/fab"</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:layout_width=</a:t>
            </a:r>
            <a:r>
              <a:rPr b="1" lang="es" sz="1000">
                <a:solidFill>
                  <a:srgbClr val="008000"/>
                </a:solidFill>
                <a:highlight>
                  <a:srgbClr val="FFFFFF"/>
                </a:highlight>
                <a:latin typeface="Roboto"/>
                <a:ea typeface="Roboto"/>
                <a:cs typeface="Roboto"/>
                <a:sym typeface="Roboto"/>
              </a:rPr>
              <a:t>"wrap_content"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:layout_height=</a:t>
            </a:r>
            <a:r>
              <a:rPr b="1" lang="es" sz="1000">
                <a:solidFill>
                  <a:srgbClr val="008000"/>
                </a:solidFill>
                <a:highlight>
                  <a:srgbClr val="FFFFFF"/>
                </a:highlight>
                <a:latin typeface="Roboto"/>
                <a:ea typeface="Roboto"/>
                <a:cs typeface="Roboto"/>
                <a:sym typeface="Roboto"/>
              </a:rPr>
              <a:t>"wrap_content"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:layout_margin=</a:t>
            </a:r>
            <a:r>
              <a:rPr b="1" lang="es" sz="1000">
                <a:solidFill>
                  <a:srgbClr val="008000"/>
                </a:solidFill>
                <a:highlight>
                  <a:srgbClr val="FFFFFF"/>
                </a:highlight>
                <a:latin typeface="Roboto"/>
                <a:ea typeface="Roboto"/>
                <a:cs typeface="Roboto"/>
                <a:sym typeface="Roboto"/>
              </a:rPr>
              <a:t>"@dimen/fab_margin"</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:src=</a:t>
            </a:r>
            <a:r>
              <a:rPr b="1" lang="es" sz="1000">
                <a:solidFill>
                  <a:srgbClr val="008000"/>
                </a:solidFill>
                <a:highlight>
                  <a:srgbClr val="FFFFFF"/>
                </a:highlight>
                <a:latin typeface="Roboto"/>
                <a:ea typeface="Roboto"/>
                <a:cs typeface="Roboto"/>
                <a:sym typeface="Roboto"/>
              </a:rPr>
              <a:t>"@android:drawable/ic_dialog_email"</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highlight>
                  <a:srgbClr val="FFFFFF"/>
                </a:highlight>
                <a:latin typeface="Roboto"/>
                <a:ea typeface="Roboto"/>
                <a:cs typeface="Roboto"/>
                <a:sym typeface="Roboto"/>
              </a:rPr>
              <a:t> app:layout_anchor="@id/app_bar"</a:t>
            </a:r>
          </a:p>
          <a:p>
            <a:pPr lvl="0" rtl="0">
              <a:spcBef>
                <a:spcPts val="0"/>
              </a:spcBef>
              <a:buNone/>
            </a:pPr>
            <a:r>
              <a:rPr b="1" lang="es" sz="1000">
                <a:highlight>
                  <a:srgbClr val="FFFFFF"/>
                </a:highlight>
                <a:latin typeface="Roboto"/>
                <a:ea typeface="Roboto"/>
                <a:cs typeface="Roboto"/>
                <a:sym typeface="Roboto"/>
              </a:rPr>
              <a:t>   app:layout_anchorGravity="bottom|start" </a:t>
            </a:r>
            <a:r>
              <a:rPr lang="es" sz="1000">
                <a:highlight>
                  <a:srgbClr val="FFFFFF"/>
                </a:highlight>
                <a:latin typeface="Roboto"/>
                <a:ea typeface="Roboto"/>
                <a:cs typeface="Roboto"/>
                <a:sym typeface="Roboto"/>
              </a:rPr>
              <a:t>/&gt;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1161425" y="1283700"/>
            <a:ext cx="6584399" cy="1196399"/>
          </a:xfrm>
          <a:prstGeom prst="rect">
            <a:avLst/>
          </a:prstGeom>
          <a:noFill/>
          <a:ln>
            <a:noFill/>
          </a:ln>
        </p:spPr>
        <p:txBody>
          <a:bodyPr anchorCtr="0" anchor="t" bIns="91425" lIns="91425" rIns="91425" tIns="91425">
            <a:noAutofit/>
          </a:bodyPr>
          <a:lstStyle/>
          <a:p>
            <a:pPr lvl="0">
              <a:spcBef>
                <a:spcPts val="0"/>
              </a:spcBef>
              <a:buNone/>
            </a:pPr>
            <a:r>
              <a:rPr lang="es"/>
              <a:t>PENDIENTE CREAR TOOLBAR CON PARALLAX. NESTED TOOLBAR PARA SCROLL CON CONTENIDOS EN LA ACTIVITY O FRAGMENTS...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ÍNDICE</a:t>
            </a:r>
          </a:p>
        </p:txBody>
      </p:sp>
      <p:sp>
        <p:nvSpPr>
          <p:cNvPr id="133" name="Shape 133"/>
          <p:cNvSpPr txBox="1"/>
          <p:nvPr/>
        </p:nvSpPr>
        <p:spPr>
          <a:xfrm>
            <a:off x="812125" y="1213825"/>
            <a:ext cx="5422800" cy="34407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es"/>
              <a:t>ACTION BAR</a:t>
            </a:r>
          </a:p>
          <a:p>
            <a:pPr indent="-228600" lvl="0" marL="457200" rtl="0">
              <a:spcBef>
                <a:spcPts val="0"/>
              </a:spcBef>
              <a:buAutoNum type="arabicPeriod"/>
            </a:pPr>
            <a:r>
              <a:rPr lang="es"/>
              <a:t>MENUS</a:t>
            </a:r>
          </a:p>
          <a:p>
            <a:pPr indent="-228600" lvl="0" marL="457200" rtl="0">
              <a:spcBef>
                <a:spcPts val="0"/>
              </a:spcBef>
              <a:buAutoNum type="arabicPeriod"/>
            </a:pPr>
            <a:r>
              <a:rPr lang="es"/>
              <a:t>TOOLBAR</a:t>
            </a:r>
          </a:p>
          <a:p>
            <a:pPr indent="-228600" lvl="0" marL="457200" rtl="0">
              <a:spcBef>
                <a:spcPts val="0"/>
              </a:spcBef>
              <a:buAutoNum type="arabicPeriod"/>
            </a:pPr>
            <a:r>
              <a:rPr lang="es"/>
              <a:t>APPBAR</a:t>
            </a:r>
          </a:p>
          <a:p>
            <a:pPr indent="-228600" lvl="0" marL="457200" rtl="0">
              <a:spcBef>
                <a:spcPts val="0"/>
              </a:spcBef>
              <a:buAutoNum type="arabicPeriod"/>
            </a:pPr>
            <a:r>
              <a:rPr lang="es"/>
              <a:t>COLLAPSELAYOUT</a:t>
            </a:r>
          </a:p>
          <a:p>
            <a:pPr indent="-228600" lvl="0" marL="457200" rtl="0">
              <a:spcBef>
                <a:spcPts val="0"/>
              </a:spcBef>
              <a:buAutoNum type="arabicPeriod"/>
            </a:pPr>
            <a:r>
              <a:rPr lang="es"/>
              <a:t>FAB EN ACTIONBAR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ACTION BAR</a:t>
            </a:r>
          </a:p>
        </p:txBody>
      </p:sp>
      <p:sp>
        <p:nvSpPr>
          <p:cNvPr id="139" name="Shape 139"/>
          <p:cNvSpPr txBox="1"/>
          <p:nvPr/>
        </p:nvSpPr>
        <p:spPr>
          <a:xfrm>
            <a:off x="621150" y="812125"/>
            <a:ext cx="7780800" cy="10218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Desde la versión 3, Android introdujo el concepto de Action Bar o Barra de Acción, el cual se ubica en la parte superior de nuestras aplicaciones.</a:t>
            </a:r>
          </a:p>
          <a:p>
            <a:pPr lvl="0" rtl="0" algn="just">
              <a:lnSpc>
                <a:spcPct val="115000"/>
              </a:lnSpc>
              <a:spcBef>
                <a:spcPts val="0"/>
              </a:spcBef>
              <a:spcAft>
                <a:spcPts val="1000"/>
              </a:spcAft>
              <a:buNone/>
            </a:pPr>
            <a:r>
              <a:rPr lang="es" sz="1200">
                <a:latin typeface="Roboto"/>
                <a:ea typeface="Roboto"/>
                <a:cs typeface="Roboto"/>
                <a:sym typeface="Roboto"/>
              </a:rPr>
              <a:t>Entre otras funciones, la principal es permitir un acceso rápido a funcionalidades importantes de la aplicación y al mismo tiempo permitir una navegación entre activitys más amigable.</a:t>
            </a:r>
          </a:p>
          <a:p>
            <a:pPr lvl="0" rtl="0" algn="just">
              <a:lnSpc>
                <a:spcPct val="115000"/>
              </a:lnSpc>
              <a:spcBef>
                <a:spcPts val="0"/>
              </a:spcBef>
              <a:spcAft>
                <a:spcPts val="1000"/>
              </a:spcAft>
              <a:buNone/>
            </a:pPr>
            <a:r>
              <a:rPr lang="es" sz="1200">
                <a:latin typeface="Roboto"/>
                <a:ea typeface="Roboto"/>
                <a:cs typeface="Roboto"/>
                <a:sym typeface="Roboto"/>
              </a:rPr>
              <a:t>COMPONENTES DEL ACTION BAR</a:t>
            </a:r>
          </a:p>
          <a:p>
            <a:pPr lvl="0" rtl="0" algn="just">
              <a:lnSpc>
                <a:spcPct val="115000"/>
              </a:lnSpc>
              <a:spcBef>
                <a:spcPts val="0"/>
              </a:spcBef>
              <a:spcAft>
                <a:spcPts val="1000"/>
              </a:spcAft>
              <a:buNone/>
            </a:pPr>
            <a:r>
              <a:rPr lang="es" sz="1200">
                <a:latin typeface="Roboto"/>
                <a:ea typeface="Roboto"/>
                <a:cs typeface="Roboto"/>
                <a:sym typeface="Roboto"/>
              </a:rPr>
              <a:t>En una Action Bar nos encontraremos con los siguientes componentes</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Icono</a:t>
            </a:r>
            <a:r>
              <a:rPr lang="es" sz="1200">
                <a:latin typeface="Roboto"/>
                <a:ea typeface="Roboto"/>
                <a:cs typeface="Roboto"/>
                <a:sym typeface="Roboto"/>
              </a:rPr>
              <a:t>: representa el icono de la aplicación, este puede modificarse desde android Manifest y permite reconocer al usuario de una forma rápida en que activity se encuentra.</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Titulo</a:t>
            </a:r>
            <a:r>
              <a:rPr lang="es" sz="1200">
                <a:latin typeface="Roboto"/>
                <a:ea typeface="Roboto"/>
                <a:cs typeface="Roboto"/>
                <a:sym typeface="Roboto"/>
              </a:rPr>
              <a:t>: Incorporamos el título de la Activity.</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ActionViews:</a:t>
            </a:r>
            <a:r>
              <a:rPr lang="es" sz="1200">
                <a:latin typeface="Roboto"/>
                <a:ea typeface="Roboto"/>
                <a:cs typeface="Roboto"/>
                <a:sym typeface="Roboto"/>
              </a:rPr>
              <a:t> Botones de Acción, nos permite establecer iconos para realizar las funciones principales de la aplicación.</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Overflow</a:t>
            </a:r>
            <a:r>
              <a:rPr lang="es" sz="1200">
                <a:latin typeface="Roboto"/>
                <a:ea typeface="Roboto"/>
                <a:cs typeface="Roboto"/>
                <a:sym typeface="Roboto"/>
              </a:rPr>
              <a:t>: En el caso de encontrarnos con más de una funcionalidad y que no se pueda dibujar directamente en un icono de la Actión Bar, este icono nos agrupa el resto de dichas funcionalidades.</a:t>
            </a:r>
          </a:p>
        </p:txBody>
      </p:sp>
      <p:pic>
        <p:nvPicPr>
          <p:cNvPr id="140" name="Shape 140"/>
          <p:cNvPicPr preferRelativeResize="0"/>
          <p:nvPr/>
        </p:nvPicPr>
        <p:blipFill>
          <a:blip r:embed="rId3">
            <a:alphaModFix/>
          </a:blip>
          <a:stretch>
            <a:fillRect/>
          </a:stretch>
        </p:blipFill>
        <p:spPr>
          <a:xfrm>
            <a:off x="2233587" y="4243700"/>
            <a:ext cx="4467225" cy="7429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ACTION BAR</a:t>
            </a:r>
          </a:p>
        </p:txBody>
      </p:sp>
      <p:sp>
        <p:nvSpPr>
          <p:cNvPr id="146" name="Shape 146"/>
          <p:cNvSpPr txBox="1"/>
          <p:nvPr/>
        </p:nvSpPr>
        <p:spPr>
          <a:xfrm>
            <a:off x="506500" y="1030450"/>
            <a:ext cx="8243700" cy="39036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Para utilizar la ActionBar, debemos primeramente generar los menus que vamos a querer representar. Para ello, deberemos ir al recurso menu y generar tantos menus como funcionalidades queremos representar.</a:t>
            </a:r>
          </a:p>
          <a:p>
            <a:pPr lvl="0" rtl="0" algn="just">
              <a:lnSpc>
                <a:spcPct val="115000"/>
              </a:lnSpc>
              <a:spcBef>
                <a:spcPts val="0"/>
              </a:spcBef>
              <a:spcAft>
                <a:spcPts val="1000"/>
              </a:spcAft>
              <a:buNone/>
            </a:pPr>
            <a:r>
              <a:rPr lang="es" sz="1200">
                <a:latin typeface="Roboto"/>
                <a:ea typeface="Roboto"/>
                <a:cs typeface="Roboto"/>
                <a:sym typeface="Roboto"/>
              </a:rPr>
              <a:t>Los menus se configuran mediante &lt;item&gt; de menu y podemos encontrarnos con los siguentes elementos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id: identificador</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icon: icono</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title: titulo</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showAsAction: Comportamiento en la Action Bar. Este puede ser</a:t>
            </a:r>
          </a:p>
          <a:p>
            <a:pPr indent="-304800" lvl="1" marL="9144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ifRoom</a:t>
            </a:r>
            <a:r>
              <a:rPr lang="es" sz="1200">
                <a:latin typeface="Roboto"/>
                <a:ea typeface="Roboto"/>
                <a:cs typeface="Roboto"/>
                <a:sym typeface="Roboto"/>
              </a:rPr>
              <a:t>: representar en el ActionBar el elemento si tiene espacio la ActionBar.</a:t>
            </a:r>
          </a:p>
          <a:p>
            <a:pPr indent="-304800" lvl="1" marL="9144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withText</a:t>
            </a:r>
            <a:r>
              <a:rPr lang="es" sz="1200">
                <a:latin typeface="Roboto"/>
                <a:ea typeface="Roboto"/>
                <a:cs typeface="Roboto"/>
                <a:sym typeface="Roboto"/>
              </a:rPr>
              <a:t>: Incluir el texto en la ActionBar.</a:t>
            </a:r>
          </a:p>
          <a:p>
            <a:pPr indent="-304800" lvl="1" marL="9144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never</a:t>
            </a:r>
            <a:r>
              <a:rPr lang="es" sz="1200">
                <a:latin typeface="Roboto"/>
                <a:ea typeface="Roboto"/>
                <a:cs typeface="Roboto"/>
                <a:sym typeface="Roboto"/>
              </a:rPr>
              <a:t>: no mostrar en la ActionBar el elemento. Por lo tanto permanecera en el componente Overflow.</a:t>
            </a:r>
          </a:p>
          <a:p>
            <a:pPr indent="-304800" lvl="1" marL="9144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always</a:t>
            </a:r>
            <a:r>
              <a:rPr lang="es" sz="1200">
                <a:latin typeface="Roboto"/>
                <a:ea typeface="Roboto"/>
                <a:cs typeface="Roboto"/>
                <a:sym typeface="Roboto"/>
              </a:rPr>
              <a:t>: Mostrar en la ActionBar el elemento siempre, si no hubiera espacio recortará el resto de componentes (title).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MENUS</a:t>
            </a:r>
          </a:p>
        </p:txBody>
      </p:sp>
      <p:sp>
        <p:nvSpPr>
          <p:cNvPr id="152" name="Shape 152"/>
          <p:cNvSpPr txBox="1"/>
          <p:nvPr/>
        </p:nvSpPr>
        <p:spPr>
          <a:xfrm>
            <a:off x="462800" y="812150"/>
            <a:ext cx="7990199" cy="768299"/>
          </a:xfrm>
          <a:prstGeom prst="rect">
            <a:avLst/>
          </a:prstGeom>
          <a:noFill/>
          <a:ln>
            <a:noFill/>
          </a:ln>
        </p:spPr>
        <p:txBody>
          <a:bodyPr anchorCtr="0" anchor="t" bIns="91425" lIns="91425" rIns="91425" tIns="91425">
            <a:noAutofit/>
          </a:bodyPr>
          <a:lstStyle/>
          <a:p>
            <a:pPr lvl="0" rtl="0">
              <a:spcBef>
                <a:spcPts val="0"/>
              </a:spcBef>
              <a:buNone/>
            </a:pPr>
            <a:r>
              <a:rPr lang="es" sz="1100">
                <a:latin typeface="Roboto"/>
                <a:ea typeface="Roboto"/>
                <a:cs typeface="Roboto"/>
                <a:sym typeface="Roboto"/>
              </a:rPr>
              <a:t>Tal y como hemos indicado anteriormente, debemos generar un menu para poder representarlo en la ActionBar. Para ello iremos al recurso menu y definiremos la acción.</a:t>
            </a:r>
          </a:p>
          <a:p>
            <a:pPr lvl="0" rtl="0">
              <a:spcBef>
                <a:spcPts val="0"/>
              </a:spcBef>
              <a:buNone/>
            </a:pPr>
            <a:r>
              <a:t/>
            </a:r>
            <a:endParaRPr/>
          </a:p>
        </p:txBody>
      </p:sp>
      <p:sp>
        <p:nvSpPr>
          <p:cNvPr id="153" name="Shape 153"/>
          <p:cNvSpPr txBox="1"/>
          <p:nvPr/>
        </p:nvSpPr>
        <p:spPr>
          <a:xfrm>
            <a:off x="550150" y="1362275"/>
            <a:ext cx="3458099" cy="3606600"/>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900">
                <a:highlight>
                  <a:srgbClr val="FFFFFF"/>
                </a:highlight>
                <a:latin typeface="Roboto"/>
                <a:ea typeface="Roboto"/>
                <a:cs typeface="Roboto"/>
                <a:sym typeface="Roboto"/>
              </a:rPr>
              <a:t>&lt;</a:t>
            </a:r>
            <a:r>
              <a:rPr b="1" lang="es" sz="900">
                <a:solidFill>
                  <a:srgbClr val="000080"/>
                </a:solidFill>
                <a:highlight>
                  <a:srgbClr val="FFFFFF"/>
                </a:highlight>
                <a:latin typeface="Roboto"/>
                <a:ea typeface="Roboto"/>
                <a:cs typeface="Roboto"/>
                <a:sym typeface="Roboto"/>
              </a:rPr>
              <a:t>menu </a:t>
            </a:r>
            <a:r>
              <a:rPr b="1" lang="es" sz="900">
                <a:solidFill>
                  <a:srgbClr val="0000FF"/>
                </a:solidFill>
                <a:highlight>
                  <a:srgbClr val="FFFFFF"/>
                </a:highlight>
                <a:latin typeface="Roboto"/>
                <a:ea typeface="Roboto"/>
                <a:cs typeface="Roboto"/>
                <a:sym typeface="Roboto"/>
              </a:rPr>
              <a:t>xmlns:</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0000FF"/>
                </a:solidFill>
                <a:highlight>
                  <a:srgbClr val="FFFFFF"/>
                </a:highlight>
                <a:latin typeface="Roboto"/>
                <a:ea typeface="Roboto"/>
                <a:cs typeface="Roboto"/>
                <a:sym typeface="Roboto"/>
              </a:rPr>
              <a:t>xmlns:</a:t>
            </a:r>
            <a:r>
              <a:rPr b="1" lang="es" sz="900">
                <a:solidFill>
                  <a:srgbClr val="660E7A"/>
                </a:solidFill>
                <a:highlight>
                  <a:srgbClr val="FFFFFF"/>
                </a:highlight>
                <a:latin typeface="Roboto"/>
                <a:ea typeface="Roboto"/>
                <a:cs typeface="Roboto"/>
                <a:sym typeface="Roboto"/>
              </a:rPr>
              <a:t>app</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"http://schemas.android.com/apk/res-auto"</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0000FF"/>
                </a:solidFill>
                <a:highlight>
                  <a:srgbClr val="FFFFFF"/>
                </a:highlight>
                <a:latin typeface="Roboto"/>
                <a:ea typeface="Roboto"/>
                <a:cs typeface="Roboto"/>
                <a:sym typeface="Roboto"/>
              </a:rPr>
              <a:t>xmlns:</a:t>
            </a:r>
            <a:r>
              <a:rPr b="1" lang="es" sz="900">
                <a:solidFill>
                  <a:srgbClr val="660E7A"/>
                </a:solidFill>
                <a:highlight>
                  <a:srgbClr val="FFFFFF"/>
                </a:highlight>
                <a:latin typeface="Roboto"/>
                <a:ea typeface="Roboto"/>
                <a:cs typeface="Roboto"/>
                <a:sym typeface="Roboto"/>
              </a:rPr>
              <a:t>tools</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"http://schemas.android.com/tools"</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tools</a:t>
            </a:r>
            <a:r>
              <a:rPr b="1" lang="es" sz="900">
                <a:solidFill>
                  <a:srgbClr val="0000FF"/>
                </a:solidFill>
                <a:highlight>
                  <a:srgbClr val="FFFFFF"/>
                </a:highlight>
                <a:latin typeface="Roboto"/>
                <a:ea typeface="Roboto"/>
                <a:cs typeface="Roboto"/>
                <a:sym typeface="Roboto"/>
              </a:rPr>
              <a:t>:context=</a:t>
            </a:r>
            <a:r>
              <a:rPr b="1" lang="es" sz="900">
                <a:solidFill>
                  <a:srgbClr val="008000"/>
                </a:solidFill>
                <a:highlight>
                  <a:srgbClr val="FFFFFF"/>
                </a:highlight>
                <a:latin typeface="Roboto"/>
                <a:ea typeface="Roboto"/>
                <a:cs typeface="Roboto"/>
                <a:sym typeface="Roboto"/>
              </a:rPr>
              <a:t>".MainActivity"</a:t>
            </a:r>
            <a:r>
              <a:rPr lang="es" sz="900">
                <a:highlight>
                  <a:srgbClr val="FFFFFF"/>
                </a:highlight>
                <a:latin typeface="Roboto"/>
                <a:ea typeface="Roboto"/>
                <a:cs typeface="Roboto"/>
                <a:sym typeface="Roboto"/>
              </a:rPr>
              <a:t>&gt;</a:t>
            </a: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item</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:id=</a:t>
            </a:r>
            <a:r>
              <a:rPr b="1" lang="es" sz="900">
                <a:solidFill>
                  <a:srgbClr val="008000"/>
                </a:solidFill>
                <a:highlight>
                  <a:srgbClr val="FFFFFF"/>
                </a:highlight>
                <a:latin typeface="Roboto"/>
                <a:ea typeface="Roboto"/>
                <a:cs typeface="Roboto"/>
                <a:sym typeface="Roboto"/>
              </a:rPr>
              <a:t>"@+id/action_settings"</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:orderInCategory=</a:t>
            </a:r>
            <a:r>
              <a:rPr b="1" lang="es" sz="900">
                <a:solidFill>
                  <a:srgbClr val="008000"/>
                </a:solidFill>
                <a:highlight>
                  <a:srgbClr val="FFFFFF"/>
                </a:highlight>
                <a:latin typeface="Roboto"/>
                <a:ea typeface="Roboto"/>
                <a:cs typeface="Roboto"/>
                <a:sym typeface="Roboto"/>
              </a:rPr>
              <a:t>"100"</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:title=</a:t>
            </a:r>
            <a:r>
              <a:rPr b="1" lang="es" sz="900">
                <a:solidFill>
                  <a:srgbClr val="008000"/>
                </a:solidFill>
                <a:highlight>
                  <a:srgbClr val="FFFFFF"/>
                </a:highlight>
                <a:latin typeface="Roboto"/>
                <a:ea typeface="Roboto"/>
                <a:cs typeface="Roboto"/>
                <a:sym typeface="Roboto"/>
              </a:rPr>
              <a:t>"@string/action_settings"</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app</a:t>
            </a:r>
            <a:r>
              <a:rPr b="1" lang="es" sz="900">
                <a:solidFill>
                  <a:srgbClr val="0000FF"/>
                </a:solidFill>
                <a:highlight>
                  <a:srgbClr val="FFFFFF"/>
                </a:highlight>
                <a:latin typeface="Roboto"/>
                <a:ea typeface="Roboto"/>
                <a:cs typeface="Roboto"/>
                <a:sym typeface="Roboto"/>
              </a:rPr>
              <a:t>:showAsAction=</a:t>
            </a:r>
            <a:r>
              <a:rPr b="1" lang="es" sz="900">
                <a:solidFill>
                  <a:srgbClr val="008000"/>
                </a:solidFill>
                <a:highlight>
                  <a:srgbClr val="FFFFFF"/>
                </a:highlight>
                <a:latin typeface="Roboto"/>
                <a:ea typeface="Roboto"/>
                <a:cs typeface="Roboto"/>
                <a:sym typeface="Roboto"/>
              </a:rPr>
              <a:t>"never" </a:t>
            </a:r>
            <a:r>
              <a:rPr lang="es" sz="900">
                <a:highlight>
                  <a:srgbClr val="FFFFFF"/>
                </a:highlight>
                <a:latin typeface="Roboto"/>
                <a:ea typeface="Roboto"/>
                <a:cs typeface="Roboto"/>
                <a:sym typeface="Roboto"/>
              </a:rPr>
              <a:t>/&gt;</a:t>
            </a:r>
          </a:p>
          <a:p>
            <a:pPr lvl="0" rtl="0">
              <a:spcBef>
                <a:spcPts val="0"/>
              </a:spcBef>
              <a:buNone/>
            </a:pPr>
            <a:r>
              <a:t/>
            </a:r>
            <a:endParaRPr sz="900">
              <a:highlight>
                <a:srgbClr val="FFFFFF"/>
              </a:highlight>
              <a:latin typeface="Roboto"/>
              <a:ea typeface="Roboto"/>
              <a:cs typeface="Roboto"/>
              <a:sym typeface="Roboto"/>
            </a:endParaRP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item</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:id=</a:t>
            </a:r>
            <a:r>
              <a:rPr b="1" lang="es" sz="900">
                <a:solidFill>
                  <a:srgbClr val="008000"/>
                </a:solidFill>
                <a:highlight>
                  <a:srgbClr val="FFFFFF"/>
                </a:highlight>
                <a:latin typeface="Roboto"/>
                <a:ea typeface="Roboto"/>
                <a:cs typeface="Roboto"/>
                <a:sym typeface="Roboto"/>
              </a:rPr>
              <a:t>"@+id/action_save"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:orderInCategory=</a:t>
            </a:r>
            <a:r>
              <a:rPr b="1" lang="es" sz="900">
                <a:solidFill>
                  <a:srgbClr val="008000"/>
                </a:solidFill>
                <a:highlight>
                  <a:srgbClr val="FFFFFF"/>
                </a:highlight>
                <a:latin typeface="Roboto"/>
                <a:ea typeface="Roboto"/>
                <a:cs typeface="Roboto"/>
                <a:sym typeface="Roboto"/>
              </a:rPr>
              <a:t>"200"</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:icon=</a:t>
            </a:r>
            <a:r>
              <a:rPr b="1" lang="es" sz="900">
                <a:solidFill>
                  <a:srgbClr val="008000"/>
                </a:solidFill>
                <a:highlight>
                  <a:srgbClr val="FFFFFF"/>
                </a:highlight>
                <a:latin typeface="Roboto"/>
                <a:ea typeface="Roboto"/>
                <a:cs typeface="Roboto"/>
                <a:sym typeface="Roboto"/>
              </a:rPr>
              <a:t>"@android:drawable/ic_menu_save"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:title=</a:t>
            </a:r>
            <a:r>
              <a:rPr b="1" lang="es" sz="900">
                <a:solidFill>
                  <a:srgbClr val="008000"/>
                </a:solidFill>
                <a:highlight>
                  <a:srgbClr val="FFFFFF"/>
                </a:highlight>
                <a:latin typeface="Roboto"/>
                <a:ea typeface="Roboto"/>
                <a:cs typeface="Roboto"/>
                <a:sym typeface="Roboto"/>
              </a:rPr>
              <a:t>"SAVE"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app</a:t>
            </a:r>
            <a:r>
              <a:rPr b="1" lang="es" sz="900">
                <a:solidFill>
                  <a:srgbClr val="0000FF"/>
                </a:solidFill>
                <a:highlight>
                  <a:srgbClr val="FFFFFF"/>
                </a:highlight>
                <a:latin typeface="Roboto"/>
                <a:ea typeface="Roboto"/>
                <a:cs typeface="Roboto"/>
                <a:sym typeface="Roboto"/>
              </a:rPr>
              <a:t>:showAsAction=</a:t>
            </a:r>
            <a:r>
              <a:rPr b="1" lang="es" sz="900">
                <a:solidFill>
                  <a:srgbClr val="008000"/>
                </a:solidFill>
                <a:highlight>
                  <a:srgbClr val="FFFFFF"/>
                </a:highlight>
                <a:latin typeface="Roboto"/>
                <a:ea typeface="Roboto"/>
                <a:cs typeface="Roboto"/>
                <a:sym typeface="Roboto"/>
              </a:rPr>
              <a:t>"always" </a:t>
            </a:r>
            <a:r>
              <a:rPr lang="es" sz="900">
                <a:highlight>
                  <a:srgbClr val="FFFFFF"/>
                </a:highlight>
                <a:latin typeface="Roboto"/>
                <a:ea typeface="Roboto"/>
                <a:cs typeface="Roboto"/>
                <a:sym typeface="Roboto"/>
              </a:rPr>
              <a:t>/&gt;</a:t>
            </a:r>
          </a:p>
          <a:p>
            <a:pPr lvl="0" rtl="0">
              <a:spcBef>
                <a:spcPts val="0"/>
              </a:spcBef>
              <a:buNone/>
            </a:pPr>
            <a:r>
              <a:t/>
            </a:r>
            <a:endParaRPr sz="900">
              <a:highlight>
                <a:srgbClr val="FFFFFF"/>
              </a:highlight>
              <a:latin typeface="Roboto"/>
              <a:ea typeface="Roboto"/>
              <a:cs typeface="Roboto"/>
              <a:sym typeface="Roboto"/>
            </a:endParaRP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item</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:id=</a:t>
            </a:r>
            <a:r>
              <a:rPr b="1" lang="es" sz="900">
                <a:solidFill>
                  <a:srgbClr val="008000"/>
                </a:solidFill>
                <a:highlight>
                  <a:srgbClr val="FFFFFF"/>
                </a:highlight>
                <a:latin typeface="Roboto"/>
                <a:ea typeface="Roboto"/>
                <a:cs typeface="Roboto"/>
                <a:sym typeface="Roboto"/>
              </a:rPr>
              <a:t>"@+id/action_delete"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:orderInCategory=</a:t>
            </a:r>
            <a:r>
              <a:rPr b="1" lang="es" sz="900">
                <a:solidFill>
                  <a:srgbClr val="008000"/>
                </a:solidFill>
                <a:highlight>
                  <a:srgbClr val="FFFFFF"/>
                </a:highlight>
                <a:latin typeface="Roboto"/>
                <a:ea typeface="Roboto"/>
                <a:cs typeface="Roboto"/>
                <a:sym typeface="Roboto"/>
              </a:rPr>
              <a:t>"300"</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:icon=</a:t>
            </a:r>
            <a:r>
              <a:rPr b="1" lang="es" sz="900">
                <a:solidFill>
                  <a:srgbClr val="008000"/>
                </a:solidFill>
                <a:highlight>
                  <a:srgbClr val="FFFFFF"/>
                </a:highlight>
                <a:latin typeface="Roboto"/>
                <a:ea typeface="Roboto"/>
                <a:cs typeface="Roboto"/>
                <a:sym typeface="Roboto"/>
              </a:rPr>
              <a:t>"@android:drawable/ic_menu_delete"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:title=</a:t>
            </a:r>
            <a:r>
              <a:rPr b="1" lang="es" sz="900">
                <a:solidFill>
                  <a:srgbClr val="008000"/>
                </a:solidFill>
                <a:highlight>
                  <a:srgbClr val="FFFFFF"/>
                </a:highlight>
                <a:latin typeface="Roboto"/>
                <a:ea typeface="Roboto"/>
                <a:cs typeface="Roboto"/>
                <a:sym typeface="Roboto"/>
              </a:rPr>
              <a:t>"DELETE"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app</a:t>
            </a:r>
            <a:r>
              <a:rPr b="1" lang="es" sz="900">
                <a:solidFill>
                  <a:srgbClr val="0000FF"/>
                </a:solidFill>
                <a:highlight>
                  <a:srgbClr val="FFFFFF"/>
                </a:highlight>
                <a:latin typeface="Roboto"/>
                <a:ea typeface="Roboto"/>
                <a:cs typeface="Roboto"/>
                <a:sym typeface="Roboto"/>
              </a:rPr>
              <a:t>:showAsAction=</a:t>
            </a:r>
            <a:r>
              <a:rPr b="1" lang="es" sz="900">
                <a:solidFill>
                  <a:srgbClr val="008000"/>
                </a:solidFill>
                <a:highlight>
                  <a:srgbClr val="FFFFFF"/>
                </a:highlight>
                <a:latin typeface="Roboto"/>
                <a:ea typeface="Roboto"/>
                <a:cs typeface="Roboto"/>
                <a:sym typeface="Roboto"/>
              </a:rPr>
              <a:t>"ifRoom" </a:t>
            </a:r>
            <a:r>
              <a:rPr lang="es" sz="900">
                <a:highlight>
                  <a:srgbClr val="FFFFFF"/>
                </a:highlight>
                <a:latin typeface="Roboto"/>
                <a:ea typeface="Roboto"/>
                <a:cs typeface="Roboto"/>
                <a:sym typeface="Roboto"/>
              </a:rPr>
              <a:t>/&gt;</a:t>
            </a:r>
          </a:p>
          <a:p>
            <a:pPr lvl="0" rtl="0">
              <a:spcBef>
                <a:spcPts val="0"/>
              </a:spcBef>
              <a:buNone/>
            </a:pPr>
            <a:r>
              <a:rPr lang="es" sz="900">
                <a:highlight>
                  <a:srgbClr val="FFFFFF"/>
                </a:highlight>
                <a:latin typeface="Roboto"/>
                <a:ea typeface="Roboto"/>
                <a:cs typeface="Roboto"/>
                <a:sym typeface="Roboto"/>
              </a:rPr>
              <a:t>&lt;/</a:t>
            </a:r>
            <a:r>
              <a:rPr b="1" lang="es" sz="900">
                <a:solidFill>
                  <a:srgbClr val="000080"/>
                </a:solidFill>
                <a:highlight>
                  <a:srgbClr val="FFFFFF"/>
                </a:highlight>
                <a:latin typeface="Roboto"/>
                <a:ea typeface="Roboto"/>
                <a:cs typeface="Roboto"/>
                <a:sym typeface="Roboto"/>
              </a:rPr>
              <a:t>menu</a:t>
            </a:r>
            <a:r>
              <a:rPr lang="es" sz="900">
                <a:highlight>
                  <a:srgbClr val="FFFFFF"/>
                </a:highlight>
                <a:latin typeface="Roboto"/>
                <a:ea typeface="Roboto"/>
                <a:cs typeface="Roboto"/>
                <a:sym typeface="Roboto"/>
              </a:rPr>
              <a:t>&gt;</a:t>
            </a:r>
          </a:p>
        </p:txBody>
      </p:sp>
      <p:sp>
        <p:nvSpPr>
          <p:cNvPr id="154" name="Shape 154"/>
          <p:cNvSpPr txBox="1"/>
          <p:nvPr/>
        </p:nvSpPr>
        <p:spPr>
          <a:xfrm>
            <a:off x="4121775" y="1371025"/>
            <a:ext cx="4421100" cy="20346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Como se observa, cada item, nos permitirar representar el simbolo de la acción que queremos realizar. El item settings al indicar en la propiedad </a:t>
            </a:r>
            <a:r>
              <a:rPr b="1" lang="es" sz="1200">
                <a:latin typeface="Roboto"/>
                <a:ea typeface="Roboto"/>
                <a:cs typeface="Roboto"/>
                <a:sym typeface="Roboto"/>
              </a:rPr>
              <a:t>showAsAction</a:t>
            </a:r>
            <a:r>
              <a:rPr lang="es" sz="1200">
                <a:latin typeface="Roboto"/>
                <a:ea typeface="Roboto"/>
                <a:cs typeface="Roboto"/>
                <a:sym typeface="Roboto"/>
              </a:rPr>
              <a:t>=never. Se muestra en el Overflow.</a:t>
            </a:r>
          </a:p>
          <a:p>
            <a:pPr lvl="0" rtl="0" algn="just">
              <a:lnSpc>
                <a:spcPct val="115000"/>
              </a:lnSpc>
              <a:spcBef>
                <a:spcPts val="0"/>
              </a:spcBef>
              <a:spcAft>
                <a:spcPts val="1000"/>
              </a:spcAft>
              <a:buNone/>
            </a:pPr>
            <a:r>
              <a:rPr lang="es" sz="1200">
                <a:latin typeface="Roboto"/>
                <a:ea typeface="Roboto"/>
                <a:cs typeface="Roboto"/>
                <a:sym typeface="Roboto"/>
              </a:rPr>
              <a:t>La propiedad </a:t>
            </a:r>
            <a:r>
              <a:rPr b="1" lang="es" sz="1200">
                <a:latin typeface="Roboto"/>
                <a:ea typeface="Roboto"/>
                <a:cs typeface="Roboto"/>
                <a:sym typeface="Roboto"/>
              </a:rPr>
              <a:t>orderInCategory </a:t>
            </a:r>
            <a:r>
              <a:rPr lang="es" sz="1200">
                <a:latin typeface="Roboto"/>
                <a:ea typeface="Roboto"/>
                <a:cs typeface="Roboto"/>
                <a:sym typeface="Roboto"/>
              </a:rPr>
              <a:t>nos indica la ordenación, cuanto más elevada más a la derecha.</a:t>
            </a:r>
          </a:p>
        </p:txBody>
      </p:sp>
      <p:pic>
        <p:nvPicPr>
          <p:cNvPr id="155" name="Shape 155"/>
          <p:cNvPicPr preferRelativeResize="0"/>
          <p:nvPr/>
        </p:nvPicPr>
        <p:blipFill>
          <a:blip r:embed="rId3">
            <a:alphaModFix/>
          </a:blip>
          <a:stretch>
            <a:fillRect/>
          </a:stretch>
        </p:blipFill>
        <p:spPr>
          <a:xfrm>
            <a:off x="4008249" y="3511024"/>
            <a:ext cx="4534574" cy="1457850"/>
          </a:xfrm>
          <a:prstGeom prst="rect">
            <a:avLst/>
          </a:prstGeom>
          <a:noFill/>
          <a:ln cap="flat" cmpd="sng" w="9525">
            <a:solidFill>
              <a:srgbClr val="20124D"/>
            </a:solidFill>
            <a:prstDash val="solid"/>
            <a:round/>
            <a:headEnd len="med" w="med" type="none"/>
            <a:tailEnd len="med" w="med" type="none"/>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ACTIONBAR/IMPLEMENTACION</a:t>
            </a:r>
          </a:p>
        </p:txBody>
      </p:sp>
      <p:sp>
        <p:nvSpPr>
          <p:cNvPr id="161" name="Shape 161"/>
          <p:cNvSpPr txBox="1"/>
          <p:nvPr/>
        </p:nvSpPr>
        <p:spPr>
          <a:xfrm>
            <a:off x="428400" y="680075"/>
            <a:ext cx="8287199" cy="384299"/>
          </a:xfrm>
          <a:prstGeom prst="rect">
            <a:avLst/>
          </a:prstGeom>
          <a:noFill/>
          <a:ln>
            <a:noFill/>
          </a:ln>
        </p:spPr>
        <p:txBody>
          <a:bodyPr anchorCtr="0" anchor="t" bIns="91425" lIns="91425" rIns="91425" tIns="91425">
            <a:noAutofit/>
          </a:bodyPr>
          <a:lstStyle/>
          <a:p>
            <a:pPr lvl="0" rtl="0">
              <a:spcBef>
                <a:spcPts val="0"/>
              </a:spcBef>
              <a:buNone/>
            </a:pPr>
            <a:r>
              <a:rPr lang="es" sz="1200">
                <a:latin typeface="Roboto"/>
                <a:ea typeface="Roboto"/>
                <a:cs typeface="Roboto"/>
                <a:sym typeface="Roboto"/>
              </a:rPr>
              <a:t>Una vez generado los recursos, deberemos de sobreescribir los métodos en nuestra Activity para que los pueda dibujar.</a:t>
            </a:r>
          </a:p>
        </p:txBody>
      </p:sp>
      <p:sp>
        <p:nvSpPr>
          <p:cNvPr id="162" name="Shape 162"/>
          <p:cNvSpPr txBox="1"/>
          <p:nvPr/>
        </p:nvSpPr>
        <p:spPr>
          <a:xfrm>
            <a:off x="428400" y="1016937"/>
            <a:ext cx="4095600" cy="1152600"/>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solidFill>
                  <a:srgbClr val="808000"/>
                </a:solidFill>
                <a:highlight>
                  <a:srgbClr val="FFFFFF"/>
                </a:highlight>
                <a:latin typeface="Roboto"/>
                <a:ea typeface="Roboto"/>
                <a:cs typeface="Roboto"/>
                <a:sym typeface="Roboto"/>
              </a:rPr>
              <a:t>@Override</a:t>
            </a:r>
          </a:p>
          <a:p>
            <a:pPr lvl="0" rtl="0">
              <a:spcBef>
                <a:spcPts val="0"/>
              </a:spcBef>
              <a:buNone/>
            </a:pPr>
            <a:r>
              <a:rPr b="1" lang="es" sz="1000">
                <a:solidFill>
                  <a:srgbClr val="000080"/>
                </a:solidFill>
                <a:highlight>
                  <a:srgbClr val="FFFFFF"/>
                </a:highlight>
                <a:latin typeface="Roboto"/>
                <a:ea typeface="Roboto"/>
                <a:cs typeface="Roboto"/>
                <a:sym typeface="Roboto"/>
              </a:rPr>
              <a:t>public boolean </a:t>
            </a:r>
            <a:r>
              <a:rPr lang="es" sz="1000">
                <a:highlight>
                  <a:srgbClr val="FFFFFF"/>
                </a:highlight>
                <a:latin typeface="Roboto"/>
                <a:ea typeface="Roboto"/>
                <a:cs typeface="Roboto"/>
                <a:sym typeface="Roboto"/>
              </a:rPr>
              <a:t>onCreateOptionsMenu(Menu menu) {</a:t>
            </a:r>
          </a:p>
          <a:p>
            <a:pPr lvl="0" rtl="0">
              <a:spcBef>
                <a:spcPts val="0"/>
              </a:spcBef>
              <a:buNone/>
            </a:pPr>
            <a:r>
              <a:rPr lang="es" sz="1000">
                <a:highlight>
                  <a:srgbClr val="FFFFFF"/>
                </a:highlight>
                <a:latin typeface="Roboto"/>
                <a:ea typeface="Roboto"/>
                <a:cs typeface="Roboto"/>
                <a:sym typeface="Roboto"/>
              </a:rPr>
              <a:t>   </a:t>
            </a:r>
            <a:r>
              <a:rPr i="1" lang="es" sz="1000">
                <a:solidFill>
                  <a:srgbClr val="808080"/>
                </a:solidFill>
                <a:highlight>
                  <a:srgbClr val="FFFFFF"/>
                </a:highlight>
                <a:latin typeface="Roboto"/>
                <a:ea typeface="Roboto"/>
                <a:cs typeface="Roboto"/>
                <a:sym typeface="Roboto"/>
              </a:rPr>
              <a:t>// Inflate the menu; this adds items to the action bar if it is present.</a:t>
            </a:r>
          </a:p>
          <a:p>
            <a:pPr lvl="0" rtl="0">
              <a:spcBef>
                <a:spcPts val="0"/>
              </a:spcBef>
              <a:buNone/>
            </a:pPr>
            <a:r>
              <a:rPr i="1" lang="es" sz="1000">
                <a:solidFill>
                  <a:srgbClr val="808080"/>
                </a:solidFill>
                <a:highlight>
                  <a:srgbClr val="FFFFFF"/>
                </a:highlight>
                <a:latin typeface="Roboto"/>
                <a:ea typeface="Roboto"/>
                <a:cs typeface="Roboto"/>
                <a:sym typeface="Roboto"/>
              </a:rPr>
              <a:t>   </a:t>
            </a:r>
            <a:r>
              <a:rPr lang="es" sz="1000">
                <a:highlight>
                  <a:srgbClr val="FFFFFF"/>
                </a:highlight>
                <a:latin typeface="Roboto"/>
                <a:ea typeface="Roboto"/>
                <a:cs typeface="Roboto"/>
                <a:sym typeface="Roboto"/>
              </a:rPr>
              <a:t>getMenuInflater().inflate(R.menu.</a:t>
            </a:r>
            <a:r>
              <a:rPr b="1" i="1" lang="es" sz="1000">
                <a:solidFill>
                  <a:srgbClr val="660E7A"/>
                </a:solidFill>
                <a:highlight>
                  <a:srgbClr val="FFFFFF"/>
                </a:highlight>
                <a:latin typeface="Roboto"/>
                <a:ea typeface="Roboto"/>
                <a:cs typeface="Roboto"/>
                <a:sym typeface="Roboto"/>
              </a:rPr>
              <a:t>menu_main</a:t>
            </a:r>
            <a:r>
              <a:rPr lang="es" sz="1000">
                <a:highlight>
                  <a:srgbClr val="FFFFFF"/>
                </a:highlight>
                <a:latin typeface="Roboto"/>
                <a:ea typeface="Roboto"/>
                <a:cs typeface="Roboto"/>
                <a:sym typeface="Roboto"/>
              </a:rPr>
              <a:t>, menu);</a:t>
            </a:r>
          </a:p>
          <a:p>
            <a:pPr lvl="0" rtl="0">
              <a:spcBef>
                <a:spcPts val="0"/>
              </a:spcBef>
              <a:buNone/>
            </a:pP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return true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a:t>
            </a:r>
          </a:p>
        </p:txBody>
      </p:sp>
      <p:sp>
        <p:nvSpPr>
          <p:cNvPr id="163" name="Shape 163"/>
          <p:cNvSpPr txBox="1"/>
          <p:nvPr/>
        </p:nvSpPr>
        <p:spPr>
          <a:xfrm>
            <a:off x="4680750" y="995525"/>
            <a:ext cx="3964499" cy="1126499"/>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es" sz="1200">
                <a:latin typeface="Roboto"/>
                <a:ea typeface="Roboto"/>
                <a:cs typeface="Roboto"/>
                <a:sym typeface="Roboto"/>
              </a:rPr>
              <a:t>Este método booleano nos permitira inflar en nuestra Activity todos los &lt;items&gt; generados en nuestro menu.</a:t>
            </a:r>
          </a:p>
          <a:p>
            <a:pPr lvl="0" rtl="0" algn="just">
              <a:lnSpc>
                <a:spcPct val="115000"/>
              </a:lnSpc>
              <a:spcBef>
                <a:spcPts val="0"/>
              </a:spcBef>
              <a:buNone/>
            </a:pPr>
            <a:r>
              <a:rPr lang="es" sz="1200">
                <a:latin typeface="Roboto"/>
                <a:ea typeface="Roboto"/>
                <a:cs typeface="Roboto"/>
                <a:sym typeface="Roboto"/>
              </a:rPr>
              <a:t>Podríamos indicar que sería el setContentView del menu.</a:t>
            </a:r>
          </a:p>
        </p:txBody>
      </p:sp>
      <p:cxnSp>
        <p:nvCxnSpPr>
          <p:cNvPr id="164" name="Shape 164"/>
          <p:cNvCxnSpPr/>
          <p:nvPr/>
        </p:nvCxnSpPr>
        <p:spPr>
          <a:xfrm rot="10800000">
            <a:off x="3143749" y="1719899"/>
            <a:ext cx="1694100" cy="192000"/>
          </a:xfrm>
          <a:prstGeom prst="straightConnector1">
            <a:avLst/>
          </a:prstGeom>
          <a:noFill/>
          <a:ln cap="flat" cmpd="sng" w="9525">
            <a:solidFill>
              <a:schemeClr val="dk2"/>
            </a:solidFill>
            <a:prstDash val="solid"/>
            <a:round/>
            <a:headEnd len="lg" w="lg" type="none"/>
            <a:tailEnd len="lg" w="lg" type="triangle"/>
          </a:ln>
        </p:spPr>
      </p:cxnSp>
      <p:sp>
        <p:nvSpPr>
          <p:cNvPr id="165" name="Shape 165"/>
          <p:cNvSpPr txBox="1"/>
          <p:nvPr/>
        </p:nvSpPr>
        <p:spPr>
          <a:xfrm>
            <a:off x="428400" y="2113025"/>
            <a:ext cx="8112600" cy="567599"/>
          </a:xfrm>
          <a:prstGeom prst="rect">
            <a:avLst/>
          </a:prstGeom>
          <a:noFill/>
          <a:ln>
            <a:noFill/>
          </a:ln>
        </p:spPr>
        <p:txBody>
          <a:bodyPr anchorCtr="0" anchor="t" bIns="91425" lIns="91425" rIns="91425" tIns="91425">
            <a:noAutofit/>
          </a:bodyPr>
          <a:lstStyle/>
          <a:p>
            <a:pPr lvl="0" rtl="0">
              <a:spcBef>
                <a:spcPts val="0"/>
              </a:spcBef>
              <a:buNone/>
            </a:pPr>
            <a:r>
              <a:rPr lang="es" sz="1200">
                <a:latin typeface="Roboto"/>
                <a:ea typeface="Roboto"/>
                <a:cs typeface="Roboto"/>
                <a:sym typeface="Roboto"/>
              </a:rPr>
              <a:t>Una vez inflado nuestro Action Bar, debemos sobreescribir el siguiente método para darle funcionalidad a los iconos.</a:t>
            </a:r>
          </a:p>
        </p:txBody>
      </p:sp>
      <p:sp>
        <p:nvSpPr>
          <p:cNvPr id="166" name="Shape 166"/>
          <p:cNvSpPr txBox="1"/>
          <p:nvPr/>
        </p:nvSpPr>
        <p:spPr>
          <a:xfrm>
            <a:off x="428400" y="2471325"/>
            <a:ext cx="3964499" cy="2602199"/>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900">
                <a:solidFill>
                  <a:srgbClr val="808000"/>
                </a:solidFill>
                <a:highlight>
                  <a:srgbClr val="FFFFFF"/>
                </a:highlight>
                <a:latin typeface="Roboto"/>
                <a:ea typeface="Roboto"/>
                <a:cs typeface="Roboto"/>
                <a:sym typeface="Roboto"/>
              </a:rPr>
              <a:t>@Override</a:t>
            </a:r>
          </a:p>
          <a:p>
            <a:pPr lvl="0" rtl="0">
              <a:spcBef>
                <a:spcPts val="0"/>
              </a:spcBef>
              <a:buNone/>
            </a:pPr>
            <a:r>
              <a:rPr b="1" lang="es" sz="900">
                <a:solidFill>
                  <a:srgbClr val="000080"/>
                </a:solidFill>
                <a:highlight>
                  <a:srgbClr val="FFFFFF"/>
                </a:highlight>
                <a:latin typeface="Roboto"/>
                <a:ea typeface="Roboto"/>
                <a:cs typeface="Roboto"/>
                <a:sym typeface="Roboto"/>
              </a:rPr>
              <a:t>public boolean </a:t>
            </a:r>
            <a:r>
              <a:rPr lang="es" sz="900">
                <a:highlight>
                  <a:srgbClr val="FFFFFF"/>
                </a:highlight>
                <a:latin typeface="Roboto"/>
                <a:ea typeface="Roboto"/>
                <a:cs typeface="Roboto"/>
                <a:sym typeface="Roboto"/>
              </a:rPr>
              <a:t>onOptionsItemSelected(MenuItem item) {</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super</a:t>
            </a:r>
            <a:r>
              <a:rPr lang="es" sz="900">
                <a:highlight>
                  <a:srgbClr val="FFFFFF"/>
                </a:highlight>
                <a:latin typeface="Roboto"/>
                <a:ea typeface="Roboto"/>
                <a:cs typeface="Roboto"/>
                <a:sym typeface="Roboto"/>
              </a:rPr>
              <a:t>.onOptionsItemSelected(item);</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switch </a:t>
            </a:r>
            <a:r>
              <a:rPr lang="es" sz="900">
                <a:highlight>
                  <a:srgbClr val="FFFFFF"/>
                </a:highlight>
                <a:latin typeface="Roboto"/>
                <a:ea typeface="Roboto"/>
                <a:cs typeface="Roboto"/>
                <a:sym typeface="Roboto"/>
              </a:rPr>
              <a:t>(item.getItemId()) {</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case </a:t>
            </a:r>
            <a:r>
              <a:rPr lang="es" sz="900">
                <a:highlight>
                  <a:srgbClr val="FFFFFF"/>
                </a:highlight>
                <a:latin typeface="Roboto"/>
                <a:ea typeface="Roboto"/>
                <a:cs typeface="Roboto"/>
                <a:sym typeface="Roboto"/>
              </a:rPr>
              <a:t>R.id.</a:t>
            </a:r>
            <a:r>
              <a:rPr b="1" i="1" lang="es" sz="900">
                <a:solidFill>
                  <a:srgbClr val="660E7A"/>
                </a:solidFill>
                <a:highlight>
                  <a:srgbClr val="FFFFFF"/>
                </a:highlight>
                <a:latin typeface="Roboto"/>
                <a:ea typeface="Roboto"/>
                <a:cs typeface="Roboto"/>
                <a:sym typeface="Roboto"/>
              </a:rPr>
              <a:t>action_settings</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Toast.</a:t>
            </a:r>
            <a:r>
              <a:rPr i="1" lang="es" sz="900">
                <a:highlight>
                  <a:srgbClr val="FFFFFF"/>
                </a:highlight>
                <a:latin typeface="Roboto"/>
                <a:ea typeface="Roboto"/>
                <a:cs typeface="Roboto"/>
                <a:sym typeface="Roboto"/>
              </a:rPr>
              <a:t>makeText</a:t>
            </a:r>
            <a:r>
              <a:rPr lang="es" sz="900">
                <a:highlight>
                  <a:srgbClr val="FFFFFF"/>
                </a:highlight>
                <a:latin typeface="Roboto"/>
                <a:ea typeface="Roboto"/>
                <a:cs typeface="Roboto"/>
                <a:sym typeface="Roboto"/>
              </a:rPr>
              <a:t>(</a:t>
            </a:r>
            <a:r>
              <a:rPr b="1" lang="es" sz="900">
                <a:solidFill>
                  <a:srgbClr val="000080"/>
                </a:solidFill>
                <a:highlight>
                  <a:srgbClr val="FFFFFF"/>
                </a:highlight>
                <a:latin typeface="Roboto"/>
                <a:ea typeface="Roboto"/>
                <a:cs typeface="Roboto"/>
                <a:sym typeface="Roboto"/>
              </a:rPr>
              <a:t>this</a:t>
            </a:r>
            <a:r>
              <a:rPr lang="es" sz="900">
                <a:highlight>
                  <a:srgbClr val="FFFFFF"/>
                </a:highlight>
                <a:latin typeface="Roboto"/>
                <a:ea typeface="Roboto"/>
                <a:cs typeface="Roboto"/>
                <a:sym typeface="Roboto"/>
              </a:rPr>
              <a:t>, </a:t>
            </a:r>
            <a:r>
              <a:rPr b="1" lang="es" sz="900">
                <a:solidFill>
                  <a:srgbClr val="008000"/>
                </a:solidFill>
                <a:highlight>
                  <a:srgbClr val="FFFFFF"/>
                </a:highlight>
                <a:latin typeface="Roboto"/>
                <a:ea typeface="Roboto"/>
                <a:cs typeface="Roboto"/>
                <a:sym typeface="Roboto"/>
              </a:rPr>
              <a:t>"HAS PULSADO CONFIGURACION"</a:t>
            </a:r>
            <a:r>
              <a:rPr lang="es" sz="900">
                <a:highlight>
                  <a:srgbClr val="FFFFFF"/>
                </a:highlight>
                <a:latin typeface="Roboto"/>
                <a:ea typeface="Roboto"/>
                <a:cs typeface="Roboto"/>
                <a:sym typeface="Roboto"/>
              </a:rPr>
              <a:t>, Toast.</a:t>
            </a:r>
            <a:r>
              <a:rPr b="1" i="1" lang="es" sz="900">
                <a:solidFill>
                  <a:srgbClr val="660E7A"/>
                </a:solidFill>
                <a:highlight>
                  <a:srgbClr val="FFFFFF"/>
                </a:highlight>
                <a:latin typeface="Roboto"/>
                <a:ea typeface="Roboto"/>
                <a:cs typeface="Roboto"/>
                <a:sym typeface="Roboto"/>
              </a:rPr>
              <a:t>LENGTH_LONG</a:t>
            </a:r>
            <a:r>
              <a:rPr lang="es" sz="900">
                <a:highlight>
                  <a:srgbClr val="FFFFFF"/>
                </a:highlight>
                <a:latin typeface="Roboto"/>
                <a:ea typeface="Roboto"/>
                <a:cs typeface="Roboto"/>
                <a:sym typeface="Roboto"/>
              </a:rPr>
              <a:t>).show();</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break</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case </a:t>
            </a:r>
            <a:r>
              <a:rPr lang="es" sz="900">
                <a:highlight>
                  <a:srgbClr val="FFFFFF"/>
                </a:highlight>
                <a:latin typeface="Roboto"/>
                <a:ea typeface="Roboto"/>
                <a:cs typeface="Roboto"/>
                <a:sym typeface="Roboto"/>
              </a:rPr>
              <a:t>R.id.</a:t>
            </a:r>
            <a:r>
              <a:rPr b="1" i="1" lang="es" sz="900">
                <a:solidFill>
                  <a:srgbClr val="660E7A"/>
                </a:solidFill>
                <a:highlight>
                  <a:srgbClr val="FFFFFF"/>
                </a:highlight>
                <a:latin typeface="Roboto"/>
                <a:ea typeface="Roboto"/>
                <a:cs typeface="Roboto"/>
                <a:sym typeface="Roboto"/>
              </a:rPr>
              <a:t>action_delete</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Toast.</a:t>
            </a:r>
            <a:r>
              <a:rPr i="1" lang="es" sz="900">
                <a:highlight>
                  <a:srgbClr val="FFFFFF"/>
                </a:highlight>
                <a:latin typeface="Roboto"/>
                <a:ea typeface="Roboto"/>
                <a:cs typeface="Roboto"/>
                <a:sym typeface="Roboto"/>
              </a:rPr>
              <a:t>makeText</a:t>
            </a:r>
            <a:r>
              <a:rPr lang="es" sz="900">
                <a:highlight>
                  <a:srgbClr val="FFFFFF"/>
                </a:highlight>
                <a:latin typeface="Roboto"/>
                <a:ea typeface="Roboto"/>
                <a:cs typeface="Roboto"/>
                <a:sym typeface="Roboto"/>
              </a:rPr>
              <a:t>(</a:t>
            </a:r>
            <a:r>
              <a:rPr b="1" lang="es" sz="900">
                <a:solidFill>
                  <a:srgbClr val="000080"/>
                </a:solidFill>
                <a:highlight>
                  <a:srgbClr val="FFFFFF"/>
                </a:highlight>
                <a:latin typeface="Roboto"/>
                <a:ea typeface="Roboto"/>
                <a:cs typeface="Roboto"/>
                <a:sym typeface="Roboto"/>
              </a:rPr>
              <a:t>this</a:t>
            </a:r>
            <a:r>
              <a:rPr lang="es" sz="900">
                <a:highlight>
                  <a:srgbClr val="FFFFFF"/>
                </a:highlight>
                <a:latin typeface="Roboto"/>
                <a:ea typeface="Roboto"/>
                <a:cs typeface="Roboto"/>
                <a:sym typeface="Roboto"/>
              </a:rPr>
              <a:t>, </a:t>
            </a:r>
            <a:r>
              <a:rPr b="1" lang="es" sz="900">
                <a:solidFill>
                  <a:srgbClr val="008000"/>
                </a:solidFill>
                <a:highlight>
                  <a:srgbClr val="FFFFFF"/>
                </a:highlight>
                <a:latin typeface="Roboto"/>
                <a:ea typeface="Roboto"/>
                <a:cs typeface="Roboto"/>
                <a:sym typeface="Roboto"/>
              </a:rPr>
              <a:t>"A CONTINUACION VAS A BORRAR, SEGURO"</a:t>
            </a:r>
            <a:r>
              <a:rPr lang="es" sz="900">
                <a:highlight>
                  <a:srgbClr val="FFFFFF"/>
                </a:highlight>
                <a:latin typeface="Roboto"/>
                <a:ea typeface="Roboto"/>
                <a:cs typeface="Roboto"/>
                <a:sym typeface="Roboto"/>
              </a:rPr>
              <a:t>, Toast.</a:t>
            </a:r>
            <a:r>
              <a:rPr b="1" i="1" lang="es" sz="900">
                <a:solidFill>
                  <a:srgbClr val="660E7A"/>
                </a:solidFill>
                <a:highlight>
                  <a:srgbClr val="FFFFFF"/>
                </a:highlight>
                <a:latin typeface="Roboto"/>
                <a:ea typeface="Roboto"/>
                <a:cs typeface="Roboto"/>
                <a:sym typeface="Roboto"/>
              </a:rPr>
              <a:t>LENGTH_LONG</a:t>
            </a:r>
            <a:r>
              <a:rPr lang="es" sz="900">
                <a:highlight>
                  <a:srgbClr val="FFFFFF"/>
                </a:highlight>
                <a:latin typeface="Roboto"/>
                <a:ea typeface="Roboto"/>
                <a:cs typeface="Roboto"/>
                <a:sym typeface="Roboto"/>
              </a:rPr>
              <a:t>).show();</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break</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case </a:t>
            </a:r>
            <a:r>
              <a:rPr lang="es" sz="900">
                <a:highlight>
                  <a:srgbClr val="FFFFFF"/>
                </a:highlight>
                <a:latin typeface="Roboto"/>
                <a:ea typeface="Roboto"/>
                <a:cs typeface="Roboto"/>
                <a:sym typeface="Roboto"/>
              </a:rPr>
              <a:t>R.id.</a:t>
            </a:r>
            <a:r>
              <a:rPr b="1" i="1" lang="es" sz="900">
                <a:solidFill>
                  <a:srgbClr val="660E7A"/>
                </a:solidFill>
                <a:highlight>
                  <a:srgbClr val="FFFFFF"/>
                </a:highlight>
                <a:latin typeface="Roboto"/>
                <a:ea typeface="Roboto"/>
                <a:cs typeface="Roboto"/>
                <a:sym typeface="Roboto"/>
              </a:rPr>
              <a:t>action_save</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Toast.</a:t>
            </a:r>
            <a:r>
              <a:rPr i="1" lang="es" sz="900">
                <a:highlight>
                  <a:srgbClr val="FFFFFF"/>
                </a:highlight>
                <a:latin typeface="Roboto"/>
                <a:ea typeface="Roboto"/>
                <a:cs typeface="Roboto"/>
                <a:sym typeface="Roboto"/>
              </a:rPr>
              <a:t>makeText</a:t>
            </a:r>
            <a:r>
              <a:rPr lang="es" sz="900">
                <a:highlight>
                  <a:srgbClr val="FFFFFF"/>
                </a:highlight>
                <a:latin typeface="Roboto"/>
                <a:ea typeface="Roboto"/>
                <a:cs typeface="Roboto"/>
                <a:sym typeface="Roboto"/>
              </a:rPr>
              <a:t>(</a:t>
            </a:r>
            <a:r>
              <a:rPr b="1" lang="es" sz="900">
                <a:solidFill>
                  <a:srgbClr val="000080"/>
                </a:solidFill>
                <a:highlight>
                  <a:srgbClr val="FFFFFF"/>
                </a:highlight>
                <a:latin typeface="Roboto"/>
                <a:ea typeface="Roboto"/>
                <a:cs typeface="Roboto"/>
                <a:sym typeface="Roboto"/>
              </a:rPr>
              <a:t>this</a:t>
            </a:r>
            <a:r>
              <a:rPr lang="es" sz="900">
                <a:highlight>
                  <a:srgbClr val="FFFFFF"/>
                </a:highlight>
                <a:latin typeface="Roboto"/>
                <a:ea typeface="Roboto"/>
                <a:cs typeface="Roboto"/>
                <a:sym typeface="Roboto"/>
              </a:rPr>
              <a:t>, </a:t>
            </a:r>
            <a:r>
              <a:rPr b="1" lang="es" sz="900">
                <a:solidFill>
                  <a:srgbClr val="008000"/>
                </a:solidFill>
                <a:highlight>
                  <a:srgbClr val="FFFFFF"/>
                </a:highlight>
                <a:latin typeface="Roboto"/>
                <a:ea typeface="Roboto"/>
                <a:cs typeface="Roboto"/>
                <a:sym typeface="Roboto"/>
              </a:rPr>
              <a:t>"A CONTINUACION VAS A GUARDAR, SEGURO"</a:t>
            </a:r>
            <a:r>
              <a:rPr lang="es" sz="900">
                <a:highlight>
                  <a:srgbClr val="FFFFFF"/>
                </a:highlight>
                <a:latin typeface="Roboto"/>
                <a:ea typeface="Roboto"/>
                <a:cs typeface="Roboto"/>
                <a:sym typeface="Roboto"/>
              </a:rPr>
              <a:t>, Toast.</a:t>
            </a:r>
            <a:r>
              <a:rPr b="1" i="1" lang="es" sz="900">
                <a:solidFill>
                  <a:srgbClr val="660E7A"/>
                </a:solidFill>
                <a:highlight>
                  <a:srgbClr val="FFFFFF"/>
                </a:highlight>
                <a:latin typeface="Roboto"/>
                <a:ea typeface="Roboto"/>
                <a:cs typeface="Roboto"/>
                <a:sym typeface="Roboto"/>
              </a:rPr>
              <a:t>LENGTH_LONG</a:t>
            </a:r>
            <a:r>
              <a:rPr lang="es" sz="900">
                <a:highlight>
                  <a:srgbClr val="FFFFFF"/>
                </a:highlight>
                <a:latin typeface="Roboto"/>
                <a:ea typeface="Roboto"/>
                <a:cs typeface="Roboto"/>
                <a:sym typeface="Roboto"/>
              </a:rPr>
              <a:t>).show();</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break</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   }</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return true</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a:t>
            </a:r>
          </a:p>
        </p:txBody>
      </p:sp>
      <p:sp>
        <p:nvSpPr>
          <p:cNvPr id="167" name="Shape 167"/>
          <p:cNvSpPr txBox="1"/>
          <p:nvPr/>
        </p:nvSpPr>
        <p:spPr>
          <a:xfrm>
            <a:off x="4524000" y="2995125"/>
            <a:ext cx="4191599" cy="2078399"/>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es" sz="1200">
                <a:latin typeface="Roboto"/>
                <a:ea typeface="Roboto"/>
                <a:cs typeface="Roboto"/>
                <a:sym typeface="Roboto"/>
              </a:rPr>
              <a:t>Este método, que tambien es un booleano, nos genera el Handle para la gestion de interactividad con los componentes de la Action Bar.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TOOLBAR</a:t>
            </a:r>
          </a:p>
        </p:txBody>
      </p:sp>
      <p:sp>
        <p:nvSpPr>
          <p:cNvPr id="173" name="Shape 173"/>
          <p:cNvSpPr txBox="1"/>
          <p:nvPr/>
        </p:nvSpPr>
        <p:spPr>
          <a:xfrm>
            <a:off x="467600" y="976200"/>
            <a:ext cx="8187000" cy="1123799"/>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100">
                <a:latin typeface="Roboto"/>
                <a:ea typeface="Roboto"/>
                <a:cs typeface="Roboto"/>
                <a:sym typeface="Roboto"/>
              </a:rPr>
              <a:t>Android y concretamente Android Lollipop trae consigo un nuevo concepto de Action Bar, en donde nos permite generar mayor integración con el resto de widgets.</a:t>
            </a:r>
          </a:p>
          <a:p>
            <a:pPr lvl="0" rtl="0" algn="just">
              <a:lnSpc>
                <a:spcPct val="115000"/>
              </a:lnSpc>
              <a:spcBef>
                <a:spcPts val="0"/>
              </a:spcBef>
              <a:spcAft>
                <a:spcPts val="1000"/>
              </a:spcAft>
              <a:buNone/>
            </a:pPr>
            <a:r>
              <a:rPr lang="es" sz="1100">
                <a:latin typeface="Roboto"/>
                <a:ea typeface="Roboto"/>
                <a:cs typeface="Roboto"/>
                <a:sym typeface="Roboto"/>
              </a:rPr>
              <a:t>Para ello se ha generado la Toolbar que vendrá a sustituir a la Action Bar. Un Toolbar es contenedor y por ello nos permite generar una vista totalmente personalizada, es decir, dentro de un Toolbar podremos agregar nuevos contenedores y nuevos widget.</a:t>
            </a:r>
          </a:p>
          <a:p>
            <a:pPr lvl="0" rtl="0" algn="just">
              <a:lnSpc>
                <a:spcPct val="115000"/>
              </a:lnSpc>
              <a:spcBef>
                <a:spcPts val="0"/>
              </a:spcBef>
              <a:spcAft>
                <a:spcPts val="1000"/>
              </a:spcAft>
              <a:buNone/>
            </a:pPr>
            <a:r>
              <a:rPr lang="es" sz="1100">
                <a:latin typeface="Roboto"/>
                <a:ea typeface="Roboto"/>
                <a:cs typeface="Roboto"/>
                <a:sym typeface="Roboto"/>
              </a:rPr>
              <a:t>Una manera de generar un ActionBar más flexible y personalizada es utilizar el nuevo Toolbar.</a:t>
            </a:r>
          </a:p>
          <a:p>
            <a:pPr lvl="0" algn="just">
              <a:lnSpc>
                <a:spcPct val="115000"/>
              </a:lnSpc>
              <a:spcBef>
                <a:spcPts val="0"/>
              </a:spcBef>
              <a:spcAft>
                <a:spcPts val="1000"/>
              </a:spcAft>
              <a:buNone/>
            </a:pPr>
            <a:r>
              <a:rPr lang="es" sz="1100">
                <a:latin typeface="Roboto"/>
                <a:ea typeface="Roboto"/>
                <a:cs typeface="Roboto"/>
                <a:sym typeface="Roboto"/>
              </a:rPr>
              <a:t>Para utilizar el Toolbar en aplicaciones con un minSdK inferior a Lollipop, deberemos generar la dependencia a nivel de \gradle\app de la librería de compatibilidad.</a:t>
            </a:r>
          </a:p>
        </p:txBody>
      </p:sp>
      <p:sp>
        <p:nvSpPr>
          <p:cNvPr id="174" name="Shape 174"/>
          <p:cNvSpPr txBox="1"/>
          <p:nvPr/>
        </p:nvSpPr>
        <p:spPr>
          <a:xfrm>
            <a:off x="2075125" y="3445425"/>
            <a:ext cx="4757999" cy="1230599"/>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100">
                <a:highlight>
                  <a:srgbClr val="FFFFFF"/>
                </a:highlight>
                <a:latin typeface="Courier New"/>
                <a:ea typeface="Courier New"/>
                <a:cs typeface="Courier New"/>
                <a:sym typeface="Courier New"/>
              </a:rPr>
              <a:t>dependencies {</a:t>
            </a:r>
          </a:p>
          <a:p>
            <a:pPr lvl="0" rtl="0">
              <a:spcBef>
                <a:spcPts val="0"/>
              </a:spcBef>
              <a:buNone/>
            </a:pPr>
            <a:r>
              <a:rPr lang="es" sz="1100">
                <a:highlight>
                  <a:srgbClr val="FFFFFF"/>
                </a:highlight>
                <a:latin typeface="Courier New"/>
                <a:ea typeface="Courier New"/>
                <a:cs typeface="Courier New"/>
                <a:sym typeface="Courier New"/>
              </a:rPr>
              <a:t>   compile fileTree(</a:t>
            </a:r>
            <a:r>
              <a:rPr lang="es" sz="1100">
                <a:solidFill>
                  <a:srgbClr val="008000"/>
                </a:solidFill>
                <a:highlight>
                  <a:srgbClr val="FFFFFF"/>
                </a:highlight>
                <a:latin typeface="Courier New"/>
                <a:ea typeface="Courier New"/>
                <a:cs typeface="Courier New"/>
                <a:sym typeface="Courier New"/>
              </a:rPr>
              <a:t>dir</a:t>
            </a:r>
            <a:r>
              <a:rPr lang="es" sz="1100">
                <a:highlight>
                  <a:srgbClr val="FFFFFF"/>
                </a:highlight>
                <a:latin typeface="Courier New"/>
                <a:ea typeface="Courier New"/>
                <a:cs typeface="Courier New"/>
                <a:sym typeface="Courier New"/>
              </a:rPr>
              <a:t>: </a:t>
            </a:r>
            <a:r>
              <a:rPr b="1" lang="es" sz="1100">
                <a:solidFill>
                  <a:srgbClr val="008000"/>
                </a:solidFill>
                <a:highlight>
                  <a:srgbClr val="FFFFFF"/>
                </a:highlight>
                <a:latin typeface="Courier New"/>
                <a:ea typeface="Courier New"/>
                <a:cs typeface="Courier New"/>
                <a:sym typeface="Courier New"/>
              </a:rPr>
              <a:t>'libs'</a:t>
            </a:r>
            <a:r>
              <a:rPr lang="es" sz="1100">
                <a:highlight>
                  <a:srgbClr val="FFFFFF"/>
                </a:highlight>
                <a:latin typeface="Courier New"/>
                <a:ea typeface="Courier New"/>
                <a:cs typeface="Courier New"/>
                <a:sym typeface="Courier New"/>
              </a:rPr>
              <a:t>, </a:t>
            </a:r>
            <a:r>
              <a:rPr lang="es" sz="1100">
                <a:solidFill>
                  <a:srgbClr val="008000"/>
                </a:solidFill>
                <a:highlight>
                  <a:srgbClr val="FFFFFF"/>
                </a:highlight>
                <a:latin typeface="Courier New"/>
                <a:ea typeface="Courier New"/>
                <a:cs typeface="Courier New"/>
                <a:sym typeface="Courier New"/>
              </a:rPr>
              <a:t>include</a:t>
            </a:r>
            <a:r>
              <a:rPr lang="es" sz="1100">
                <a:highlight>
                  <a:srgbClr val="FFFFFF"/>
                </a:highlight>
                <a:latin typeface="Courier New"/>
                <a:ea typeface="Courier New"/>
                <a:cs typeface="Courier New"/>
                <a:sym typeface="Courier New"/>
              </a:rPr>
              <a:t>: [</a:t>
            </a:r>
            <a:r>
              <a:rPr b="1" lang="es" sz="1100">
                <a:solidFill>
                  <a:srgbClr val="008000"/>
                </a:solidFill>
                <a:highlight>
                  <a:srgbClr val="FFFFFF"/>
                </a:highlight>
                <a:latin typeface="Courier New"/>
                <a:ea typeface="Courier New"/>
                <a:cs typeface="Courier New"/>
                <a:sym typeface="Courier New"/>
              </a:rPr>
              <a:t>'*.jar'</a:t>
            </a:r>
            <a:r>
              <a:rPr lang="es" sz="1100">
                <a:highlight>
                  <a:srgbClr val="FFFFFF"/>
                </a:highlight>
                <a:latin typeface="Courier New"/>
                <a:ea typeface="Courier New"/>
                <a:cs typeface="Courier New"/>
                <a:sym typeface="Courier New"/>
              </a:rPr>
              <a:t>])</a:t>
            </a:r>
          </a:p>
          <a:p>
            <a:pPr lvl="0" rtl="0">
              <a:spcBef>
                <a:spcPts val="0"/>
              </a:spcBef>
              <a:buNone/>
            </a:pPr>
            <a:r>
              <a:rPr lang="es" sz="1100">
                <a:highlight>
                  <a:srgbClr val="FFFFFF"/>
                </a:highlight>
                <a:latin typeface="Courier New"/>
                <a:ea typeface="Courier New"/>
                <a:cs typeface="Courier New"/>
                <a:sym typeface="Courier New"/>
              </a:rPr>
              <a:t>   testCompile </a:t>
            </a:r>
            <a:r>
              <a:rPr b="1" lang="es" sz="1100">
                <a:solidFill>
                  <a:srgbClr val="008000"/>
                </a:solidFill>
                <a:highlight>
                  <a:srgbClr val="FFFFFF"/>
                </a:highlight>
                <a:latin typeface="Courier New"/>
                <a:ea typeface="Courier New"/>
                <a:cs typeface="Courier New"/>
                <a:sym typeface="Courier New"/>
              </a:rPr>
              <a:t>'junit:junit:4.12'</a:t>
            </a:r>
          </a:p>
          <a:p>
            <a:pPr lvl="0" rtl="0">
              <a:spcBef>
                <a:spcPts val="0"/>
              </a:spcBef>
              <a:buNone/>
            </a:pPr>
            <a:r>
              <a:rPr b="1" lang="es" sz="1100">
                <a:solidFill>
                  <a:srgbClr val="008000"/>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compile </a:t>
            </a:r>
            <a:r>
              <a:rPr b="1" lang="es" sz="1100">
                <a:solidFill>
                  <a:srgbClr val="008000"/>
                </a:solidFill>
                <a:highlight>
                  <a:srgbClr val="FFFFFF"/>
                </a:highlight>
                <a:latin typeface="Courier New"/>
                <a:ea typeface="Courier New"/>
                <a:cs typeface="Courier New"/>
                <a:sym typeface="Courier New"/>
              </a:rPr>
              <a:t>'com.android.support:appcompat-v7:23.1.0'</a:t>
            </a:r>
          </a:p>
          <a:p>
            <a:pPr lvl="0" rtl="0">
              <a:spcBef>
                <a:spcPts val="0"/>
              </a:spcBef>
              <a:buNone/>
            </a:pPr>
            <a:r>
              <a:rPr b="1" lang="es" sz="1100">
                <a:solidFill>
                  <a:srgbClr val="008000"/>
                </a:solidFill>
                <a:highlight>
                  <a:srgbClr val="FFFFFF"/>
                </a:highlight>
                <a:latin typeface="Courier New"/>
                <a:ea typeface="Courier New"/>
                <a:cs typeface="Courier New"/>
                <a:sym typeface="Courier New"/>
              </a:rPr>
              <a:t>   </a:t>
            </a:r>
            <a:r>
              <a:rPr lang="es" sz="11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t/>
            </a:r>
            <a:endParaRPr/>
          </a:p>
        </p:txBody>
      </p:sp>
      <p:sp>
        <p:nvSpPr>
          <p:cNvPr id="180" name="Shape 180"/>
          <p:cNvSpPr txBox="1"/>
          <p:nvPr/>
        </p:nvSpPr>
        <p:spPr>
          <a:xfrm>
            <a:off x="410175" y="951600"/>
            <a:ext cx="8047499" cy="25101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es" sz="1100">
                <a:latin typeface="Roboto"/>
                <a:ea typeface="Roboto"/>
                <a:cs typeface="Roboto"/>
                <a:sym typeface="Roboto"/>
              </a:rPr>
              <a:t>Una vez generada la dependencia deberemos de asegurarnos que no estamos mostrando la ActionBar, pues nos encontrariamos con dos vistas representadas en el mismo espacio y la ActionBar desplazaría al Toolbar. Por lo tanto en nuestro recurso de styles deberemos indicar que no muestre la ActionBar.</a:t>
            </a:r>
          </a:p>
          <a:p>
            <a:pPr lvl="0" rtl="0" algn="just">
              <a:lnSpc>
                <a:spcPct val="115000"/>
              </a:lnSpc>
              <a:spcBef>
                <a:spcPts val="0"/>
              </a:spcBef>
              <a:buNone/>
            </a:pPr>
            <a:r>
              <a:rPr lang="es" sz="1100">
                <a:latin typeface="Roboto"/>
                <a:ea typeface="Roboto"/>
                <a:cs typeface="Roboto"/>
                <a:sym typeface="Roboto"/>
              </a:rPr>
              <a:t>Los temas de los cuales podemos heredar para representar la Toolbar es:</a:t>
            </a:r>
          </a:p>
          <a:p>
            <a:pPr lvl="0" rtl="0" algn="just">
              <a:lnSpc>
                <a:spcPct val="115000"/>
              </a:lnSpc>
              <a:spcBef>
                <a:spcPts val="0"/>
              </a:spcBef>
              <a:buNone/>
            </a:pPr>
            <a:r>
              <a:t/>
            </a:r>
            <a:endParaRPr sz="1100">
              <a:latin typeface="Roboto"/>
              <a:ea typeface="Roboto"/>
              <a:cs typeface="Roboto"/>
              <a:sym typeface="Roboto"/>
            </a:endParaRPr>
          </a:p>
          <a:p>
            <a:pPr indent="-298450" lvl="0" marL="457200" rtl="0" algn="just">
              <a:lnSpc>
                <a:spcPct val="115000"/>
              </a:lnSpc>
              <a:spcBef>
                <a:spcPts val="0"/>
              </a:spcBef>
              <a:buSzPct val="100000"/>
              <a:buFont typeface="Roboto"/>
              <a:buChar char="●"/>
            </a:pPr>
            <a:r>
              <a:rPr lang="es" sz="1100">
                <a:latin typeface="Roboto"/>
                <a:ea typeface="Roboto"/>
                <a:cs typeface="Roboto"/>
                <a:sym typeface="Roboto"/>
              </a:rPr>
              <a:t>Theme.AppCompat.NoActionBar: nos genera un tema oscuro con letras blancas.</a:t>
            </a:r>
          </a:p>
          <a:p>
            <a:pPr indent="-298450" lvl="0" marL="457200" rtl="0" algn="just">
              <a:lnSpc>
                <a:spcPct val="115000"/>
              </a:lnSpc>
              <a:spcBef>
                <a:spcPts val="0"/>
              </a:spcBef>
              <a:buSzPct val="100000"/>
              <a:buFont typeface="Roboto"/>
              <a:buChar char="●"/>
            </a:pPr>
            <a:r>
              <a:rPr lang="es" sz="1100">
                <a:latin typeface="Roboto"/>
                <a:ea typeface="Roboto"/>
                <a:cs typeface="Roboto"/>
                <a:sym typeface="Roboto"/>
              </a:rPr>
              <a:t>Theme.AppCompat.Light.NoActionBar: nos genera un tema claro con texto negro.</a:t>
            </a:r>
          </a:p>
          <a:p>
            <a:pPr lvl="0" rtl="0" algn="just">
              <a:lnSpc>
                <a:spcPct val="115000"/>
              </a:lnSpc>
              <a:spcBef>
                <a:spcPts val="0"/>
              </a:spcBef>
              <a:buNone/>
            </a:pPr>
            <a:r>
              <a:t/>
            </a:r>
            <a:endParaRPr sz="1100">
              <a:latin typeface="Roboto"/>
              <a:ea typeface="Roboto"/>
              <a:cs typeface="Roboto"/>
              <a:sym typeface="Roboto"/>
            </a:endParaRPr>
          </a:p>
          <a:p>
            <a:pPr lvl="0" rtl="0" algn="just">
              <a:lnSpc>
                <a:spcPct val="115000"/>
              </a:lnSpc>
              <a:spcBef>
                <a:spcPts val="0"/>
              </a:spcBef>
              <a:buNone/>
            </a:pPr>
            <a:r>
              <a:rPr lang="es" sz="1100">
                <a:latin typeface="Roboto"/>
                <a:ea typeface="Roboto"/>
                <a:cs typeface="Roboto"/>
                <a:sym typeface="Roboto"/>
              </a:rPr>
              <a:t>Evidentemente podemos generar estilos con los dos temas y luego desde el Android Manifest deberemos en la Activity indicar el tema que queremos que muestre. Se puede generar tantos temas como Activitys (opción nada recomendable).</a:t>
            </a:r>
          </a:p>
          <a:p>
            <a:pPr lvl="0" rtl="0" algn="just">
              <a:lnSpc>
                <a:spcPct val="115000"/>
              </a:lnSpc>
              <a:spcBef>
                <a:spcPts val="0"/>
              </a:spcBef>
              <a:buNone/>
            </a:pPr>
            <a:r>
              <a:rPr lang="es" sz="1100">
                <a:latin typeface="Roboto"/>
                <a:ea typeface="Roboto"/>
                <a:cs typeface="Roboto"/>
                <a:sym typeface="Roboto"/>
              </a:rPr>
              <a:t>La opción recomendable es generar el estilo genérico de la app y luego generar el estilo que utilizaremos para Activitys con Toolbar:</a:t>
            </a:r>
          </a:p>
          <a:p>
            <a:pPr lvl="0">
              <a:spcBef>
                <a:spcPts val="0"/>
              </a:spcBef>
              <a:buNone/>
            </a:pPr>
            <a:r>
              <a:t/>
            </a:r>
            <a:endParaRPr/>
          </a:p>
        </p:txBody>
      </p:sp>
      <p:sp>
        <p:nvSpPr>
          <p:cNvPr id="181" name="Shape 181"/>
          <p:cNvSpPr txBox="1"/>
          <p:nvPr/>
        </p:nvSpPr>
        <p:spPr>
          <a:xfrm>
            <a:off x="2243350" y="3207575"/>
            <a:ext cx="4450500" cy="1862100"/>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resources</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a:t>
            </a:r>
            <a:r>
              <a:rPr i="1" lang="es" sz="800">
                <a:solidFill>
                  <a:srgbClr val="808080"/>
                </a:solidFill>
                <a:highlight>
                  <a:srgbClr val="FFFFFF"/>
                </a:highlight>
                <a:latin typeface="Roboto"/>
                <a:ea typeface="Roboto"/>
                <a:cs typeface="Roboto"/>
                <a:sym typeface="Roboto"/>
              </a:rPr>
              <a:t>&lt;!-- Base application theme. --&gt;</a:t>
            </a:r>
          </a:p>
          <a:p>
            <a:pPr lvl="0" rtl="0">
              <a:spcBef>
                <a:spcPts val="0"/>
              </a:spcBef>
              <a:buNone/>
            </a:pPr>
            <a:r>
              <a:rPr i="1" lang="es" sz="800">
                <a:solidFill>
                  <a:srgbClr val="808080"/>
                </a:solidFill>
                <a:highlight>
                  <a:srgbClr val="FFFFFF"/>
                </a:highlight>
                <a:latin typeface="Roboto"/>
                <a:ea typeface="Roboto"/>
                <a:cs typeface="Roboto"/>
                <a:sym typeface="Roboto"/>
              </a:rPr>
              <a:t>   </a:t>
            </a: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style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"AppTheme" </a:t>
            </a:r>
            <a:r>
              <a:rPr b="1" lang="es" sz="800">
                <a:solidFill>
                  <a:srgbClr val="0000FF"/>
                </a:solidFill>
                <a:highlight>
                  <a:srgbClr val="FFFFFF"/>
                </a:highlight>
                <a:latin typeface="Roboto"/>
                <a:ea typeface="Roboto"/>
                <a:cs typeface="Roboto"/>
                <a:sym typeface="Roboto"/>
              </a:rPr>
              <a:t>parent=</a:t>
            </a:r>
            <a:r>
              <a:rPr b="1" lang="es" sz="800">
                <a:solidFill>
                  <a:srgbClr val="008000"/>
                </a:solidFill>
                <a:highlight>
                  <a:srgbClr val="FFFFFF"/>
                </a:highlight>
                <a:latin typeface="Roboto"/>
                <a:ea typeface="Roboto"/>
                <a:cs typeface="Roboto"/>
                <a:sym typeface="Roboto"/>
              </a:rPr>
              <a:t>"Theme.AppCompat.Light.DarkActionBar"</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a:t>
            </a:r>
            <a:r>
              <a:rPr i="1" lang="es" sz="800">
                <a:solidFill>
                  <a:srgbClr val="808080"/>
                </a:solidFill>
                <a:highlight>
                  <a:srgbClr val="FFFFFF"/>
                </a:highlight>
                <a:latin typeface="Roboto"/>
                <a:ea typeface="Roboto"/>
                <a:cs typeface="Roboto"/>
                <a:sym typeface="Roboto"/>
              </a:rPr>
              <a:t>&lt;!-- Customize your theme here. --&gt;</a:t>
            </a:r>
          </a:p>
          <a:p>
            <a:pPr lvl="0" rtl="0">
              <a:spcBef>
                <a:spcPts val="0"/>
              </a:spcBef>
              <a:buNone/>
            </a:pPr>
            <a:r>
              <a:rPr i="1" lang="es" sz="800">
                <a:solidFill>
                  <a:srgbClr val="808080"/>
                </a:solidFill>
                <a:highlight>
                  <a:srgbClr val="FFFFFF"/>
                </a:highlight>
                <a:latin typeface="Roboto"/>
                <a:ea typeface="Roboto"/>
                <a:cs typeface="Roboto"/>
                <a:sym typeface="Roboto"/>
              </a:rPr>
              <a:t>       </a:t>
            </a: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item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"colorPrimary"</a:t>
            </a:r>
            <a:r>
              <a:rPr lang="es" sz="800">
                <a:highlight>
                  <a:srgbClr val="FFFFFF"/>
                </a:highlight>
                <a:latin typeface="Roboto"/>
                <a:ea typeface="Roboto"/>
                <a:cs typeface="Roboto"/>
                <a:sym typeface="Roboto"/>
              </a:rPr>
              <a:t>&gt;@color/colorPrimary&lt;/</a:t>
            </a:r>
            <a:r>
              <a:rPr b="1" lang="es" sz="800">
                <a:solidFill>
                  <a:srgbClr val="000080"/>
                </a:solidFill>
                <a:highlight>
                  <a:srgbClr val="FFFFFF"/>
                </a:highlight>
                <a:latin typeface="Roboto"/>
                <a:ea typeface="Roboto"/>
                <a:cs typeface="Roboto"/>
                <a:sym typeface="Roboto"/>
              </a:rPr>
              <a:t>item</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item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"colorPrimaryDark"</a:t>
            </a:r>
            <a:r>
              <a:rPr lang="es" sz="800">
                <a:highlight>
                  <a:srgbClr val="FFFFFF"/>
                </a:highlight>
                <a:latin typeface="Roboto"/>
                <a:ea typeface="Roboto"/>
                <a:cs typeface="Roboto"/>
                <a:sym typeface="Roboto"/>
              </a:rPr>
              <a:t>&gt;@color/colorPrimaryDark&lt;/</a:t>
            </a:r>
            <a:r>
              <a:rPr b="1" lang="es" sz="800">
                <a:solidFill>
                  <a:srgbClr val="000080"/>
                </a:solidFill>
                <a:highlight>
                  <a:srgbClr val="FFFFFF"/>
                </a:highlight>
                <a:latin typeface="Roboto"/>
                <a:ea typeface="Roboto"/>
                <a:cs typeface="Roboto"/>
                <a:sym typeface="Roboto"/>
              </a:rPr>
              <a:t>item</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item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"colorAccent"</a:t>
            </a:r>
            <a:r>
              <a:rPr lang="es" sz="800">
                <a:highlight>
                  <a:srgbClr val="FFFFFF"/>
                </a:highlight>
                <a:latin typeface="Roboto"/>
                <a:ea typeface="Roboto"/>
                <a:cs typeface="Roboto"/>
                <a:sym typeface="Roboto"/>
              </a:rPr>
              <a:t>&gt;@color/colorAccent&lt;/</a:t>
            </a:r>
            <a:r>
              <a:rPr b="1" lang="es" sz="800">
                <a:solidFill>
                  <a:srgbClr val="000080"/>
                </a:solidFill>
                <a:highlight>
                  <a:srgbClr val="FFFFFF"/>
                </a:highlight>
                <a:latin typeface="Roboto"/>
                <a:ea typeface="Roboto"/>
                <a:cs typeface="Roboto"/>
                <a:sym typeface="Roboto"/>
              </a:rPr>
              <a:t>item</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style</a:t>
            </a:r>
            <a:r>
              <a:rPr lang="es" sz="800">
                <a:highlight>
                  <a:srgbClr val="FFFFFF"/>
                </a:highlight>
                <a:latin typeface="Roboto"/>
                <a:ea typeface="Roboto"/>
                <a:cs typeface="Roboto"/>
                <a:sym typeface="Roboto"/>
              </a:rPr>
              <a:t>&gt;</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style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"AppTheme.NoActionBar"</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item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"windowActionBar"</a:t>
            </a:r>
            <a:r>
              <a:rPr lang="es" sz="800">
                <a:highlight>
                  <a:srgbClr val="FFFFFF"/>
                </a:highlight>
                <a:latin typeface="Roboto"/>
                <a:ea typeface="Roboto"/>
                <a:cs typeface="Roboto"/>
                <a:sym typeface="Roboto"/>
              </a:rPr>
              <a:t>&gt;false&lt;/</a:t>
            </a:r>
            <a:r>
              <a:rPr b="1" lang="es" sz="800">
                <a:solidFill>
                  <a:srgbClr val="000080"/>
                </a:solidFill>
                <a:highlight>
                  <a:srgbClr val="FFFFFF"/>
                </a:highlight>
                <a:latin typeface="Roboto"/>
                <a:ea typeface="Roboto"/>
                <a:cs typeface="Roboto"/>
                <a:sym typeface="Roboto"/>
              </a:rPr>
              <a:t>item</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item </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"windowNoTitle"</a:t>
            </a:r>
            <a:r>
              <a:rPr lang="es" sz="800">
                <a:highlight>
                  <a:srgbClr val="FFFFFF"/>
                </a:highlight>
                <a:latin typeface="Roboto"/>
                <a:ea typeface="Roboto"/>
                <a:cs typeface="Roboto"/>
                <a:sym typeface="Roboto"/>
              </a:rPr>
              <a:t>&gt;true&lt;/</a:t>
            </a:r>
            <a:r>
              <a:rPr b="1" lang="es" sz="800">
                <a:solidFill>
                  <a:srgbClr val="000080"/>
                </a:solidFill>
                <a:highlight>
                  <a:srgbClr val="FFFFFF"/>
                </a:highlight>
                <a:latin typeface="Roboto"/>
                <a:ea typeface="Roboto"/>
                <a:cs typeface="Roboto"/>
                <a:sym typeface="Roboto"/>
              </a:rPr>
              <a:t>item</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style</a:t>
            </a:r>
            <a:r>
              <a:rPr lang="es" sz="800">
                <a:highlight>
                  <a:srgbClr val="FFFFFF"/>
                </a:highlight>
                <a:latin typeface="Roboto"/>
                <a:ea typeface="Roboto"/>
                <a:cs typeface="Roboto"/>
                <a:sym typeface="Roboto"/>
              </a:rPr>
              <a:t>&gt;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t/>
            </a:r>
            <a:endParaRPr/>
          </a:p>
        </p:txBody>
      </p:sp>
      <p:sp>
        <p:nvSpPr>
          <p:cNvPr id="187" name="Shape 187"/>
          <p:cNvSpPr txBox="1"/>
          <p:nvPr/>
        </p:nvSpPr>
        <p:spPr>
          <a:xfrm>
            <a:off x="270725" y="853150"/>
            <a:ext cx="4462499" cy="500400"/>
          </a:xfrm>
          <a:prstGeom prst="rect">
            <a:avLst/>
          </a:prstGeom>
          <a:noFill/>
          <a:ln>
            <a:noFill/>
          </a:ln>
        </p:spPr>
        <p:txBody>
          <a:bodyPr anchorCtr="0" anchor="t" bIns="91425" lIns="91425" rIns="91425" tIns="91425">
            <a:noAutofit/>
          </a:bodyPr>
          <a:lstStyle/>
          <a:p>
            <a:pPr lvl="0" algn="just">
              <a:lnSpc>
                <a:spcPct val="115000"/>
              </a:lnSpc>
              <a:spcBef>
                <a:spcPts val="0"/>
              </a:spcBef>
              <a:buNone/>
            </a:pPr>
            <a:r>
              <a:rPr lang="es" sz="1100">
                <a:latin typeface="Roboto"/>
                <a:ea typeface="Roboto"/>
                <a:cs typeface="Roboto"/>
                <a:sym typeface="Roboto"/>
              </a:rPr>
              <a:t>Definido el estilo, podemos utilizar el Toolbar como una vista más dentro de nuestro layout. el widget a llamar es </a:t>
            </a:r>
            <a:r>
              <a:rPr b="1" lang="es" sz="1100">
                <a:latin typeface="Roboto"/>
                <a:ea typeface="Roboto"/>
                <a:cs typeface="Roboto"/>
                <a:sym typeface="Roboto"/>
              </a:rPr>
              <a:t>&lt;android.support.v7.widget.Toolbar&gt;</a:t>
            </a:r>
          </a:p>
        </p:txBody>
      </p:sp>
      <p:sp>
        <p:nvSpPr>
          <p:cNvPr id="188" name="Shape 188"/>
          <p:cNvSpPr txBox="1"/>
          <p:nvPr/>
        </p:nvSpPr>
        <p:spPr>
          <a:xfrm>
            <a:off x="443000" y="1870375"/>
            <a:ext cx="3748800" cy="2657999"/>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900">
                <a:highlight>
                  <a:srgbClr val="FFFFFF"/>
                </a:highlight>
                <a:latin typeface="Roboto"/>
                <a:ea typeface="Roboto"/>
                <a:cs typeface="Roboto"/>
                <a:sym typeface="Roboto"/>
              </a:rPr>
              <a:t>SIMPLE CONTRUCCION TOOLBAR</a:t>
            </a:r>
          </a:p>
          <a:p>
            <a:pPr lvl="0" rtl="0">
              <a:spcBef>
                <a:spcPts val="0"/>
              </a:spcBef>
              <a:buNone/>
            </a:pPr>
            <a:r>
              <a:rPr lang="es" sz="900">
                <a:highlight>
                  <a:srgbClr val="FFFFFF"/>
                </a:highlight>
                <a:latin typeface="Roboto"/>
                <a:ea typeface="Roboto"/>
                <a:cs typeface="Roboto"/>
                <a:sym typeface="Roboto"/>
              </a:rPr>
              <a:t>&lt;</a:t>
            </a:r>
            <a:r>
              <a:rPr b="1" lang="es" sz="900">
                <a:solidFill>
                  <a:srgbClr val="000080"/>
                </a:solidFill>
                <a:highlight>
                  <a:srgbClr val="FFFFFF"/>
                </a:highlight>
                <a:latin typeface="Roboto"/>
                <a:ea typeface="Roboto"/>
                <a:cs typeface="Roboto"/>
                <a:sym typeface="Roboto"/>
              </a:rPr>
              <a:t>android.support.design.widget.CoordinatorLayout</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0000FF"/>
                </a:solidFill>
                <a:highlight>
                  <a:srgbClr val="FFFFFF"/>
                </a:highlight>
                <a:latin typeface="Roboto"/>
                <a:ea typeface="Roboto"/>
                <a:cs typeface="Roboto"/>
                <a:sym typeface="Roboto"/>
              </a:rPr>
              <a:t>xmlns:</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0000FF"/>
                </a:solidFill>
                <a:highlight>
                  <a:srgbClr val="FFFFFF"/>
                </a:highlight>
                <a:latin typeface="Roboto"/>
                <a:ea typeface="Roboto"/>
                <a:cs typeface="Roboto"/>
                <a:sym typeface="Roboto"/>
              </a:rPr>
              <a:t>xmlns:</a:t>
            </a:r>
            <a:r>
              <a:rPr b="1" lang="es" sz="900">
                <a:solidFill>
                  <a:srgbClr val="660E7A"/>
                </a:solidFill>
                <a:highlight>
                  <a:srgbClr val="FFFFFF"/>
                </a:highlight>
                <a:latin typeface="Roboto"/>
                <a:ea typeface="Roboto"/>
                <a:cs typeface="Roboto"/>
                <a:sym typeface="Roboto"/>
              </a:rPr>
              <a:t>app</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"http://schemas.android.com/apk/res-auto"</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0000FF"/>
                </a:solidFill>
                <a:highlight>
                  <a:srgbClr val="FFFFFF"/>
                </a:highlight>
                <a:latin typeface="Roboto"/>
                <a:ea typeface="Roboto"/>
                <a:cs typeface="Roboto"/>
                <a:sym typeface="Roboto"/>
              </a:rPr>
              <a:t>xmlns:</a:t>
            </a:r>
            <a:r>
              <a:rPr b="1" lang="es" sz="900">
                <a:solidFill>
                  <a:srgbClr val="660E7A"/>
                </a:solidFill>
                <a:highlight>
                  <a:srgbClr val="FFFFFF"/>
                </a:highlight>
                <a:latin typeface="Roboto"/>
                <a:ea typeface="Roboto"/>
                <a:cs typeface="Roboto"/>
                <a:sym typeface="Roboto"/>
              </a:rPr>
              <a:t>tools</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"http://schemas.android.com/tools"</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:layout_width=</a:t>
            </a:r>
            <a:r>
              <a:rPr b="1" lang="es" sz="900">
                <a:solidFill>
                  <a:srgbClr val="008000"/>
                </a:solidFill>
                <a:highlight>
                  <a:srgbClr val="FFFFFF"/>
                </a:highlight>
                <a:latin typeface="Roboto"/>
                <a:ea typeface="Roboto"/>
                <a:cs typeface="Roboto"/>
                <a:sym typeface="Roboto"/>
              </a:rPr>
              <a:t>"match_parent"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:layout_height=</a:t>
            </a:r>
            <a:r>
              <a:rPr b="1" lang="es" sz="900">
                <a:solidFill>
                  <a:srgbClr val="008000"/>
                </a:solidFill>
                <a:highlight>
                  <a:srgbClr val="FFFFFF"/>
                </a:highlight>
                <a:latin typeface="Roboto"/>
                <a:ea typeface="Roboto"/>
                <a:cs typeface="Roboto"/>
                <a:sym typeface="Roboto"/>
              </a:rPr>
              <a:t>"match_parent"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:fitsSystemWindows=</a:t>
            </a:r>
            <a:r>
              <a:rPr b="1" lang="es" sz="900">
                <a:solidFill>
                  <a:srgbClr val="008000"/>
                </a:solidFill>
                <a:highlight>
                  <a:srgbClr val="FFFFFF"/>
                </a:highlight>
                <a:latin typeface="Roboto"/>
                <a:ea typeface="Roboto"/>
                <a:cs typeface="Roboto"/>
                <a:sym typeface="Roboto"/>
              </a:rPr>
              <a:t>"true"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tools</a:t>
            </a:r>
            <a:r>
              <a:rPr b="1" lang="es" sz="900">
                <a:solidFill>
                  <a:srgbClr val="0000FF"/>
                </a:solidFill>
                <a:highlight>
                  <a:srgbClr val="FFFFFF"/>
                </a:highlight>
                <a:latin typeface="Roboto"/>
                <a:ea typeface="Roboto"/>
                <a:cs typeface="Roboto"/>
                <a:sym typeface="Roboto"/>
              </a:rPr>
              <a:t>:context=</a:t>
            </a:r>
            <a:r>
              <a:rPr b="1" lang="es" sz="900">
                <a:solidFill>
                  <a:srgbClr val="008000"/>
                </a:solidFill>
                <a:highlight>
                  <a:srgbClr val="FFFFFF"/>
                </a:highlight>
                <a:latin typeface="Roboto"/>
                <a:ea typeface="Roboto"/>
                <a:cs typeface="Roboto"/>
                <a:sym typeface="Roboto"/>
              </a:rPr>
              <a:t>"es.manelcc.actionbar.Main2Activity"</a:t>
            </a:r>
            <a:r>
              <a:rPr lang="es" sz="900">
                <a:highlight>
                  <a:srgbClr val="FFFFFF"/>
                </a:highlight>
                <a:latin typeface="Roboto"/>
                <a:ea typeface="Roboto"/>
                <a:cs typeface="Roboto"/>
                <a:sym typeface="Roboto"/>
              </a:rPr>
              <a:t>&gt;</a:t>
            </a:r>
          </a:p>
          <a:p>
            <a:pPr lvl="0" rtl="0">
              <a:spcBef>
                <a:spcPts val="0"/>
              </a:spcBef>
              <a:buNone/>
            </a:pPr>
            <a:r>
              <a:t/>
            </a:r>
            <a:endParaRPr sz="900">
              <a:highlight>
                <a:srgbClr val="FFFFFF"/>
              </a:highlight>
              <a:latin typeface="Roboto"/>
              <a:ea typeface="Roboto"/>
              <a:cs typeface="Roboto"/>
              <a:sym typeface="Roboto"/>
            </a:endParaRP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android.support.v7.widget.Toolbar</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:id=</a:t>
            </a:r>
            <a:r>
              <a:rPr b="1" lang="es" sz="900">
                <a:solidFill>
                  <a:srgbClr val="008000"/>
                </a:solidFill>
                <a:highlight>
                  <a:srgbClr val="FFFFFF"/>
                </a:highlight>
                <a:latin typeface="Roboto"/>
                <a:ea typeface="Roboto"/>
                <a:cs typeface="Roboto"/>
                <a:sym typeface="Roboto"/>
              </a:rPr>
              <a:t>"@+id/toolbar"</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:layout_width=</a:t>
            </a:r>
            <a:r>
              <a:rPr b="1" lang="es" sz="900">
                <a:solidFill>
                  <a:srgbClr val="008000"/>
                </a:solidFill>
                <a:highlight>
                  <a:srgbClr val="FFFFFF"/>
                </a:highlight>
                <a:latin typeface="Roboto"/>
                <a:ea typeface="Roboto"/>
                <a:cs typeface="Roboto"/>
                <a:sym typeface="Roboto"/>
              </a:rPr>
              <a:t>"match_parent"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:layout_height=</a:t>
            </a:r>
            <a:r>
              <a:rPr b="1" lang="es" sz="900">
                <a:solidFill>
                  <a:srgbClr val="008000"/>
                </a:solidFill>
                <a:highlight>
                  <a:srgbClr val="FFFFFF"/>
                </a:highlight>
                <a:latin typeface="Roboto"/>
                <a:ea typeface="Roboto"/>
                <a:cs typeface="Roboto"/>
                <a:sym typeface="Roboto"/>
              </a:rPr>
              <a:t>"?attr/actionBarSize"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:background=</a:t>
            </a:r>
            <a:r>
              <a:rPr b="1" lang="es" sz="900">
                <a:solidFill>
                  <a:srgbClr val="008000"/>
                </a:solidFill>
                <a:highlight>
                  <a:srgbClr val="FFFFFF"/>
                </a:highlight>
                <a:latin typeface="Roboto"/>
                <a:ea typeface="Roboto"/>
                <a:cs typeface="Roboto"/>
                <a:sym typeface="Roboto"/>
              </a:rPr>
              <a:t>"?attr/colorPrimary"</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app</a:t>
            </a:r>
            <a:r>
              <a:rPr b="1" lang="es" sz="900">
                <a:solidFill>
                  <a:srgbClr val="0000FF"/>
                </a:solidFill>
                <a:highlight>
                  <a:srgbClr val="FFFFFF"/>
                </a:highlight>
                <a:latin typeface="Roboto"/>
                <a:ea typeface="Roboto"/>
                <a:cs typeface="Roboto"/>
                <a:sym typeface="Roboto"/>
              </a:rPr>
              <a:t>:popupTheme=</a:t>
            </a:r>
            <a:r>
              <a:rPr b="1" lang="es" sz="900">
                <a:solidFill>
                  <a:srgbClr val="008000"/>
                </a:solidFill>
                <a:highlight>
                  <a:srgbClr val="FFFFFF"/>
                </a:highlight>
                <a:latin typeface="Roboto"/>
                <a:ea typeface="Roboto"/>
                <a:cs typeface="Roboto"/>
                <a:sym typeface="Roboto"/>
              </a:rPr>
              <a:t>"@style/AppTheme.PopupOverlay" </a:t>
            </a:r>
            <a:r>
              <a:rPr lang="es" sz="900">
                <a:highlight>
                  <a:srgbClr val="FFFFFF"/>
                </a:highlight>
                <a:latin typeface="Roboto"/>
                <a:ea typeface="Roboto"/>
                <a:cs typeface="Roboto"/>
                <a:sym typeface="Roboto"/>
              </a:rPr>
              <a:t>/&gt;</a:t>
            </a:r>
          </a:p>
        </p:txBody>
      </p:sp>
      <p:sp>
        <p:nvSpPr>
          <p:cNvPr id="189" name="Shape 189"/>
          <p:cNvSpPr txBox="1"/>
          <p:nvPr/>
        </p:nvSpPr>
        <p:spPr>
          <a:xfrm>
            <a:off x="5110675" y="750300"/>
            <a:ext cx="3945899" cy="4335899"/>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800">
                <a:highlight>
                  <a:srgbClr val="FFFFFF"/>
                </a:highlight>
                <a:latin typeface="Roboto"/>
                <a:ea typeface="Roboto"/>
                <a:cs typeface="Roboto"/>
                <a:sym typeface="Roboto"/>
              </a:rPr>
              <a:t>TOOLBAR CON COMPONENTES </a:t>
            </a:r>
          </a:p>
          <a:p>
            <a:pPr lvl="0" rtl="0">
              <a:spcBef>
                <a:spcPts val="0"/>
              </a:spcBef>
              <a:buNone/>
            </a:pPr>
            <a:r>
              <a:rPr i="1" lang="es" sz="800">
                <a:highlight>
                  <a:srgbClr val="FFFFFF"/>
                </a:highlight>
                <a:latin typeface="Roboto"/>
                <a:ea typeface="Roboto"/>
                <a:cs typeface="Roboto"/>
                <a:sym typeface="Roboto"/>
              </a:rPr>
              <a:t>&lt;?</a:t>
            </a:r>
            <a:r>
              <a:rPr b="1" lang="es" sz="800">
                <a:solidFill>
                  <a:srgbClr val="0000FF"/>
                </a:solidFill>
                <a:highlight>
                  <a:srgbClr val="FFFFFF"/>
                </a:highlight>
                <a:latin typeface="Roboto"/>
                <a:ea typeface="Roboto"/>
                <a:cs typeface="Roboto"/>
                <a:sym typeface="Roboto"/>
              </a:rPr>
              <a:t>xml version=</a:t>
            </a:r>
            <a:r>
              <a:rPr b="1" lang="es" sz="800">
                <a:solidFill>
                  <a:srgbClr val="008000"/>
                </a:solidFill>
                <a:highlight>
                  <a:srgbClr val="FFFFFF"/>
                </a:highlight>
                <a:latin typeface="Roboto"/>
                <a:ea typeface="Roboto"/>
                <a:cs typeface="Roboto"/>
                <a:sym typeface="Roboto"/>
              </a:rPr>
              <a:t>"1.0" </a:t>
            </a:r>
            <a:r>
              <a:rPr b="1" lang="es" sz="800">
                <a:solidFill>
                  <a:srgbClr val="0000FF"/>
                </a:solidFill>
                <a:highlight>
                  <a:srgbClr val="FFFFFF"/>
                </a:highlight>
                <a:latin typeface="Roboto"/>
                <a:ea typeface="Roboto"/>
                <a:cs typeface="Roboto"/>
                <a:sym typeface="Roboto"/>
              </a:rPr>
              <a:t>encoding=</a:t>
            </a:r>
            <a:r>
              <a:rPr b="1" lang="es" sz="800">
                <a:solidFill>
                  <a:srgbClr val="008000"/>
                </a:solidFill>
                <a:highlight>
                  <a:srgbClr val="FFFFFF"/>
                </a:highlight>
                <a:latin typeface="Roboto"/>
                <a:ea typeface="Roboto"/>
                <a:cs typeface="Roboto"/>
                <a:sym typeface="Roboto"/>
              </a:rPr>
              <a:t>"utf-8"</a:t>
            </a:r>
            <a:r>
              <a:rPr i="1"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android.support.design.widget.CoordinatorLayout</a:t>
            </a:r>
          </a:p>
          <a:p>
            <a:pPr lvl="0" rtl="0">
              <a:spcBef>
                <a:spcPts val="0"/>
              </a:spcBef>
              <a:buNone/>
            </a:pPr>
            <a:r>
              <a:rPr b="1" lang="es" sz="800">
                <a:solidFill>
                  <a:srgbClr val="000080"/>
                </a:solidFill>
                <a:highlight>
                  <a:srgbClr val="FFFFFF"/>
                </a:highlight>
                <a:latin typeface="Roboto"/>
                <a:ea typeface="Roboto"/>
                <a:cs typeface="Roboto"/>
                <a:sym typeface="Roboto"/>
              </a:rPr>
              <a:t>   </a:t>
            </a:r>
            <a:r>
              <a:rPr b="1" lang="es" sz="800">
                <a:solidFill>
                  <a:srgbClr val="0000FF"/>
                </a:solidFill>
                <a:highlight>
                  <a:srgbClr val="FFFFFF"/>
                </a:highlight>
                <a:latin typeface="Roboto"/>
                <a:ea typeface="Roboto"/>
                <a:cs typeface="Roboto"/>
                <a:sym typeface="Roboto"/>
              </a:rPr>
              <a:t>xmlns:</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0000FF"/>
                </a:solidFill>
                <a:highlight>
                  <a:srgbClr val="FFFFFF"/>
                </a:highlight>
                <a:latin typeface="Roboto"/>
                <a:ea typeface="Roboto"/>
                <a:cs typeface="Roboto"/>
                <a:sym typeface="Roboto"/>
              </a:rPr>
              <a:t>xmlns:</a:t>
            </a:r>
            <a:r>
              <a:rPr b="1" lang="es" sz="800">
                <a:solidFill>
                  <a:srgbClr val="660E7A"/>
                </a:solidFill>
                <a:highlight>
                  <a:srgbClr val="FFFFFF"/>
                </a:highlight>
                <a:latin typeface="Roboto"/>
                <a:ea typeface="Roboto"/>
                <a:cs typeface="Roboto"/>
                <a:sym typeface="Roboto"/>
              </a:rPr>
              <a:t>app</a:t>
            </a:r>
            <a:r>
              <a:rPr b="1" lang="es" sz="800">
                <a:solidFill>
                  <a:srgbClr val="0000FF"/>
                </a:solidFill>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"http://schemas.android.com/apk/res-auto"</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0000FF"/>
                </a:solidFill>
                <a:highlight>
                  <a:srgbClr val="FFFFFF"/>
                </a:highlight>
                <a:latin typeface="Roboto"/>
                <a:ea typeface="Roboto"/>
                <a:cs typeface="Roboto"/>
                <a:sym typeface="Roboto"/>
              </a:rPr>
              <a:t>xmlns:</a:t>
            </a:r>
            <a:r>
              <a:rPr b="1" lang="es" sz="800">
                <a:solidFill>
                  <a:srgbClr val="660E7A"/>
                </a:solidFill>
                <a:highlight>
                  <a:srgbClr val="FFFFFF"/>
                </a:highlight>
                <a:latin typeface="Roboto"/>
                <a:ea typeface="Roboto"/>
                <a:cs typeface="Roboto"/>
                <a:sym typeface="Roboto"/>
              </a:rPr>
              <a:t>tools</a:t>
            </a:r>
            <a:r>
              <a:rPr b="1" lang="es" sz="800">
                <a:solidFill>
                  <a:srgbClr val="0000FF"/>
                </a:solidFill>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"http://schemas.android.com/tools"</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:layout_width=</a:t>
            </a:r>
            <a:r>
              <a:rPr b="1" lang="es" sz="800">
                <a:solidFill>
                  <a:srgbClr val="008000"/>
                </a:solidFill>
                <a:highlight>
                  <a:srgbClr val="FFFFFF"/>
                </a:highlight>
                <a:latin typeface="Roboto"/>
                <a:ea typeface="Roboto"/>
                <a:cs typeface="Roboto"/>
                <a:sym typeface="Roboto"/>
              </a:rPr>
              <a:t>"match_parent"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:layout_height=</a:t>
            </a:r>
            <a:r>
              <a:rPr b="1" lang="es" sz="800">
                <a:solidFill>
                  <a:srgbClr val="008000"/>
                </a:solidFill>
                <a:highlight>
                  <a:srgbClr val="FFFFFF"/>
                </a:highlight>
                <a:latin typeface="Roboto"/>
                <a:ea typeface="Roboto"/>
                <a:cs typeface="Roboto"/>
                <a:sym typeface="Roboto"/>
              </a:rPr>
              <a:t>"match_parent"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:fitsSystemWindows=</a:t>
            </a:r>
            <a:r>
              <a:rPr b="1" lang="es" sz="800">
                <a:solidFill>
                  <a:srgbClr val="008000"/>
                </a:solidFill>
                <a:highlight>
                  <a:srgbClr val="FFFFFF"/>
                </a:highlight>
                <a:latin typeface="Roboto"/>
                <a:ea typeface="Roboto"/>
                <a:cs typeface="Roboto"/>
                <a:sym typeface="Roboto"/>
              </a:rPr>
              <a:t>"true"</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tools</a:t>
            </a:r>
            <a:r>
              <a:rPr b="1" lang="es" sz="800">
                <a:solidFill>
                  <a:srgbClr val="0000FF"/>
                </a:solidFill>
                <a:highlight>
                  <a:srgbClr val="FFFFFF"/>
                </a:highlight>
                <a:latin typeface="Roboto"/>
                <a:ea typeface="Roboto"/>
                <a:cs typeface="Roboto"/>
                <a:sym typeface="Roboto"/>
              </a:rPr>
              <a:t>:context=</a:t>
            </a:r>
            <a:r>
              <a:rPr b="1" lang="es" sz="800">
                <a:solidFill>
                  <a:srgbClr val="008000"/>
                </a:solidFill>
                <a:highlight>
                  <a:srgbClr val="FFFFFF"/>
                </a:highlight>
                <a:latin typeface="Roboto"/>
                <a:ea typeface="Roboto"/>
                <a:cs typeface="Roboto"/>
                <a:sym typeface="Roboto"/>
              </a:rPr>
              <a:t>"es.manelcc.actionbar.Main2Activity"</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android.support.v7.widget.Toolbar</a:t>
            </a:r>
          </a:p>
          <a:p>
            <a:pPr lvl="0" rtl="0">
              <a:spcBef>
                <a:spcPts val="0"/>
              </a:spcBef>
              <a:buNone/>
            </a:pPr>
            <a:r>
              <a:rPr b="1" lang="es" sz="800">
                <a:solidFill>
                  <a:srgbClr val="00008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:id=</a:t>
            </a:r>
            <a:r>
              <a:rPr b="1" lang="es" sz="800">
                <a:solidFill>
                  <a:srgbClr val="008000"/>
                </a:solidFill>
                <a:highlight>
                  <a:srgbClr val="FFFFFF"/>
                </a:highlight>
                <a:latin typeface="Roboto"/>
                <a:ea typeface="Roboto"/>
                <a:cs typeface="Roboto"/>
                <a:sym typeface="Roboto"/>
              </a:rPr>
              <a:t>"@+id/toolbar"</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:layout_width=</a:t>
            </a:r>
            <a:r>
              <a:rPr b="1" lang="es" sz="800">
                <a:solidFill>
                  <a:srgbClr val="008000"/>
                </a:solidFill>
                <a:highlight>
                  <a:srgbClr val="FFFFFF"/>
                </a:highlight>
                <a:latin typeface="Roboto"/>
                <a:ea typeface="Roboto"/>
                <a:cs typeface="Roboto"/>
                <a:sym typeface="Roboto"/>
              </a:rPr>
              <a:t>"match_parent"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:minheight=</a:t>
            </a:r>
            <a:r>
              <a:rPr b="1" lang="es" sz="800">
                <a:solidFill>
                  <a:srgbClr val="008000"/>
                </a:solidFill>
                <a:highlight>
                  <a:srgbClr val="FFFFFF"/>
                </a:highlight>
                <a:latin typeface="Roboto"/>
                <a:ea typeface="Roboto"/>
                <a:cs typeface="Roboto"/>
                <a:sym typeface="Roboto"/>
              </a:rPr>
              <a:t>"?attr/actionBarSize"</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:background=</a:t>
            </a:r>
            <a:r>
              <a:rPr b="1" lang="es" sz="800">
                <a:solidFill>
                  <a:srgbClr val="008000"/>
                </a:solidFill>
                <a:highlight>
                  <a:srgbClr val="FFFFFF"/>
                </a:highlight>
                <a:latin typeface="Roboto"/>
                <a:ea typeface="Roboto"/>
                <a:cs typeface="Roboto"/>
                <a:sym typeface="Roboto"/>
              </a:rPr>
              <a:t>"?attr/colorPrimary"</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:layout_height=</a:t>
            </a:r>
            <a:r>
              <a:rPr b="1" lang="es" sz="800">
                <a:solidFill>
                  <a:srgbClr val="008000"/>
                </a:solidFill>
                <a:highlight>
                  <a:srgbClr val="FFFFFF"/>
                </a:highlight>
                <a:latin typeface="Roboto"/>
                <a:ea typeface="Roboto"/>
                <a:cs typeface="Roboto"/>
                <a:sym typeface="Roboto"/>
              </a:rPr>
              <a:t>"128dp"</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app</a:t>
            </a:r>
            <a:r>
              <a:rPr b="1" lang="es" sz="800">
                <a:solidFill>
                  <a:srgbClr val="0000FF"/>
                </a:solidFill>
                <a:highlight>
                  <a:srgbClr val="FFFFFF"/>
                </a:highlight>
                <a:latin typeface="Roboto"/>
                <a:ea typeface="Roboto"/>
                <a:cs typeface="Roboto"/>
                <a:sym typeface="Roboto"/>
              </a:rPr>
              <a:t>:popupTheme=</a:t>
            </a:r>
            <a:r>
              <a:rPr b="1" lang="es" sz="800">
                <a:solidFill>
                  <a:srgbClr val="008000"/>
                </a:solidFill>
                <a:highlight>
                  <a:srgbClr val="FFFFFF"/>
                </a:highlight>
                <a:latin typeface="Roboto"/>
                <a:ea typeface="Roboto"/>
                <a:cs typeface="Roboto"/>
                <a:sym typeface="Roboto"/>
              </a:rPr>
              <a:t>"@style/AppTheme.PopupOverlay"</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LinearLayout</a:t>
            </a:r>
          </a:p>
          <a:p>
            <a:pPr lvl="0" rtl="0">
              <a:spcBef>
                <a:spcPts val="0"/>
              </a:spcBef>
              <a:buNone/>
            </a:pPr>
            <a:r>
              <a:rPr b="1" lang="es" sz="800">
                <a:solidFill>
                  <a:srgbClr val="00008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:layout_width=</a:t>
            </a:r>
            <a:r>
              <a:rPr b="1" lang="es" sz="800">
                <a:solidFill>
                  <a:srgbClr val="008000"/>
                </a:solidFill>
                <a:highlight>
                  <a:srgbClr val="FFFFFF"/>
                </a:highlight>
                <a:latin typeface="Roboto"/>
                <a:ea typeface="Roboto"/>
                <a:cs typeface="Roboto"/>
                <a:sym typeface="Roboto"/>
              </a:rPr>
              <a:t>"wrap_content"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:layout_height=</a:t>
            </a:r>
            <a:r>
              <a:rPr b="1" lang="es" sz="800">
                <a:solidFill>
                  <a:srgbClr val="008000"/>
                </a:solidFill>
                <a:highlight>
                  <a:srgbClr val="FFFFFF"/>
                </a:highlight>
                <a:latin typeface="Roboto"/>
                <a:ea typeface="Roboto"/>
                <a:cs typeface="Roboto"/>
                <a:sym typeface="Roboto"/>
              </a:rPr>
              <a:t>"wrap_content"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:orientation=</a:t>
            </a:r>
            <a:r>
              <a:rPr b="1" lang="es" sz="800">
                <a:solidFill>
                  <a:srgbClr val="008000"/>
                </a:solidFill>
                <a:highlight>
                  <a:srgbClr val="FFFFFF"/>
                </a:highlight>
                <a:latin typeface="Roboto"/>
                <a:ea typeface="Roboto"/>
                <a:cs typeface="Roboto"/>
                <a:sym typeface="Roboto"/>
              </a:rPr>
              <a:t>"vertical"</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:paddingBottom=</a:t>
            </a:r>
            <a:r>
              <a:rPr b="1" lang="es" sz="800">
                <a:solidFill>
                  <a:srgbClr val="008000"/>
                </a:solidFill>
                <a:highlight>
                  <a:srgbClr val="FFFFFF"/>
                </a:highlight>
                <a:latin typeface="Roboto"/>
                <a:ea typeface="Roboto"/>
                <a:cs typeface="Roboto"/>
                <a:sym typeface="Roboto"/>
              </a:rPr>
              <a:t>"16dp"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TextView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:id=</a:t>
            </a:r>
            <a:r>
              <a:rPr b="1" lang="es" sz="800">
                <a:solidFill>
                  <a:srgbClr val="008000"/>
                </a:solidFill>
                <a:highlight>
                  <a:srgbClr val="FFFFFF"/>
                </a:highlight>
                <a:latin typeface="Roboto"/>
                <a:ea typeface="Roboto"/>
                <a:cs typeface="Roboto"/>
                <a:sym typeface="Roboto"/>
              </a:rPr>
              <a:t>"@+id/txtAbTitulo"</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:layout_width=</a:t>
            </a:r>
            <a:r>
              <a:rPr b="1" lang="es" sz="800">
                <a:solidFill>
                  <a:srgbClr val="008000"/>
                </a:solidFill>
                <a:highlight>
                  <a:srgbClr val="FFFFFF"/>
                </a:highlight>
                <a:latin typeface="Roboto"/>
                <a:ea typeface="Roboto"/>
                <a:cs typeface="Roboto"/>
                <a:sym typeface="Roboto"/>
              </a:rPr>
              <a:t>"match_parent"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:layout_height=</a:t>
            </a:r>
            <a:r>
              <a:rPr b="1" lang="es" sz="800">
                <a:solidFill>
                  <a:srgbClr val="008000"/>
                </a:solidFill>
                <a:highlight>
                  <a:srgbClr val="FFFFFF"/>
                </a:highlight>
                <a:latin typeface="Roboto"/>
                <a:ea typeface="Roboto"/>
                <a:cs typeface="Roboto"/>
                <a:sym typeface="Roboto"/>
              </a:rPr>
              <a:t>"wrap_content"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:text=</a:t>
            </a:r>
            <a:r>
              <a:rPr b="1" lang="es" sz="800">
                <a:solidFill>
                  <a:srgbClr val="008000"/>
                </a:solidFill>
                <a:highlight>
                  <a:srgbClr val="FFFFFF"/>
                </a:highlight>
                <a:latin typeface="Roboto"/>
                <a:ea typeface="Roboto"/>
                <a:cs typeface="Roboto"/>
                <a:sym typeface="Roboto"/>
              </a:rPr>
              <a:t>"@string/Título"</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0000FF"/>
                </a:solidFill>
                <a:highlight>
                  <a:srgbClr val="FFFFFF"/>
                </a:highlight>
                <a:latin typeface="Roboto"/>
                <a:ea typeface="Roboto"/>
                <a:cs typeface="Roboto"/>
                <a:sym typeface="Roboto"/>
              </a:rPr>
              <a:t>style=</a:t>
            </a:r>
            <a:r>
              <a:rPr b="1" lang="es" sz="800">
                <a:solidFill>
                  <a:srgbClr val="008000"/>
                </a:solidFill>
                <a:highlight>
                  <a:srgbClr val="FFFFFF"/>
                </a:highlight>
                <a:latin typeface="Roboto"/>
                <a:ea typeface="Roboto"/>
                <a:cs typeface="Roboto"/>
                <a:sym typeface="Roboto"/>
              </a:rPr>
              <a:t>"@style/TextAppearance.AppCompat.Widget.ActionBar.Title"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TextView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:id=</a:t>
            </a:r>
            <a:r>
              <a:rPr b="1" lang="es" sz="800">
                <a:solidFill>
                  <a:srgbClr val="008000"/>
                </a:solidFill>
                <a:highlight>
                  <a:srgbClr val="FFFFFF"/>
                </a:highlight>
                <a:latin typeface="Roboto"/>
                <a:ea typeface="Roboto"/>
                <a:cs typeface="Roboto"/>
                <a:sym typeface="Roboto"/>
              </a:rPr>
              <a:t>"@+id/txtAbSubTitulo"</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:layout_width=</a:t>
            </a:r>
            <a:r>
              <a:rPr b="1" lang="es" sz="800">
                <a:solidFill>
                  <a:srgbClr val="008000"/>
                </a:solidFill>
                <a:highlight>
                  <a:srgbClr val="FFFFFF"/>
                </a:highlight>
                <a:latin typeface="Roboto"/>
                <a:ea typeface="Roboto"/>
                <a:cs typeface="Roboto"/>
                <a:sym typeface="Roboto"/>
              </a:rPr>
              <a:t>"match_parent"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:layout_height=</a:t>
            </a:r>
            <a:r>
              <a:rPr b="1" lang="es" sz="800">
                <a:solidFill>
                  <a:srgbClr val="008000"/>
                </a:solidFill>
                <a:highlight>
                  <a:srgbClr val="FFFFFF"/>
                </a:highlight>
                <a:latin typeface="Roboto"/>
                <a:ea typeface="Roboto"/>
                <a:cs typeface="Roboto"/>
                <a:sym typeface="Roboto"/>
              </a:rPr>
              <a:t>"wrap_content"</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:text=</a:t>
            </a:r>
            <a:r>
              <a:rPr b="1" lang="es" sz="800">
                <a:solidFill>
                  <a:srgbClr val="008000"/>
                </a:solidFill>
                <a:highlight>
                  <a:srgbClr val="FFFFFF"/>
                </a:highlight>
                <a:latin typeface="Roboto"/>
                <a:ea typeface="Roboto"/>
                <a:cs typeface="Roboto"/>
                <a:sym typeface="Roboto"/>
              </a:rPr>
              <a:t>"@string/Subtítulo"</a:t>
            </a:r>
          </a:p>
          <a:p>
            <a:pPr lvl="0" rtl="0">
              <a:spcBef>
                <a:spcPts val="0"/>
              </a:spcBef>
              <a:buNone/>
            </a:pPr>
            <a:r>
              <a:rPr b="1" lang="es" sz="800">
                <a:solidFill>
                  <a:srgbClr val="008000"/>
                </a:solidFill>
                <a:highlight>
                  <a:srgbClr val="FFFFFF"/>
                </a:highlight>
                <a:latin typeface="Roboto"/>
                <a:ea typeface="Roboto"/>
                <a:cs typeface="Roboto"/>
                <a:sym typeface="Roboto"/>
              </a:rPr>
              <a:t>           </a:t>
            </a:r>
            <a:r>
              <a:rPr b="1" lang="es" sz="800">
                <a:solidFill>
                  <a:srgbClr val="0000FF"/>
                </a:solidFill>
                <a:highlight>
                  <a:srgbClr val="FFFFFF"/>
                </a:highlight>
                <a:latin typeface="Roboto"/>
                <a:ea typeface="Roboto"/>
                <a:cs typeface="Roboto"/>
                <a:sym typeface="Roboto"/>
              </a:rPr>
              <a:t>style=</a:t>
            </a:r>
            <a:r>
              <a:rPr b="1" lang="es" sz="800">
                <a:solidFill>
                  <a:srgbClr val="008000"/>
                </a:solidFill>
                <a:highlight>
                  <a:srgbClr val="FFFFFF"/>
                </a:highlight>
                <a:latin typeface="Roboto"/>
                <a:ea typeface="Roboto"/>
                <a:cs typeface="Roboto"/>
                <a:sym typeface="Roboto"/>
              </a:rPr>
              <a:t>"</a:t>
            </a:r>
            <a:r>
              <a:rPr b="1" lang="es" sz="800">
                <a:solidFill>
                  <a:srgbClr val="008000"/>
                </a:solidFill>
                <a:highlight>
                  <a:srgbClr val="E4E4FF"/>
                </a:highlight>
                <a:latin typeface="Roboto"/>
                <a:ea typeface="Roboto"/>
                <a:cs typeface="Roboto"/>
                <a:sym typeface="Roboto"/>
              </a:rPr>
              <a:t>@style/TextAppearance.AppCompat.Widget.ActionBar.Subtitle</a:t>
            </a:r>
            <a:r>
              <a:rPr b="1" lang="es" sz="800">
                <a:solidFill>
                  <a:srgbClr val="008000"/>
                </a:solidFill>
                <a:highlight>
                  <a:srgbClr val="FFFFFF"/>
                </a:highlight>
                <a:latin typeface="Roboto"/>
                <a:ea typeface="Roboto"/>
                <a:cs typeface="Roboto"/>
                <a:sym typeface="Roboto"/>
              </a:rPr>
              <a:t>"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LinearLayout</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   &lt;/</a:t>
            </a:r>
            <a:r>
              <a:rPr b="1" lang="es" sz="800">
                <a:solidFill>
                  <a:srgbClr val="000080"/>
                </a:solidFill>
                <a:highlight>
                  <a:srgbClr val="FFFFFF"/>
                </a:highlight>
                <a:latin typeface="Roboto"/>
                <a:ea typeface="Roboto"/>
                <a:cs typeface="Roboto"/>
                <a:sym typeface="Roboto"/>
              </a:rPr>
              <a:t>android.support.v7.widget.Toolbar</a:t>
            </a:r>
            <a:r>
              <a:rPr lang="es" sz="800">
                <a:highlight>
                  <a:srgbClr val="FFFFFF"/>
                </a:highlight>
                <a:latin typeface="Roboto"/>
                <a:ea typeface="Roboto"/>
                <a:cs typeface="Roboto"/>
                <a:sym typeface="Roboto"/>
              </a:rPr>
              <a:t>&gt;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