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s"/>
              <a:t>generar una pagina para editar el icono inicial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9" name="Shape 59"/>
        <p:cNvGrpSpPr/>
        <p:nvPr/>
      </p:nvGrpSpPr>
      <p:grpSpPr>
        <a:xfrm>
          <a:off x="0" y="0"/>
          <a:ext cx="0" cy="0"/>
          <a:chOff x="0" y="0"/>
          <a:chExt cx="0" cy="0"/>
        </a:xfrm>
      </p:grpSpPr>
      <p:sp>
        <p:nvSpPr>
          <p:cNvPr id="60" name="Shape 60"/>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61" name="Shape 61"/>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74" name="Shape 274"/>
        <p:cNvGrpSpPr/>
        <p:nvPr/>
      </p:nvGrpSpPr>
      <p:grpSpPr>
        <a:xfrm>
          <a:off x="0" y="0"/>
          <a:ext cx="0" cy="0"/>
          <a:chOff x="0" y="0"/>
          <a:chExt cx="0" cy="0"/>
        </a:xfrm>
      </p:grpSpPr>
      <p:sp>
        <p:nvSpPr>
          <p:cNvPr id="275" name="Shape 275"/>
          <p:cNvSpPr txBox="1"/>
          <p:nvPr>
            <p:ph type="ctrTitle"/>
          </p:nvPr>
        </p:nvSpPr>
        <p:spPr>
          <a:xfrm>
            <a:off x="311708" y="744575"/>
            <a:ext cx="8520599" cy="2052599"/>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276" name="Shape 276"/>
          <p:cNvSpPr txBox="1"/>
          <p:nvPr>
            <p:ph idx="1" type="subTitle"/>
          </p:nvPr>
        </p:nvSpPr>
        <p:spPr>
          <a:xfrm>
            <a:off x="311700" y="2834125"/>
            <a:ext cx="8520599"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277" name="Shape 27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278" name="Shape 278"/>
        <p:cNvGrpSpPr/>
        <p:nvPr/>
      </p:nvGrpSpPr>
      <p:grpSpPr>
        <a:xfrm>
          <a:off x="0" y="0"/>
          <a:ext cx="0" cy="0"/>
          <a:chOff x="0" y="0"/>
          <a:chExt cx="0" cy="0"/>
        </a:xfrm>
      </p:grpSpPr>
      <p:sp>
        <p:nvSpPr>
          <p:cNvPr id="279" name="Shape 279"/>
          <p:cNvSpPr txBox="1"/>
          <p:nvPr>
            <p:ph type="title"/>
          </p:nvPr>
        </p:nvSpPr>
        <p:spPr>
          <a:xfrm>
            <a:off x="311700" y="2150850"/>
            <a:ext cx="8520599"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280" name="Shape 28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3" name="Shape 283"/>
          <p:cNvSpPr txBox="1"/>
          <p:nvPr>
            <p:ph idx="1" type="body"/>
          </p:nvPr>
        </p:nvSpPr>
        <p:spPr>
          <a:xfrm>
            <a:off x="311700" y="1152475"/>
            <a:ext cx="8520599"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4" name="Shape 28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7" name="Shape 287"/>
          <p:cNvSpPr txBox="1"/>
          <p:nvPr>
            <p:ph idx="1" type="body"/>
          </p:nvPr>
        </p:nvSpPr>
        <p:spPr>
          <a:xfrm>
            <a:off x="3117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8" name="Shape 288"/>
          <p:cNvSpPr txBox="1"/>
          <p:nvPr>
            <p:ph idx="2" type="body"/>
          </p:nvPr>
        </p:nvSpPr>
        <p:spPr>
          <a:xfrm>
            <a:off x="48324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9" name="Shape 28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0" name="Shape 290"/>
        <p:cNvGrpSpPr/>
        <p:nvPr/>
      </p:nvGrpSpPr>
      <p:grpSpPr>
        <a:xfrm>
          <a:off x="0" y="0"/>
          <a:ext cx="0" cy="0"/>
          <a:chOff x="0" y="0"/>
          <a:chExt cx="0" cy="0"/>
        </a:xfrm>
      </p:grpSpPr>
      <p:sp>
        <p:nvSpPr>
          <p:cNvPr id="291" name="Shape 291"/>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2" name="Shape 29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3" name="Shape 293"/>
        <p:cNvGrpSpPr/>
        <p:nvPr/>
      </p:nvGrpSpPr>
      <p:grpSpPr>
        <a:xfrm>
          <a:off x="0" y="0"/>
          <a:ext cx="0" cy="0"/>
          <a:chOff x="0" y="0"/>
          <a:chExt cx="0" cy="0"/>
        </a:xfrm>
      </p:grpSpPr>
      <p:sp>
        <p:nvSpPr>
          <p:cNvPr id="294" name="Shape 294"/>
          <p:cNvSpPr txBox="1"/>
          <p:nvPr>
            <p:ph type="title"/>
          </p:nvPr>
        </p:nvSpPr>
        <p:spPr>
          <a:xfrm>
            <a:off x="311700" y="555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295" name="Shape 295"/>
          <p:cNvSpPr txBox="1"/>
          <p:nvPr>
            <p:ph idx="1" type="body"/>
          </p:nvPr>
        </p:nvSpPr>
        <p:spPr>
          <a:xfrm>
            <a:off x="311700" y="1389600"/>
            <a:ext cx="2807999"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6" name="Shape 29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297" name="Shape 297"/>
        <p:cNvGrpSpPr/>
        <p:nvPr/>
      </p:nvGrpSpPr>
      <p:grpSpPr>
        <a:xfrm>
          <a:off x="0" y="0"/>
          <a:ext cx="0" cy="0"/>
          <a:chOff x="0" y="0"/>
          <a:chExt cx="0" cy="0"/>
        </a:xfrm>
      </p:grpSpPr>
      <p:sp>
        <p:nvSpPr>
          <p:cNvPr id="298" name="Shape 298"/>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299" name="Shape 29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00" name="Shape 300"/>
        <p:cNvGrpSpPr/>
        <p:nvPr/>
      </p:nvGrpSpPr>
      <p:grpSpPr>
        <a:xfrm>
          <a:off x="0" y="0"/>
          <a:ext cx="0" cy="0"/>
          <a:chOff x="0" y="0"/>
          <a:chExt cx="0" cy="0"/>
        </a:xfrm>
      </p:grpSpPr>
      <p:sp>
        <p:nvSpPr>
          <p:cNvPr id="301" name="Shape 301"/>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02" name="Shape 302"/>
          <p:cNvSpPr txBox="1"/>
          <p:nvPr>
            <p:ph type="title"/>
          </p:nvPr>
        </p:nvSpPr>
        <p:spPr>
          <a:xfrm>
            <a:off x="265500" y="1233175"/>
            <a:ext cx="4045199"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03" name="Shape 303"/>
          <p:cNvSpPr txBox="1"/>
          <p:nvPr>
            <p:ph idx="1" type="subTitle"/>
          </p:nvPr>
        </p:nvSpPr>
        <p:spPr>
          <a:xfrm>
            <a:off x="265500" y="2803075"/>
            <a:ext cx="4045199"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04" name="Shape 304"/>
          <p:cNvSpPr txBox="1"/>
          <p:nvPr>
            <p:ph idx="2" type="body"/>
          </p:nvPr>
        </p:nvSpPr>
        <p:spPr>
          <a:xfrm>
            <a:off x="4939500" y="724075"/>
            <a:ext cx="3837000" cy="3695099"/>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5" name="Shape 30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6" name="Shape 306"/>
        <p:cNvGrpSpPr/>
        <p:nvPr/>
      </p:nvGrpSpPr>
      <p:grpSpPr>
        <a:xfrm>
          <a:off x="0" y="0"/>
          <a:ext cx="0" cy="0"/>
          <a:chOff x="0" y="0"/>
          <a:chExt cx="0" cy="0"/>
        </a:xfrm>
      </p:grpSpPr>
      <p:sp>
        <p:nvSpPr>
          <p:cNvPr id="307" name="Shape 30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308" name="Shape 30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309" name="Shape 309"/>
        <p:cNvGrpSpPr/>
        <p:nvPr/>
      </p:nvGrpSpPr>
      <p:grpSpPr>
        <a:xfrm>
          <a:off x="0" y="0"/>
          <a:ext cx="0" cy="0"/>
          <a:chOff x="0" y="0"/>
          <a:chExt cx="0" cy="0"/>
        </a:xfrm>
      </p:grpSpPr>
      <p:sp>
        <p:nvSpPr>
          <p:cNvPr id="310" name="Shape 310"/>
          <p:cNvSpPr txBox="1"/>
          <p:nvPr>
            <p:ph type="title"/>
          </p:nvPr>
        </p:nvSpPr>
        <p:spPr>
          <a:xfrm>
            <a:off x="311700" y="1106125"/>
            <a:ext cx="8520599"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311" name="Shape 311"/>
          <p:cNvSpPr txBox="1"/>
          <p:nvPr>
            <p:ph idx="1" type="body"/>
          </p:nvPr>
        </p:nvSpPr>
        <p:spPr>
          <a:xfrm>
            <a:off x="311700" y="3152225"/>
            <a:ext cx="8520599"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312" name="Shape 3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3" name="Shape 313"/>
        <p:cNvGrpSpPr/>
        <p:nvPr/>
      </p:nvGrpSpPr>
      <p:grpSpPr>
        <a:xfrm>
          <a:off x="0" y="0"/>
          <a:ext cx="0" cy="0"/>
          <a:chOff x="0" y="0"/>
          <a:chExt cx="0" cy="0"/>
        </a:xfrm>
      </p:grpSpPr>
      <p:sp>
        <p:nvSpPr>
          <p:cNvPr id="314" name="Shape 3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pic>
        <p:nvPicPr>
          <p:cNvPr id="36" name="Shape 36"/>
          <p:cNvPicPr preferRelativeResize="0"/>
          <p:nvPr/>
        </p:nvPicPr>
        <p:blipFill>
          <a:blip r:embed="rId2">
            <a:alphaModFix/>
          </a:blip>
          <a:stretch>
            <a:fillRect/>
          </a:stretch>
        </p:blipFill>
        <p:spPr>
          <a:xfrm>
            <a:off x="3637106" y="0"/>
            <a:ext cx="3913317" cy="654950"/>
          </a:xfrm>
          <a:prstGeom prst="rect">
            <a:avLst/>
          </a:prstGeom>
          <a:noFill/>
          <a:ln>
            <a:noFill/>
          </a:ln>
        </p:spPr>
      </p:pic>
      <p:pic>
        <p:nvPicPr>
          <p:cNvPr id="37" name="Shape 37"/>
          <p:cNvPicPr preferRelativeResize="0"/>
          <p:nvPr/>
        </p:nvPicPr>
        <p:blipFill>
          <a:blip r:embed="rId3">
            <a:alphaModFix/>
          </a:blip>
          <a:stretch>
            <a:fillRect/>
          </a:stretch>
        </p:blipFill>
        <p:spPr>
          <a:xfrm>
            <a:off x="7550397" y="0"/>
            <a:ext cx="1593602" cy="654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0" name="Shape 40"/>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226077" y="357800"/>
            <a:ext cx="2807999" cy="9533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2" name="Shape 42"/>
          <p:cNvSpPr txBox="1"/>
          <p:nvPr>
            <p:ph idx="1" type="body"/>
          </p:nvPr>
        </p:nvSpPr>
        <p:spPr>
          <a:xfrm>
            <a:off x="226075" y="1465800"/>
            <a:ext cx="2807999" cy="3163499"/>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43" name="Shape 4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4" name="Shape 44"/>
        <p:cNvGrpSpPr/>
        <p:nvPr/>
      </p:nvGrpSpPr>
      <p:grpSpPr>
        <a:xfrm>
          <a:off x="0" y="0"/>
          <a:ext cx="0" cy="0"/>
          <a:chOff x="0" y="0"/>
          <a:chExt cx="0" cy="0"/>
        </a:xfrm>
      </p:grpSpPr>
      <p:sp>
        <p:nvSpPr>
          <p:cNvPr id="45" name="Shape 45"/>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46" name="Shape 4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7" name="Shape 47"/>
        <p:cNvGrpSpPr/>
        <p:nvPr/>
      </p:nvGrpSpPr>
      <p:grpSpPr>
        <a:xfrm>
          <a:off x="0" y="0"/>
          <a:ext cx="0" cy="0"/>
          <a:chOff x="0" y="0"/>
          <a:chExt cx="0" cy="0"/>
        </a:xfrm>
      </p:grpSpPr>
      <p:sp>
        <p:nvSpPr>
          <p:cNvPr id="48" name="Shape 48"/>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9" name="Shape 4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265500" y="1233175"/>
            <a:ext cx="4045199"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51" name="Shape 51"/>
          <p:cNvSpPr txBox="1"/>
          <p:nvPr>
            <p:ph idx="1" type="subTitle"/>
          </p:nvPr>
        </p:nvSpPr>
        <p:spPr>
          <a:xfrm>
            <a:off x="265500" y="2779466"/>
            <a:ext cx="4045199"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2" name="Shape 52"/>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3" name="Shape 5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4" name="Shape 54"/>
        <p:cNvGrpSpPr/>
        <p:nvPr/>
      </p:nvGrpSpPr>
      <p:grpSpPr>
        <a:xfrm>
          <a:off x="0" y="0"/>
          <a:ext cx="0" cy="0"/>
          <a:chOff x="0" y="0"/>
          <a:chExt cx="0" cy="0"/>
        </a:xfrm>
      </p:grpSpPr>
      <p:sp>
        <p:nvSpPr>
          <p:cNvPr id="55" name="Shape 55"/>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idx="1" type="body"/>
          </p:nvPr>
        </p:nvSpPr>
        <p:spPr>
          <a:xfrm>
            <a:off x="57150" y="4696825"/>
            <a:ext cx="8381999"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58" name="Shape 58"/>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D7E6B"/>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D7E6B"/>
        </a:solidFill>
      </p:bgPr>
    </p:bg>
    <p:spTree>
      <p:nvGrpSpPr>
        <p:cNvPr id="270" name="Shape 270"/>
        <p:cNvGrpSpPr/>
        <p:nvPr/>
      </p:nvGrpSpPr>
      <p:grpSpPr>
        <a:xfrm>
          <a:off x="0" y="0"/>
          <a:ext cx="0" cy="0"/>
          <a:chOff x="0" y="0"/>
          <a:chExt cx="0" cy="0"/>
        </a:xfrm>
      </p:grpSpPr>
      <p:sp>
        <p:nvSpPr>
          <p:cNvPr id="271" name="Shape 271"/>
          <p:cNvSpPr txBox="1"/>
          <p:nvPr>
            <p:ph type="title"/>
          </p:nvPr>
        </p:nvSpPr>
        <p:spPr>
          <a:xfrm>
            <a:off x="311700" y="445025"/>
            <a:ext cx="8520599" cy="572699"/>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272" name="Shape 272"/>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273" name="Shape 27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0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06.png"/><Relationship Id="rId4" Type="http://schemas.openxmlformats.org/officeDocument/2006/relationships/image" Target="../media/image03.png"/><Relationship Id="rId5" Type="http://schemas.openxmlformats.org/officeDocument/2006/relationships/image" Target="../media/image0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0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ctrTitle"/>
          </p:nvPr>
        </p:nvSpPr>
        <p:spPr>
          <a:xfrm>
            <a:off x="390525" y="1819275"/>
            <a:ext cx="8222100" cy="933599"/>
          </a:xfrm>
          <a:prstGeom prst="rect">
            <a:avLst/>
          </a:prstGeom>
        </p:spPr>
        <p:txBody>
          <a:bodyPr anchorCtr="0" anchor="b" bIns="91425" lIns="91425" rIns="91425" tIns="91425">
            <a:noAutofit/>
          </a:bodyPr>
          <a:lstStyle/>
          <a:p>
            <a:pPr lvl="0" rtl="0" algn="ctr">
              <a:spcBef>
                <a:spcPts val="0"/>
              </a:spcBef>
              <a:buNone/>
            </a:pPr>
            <a:r>
              <a:rPr lang="es" sz="3600"/>
              <a:t>COMPONENTES PRINCIPALES</a:t>
            </a:r>
          </a:p>
          <a:p>
            <a:pPr lvl="0" rtl="0" algn="ctr">
              <a:spcBef>
                <a:spcPts val="0"/>
              </a:spcBef>
              <a:buNone/>
            </a:pPr>
            <a:r>
              <a:rPr lang="es" sz="3600"/>
              <a:t>ACTIVITY</a:t>
            </a:r>
          </a:p>
        </p:txBody>
      </p:sp>
      <p:sp>
        <p:nvSpPr>
          <p:cNvPr id="70" name="Shape 70"/>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rtl="0">
              <a:spcBef>
                <a:spcPts val="0"/>
              </a:spcBef>
              <a:buNone/>
            </a:pPr>
            <a:r>
              <a:rPr lang="es"/>
              <a:t>ANDROID LOLLIPOP</a:t>
            </a:r>
          </a:p>
        </p:txBody>
      </p:sp>
      <p:sp>
        <p:nvSpPr>
          <p:cNvPr id="71" name="Shape 7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2"/>
                </a:solidFill>
                <a:latin typeface="Roboto"/>
                <a:ea typeface="Roboto"/>
                <a:cs typeface="Roboto"/>
                <a:sym typeface="Roboto"/>
              </a:rPr>
              <a:t>‹#›</a:t>
            </a:fld>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ACTIVITY</a:t>
            </a:r>
          </a:p>
        </p:txBody>
      </p:sp>
      <p:sp>
        <p:nvSpPr>
          <p:cNvPr id="136" name="Shape 136"/>
          <p:cNvSpPr txBox="1"/>
          <p:nvPr/>
        </p:nvSpPr>
        <p:spPr>
          <a:xfrm>
            <a:off x="782700" y="912000"/>
            <a:ext cx="7457699" cy="1807799"/>
          </a:xfrm>
          <a:prstGeom prst="rect">
            <a:avLst/>
          </a:prstGeom>
          <a:noFill/>
          <a:ln>
            <a:noFill/>
          </a:ln>
        </p:spPr>
        <p:txBody>
          <a:bodyPr anchorCtr="0" anchor="t" bIns="91425" lIns="91425" rIns="91425" tIns="91425">
            <a:noAutofit/>
          </a:bodyPr>
          <a:lstStyle/>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La Activity es el componente más utilizado en Android. Una aplicación Android consta de multiples Activitys que están ligadas entre si (mediante Intents).</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Una Activity muestra una UI y todos los eventos que en ella se puedan llegar a realizar.</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Debemos de considerar que el sistema puede detener una activity que actualmente está en segundo plano, si necesita recursos para otras aplicaciones en funcionamiento.</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Las Activitys pueden encontrarse en diferentes fases:</a:t>
            </a:r>
          </a:p>
          <a:p>
            <a:pPr lvl="0" algn="just">
              <a:lnSpc>
                <a:spcPct val="115000"/>
              </a:lnSpc>
              <a:spcBef>
                <a:spcPts val="0"/>
              </a:spcBef>
              <a:spcAft>
                <a:spcPts val="1000"/>
              </a:spcAft>
              <a:buNone/>
            </a:pPr>
            <a:r>
              <a:t/>
            </a:r>
            <a:endParaRPr sz="1200">
              <a:latin typeface="Roboto"/>
              <a:ea typeface="Roboto"/>
              <a:cs typeface="Roboto"/>
              <a:sym typeface="Roboto"/>
            </a:endParaRPr>
          </a:p>
        </p:txBody>
      </p:sp>
      <p:pic>
        <p:nvPicPr>
          <p:cNvPr id="137" name="Shape 137"/>
          <p:cNvPicPr preferRelativeResize="0"/>
          <p:nvPr/>
        </p:nvPicPr>
        <p:blipFill>
          <a:blip r:embed="rId3">
            <a:alphaModFix/>
          </a:blip>
          <a:stretch>
            <a:fillRect/>
          </a:stretch>
        </p:blipFill>
        <p:spPr>
          <a:xfrm>
            <a:off x="1366500" y="2803175"/>
            <a:ext cx="1917850" cy="1860050"/>
          </a:xfrm>
          <a:prstGeom prst="rect">
            <a:avLst/>
          </a:prstGeom>
          <a:noFill/>
          <a:ln cap="flat" cmpd="sng" w="9525">
            <a:solidFill>
              <a:srgbClr val="4C1130"/>
            </a:solidFill>
            <a:prstDash val="solid"/>
            <a:round/>
            <a:headEnd len="med" w="med" type="none"/>
            <a:tailEnd len="med" w="med" type="none"/>
          </a:ln>
        </p:spPr>
      </p:pic>
      <p:sp>
        <p:nvSpPr>
          <p:cNvPr id="138" name="Shape 138"/>
          <p:cNvSpPr txBox="1"/>
          <p:nvPr/>
        </p:nvSpPr>
        <p:spPr>
          <a:xfrm>
            <a:off x="3725700" y="2719800"/>
            <a:ext cx="4514699" cy="1650599"/>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En ejecución</a:t>
            </a:r>
            <a:r>
              <a:rPr lang="es" sz="1100">
                <a:latin typeface="Roboto"/>
                <a:ea typeface="Roboto"/>
                <a:cs typeface="Roboto"/>
                <a:sym typeface="Roboto"/>
              </a:rPr>
              <a:t>: la activity tiene el foco principal y el usuario interacciona con la IU.</a:t>
            </a:r>
          </a:p>
          <a:p>
            <a:pPr indent="-298450" lvl="0" marL="4572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Pausada:</a:t>
            </a:r>
            <a:r>
              <a:rPr lang="es" sz="1100">
                <a:latin typeface="Roboto"/>
                <a:ea typeface="Roboto"/>
                <a:cs typeface="Roboto"/>
                <a:sym typeface="Roboto"/>
              </a:rPr>
              <a:t> la activity está visible pero no se puede interactuar con ella porque hay otro componente que tiene el foco principal (cuadro dialogo).</a:t>
            </a:r>
          </a:p>
          <a:p>
            <a:pPr indent="-298450" lvl="0" marL="4572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Parada:</a:t>
            </a:r>
            <a:r>
              <a:rPr lang="es" sz="1100">
                <a:latin typeface="Roboto"/>
                <a:ea typeface="Roboto"/>
                <a:cs typeface="Roboto"/>
                <a:sym typeface="Roboto"/>
              </a:rPr>
              <a:t> La activity no se encuentra visible, está en segundo plano pero ejecutandose.</a:t>
            </a:r>
          </a:p>
          <a:p>
            <a:pPr indent="-298450" lvl="0" marL="457200" algn="just">
              <a:lnSpc>
                <a:spcPct val="115000"/>
              </a:lnSpc>
              <a:spcBef>
                <a:spcPts val="0"/>
              </a:spcBef>
              <a:spcAft>
                <a:spcPts val="1000"/>
              </a:spcAft>
              <a:buSzPct val="100000"/>
              <a:buFont typeface="Roboto"/>
              <a:buChar char="●"/>
            </a:pPr>
            <a:r>
              <a:rPr b="1" lang="es" sz="1100">
                <a:latin typeface="Roboto"/>
                <a:ea typeface="Roboto"/>
                <a:cs typeface="Roboto"/>
                <a:sym typeface="Roboto"/>
              </a:rPr>
              <a:t>Muerta:</a:t>
            </a:r>
            <a:r>
              <a:rPr lang="es" sz="1100">
                <a:latin typeface="Roboto"/>
                <a:ea typeface="Roboto"/>
                <a:cs typeface="Roboto"/>
                <a:sym typeface="Roboto"/>
              </a:rPr>
              <a:t> La activity ha sido destruida.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ACTIVITY. CICLO DE VIDA</a:t>
            </a:r>
          </a:p>
        </p:txBody>
      </p:sp>
      <p:pic>
        <p:nvPicPr>
          <p:cNvPr id="144" name="Shape 144"/>
          <p:cNvPicPr preferRelativeResize="0"/>
          <p:nvPr/>
        </p:nvPicPr>
        <p:blipFill>
          <a:blip r:embed="rId3">
            <a:alphaModFix/>
          </a:blip>
          <a:stretch>
            <a:fillRect/>
          </a:stretch>
        </p:blipFill>
        <p:spPr>
          <a:xfrm>
            <a:off x="1509687" y="2152500"/>
            <a:ext cx="5705475" cy="2152650"/>
          </a:xfrm>
          <a:prstGeom prst="rect">
            <a:avLst/>
          </a:prstGeom>
          <a:noFill/>
          <a:ln cap="flat" cmpd="sng" w="9525">
            <a:solidFill>
              <a:srgbClr val="4C1130"/>
            </a:solidFill>
            <a:prstDash val="solid"/>
            <a:round/>
            <a:headEnd len="med" w="med" type="none"/>
            <a:tailEnd len="med" w="med" type="none"/>
          </a:ln>
        </p:spPr>
      </p:pic>
      <p:sp>
        <p:nvSpPr>
          <p:cNvPr id="145" name="Shape 145"/>
          <p:cNvSpPr txBox="1"/>
          <p:nvPr/>
        </p:nvSpPr>
        <p:spPr>
          <a:xfrm>
            <a:off x="960575" y="978050"/>
            <a:ext cx="7352999" cy="840000"/>
          </a:xfrm>
          <a:prstGeom prst="rect">
            <a:avLst/>
          </a:prstGeom>
          <a:noFill/>
          <a:ln>
            <a:noFill/>
          </a:ln>
        </p:spPr>
        <p:txBody>
          <a:bodyPr anchorCtr="0" anchor="t" bIns="91425" lIns="91425" rIns="91425" tIns="91425">
            <a:noAutofit/>
          </a:bodyPr>
          <a:lstStyle/>
          <a:p>
            <a:pPr indent="-228600" lvl="0" marL="457200">
              <a:spcBef>
                <a:spcPts val="0"/>
              </a:spcBef>
              <a:buChar char="●"/>
            </a:pPr>
            <a:r>
              <a:rPr lang="es"/>
              <a:t>El ciclo de vida de una Activity se genera en función de las fases en la que se encuentre y es indispensable su conocimiento.</a:t>
            </a:r>
          </a:p>
        </p:txBody>
      </p:sp>
      <p:sp>
        <p:nvSpPr>
          <p:cNvPr id="146" name="Shape 146"/>
          <p:cNvSpPr txBox="1"/>
          <p:nvPr/>
        </p:nvSpPr>
        <p:spPr>
          <a:xfrm>
            <a:off x="978050" y="4383775"/>
            <a:ext cx="7352999" cy="480299"/>
          </a:xfrm>
          <a:prstGeom prst="rect">
            <a:avLst/>
          </a:prstGeom>
          <a:noFill/>
          <a:ln>
            <a:noFill/>
          </a:ln>
        </p:spPr>
        <p:txBody>
          <a:bodyPr anchorCtr="0" anchor="t" bIns="91425" lIns="91425" rIns="91425" tIns="91425">
            <a:noAutofit/>
          </a:bodyPr>
          <a:lstStyle/>
          <a:p>
            <a:pPr indent="-228600" lvl="0" marL="457200">
              <a:spcBef>
                <a:spcPts val="0"/>
              </a:spcBef>
              <a:buChar char="●"/>
            </a:pPr>
            <a:r>
              <a:rPr lang="es"/>
              <a:t>Las Activities que se inicien se apilan en una lista back stack. Utiliza el método LIFO.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ACTIVITY.CICLO DE VIDA</a:t>
            </a:r>
          </a:p>
        </p:txBody>
      </p:sp>
      <p:sp>
        <p:nvSpPr>
          <p:cNvPr id="152" name="Shape 152"/>
          <p:cNvSpPr txBox="1"/>
          <p:nvPr/>
        </p:nvSpPr>
        <p:spPr>
          <a:xfrm>
            <a:off x="445350" y="873250"/>
            <a:ext cx="7824299" cy="3921000"/>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ONCREATE</a:t>
            </a:r>
            <a:r>
              <a:rPr lang="es" sz="1100">
                <a:latin typeface="Roboto"/>
                <a:ea typeface="Roboto"/>
                <a:cs typeface="Roboto"/>
                <a:sym typeface="Roboto"/>
              </a:rPr>
              <a:t>: Este método se llama cuando se inicia una Activity, carga la interfaz y los servicios. Este método llamará a OnStart.</a:t>
            </a:r>
          </a:p>
          <a:p>
            <a:pPr indent="-298450" lvl="0" marL="4572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ONSTART</a:t>
            </a:r>
            <a:r>
              <a:rPr lang="es" sz="1100">
                <a:latin typeface="Roboto"/>
                <a:ea typeface="Roboto"/>
                <a:cs typeface="Roboto"/>
                <a:sym typeface="Roboto"/>
              </a:rPr>
              <a:t>: Este método nos indica el inicio efectivo de la aplicación (ya es visible).</a:t>
            </a:r>
          </a:p>
          <a:p>
            <a:pPr indent="-298450" lvl="0" marL="4572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ONRESUME</a:t>
            </a:r>
            <a:r>
              <a:rPr lang="es" sz="1100">
                <a:latin typeface="Roboto"/>
                <a:ea typeface="Roboto"/>
                <a:cs typeface="Roboto"/>
                <a:sym typeface="Roboto"/>
              </a:rPr>
              <a:t>: ejecuta los tratamientos necesarios para el funcionamiento de la activity. Si alguna funcionalidad se había detenido, es aquí donde deberemos de iniciarla de nuevo.</a:t>
            </a:r>
          </a:p>
          <a:p>
            <a:pPr lvl="0" rtl="0" algn="ctr">
              <a:lnSpc>
                <a:spcPct val="115000"/>
              </a:lnSpc>
              <a:spcBef>
                <a:spcPts val="0"/>
              </a:spcBef>
              <a:spcAft>
                <a:spcPts val="1000"/>
              </a:spcAft>
              <a:buNone/>
            </a:pPr>
            <a:r>
              <a:rPr lang="es" sz="1100">
                <a:latin typeface="Roboto"/>
                <a:ea typeface="Roboto"/>
                <a:cs typeface="Roboto"/>
                <a:sym typeface="Roboto"/>
              </a:rPr>
              <a:t>LA APLICACIÓN SE ENCUENTRA CON EL FOCO Y EJECUTÁNDOSE</a:t>
            </a:r>
          </a:p>
          <a:p>
            <a:pPr indent="-298450" lvl="0" marL="4572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ONPAUSE</a:t>
            </a:r>
            <a:r>
              <a:rPr lang="es" sz="1100">
                <a:latin typeface="Roboto"/>
                <a:ea typeface="Roboto"/>
                <a:cs typeface="Roboto"/>
                <a:sym typeface="Roboto"/>
              </a:rPr>
              <a:t>: En el momento que otra Activity pase a primer plano, pasará nuestra Activity, es aquí donde deberemos de guardar los estados de nuestra activity mediante </a:t>
            </a:r>
            <a:r>
              <a:rPr b="1" lang="es" sz="1100">
                <a:latin typeface="Roboto"/>
                <a:ea typeface="Roboto"/>
                <a:cs typeface="Roboto"/>
                <a:sym typeface="Roboto"/>
              </a:rPr>
              <a:t>saveInstance()</a:t>
            </a:r>
            <a:r>
              <a:rPr lang="es" sz="1100">
                <a:latin typeface="Roboto"/>
                <a:ea typeface="Roboto"/>
                <a:cs typeface="Roboto"/>
                <a:sym typeface="Roboto"/>
              </a:rPr>
              <a:t>, para poder recuperarlos, en caso de volver a la Activity. Además deberemos de detener servicios o funcionalidades que ejecuten esta Activity (GPS, Sensores…)</a:t>
            </a:r>
          </a:p>
          <a:p>
            <a:pPr lvl="0" rtl="0" algn="just">
              <a:lnSpc>
                <a:spcPct val="115000"/>
              </a:lnSpc>
              <a:spcBef>
                <a:spcPts val="0"/>
              </a:spcBef>
              <a:spcAft>
                <a:spcPts val="1000"/>
              </a:spcAft>
              <a:buNone/>
            </a:pPr>
            <a:r>
              <a:rPr lang="es" sz="1100">
                <a:latin typeface="Roboto"/>
                <a:ea typeface="Roboto"/>
                <a:cs typeface="Roboto"/>
                <a:sym typeface="Roboto"/>
              </a:rPr>
              <a:t>	Cuando la Activity vuelve a estar visible el método OnPause llama a OnResume.</a:t>
            </a:r>
          </a:p>
          <a:p>
            <a:pPr indent="-298450" lvl="0" marL="4572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ONSTOP</a:t>
            </a:r>
            <a:r>
              <a:rPr lang="es" sz="1100">
                <a:latin typeface="Roboto"/>
                <a:ea typeface="Roboto"/>
                <a:cs typeface="Roboto"/>
                <a:sym typeface="Roboto"/>
              </a:rPr>
              <a:t>: La Activity pasa a una fase de estar Parada. Aqui solo puede suceder dos cosas</a:t>
            </a:r>
          </a:p>
          <a:p>
            <a:pPr indent="-298450" lvl="1" marL="914400" rtl="0" algn="just">
              <a:lnSpc>
                <a:spcPct val="115000"/>
              </a:lnSpc>
              <a:spcBef>
                <a:spcPts val="0"/>
              </a:spcBef>
              <a:spcAft>
                <a:spcPts val="1000"/>
              </a:spcAft>
              <a:buSzPct val="100000"/>
              <a:buFont typeface="Roboto"/>
              <a:buChar char="○"/>
            </a:pPr>
            <a:r>
              <a:rPr lang="es" sz="1100">
                <a:latin typeface="Roboto"/>
                <a:ea typeface="Roboto"/>
                <a:cs typeface="Roboto"/>
                <a:sym typeface="Roboto"/>
              </a:rPr>
              <a:t>Se vuelve a iniciar llamando al método onRestart().</a:t>
            </a:r>
          </a:p>
          <a:p>
            <a:pPr indent="-298450" lvl="1" marL="914400" rtl="0" algn="just">
              <a:lnSpc>
                <a:spcPct val="115000"/>
              </a:lnSpc>
              <a:spcBef>
                <a:spcPts val="0"/>
              </a:spcBef>
              <a:spcAft>
                <a:spcPts val="1000"/>
              </a:spcAft>
              <a:buSzPct val="100000"/>
              <a:buFont typeface="Roboto"/>
              <a:buChar char="○"/>
            </a:pPr>
            <a:r>
              <a:rPr lang="es" sz="1100">
                <a:latin typeface="Roboto"/>
                <a:ea typeface="Roboto"/>
                <a:cs typeface="Roboto"/>
                <a:sym typeface="Roboto"/>
              </a:rPr>
              <a:t>Se destruye del todo llamando al método onDestroy().</a:t>
            </a:r>
          </a:p>
          <a:p>
            <a:pPr indent="-298450" lvl="0" marL="4572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ONDESTROY</a:t>
            </a:r>
            <a:r>
              <a:rPr lang="es" sz="1100">
                <a:latin typeface="Roboto"/>
                <a:ea typeface="Roboto"/>
                <a:cs typeface="Roboto"/>
                <a:sym typeface="Roboto"/>
              </a:rPr>
              <a:t>: Activity totalmente destruida.</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ACTIVITY. GESTIÓN DE EVENTOS</a:t>
            </a:r>
          </a:p>
        </p:txBody>
      </p:sp>
      <p:sp>
        <p:nvSpPr>
          <p:cNvPr id="158" name="Shape 158"/>
          <p:cNvSpPr txBox="1"/>
          <p:nvPr/>
        </p:nvSpPr>
        <p:spPr>
          <a:xfrm>
            <a:off x="659850" y="951850"/>
            <a:ext cx="7824299" cy="3851099"/>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Como en otros sistemas Operativos, Android realiza las gestiones de eventos, basado en los controladores de eventos o EVENT HANDLERS. Se ejecuta un código en respuesta a algún evento que suceda, activado por el usuario.</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En Android para esta gestión se crearon las interface de las vistas que se llaman EVENT LISTENERS, las cuales contienen un callback. Los Listeners más conocidos son:</a:t>
            </a:r>
          </a:p>
          <a:p>
            <a:pPr indent="-298450" lvl="1" marL="9144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ONCLICK()</a:t>
            </a:r>
            <a:r>
              <a:rPr lang="es" sz="1100">
                <a:latin typeface="Roboto"/>
                <a:ea typeface="Roboto"/>
                <a:cs typeface="Roboto"/>
                <a:sym typeface="Roboto"/>
              </a:rPr>
              <a:t>: Se invoca mediante el View.OnClickListener. Método que se invoca cuando el usuario hace click en la vista que lo tiene implementado.</a:t>
            </a:r>
          </a:p>
          <a:p>
            <a:pPr indent="-298450" lvl="1" marL="9144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ONLONGCLICK()</a:t>
            </a:r>
            <a:r>
              <a:rPr lang="es" sz="1100">
                <a:latin typeface="Roboto"/>
                <a:ea typeface="Roboto"/>
                <a:cs typeface="Roboto"/>
                <a:sym typeface="Roboto"/>
              </a:rPr>
              <a:t>: Se invoca cuando se produce un click largo en la vista que lo implemente.</a:t>
            </a:r>
          </a:p>
          <a:p>
            <a:pPr indent="-298450" lvl="1" marL="9144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ONFOCUSCHANGE()</a:t>
            </a:r>
            <a:r>
              <a:rPr lang="es" sz="1100">
                <a:latin typeface="Roboto"/>
                <a:ea typeface="Roboto"/>
                <a:cs typeface="Roboto"/>
                <a:sym typeface="Roboto"/>
              </a:rPr>
              <a:t>: Se invoca cuando un usuario cambia el foco de la vista que lo implemente.</a:t>
            </a:r>
          </a:p>
          <a:p>
            <a:pPr indent="-298450" lvl="1" marL="9144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ONKEY():</a:t>
            </a:r>
            <a:r>
              <a:rPr lang="es" sz="1100">
                <a:latin typeface="Roboto"/>
                <a:ea typeface="Roboto"/>
                <a:cs typeface="Roboto"/>
                <a:sym typeface="Roboto"/>
              </a:rPr>
              <a:t> Se invoca cuando un usuario presiona sobre algún elemento del teclado.</a:t>
            </a:r>
          </a:p>
          <a:p>
            <a:pPr indent="-298450" lvl="1" marL="9144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ONTOUCH():</a:t>
            </a:r>
            <a:r>
              <a:rPr lang="es" sz="1100">
                <a:latin typeface="Roboto"/>
                <a:ea typeface="Roboto"/>
                <a:cs typeface="Roboto"/>
                <a:sym typeface="Roboto"/>
              </a:rPr>
              <a:t> Se invoca cuando el usuario realiza una acción como presionar, soltar o mover un elemento.</a:t>
            </a:r>
          </a:p>
          <a:p>
            <a:pPr indent="-298450" lvl="1" marL="914400" algn="just">
              <a:lnSpc>
                <a:spcPct val="115000"/>
              </a:lnSpc>
              <a:spcBef>
                <a:spcPts val="0"/>
              </a:spcBef>
              <a:spcAft>
                <a:spcPts val="1000"/>
              </a:spcAft>
              <a:buSzPct val="100000"/>
              <a:buFont typeface="Roboto"/>
              <a:buChar char="○"/>
            </a:pPr>
            <a:r>
              <a:rPr b="1" lang="es" sz="1100">
                <a:latin typeface="Roboto"/>
                <a:ea typeface="Roboto"/>
                <a:cs typeface="Roboto"/>
                <a:sym typeface="Roboto"/>
              </a:rPr>
              <a:t>ONCREATECONTEXTMENU:</a:t>
            </a:r>
            <a:r>
              <a:rPr lang="es" sz="1100">
                <a:latin typeface="Roboto"/>
                <a:ea typeface="Roboto"/>
                <a:cs typeface="Roboto"/>
                <a:sym typeface="Roboto"/>
              </a:rPr>
              <a:t> Se invoca cuando un usuario pulsa sobre un menú contextual creado.</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ACTIVITY. EVENTOS</a:t>
            </a:r>
          </a:p>
        </p:txBody>
      </p:sp>
      <p:sp>
        <p:nvSpPr>
          <p:cNvPr id="164" name="Shape 164"/>
          <p:cNvSpPr txBox="1"/>
          <p:nvPr/>
        </p:nvSpPr>
        <p:spPr>
          <a:xfrm>
            <a:off x="621150" y="1467075"/>
            <a:ext cx="7780800" cy="3571500"/>
          </a:xfrm>
          <a:prstGeom prst="rect">
            <a:avLst/>
          </a:prstGeom>
          <a:noFill/>
          <a:ln>
            <a:noFill/>
          </a:ln>
        </p:spPr>
        <p:txBody>
          <a:bodyPr anchorCtr="0" anchor="t" bIns="91425" lIns="91425" rIns="91425" tIns="91425">
            <a:noAutofit/>
          </a:bodyPr>
          <a:lstStyle/>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Para la invocación de los eventos. Actualmente nos encontramos con tres maneras de realizarlo.</a:t>
            </a:r>
          </a:p>
          <a:p>
            <a:pPr indent="-304800" lvl="0" marL="457200" rtl="0" algn="just">
              <a:lnSpc>
                <a:spcPct val="115000"/>
              </a:lnSpc>
              <a:spcBef>
                <a:spcPts val="0"/>
              </a:spcBef>
              <a:spcAft>
                <a:spcPts val="1000"/>
              </a:spcAft>
              <a:buSzPct val="100000"/>
              <a:buFont typeface="Roboto"/>
              <a:buAutoNum type="arabicParenR"/>
            </a:pPr>
            <a:r>
              <a:rPr lang="es" sz="1200">
                <a:latin typeface="Roboto"/>
                <a:ea typeface="Roboto"/>
                <a:cs typeface="Roboto"/>
                <a:sym typeface="Roboto"/>
              </a:rPr>
              <a:t>Listener invocado directamente por la vista: Este método es el menos utilizado y no se recomienda, salvo usos estrictamente necesarios. </a:t>
            </a:r>
          </a:p>
          <a:p>
            <a:pPr indent="-304800" lvl="0" marL="457200" rtl="0" algn="just">
              <a:lnSpc>
                <a:spcPct val="115000"/>
              </a:lnSpc>
              <a:spcBef>
                <a:spcPts val="0"/>
              </a:spcBef>
              <a:spcAft>
                <a:spcPts val="1000"/>
              </a:spcAft>
              <a:buSzPct val="100000"/>
              <a:buFont typeface="Roboto"/>
              <a:buAutoNum type="arabicParenR"/>
            </a:pPr>
            <a:r>
              <a:rPr lang="es" sz="1200">
                <a:latin typeface="Roboto"/>
                <a:ea typeface="Roboto"/>
                <a:cs typeface="Roboto"/>
                <a:sym typeface="Roboto"/>
              </a:rPr>
              <a:t>Listener definido de forma anónima o instanciado por la vista en la clase Java: el listener se llama por cada una de las vistas que quiera implementarlo. En caso de existir 5 eventos se deberá de generar uno a uno estos eventos.</a:t>
            </a:r>
          </a:p>
          <a:p>
            <a:pPr indent="-304800" lvl="0" marL="457200" rtl="0" algn="just">
              <a:lnSpc>
                <a:spcPct val="115000"/>
              </a:lnSpc>
              <a:spcBef>
                <a:spcPts val="0"/>
              </a:spcBef>
              <a:spcAft>
                <a:spcPts val="1000"/>
              </a:spcAft>
              <a:buSzPct val="100000"/>
              <a:buFont typeface="Roboto"/>
              <a:buAutoNum type="arabicParenR"/>
            </a:pPr>
            <a:r>
              <a:rPr lang="es" sz="1200">
                <a:latin typeface="Roboto"/>
                <a:ea typeface="Roboto"/>
                <a:cs typeface="Roboto"/>
                <a:sym typeface="Roboto"/>
              </a:rPr>
              <a:t>Listener a nivel de clase. Implementando un Listener a nivel de clase y realizando la gestión dentro del método: Esta manera de implementar la interface permite tener recogidos los eventos en un único método y ayuda a tener un código más limpio.</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GESTION EVENTOS</a:t>
            </a:r>
          </a:p>
        </p:txBody>
      </p:sp>
      <p:sp>
        <p:nvSpPr>
          <p:cNvPr id="170" name="Shape 170"/>
          <p:cNvSpPr txBox="1"/>
          <p:nvPr/>
        </p:nvSpPr>
        <p:spPr>
          <a:xfrm>
            <a:off x="812150" y="2545600"/>
            <a:ext cx="2733299" cy="18425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1000">
                <a:highlight>
                  <a:srgbClr val="FFFFFF"/>
                </a:highlight>
                <a:latin typeface="Roboto"/>
                <a:ea typeface="Roboto"/>
                <a:cs typeface="Roboto"/>
                <a:sym typeface="Roboto"/>
              </a:rPr>
              <a:t>ONCLICK EN XML</a:t>
            </a:r>
          </a:p>
          <a:p>
            <a:pPr lvl="0" rtl="0">
              <a:spcBef>
                <a:spcPts val="0"/>
              </a:spcBef>
              <a:buNone/>
            </a:pPr>
            <a:r>
              <a:t/>
            </a:r>
            <a:endParaRPr sz="1000">
              <a:highlight>
                <a:srgbClr val="FFFFFF"/>
              </a:highlight>
              <a:latin typeface="Roboto"/>
              <a:ea typeface="Roboto"/>
              <a:cs typeface="Roboto"/>
              <a:sym typeface="Roboto"/>
            </a:endParaRPr>
          </a:p>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Button</a:t>
            </a:r>
          </a:p>
          <a:p>
            <a:pPr lvl="0" rtl="0">
              <a:spcBef>
                <a:spcPts val="0"/>
              </a:spcBef>
              <a:buNone/>
            </a:pPr>
            <a:r>
              <a:rPr b="1" lang="es" sz="1000">
                <a:solidFill>
                  <a:srgbClr val="00008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:id=</a:t>
            </a:r>
            <a:r>
              <a:rPr b="1" lang="es" sz="1000">
                <a:solidFill>
                  <a:srgbClr val="008000"/>
                </a:solidFill>
                <a:highlight>
                  <a:srgbClr val="FFFFFF"/>
                </a:highlight>
                <a:latin typeface="Roboto"/>
                <a:ea typeface="Roboto"/>
                <a:cs typeface="Roboto"/>
                <a:sym typeface="Roboto"/>
              </a:rPr>
              <a:t>"@+id/mainActivity_btn"</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:layout_centerHorizontal=</a:t>
            </a:r>
            <a:r>
              <a:rPr b="1" lang="es" sz="1000">
                <a:solidFill>
                  <a:srgbClr val="008000"/>
                </a:solidFill>
                <a:highlight>
                  <a:srgbClr val="FFFFFF"/>
                </a:highlight>
                <a:latin typeface="Roboto"/>
                <a:ea typeface="Roboto"/>
                <a:cs typeface="Roboto"/>
                <a:sym typeface="Roboto"/>
              </a:rPr>
              <a:t>"true"</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:layout_centerVertical=</a:t>
            </a:r>
            <a:r>
              <a:rPr b="1" lang="es" sz="1000">
                <a:solidFill>
                  <a:srgbClr val="008000"/>
                </a:solidFill>
                <a:highlight>
                  <a:srgbClr val="FFFFFF"/>
                </a:highlight>
                <a:latin typeface="Roboto"/>
                <a:ea typeface="Roboto"/>
                <a:cs typeface="Roboto"/>
                <a:sym typeface="Roboto"/>
              </a:rPr>
              <a:t>"true"</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:onClick=</a:t>
            </a:r>
            <a:r>
              <a:rPr b="1" lang="es" sz="1000">
                <a:solidFill>
                  <a:srgbClr val="008000"/>
                </a:solidFill>
                <a:highlight>
                  <a:srgbClr val="FFFFFF"/>
                </a:highlight>
                <a:latin typeface="Roboto"/>
                <a:ea typeface="Roboto"/>
                <a:cs typeface="Roboto"/>
                <a:sym typeface="Roboto"/>
              </a:rPr>
              <a:t>"metodoUno"</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:layout_width=</a:t>
            </a:r>
            <a:r>
              <a:rPr b="1" lang="es" sz="1000">
                <a:solidFill>
                  <a:srgbClr val="008000"/>
                </a:solidFill>
                <a:highlight>
                  <a:srgbClr val="FFFFFF"/>
                </a:highlight>
                <a:latin typeface="Roboto"/>
                <a:ea typeface="Roboto"/>
                <a:cs typeface="Roboto"/>
                <a:sym typeface="Roboto"/>
              </a:rPr>
              <a:t>"wrap_content"</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:layout_height=</a:t>
            </a:r>
            <a:r>
              <a:rPr b="1" lang="es" sz="1000">
                <a:solidFill>
                  <a:srgbClr val="008000"/>
                </a:solidFill>
                <a:highlight>
                  <a:srgbClr val="FFFFFF"/>
                </a:highlight>
                <a:latin typeface="Roboto"/>
                <a:ea typeface="Roboto"/>
                <a:cs typeface="Roboto"/>
                <a:sym typeface="Roboto"/>
              </a:rPr>
              <a:t>"wrap_content"</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:text=</a:t>
            </a:r>
            <a:r>
              <a:rPr b="1" lang="es" sz="1000">
                <a:solidFill>
                  <a:srgbClr val="008000"/>
                </a:solidFill>
                <a:highlight>
                  <a:srgbClr val="FFFFFF"/>
                </a:highlight>
                <a:latin typeface="Roboto"/>
                <a:ea typeface="Roboto"/>
                <a:cs typeface="Roboto"/>
                <a:sym typeface="Roboto"/>
              </a:rPr>
              <a:t>"METODO 1" </a:t>
            </a:r>
            <a:r>
              <a:rPr lang="es" sz="1000">
                <a:highlight>
                  <a:srgbClr val="FFFFFF"/>
                </a:highlight>
                <a:latin typeface="Roboto"/>
                <a:ea typeface="Roboto"/>
                <a:cs typeface="Roboto"/>
                <a:sym typeface="Roboto"/>
              </a:rPr>
              <a:t>/&gt;</a:t>
            </a:r>
          </a:p>
        </p:txBody>
      </p:sp>
      <p:sp>
        <p:nvSpPr>
          <p:cNvPr id="171" name="Shape 171"/>
          <p:cNvSpPr txBox="1"/>
          <p:nvPr/>
        </p:nvSpPr>
        <p:spPr>
          <a:xfrm>
            <a:off x="480300" y="925650"/>
            <a:ext cx="7798200" cy="1231200"/>
          </a:xfrm>
          <a:prstGeom prst="rect">
            <a:avLst/>
          </a:prstGeom>
          <a:noFill/>
          <a:ln>
            <a:noFill/>
          </a:ln>
        </p:spPr>
        <p:txBody>
          <a:bodyPr anchorCtr="0" anchor="t" bIns="91425" lIns="91425" rIns="91425" tIns="91425">
            <a:noAutofit/>
          </a:bodyPr>
          <a:lstStyle/>
          <a:p>
            <a:pPr indent="-228600" lvl="0" marL="457200" rtl="0" algn="just">
              <a:lnSpc>
                <a:spcPct val="115000"/>
              </a:lnSpc>
              <a:spcBef>
                <a:spcPts val="0"/>
              </a:spcBef>
              <a:spcAft>
                <a:spcPts val="1000"/>
              </a:spcAft>
              <a:buFont typeface="Roboto"/>
              <a:buAutoNum type="arabicParenR"/>
            </a:pPr>
            <a:r>
              <a:rPr lang="es" sz="1200">
                <a:latin typeface="Roboto"/>
                <a:ea typeface="Roboto"/>
                <a:cs typeface="Roboto"/>
                <a:sym typeface="Roboto"/>
              </a:rPr>
              <a:t>Listener invocado directamente por la vista.</a:t>
            </a:r>
            <a:r>
              <a:rPr lang="es" sz="1100">
                <a:latin typeface="Roboto"/>
                <a:ea typeface="Roboto"/>
                <a:cs typeface="Roboto"/>
                <a:sym typeface="Roboto"/>
              </a:rPr>
              <a:t> </a:t>
            </a:r>
            <a:r>
              <a:rPr lang="es" sz="1200">
                <a:latin typeface="Roboto"/>
                <a:ea typeface="Roboto"/>
                <a:cs typeface="Roboto"/>
                <a:sym typeface="Roboto"/>
              </a:rPr>
              <a:t>Evento llamado directamente desde XML.</a:t>
            </a:r>
          </a:p>
          <a:p>
            <a:pPr lvl="0" algn="just">
              <a:lnSpc>
                <a:spcPct val="115000"/>
              </a:lnSpc>
              <a:spcBef>
                <a:spcPts val="0"/>
              </a:spcBef>
              <a:spcAft>
                <a:spcPts val="1000"/>
              </a:spcAft>
              <a:buNone/>
            </a:pPr>
            <a:r>
              <a:rPr lang="es" sz="1200">
                <a:latin typeface="Roboto"/>
                <a:ea typeface="Roboto"/>
                <a:cs typeface="Roboto"/>
                <a:sym typeface="Roboto"/>
              </a:rPr>
              <a:t>Para realizar este método debemos añadir la propiedad onClick y el nombre que se indica deberá ser el nombre del método a usar en la clase Java. Debemos de tener en cuenta que todos estos eventos en Java son public, void y sus parámetros son View.</a:t>
            </a:r>
          </a:p>
        </p:txBody>
      </p:sp>
      <p:sp>
        <p:nvSpPr>
          <p:cNvPr id="172" name="Shape 172"/>
          <p:cNvSpPr txBox="1"/>
          <p:nvPr/>
        </p:nvSpPr>
        <p:spPr>
          <a:xfrm>
            <a:off x="3973325" y="2977900"/>
            <a:ext cx="4794299" cy="9780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1000">
                <a:highlight>
                  <a:srgbClr val="FFFFFF"/>
                </a:highlight>
                <a:latin typeface="Roboto"/>
                <a:ea typeface="Roboto"/>
                <a:cs typeface="Roboto"/>
                <a:sym typeface="Roboto"/>
              </a:rPr>
              <a:t>METODO EN JAVA</a:t>
            </a:r>
          </a:p>
          <a:p>
            <a:pPr lvl="0" rtl="0" algn="ctr">
              <a:spcBef>
                <a:spcPts val="0"/>
              </a:spcBef>
              <a:buNone/>
            </a:pPr>
            <a:r>
              <a:t/>
            </a:r>
            <a:endParaRPr b="1" sz="1000">
              <a:highlight>
                <a:srgbClr val="FFFFFF"/>
              </a:highlight>
              <a:latin typeface="Roboto"/>
              <a:ea typeface="Roboto"/>
              <a:cs typeface="Roboto"/>
              <a:sym typeface="Roboto"/>
            </a:endParaRPr>
          </a:p>
          <a:p>
            <a:pPr lvl="0" rtl="0">
              <a:spcBef>
                <a:spcPts val="0"/>
              </a:spcBef>
              <a:buNone/>
            </a:pPr>
            <a:r>
              <a:rPr b="1" lang="es" sz="1000">
                <a:solidFill>
                  <a:srgbClr val="000080"/>
                </a:solidFill>
                <a:highlight>
                  <a:srgbClr val="FFFFFF"/>
                </a:highlight>
                <a:latin typeface="Roboto"/>
                <a:ea typeface="Roboto"/>
                <a:cs typeface="Roboto"/>
                <a:sym typeface="Roboto"/>
              </a:rPr>
              <a:t>public void </a:t>
            </a:r>
            <a:r>
              <a:rPr lang="es" sz="1000">
                <a:highlight>
                  <a:srgbClr val="FFFFFF"/>
                </a:highlight>
                <a:latin typeface="Roboto"/>
                <a:ea typeface="Roboto"/>
                <a:cs typeface="Roboto"/>
                <a:sym typeface="Roboto"/>
              </a:rPr>
              <a:t>metodoUno(View v){</a:t>
            </a:r>
          </a:p>
          <a:p>
            <a:pPr lvl="0" rtl="0">
              <a:spcBef>
                <a:spcPts val="0"/>
              </a:spcBef>
              <a:buNone/>
            </a:pPr>
            <a:r>
              <a:rPr lang="es" sz="1000">
                <a:highlight>
                  <a:srgbClr val="FFFFFF"/>
                </a:highlight>
                <a:latin typeface="Roboto"/>
                <a:ea typeface="Roboto"/>
                <a:cs typeface="Roboto"/>
                <a:sym typeface="Roboto"/>
              </a:rPr>
              <a:t>   </a:t>
            </a:r>
            <a:r>
              <a:rPr lang="es" sz="1000">
                <a:highlight>
                  <a:srgbClr val="E4E4FF"/>
                </a:highlight>
                <a:latin typeface="Roboto"/>
                <a:ea typeface="Roboto"/>
                <a:cs typeface="Roboto"/>
                <a:sym typeface="Roboto"/>
              </a:rPr>
              <a:t>Snackbar</a:t>
            </a:r>
            <a:r>
              <a:rPr lang="es" sz="1000">
                <a:highlight>
                  <a:srgbClr val="FFFFFF"/>
                </a:highlight>
                <a:latin typeface="Roboto"/>
                <a:ea typeface="Roboto"/>
                <a:cs typeface="Roboto"/>
                <a:sym typeface="Roboto"/>
              </a:rPr>
              <a:t>.</a:t>
            </a:r>
            <a:r>
              <a:rPr i="1" lang="es" sz="1000">
                <a:highlight>
                  <a:srgbClr val="FFFFFF"/>
                </a:highlight>
                <a:latin typeface="Roboto"/>
                <a:ea typeface="Roboto"/>
                <a:cs typeface="Roboto"/>
                <a:sym typeface="Roboto"/>
              </a:rPr>
              <a:t>make</a:t>
            </a:r>
            <a:r>
              <a:rPr lang="es" sz="1000">
                <a:highlight>
                  <a:srgbClr val="FFFFFF"/>
                </a:highlight>
                <a:latin typeface="Roboto"/>
                <a:ea typeface="Roboto"/>
                <a:cs typeface="Roboto"/>
                <a:sym typeface="Roboto"/>
              </a:rPr>
              <a:t>(v, </a:t>
            </a:r>
            <a:r>
              <a:rPr b="1" lang="es" sz="1000">
                <a:solidFill>
                  <a:srgbClr val="008000"/>
                </a:solidFill>
                <a:highlight>
                  <a:srgbClr val="FFFFFF"/>
                </a:highlight>
                <a:latin typeface="Roboto"/>
                <a:ea typeface="Roboto"/>
                <a:cs typeface="Roboto"/>
                <a:sym typeface="Roboto"/>
              </a:rPr>
              <a:t>"HAS PULSADO EL BOTON"</a:t>
            </a:r>
            <a:r>
              <a:rPr lang="es" sz="1000">
                <a:highlight>
                  <a:srgbClr val="FFFFFF"/>
                </a:highlight>
                <a:latin typeface="Roboto"/>
                <a:ea typeface="Roboto"/>
                <a:cs typeface="Roboto"/>
                <a:sym typeface="Roboto"/>
              </a:rPr>
              <a:t>, </a:t>
            </a:r>
            <a:r>
              <a:rPr lang="es" sz="1000">
                <a:highlight>
                  <a:srgbClr val="E4E4FF"/>
                </a:highlight>
                <a:latin typeface="Roboto"/>
                <a:ea typeface="Roboto"/>
                <a:cs typeface="Roboto"/>
                <a:sym typeface="Roboto"/>
              </a:rPr>
              <a:t>Snackbar</a:t>
            </a:r>
            <a:r>
              <a:rPr lang="es" sz="1000">
                <a:highlight>
                  <a:srgbClr val="FFFFFF"/>
                </a:highlight>
                <a:latin typeface="Roboto"/>
                <a:ea typeface="Roboto"/>
                <a:cs typeface="Roboto"/>
                <a:sym typeface="Roboto"/>
              </a:rPr>
              <a:t>.</a:t>
            </a:r>
            <a:r>
              <a:rPr b="1" i="1" lang="es" sz="1000">
                <a:solidFill>
                  <a:srgbClr val="660E7A"/>
                </a:solidFill>
                <a:highlight>
                  <a:srgbClr val="FFFFFF"/>
                </a:highlight>
                <a:latin typeface="Roboto"/>
                <a:ea typeface="Roboto"/>
                <a:cs typeface="Roboto"/>
                <a:sym typeface="Roboto"/>
              </a:rPr>
              <a:t>LENGTH_LONG</a:t>
            </a:r>
            <a:r>
              <a:rPr lang="es" sz="1000">
                <a:highlight>
                  <a:srgbClr val="FFFFFF"/>
                </a:highlight>
                <a:latin typeface="Roboto"/>
                <a:ea typeface="Roboto"/>
                <a:cs typeface="Roboto"/>
                <a:sym typeface="Roboto"/>
              </a:rPr>
              <a:t>).show();</a:t>
            </a:r>
          </a:p>
          <a:p>
            <a:pPr lvl="0" rtl="0">
              <a:spcBef>
                <a:spcPts val="0"/>
              </a:spcBef>
              <a:buNone/>
            </a:pPr>
            <a:r>
              <a:rPr lang="es" sz="1000">
                <a:highlight>
                  <a:srgbClr val="FFFFFF"/>
                </a:highlight>
                <a:latin typeface="Roboto"/>
                <a:ea typeface="Roboto"/>
                <a:cs typeface="Roboto"/>
                <a:sym typeface="Roboto"/>
              </a:rPr>
              <a:t>}</a:t>
            </a:r>
          </a:p>
        </p:txBody>
      </p:sp>
      <p:cxnSp>
        <p:nvCxnSpPr>
          <p:cNvPr id="173" name="Shape 173"/>
          <p:cNvCxnSpPr/>
          <p:nvPr/>
        </p:nvCxnSpPr>
        <p:spPr>
          <a:xfrm flipH="1" rot="10800000">
            <a:off x="2785700" y="3397149"/>
            <a:ext cx="1239900" cy="288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GESTION EVENTOS</a:t>
            </a:r>
          </a:p>
        </p:txBody>
      </p:sp>
      <p:sp>
        <p:nvSpPr>
          <p:cNvPr id="179" name="Shape 179"/>
          <p:cNvSpPr txBox="1"/>
          <p:nvPr/>
        </p:nvSpPr>
        <p:spPr>
          <a:xfrm>
            <a:off x="585075" y="873250"/>
            <a:ext cx="7518899" cy="1266300"/>
          </a:xfrm>
          <a:prstGeom prst="rect">
            <a:avLst/>
          </a:prstGeom>
          <a:noFill/>
          <a:ln>
            <a:noFill/>
          </a:ln>
        </p:spPr>
        <p:txBody>
          <a:bodyPr anchorCtr="0" anchor="t" bIns="91425" lIns="91425" rIns="91425" tIns="91425">
            <a:noAutofit/>
          </a:bodyPr>
          <a:lstStyle/>
          <a:p>
            <a:pPr indent="-304800" lvl="0" marL="457200" rtl="0" algn="just">
              <a:lnSpc>
                <a:spcPct val="115000"/>
              </a:lnSpc>
              <a:spcBef>
                <a:spcPts val="0"/>
              </a:spcBef>
              <a:spcAft>
                <a:spcPts val="1000"/>
              </a:spcAft>
              <a:buSzPct val="100000"/>
              <a:buFont typeface="Roboto"/>
              <a:buAutoNum type="arabicParenR"/>
            </a:pPr>
            <a:r>
              <a:rPr lang="es" sz="1200">
                <a:latin typeface="Roboto"/>
                <a:ea typeface="Roboto"/>
                <a:cs typeface="Roboto"/>
                <a:sym typeface="Roboto"/>
              </a:rPr>
              <a:t>Listener definido de forma anónima o instanciado por la vista en la clase Java: para poder realizar esta forma deberemos:</a:t>
            </a:r>
          </a:p>
          <a:p>
            <a:pPr indent="-304800" lvl="1" marL="914400" rtl="0" algn="just">
              <a:lnSpc>
                <a:spcPct val="115000"/>
              </a:lnSpc>
              <a:spcBef>
                <a:spcPts val="0"/>
              </a:spcBef>
              <a:spcAft>
                <a:spcPts val="1000"/>
              </a:spcAft>
              <a:buSzPct val="100000"/>
              <a:buFont typeface="Roboto"/>
              <a:buAutoNum type="alphaLcParenR"/>
            </a:pPr>
            <a:r>
              <a:rPr lang="es" sz="1200">
                <a:latin typeface="Roboto"/>
                <a:ea typeface="Roboto"/>
                <a:cs typeface="Roboto"/>
                <a:sym typeface="Roboto"/>
              </a:rPr>
              <a:t>Referenciar la vista</a:t>
            </a:r>
          </a:p>
          <a:p>
            <a:pPr indent="-304800" lvl="1" marL="914400" rtl="0" algn="just">
              <a:lnSpc>
                <a:spcPct val="115000"/>
              </a:lnSpc>
              <a:spcBef>
                <a:spcPts val="0"/>
              </a:spcBef>
              <a:spcAft>
                <a:spcPts val="1000"/>
              </a:spcAft>
              <a:buSzPct val="100000"/>
              <a:buFont typeface="Roboto"/>
              <a:buAutoNum type="alphaLcParenR"/>
            </a:pPr>
            <a:r>
              <a:rPr lang="es" sz="1200">
                <a:latin typeface="Roboto"/>
                <a:ea typeface="Roboto"/>
                <a:cs typeface="Roboto"/>
                <a:sym typeface="Roboto"/>
              </a:rPr>
              <a:t>setear el listener a utilizar (setOnClickListener, setOnFocusChange…)</a:t>
            </a:r>
          </a:p>
          <a:p>
            <a:pPr indent="-304800" lvl="1" marL="914400" rtl="0" algn="just">
              <a:lnSpc>
                <a:spcPct val="115000"/>
              </a:lnSpc>
              <a:spcBef>
                <a:spcPts val="0"/>
              </a:spcBef>
              <a:spcAft>
                <a:spcPts val="1000"/>
              </a:spcAft>
              <a:buSzPct val="100000"/>
              <a:buFont typeface="Roboto"/>
              <a:buAutoNum type="alphaLcParenR"/>
            </a:pPr>
            <a:r>
              <a:rPr lang="es" sz="1200">
                <a:latin typeface="Roboto"/>
                <a:ea typeface="Roboto"/>
                <a:cs typeface="Roboto"/>
                <a:sym typeface="Roboto"/>
              </a:rPr>
              <a:t>Instanciar la interface (new OnClickListener, new OnFocusChange…..)</a:t>
            </a:r>
          </a:p>
        </p:txBody>
      </p:sp>
      <p:sp>
        <p:nvSpPr>
          <p:cNvPr id="180" name="Shape 180"/>
          <p:cNvSpPr txBox="1"/>
          <p:nvPr/>
        </p:nvSpPr>
        <p:spPr>
          <a:xfrm>
            <a:off x="2187525" y="2707100"/>
            <a:ext cx="4313999" cy="20870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100">
                <a:highlight>
                  <a:srgbClr val="FFFFFF"/>
                </a:highlight>
                <a:latin typeface="Courier New"/>
                <a:ea typeface="Courier New"/>
                <a:cs typeface="Courier New"/>
                <a:sym typeface="Courier New"/>
              </a:rPr>
              <a:t>Button btn=(Button) findViewById(R.id.</a:t>
            </a:r>
            <a:r>
              <a:rPr b="1" i="1" lang="es" sz="1100">
                <a:solidFill>
                  <a:srgbClr val="660E7A"/>
                </a:solidFill>
                <a:highlight>
                  <a:srgbClr val="FFFFFF"/>
                </a:highlight>
                <a:latin typeface="Courier New"/>
                <a:ea typeface="Courier New"/>
                <a:cs typeface="Courier New"/>
                <a:sym typeface="Courier New"/>
              </a:rPr>
              <a:t>mainActivity_btn</a:t>
            </a:r>
            <a:r>
              <a:rPr lang="es" sz="1100">
                <a:highlight>
                  <a:srgbClr val="FFFFFF"/>
                </a:highlight>
                <a:latin typeface="Courier New"/>
                <a:ea typeface="Courier New"/>
                <a:cs typeface="Courier New"/>
                <a:sym typeface="Courier New"/>
              </a:rPr>
              <a:t>);</a:t>
            </a:r>
          </a:p>
          <a:p>
            <a:pPr lvl="0" rtl="0">
              <a:spcBef>
                <a:spcPts val="0"/>
              </a:spcBef>
              <a:buNone/>
            </a:pPr>
            <a:r>
              <a:rPr lang="es" sz="1100">
                <a:highlight>
                  <a:srgbClr val="FFFFFF"/>
                </a:highlight>
                <a:latin typeface="Courier New"/>
                <a:ea typeface="Courier New"/>
                <a:cs typeface="Courier New"/>
                <a:sym typeface="Courier New"/>
              </a:rPr>
              <a:t>btn.setOnClickListener(</a:t>
            </a:r>
            <a:r>
              <a:rPr b="1" lang="es" sz="1100">
                <a:solidFill>
                  <a:srgbClr val="000080"/>
                </a:solidFill>
                <a:highlight>
                  <a:srgbClr val="FFFFFF"/>
                </a:highlight>
                <a:latin typeface="Courier New"/>
                <a:ea typeface="Courier New"/>
                <a:cs typeface="Courier New"/>
                <a:sym typeface="Courier New"/>
              </a:rPr>
              <a:t>new </a:t>
            </a:r>
            <a:r>
              <a:rPr lang="es" sz="1100">
                <a:highlight>
                  <a:srgbClr val="FFFFFF"/>
                </a:highlight>
                <a:latin typeface="Courier New"/>
                <a:ea typeface="Courier New"/>
                <a:cs typeface="Courier New"/>
                <a:sym typeface="Courier New"/>
              </a:rPr>
              <a:t>View.OnClickListener() {</a:t>
            </a:r>
          </a:p>
          <a:p>
            <a:pPr lvl="0" rtl="0">
              <a:spcBef>
                <a:spcPts val="0"/>
              </a:spcBef>
              <a:buNone/>
            </a:pPr>
            <a:r>
              <a:rPr lang="es" sz="1100">
                <a:highlight>
                  <a:srgbClr val="FFFFFF"/>
                </a:highlight>
                <a:latin typeface="Courier New"/>
                <a:ea typeface="Courier New"/>
                <a:cs typeface="Courier New"/>
                <a:sym typeface="Courier New"/>
              </a:rPr>
              <a:t>   </a:t>
            </a:r>
            <a:r>
              <a:rPr lang="es" sz="1100">
                <a:solidFill>
                  <a:srgbClr val="808000"/>
                </a:solidFill>
                <a:highlight>
                  <a:srgbClr val="FFFFFF"/>
                </a:highlight>
                <a:latin typeface="Courier New"/>
                <a:ea typeface="Courier New"/>
                <a:cs typeface="Courier New"/>
                <a:sym typeface="Courier New"/>
              </a:rPr>
              <a:t>@Override</a:t>
            </a:r>
          </a:p>
          <a:p>
            <a:pPr lvl="0" rtl="0">
              <a:spcBef>
                <a:spcPts val="0"/>
              </a:spcBef>
              <a:buNone/>
            </a:pPr>
            <a:r>
              <a:rPr lang="es" sz="1100">
                <a:solidFill>
                  <a:srgbClr val="808000"/>
                </a:solidFill>
                <a:highlight>
                  <a:srgbClr val="FFFFFF"/>
                </a:highlight>
                <a:latin typeface="Courier New"/>
                <a:ea typeface="Courier New"/>
                <a:cs typeface="Courier New"/>
                <a:sym typeface="Courier New"/>
              </a:rPr>
              <a:t>   </a:t>
            </a:r>
            <a:r>
              <a:rPr b="1" lang="es" sz="1100">
                <a:solidFill>
                  <a:srgbClr val="000080"/>
                </a:solidFill>
                <a:highlight>
                  <a:srgbClr val="FFFFFF"/>
                </a:highlight>
                <a:latin typeface="Courier New"/>
                <a:ea typeface="Courier New"/>
                <a:cs typeface="Courier New"/>
                <a:sym typeface="Courier New"/>
              </a:rPr>
              <a:t>public void </a:t>
            </a:r>
            <a:r>
              <a:rPr lang="es" sz="1100">
                <a:highlight>
                  <a:srgbClr val="FFFFFF"/>
                </a:highlight>
                <a:latin typeface="Courier New"/>
                <a:ea typeface="Courier New"/>
                <a:cs typeface="Courier New"/>
                <a:sym typeface="Courier New"/>
              </a:rPr>
              <a:t>onClick(View v) {</a:t>
            </a:r>
          </a:p>
          <a:p>
            <a:pPr lvl="0" rtl="0">
              <a:spcBef>
                <a:spcPts val="0"/>
              </a:spcBef>
              <a:buNone/>
            </a:pPr>
            <a:r>
              <a:rPr lang="es" sz="1100">
                <a:highlight>
                  <a:srgbClr val="FFFFFF"/>
                </a:highlight>
                <a:latin typeface="Courier New"/>
                <a:ea typeface="Courier New"/>
                <a:cs typeface="Courier New"/>
                <a:sym typeface="Courier New"/>
              </a:rPr>
              <a:t>       Snackbar.</a:t>
            </a:r>
            <a:r>
              <a:rPr i="1" lang="es" sz="1100">
                <a:highlight>
                  <a:srgbClr val="FFFFFF"/>
                </a:highlight>
                <a:latin typeface="Courier New"/>
                <a:ea typeface="Courier New"/>
                <a:cs typeface="Courier New"/>
                <a:sym typeface="Courier New"/>
              </a:rPr>
              <a:t>make</a:t>
            </a:r>
            <a:r>
              <a:rPr lang="es" sz="1100">
                <a:highlight>
                  <a:srgbClr val="FFFFFF"/>
                </a:highlight>
                <a:latin typeface="Courier New"/>
                <a:ea typeface="Courier New"/>
                <a:cs typeface="Courier New"/>
                <a:sym typeface="Courier New"/>
              </a:rPr>
              <a:t>(v, </a:t>
            </a:r>
            <a:r>
              <a:rPr b="1" lang="es" sz="1100">
                <a:solidFill>
                  <a:srgbClr val="008000"/>
                </a:solidFill>
                <a:highlight>
                  <a:srgbClr val="FFFFFF"/>
                </a:highlight>
                <a:latin typeface="Courier New"/>
                <a:ea typeface="Courier New"/>
                <a:cs typeface="Courier New"/>
                <a:sym typeface="Courier New"/>
              </a:rPr>
              <a:t>"HAS PULSADO EL BOTON"</a:t>
            </a:r>
            <a:r>
              <a:rPr lang="es" sz="1100">
                <a:highlight>
                  <a:srgbClr val="FFFFFF"/>
                </a:highlight>
                <a:latin typeface="Courier New"/>
                <a:ea typeface="Courier New"/>
                <a:cs typeface="Courier New"/>
                <a:sym typeface="Courier New"/>
              </a:rPr>
              <a:t>, Snackbar.</a:t>
            </a:r>
            <a:r>
              <a:rPr b="1" i="1" lang="es" sz="1100">
                <a:solidFill>
                  <a:srgbClr val="660E7A"/>
                </a:solidFill>
                <a:highlight>
                  <a:srgbClr val="FFFFFF"/>
                </a:highlight>
                <a:latin typeface="Courier New"/>
                <a:ea typeface="Courier New"/>
                <a:cs typeface="Courier New"/>
                <a:sym typeface="Courier New"/>
              </a:rPr>
              <a:t>LENGTH_LONG</a:t>
            </a:r>
            <a:r>
              <a:rPr lang="es" sz="1100">
                <a:highlight>
                  <a:srgbClr val="FFFFFF"/>
                </a:highlight>
                <a:latin typeface="Courier New"/>
                <a:ea typeface="Courier New"/>
                <a:cs typeface="Courier New"/>
                <a:sym typeface="Courier New"/>
              </a:rPr>
              <a:t>).show();</a:t>
            </a:r>
          </a:p>
          <a:p>
            <a:pPr lvl="0" rtl="0">
              <a:spcBef>
                <a:spcPts val="0"/>
              </a:spcBef>
              <a:buNone/>
            </a:pPr>
            <a:r>
              <a:rPr lang="es" sz="1100">
                <a:highlight>
                  <a:srgbClr val="FFFFFF"/>
                </a:highlight>
                <a:latin typeface="Courier New"/>
                <a:ea typeface="Courier New"/>
                <a:cs typeface="Courier New"/>
                <a:sym typeface="Courier New"/>
              </a:rPr>
              <a:t>   }</a:t>
            </a:r>
          </a:p>
          <a:p>
            <a:pPr lvl="0" rtl="0">
              <a:spcBef>
                <a:spcPts val="0"/>
              </a:spcBef>
              <a:buNone/>
            </a:pPr>
            <a:r>
              <a:rPr lang="es" sz="1100">
                <a:highlight>
                  <a:srgbClr val="FFFFFF"/>
                </a:highlight>
                <a:latin typeface="Courier New"/>
                <a:ea typeface="Courier New"/>
                <a:cs typeface="Courier New"/>
                <a:sym typeface="Courier New"/>
              </a:rPr>
              <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GESTION DE EVENTOS</a:t>
            </a:r>
          </a:p>
        </p:txBody>
      </p:sp>
      <p:sp>
        <p:nvSpPr>
          <p:cNvPr id="186" name="Shape 186"/>
          <p:cNvSpPr txBox="1"/>
          <p:nvPr/>
        </p:nvSpPr>
        <p:spPr>
          <a:xfrm>
            <a:off x="532700" y="873250"/>
            <a:ext cx="7955399" cy="3492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000"/>
              </a:spcAft>
              <a:buNone/>
            </a:pPr>
            <a:r>
              <a:rPr lang="es" sz="1200">
                <a:latin typeface="Roboto"/>
                <a:ea typeface="Roboto"/>
                <a:cs typeface="Roboto"/>
                <a:sym typeface="Roboto"/>
              </a:rPr>
              <a:t>3) Listener a nivel de clase. Para llevarlo a cabo deberemos,</a:t>
            </a:r>
          </a:p>
          <a:p>
            <a:pPr indent="0" lvl="0" marL="0" rtl="0" algn="just">
              <a:lnSpc>
                <a:spcPct val="115000"/>
              </a:lnSpc>
              <a:spcBef>
                <a:spcPts val="0"/>
              </a:spcBef>
              <a:spcAft>
                <a:spcPts val="1000"/>
              </a:spcAft>
              <a:buNone/>
            </a:pPr>
            <a:r>
              <a:t/>
            </a:r>
            <a:endParaRPr sz="1200">
              <a:latin typeface="Roboto"/>
              <a:ea typeface="Roboto"/>
              <a:cs typeface="Roboto"/>
              <a:sym typeface="Roboto"/>
            </a:endParaRPr>
          </a:p>
        </p:txBody>
      </p:sp>
      <p:sp>
        <p:nvSpPr>
          <p:cNvPr id="187" name="Shape 187"/>
          <p:cNvSpPr txBox="1"/>
          <p:nvPr/>
        </p:nvSpPr>
        <p:spPr>
          <a:xfrm>
            <a:off x="1502200" y="1292425"/>
            <a:ext cx="5239500" cy="6027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indent="-292100" lvl="0" marL="457200" rtl="0" algn="ctr">
              <a:lnSpc>
                <a:spcPct val="115000"/>
              </a:lnSpc>
              <a:spcBef>
                <a:spcPts val="0"/>
              </a:spcBef>
              <a:spcAft>
                <a:spcPts val="1000"/>
              </a:spcAft>
              <a:buSzPct val="100000"/>
              <a:buFont typeface="Roboto"/>
              <a:buAutoNum type="arabicParenR"/>
            </a:pPr>
            <a:r>
              <a:rPr b="1" lang="es" sz="1000">
                <a:latin typeface="Roboto"/>
                <a:ea typeface="Roboto"/>
                <a:cs typeface="Roboto"/>
                <a:sym typeface="Roboto"/>
              </a:rPr>
              <a:t>IMPLEMENTAR LISTENER A NIVEL DE CLASE</a:t>
            </a:r>
          </a:p>
          <a:p>
            <a:pPr lvl="0" rtl="0">
              <a:spcBef>
                <a:spcPts val="0"/>
              </a:spcBef>
              <a:buNone/>
            </a:pPr>
            <a:r>
              <a:rPr b="1" lang="es" sz="1000">
                <a:solidFill>
                  <a:srgbClr val="000080"/>
                </a:solidFill>
                <a:highlight>
                  <a:srgbClr val="FFFFFF"/>
                </a:highlight>
                <a:latin typeface="Roboto"/>
                <a:ea typeface="Roboto"/>
                <a:cs typeface="Roboto"/>
                <a:sym typeface="Roboto"/>
              </a:rPr>
              <a:t>public class </a:t>
            </a:r>
            <a:r>
              <a:rPr lang="es" sz="1000">
                <a:highlight>
                  <a:srgbClr val="FFFFFF"/>
                </a:highlight>
                <a:latin typeface="Roboto"/>
                <a:ea typeface="Roboto"/>
                <a:cs typeface="Roboto"/>
                <a:sym typeface="Roboto"/>
              </a:rPr>
              <a:t>MainActivity </a:t>
            </a:r>
            <a:r>
              <a:rPr b="1" lang="es" sz="1000">
                <a:solidFill>
                  <a:srgbClr val="000080"/>
                </a:solidFill>
                <a:highlight>
                  <a:srgbClr val="FFFFFF"/>
                </a:highlight>
                <a:latin typeface="Roboto"/>
                <a:ea typeface="Roboto"/>
                <a:cs typeface="Roboto"/>
                <a:sym typeface="Roboto"/>
              </a:rPr>
              <a:t>extends </a:t>
            </a:r>
            <a:r>
              <a:rPr lang="es" sz="1000">
                <a:highlight>
                  <a:srgbClr val="FFFFFF"/>
                </a:highlight>
                <a:latin typeface="Roboto"/>
                <a:ea typeface="Roboto"/>
                <a:cs typeface="Roboto"/>
                <a:sym typeface="Roboto"/>
              </a:rPr>
              <a:t>AppCompatActivity </a:t>
            </a:r>
            <a:r>
              <a:rPr b="1" lang="es" sz="1000">
                <a:solidFill>
                  <a:srgbClr val="000080"/>
                </a:solidFill>
                <a:highlight>
                  <a:srgbClr val="FFFFFF"/>
                </a:highlight>
                <a:latin typeface="Roboto"/>
                <a:ea typeface="Roboto"/>
                <a:cs typeface="Roboto"/>
                <a:sym typeface="Roboto"/>
              </a:rPr>
              <a:t>implements </a:t>
            </a:r>
            <a:r>
              <a:rPr lang="es" sz="1000">
                <a:highlight>
                  <a:srgbClr val="FFFFFF"/>
                </a:highlight>
                <a:latin typeface="Roboto"/>
                <a:ea typeface="Roboto"/>
                <a:cs typeface="Roboto"/>
                <a:sym typeface="Roboto"/>
              </a:rPr>
              <a:t>View.OnClickListener{</a:t>
            </a:r>
          </a:p>
        </p:txBody>
      </p:sp>
      <p:sp>
        <p:nvSpPr>
          <p:cNvPr id="188" name="Shape 188"/>
          <p:cNvSpPr txBox="1"/>
          <p:nvPr/>
        </p:nvSpPr>
        <p:spPr>
          <a:xfrm>
            <a:off x="2078375" y="2165700"/>
            <a:ext cx="3711300" cy="8121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1000">
                <a:highlight>
                  <a:srgbClr val="FFFFFF"/>
                </a:highlight>
                <a:latin typeface="Roboto"/>
                <a:ea typeface="Roboto"/>
                <a:cs typeface="Roboto"/>
                <a:sym typeface="Roboto"/>
              </a:rPr>
              <a:t>2.) SETEAR EL LISTENER EN LA VISTA </a:t>
            </a:r>
          </a:p>
          <a:p>
            <a:pPr lvl="0" rtl="0">
              <a:spcBef>
                <a:spcPts val="0"/>
              </a:spcBef>
              <a:buNone/>
            </a:pPr>
            <a:r>
              <a:rPr lang="es" sz="1000">
                <a:highlight>
                  <a:srgbClr val="FFFFFF"/>
                </a:highlight>
                <a:latin typeface="Roboto"/>
                <a:ea typeface="Roboto"/>
                <a:cs typeface="Roboto"/>
                <a:sym typeface="Roboto"/>
              </a:rPr>
              <a:t>Button btn=(Button) findViewById(R.id.</a:t>
            </a:r>
            <a:r>
              <a:rPr b="1" i="1" lang="es" sz="1000">
                <a:solidFill>
                  <a:srgbClr val="660E7A"/>
                </a:solidFill>
                <a:highlight>
                  <a:srgbClr val="FFFFFF"/>
                </a:highlight>
                <a:latin typeface="Roboto"/>
                <a:ea typeface="Roboto"/>
                <a:cs typeface="Roboto"/>
                <a:sym typeface="Roboto"/>
              </a:rPr>
              <a:t>mainActivity_btn</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btn.setOnClickListener(</a:t>
            </a:r>
            <a:r>
              <a:rPr b="1" lang="es" sz="1000">
                <a:solidFill>
                  <a:srgbClr val="000080"/>
                </a:solidFill>
                <a:highlight>
                  <a:srgbClr val="FFFFFF"/>
                </a:highlight>
                <a:latin typeface="Roboto"/>
                <a:ea typeface="Roboto"/>
                <a:cs typeface="Roboto"/>
                <a:sym typeface="Roboto"/>
              </a:rPr>
              <a:t>this</a:t>
            </a:r>
            <a:r>
              <a:rPr lang="es" sz="1000">
                <a:highlight>
                  <a:srgbClr val="FFFFFF"/>
                </a:highlight>
                <a:latin typeface="Roboto"/>
                <a:ea typeface="Roboto"/>
                <a:cs typeface="Roboto"/>
                <a:sym typeface="Roboto"/>
              </a:rPr>
              <a:t>);</a:t>
            </a:r>
          </a:p>
        </p:txBody>
      </p:sp>
      <p:sp>
        <p:nvSpPr>
          <p:cNvPr id="189" name="Shape 189"/>
          <p:cNvSpPr txBox="1"/>
          <p:nvPr/>
        </p:nvSpPr>
        <p:spPr>
          <a:xfrm>
            <a:off x="1624325" y="3449225"/>
            <a:ext cx="4619400" cy="14846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800">
              <a:solidFill>
                <a:srgbClr val="808000"/>
              </a:solidFill>
              <a:highlight>
                <a:srgbClr val="FFFFFF"/>
              </a:highlight>
              <a:latin typeface="Roboto"/>
              <a:ea typeface="Roboto"/>
              <a:cs typeface="Roboto"/>
              <a:sym typeface="Roboto"/>
            </a:endParaRPr>
          </a:p>
          <a:p>
            <a:pPr lvl="0" rtl="0" algn="ctr">
              <a:spcBef>
                <a:spcPts val="0"/>
              </a:spcBef>
              <a:buNone/>
            </a:pPr>
            <a:r>
              <a:rPr b="1" lang="es" sz="1000">
                <a:highlight>
                  <a:srgbClr val="FFFFFF"/>
                </a:highlight>
                <a:latin typeface="Roboto"/>
                <a:ea typeface="Roboto"/>
                <a:cs typeface="Roboto"/>
                <a:sym typeface="Roboto"/>
              </a:rPr>
              <a:t>3) IMPLEMENTAR EL MÉTODO ONCLICK DE LA INTERFACE</a:t>
            </a:r>
          </a:p>
          <a:p>
            <a:pPr lvl="0" rtl="0">
              <a:spcBef>
                <a:spcPts val="0"/>
              </a:spcBef>
              <a:buNone/>
            </a:pPr>
            <a:r>
              <a:rPr lang="es" sz="800">
                <a:solidFill>
                  <a:srgbClr val="808000"/>
                </a:solidFill>
                <a:highlight>
                  <a:srgbClr val="FFFFFF"/>
                </a:highlight>
                <a:latin typeface="Roboto"/>
                <a:ea typeface="Roboto"/>
                <a:cs typeface="Roboto"/>
                <a:sym typeface="Roboto"/>
              </a:rPr>
              <a:t>@Override</a:t>
            </a:r>
          </a:p>
          <a:p>
            <a:pPr lvl="0" rtl="0">
              <a:spcBef>
                <a:spcPts val="0"/>
              </a:spcBef>
              <a:buNone/>
            </a:pP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onClick(View v)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switch </a:t>
            </a:r>
            <a:r>
              <a:rPr lang="es" sz="800">
                <a:highlight>
                  <a:srgbClr val="FFFFFF"/>
                </a:highlight>
                <a:latin typeface="Roboto"/>
                <a:ea typeface="Roboto"/>
                <a:cs typeface="Roboto"/>
                <a:sym typeface="Roboto"/>
              </a:rPr>
              <a:t>(v.getId()){</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case </a:t>
            </a:r>
            <a:r>
              <a:rPr lang="es" sz="800">
                <a:highlight>
                  <a:srgbClr val="FFFFFF"/>
                </a:highlight>
                <a:latin typeface="Roboto"/>
                <a:ea typeface="Roboto"/>
                <a:cs typeface="Roboto"/>
                <a:sym typeface="Roboto"/>
              </a:rPr>
              <a:t>R.id.</a:t>
            </a:r>
            <a:r>
              <a:rPr b="1" i="1" lang="es" sz="800">
                <a:solidFill>
                  <a:srgbClr val="660E7A"/>
                </a:solidFill>
                <a:highlight>
                  <a:srgbClr val="FFFFFF"/>
                </a:highlight>
                <a:latin typeface="Roboto"/>
                <a:ea typeface="Roboto"/>
                <a:cs typeface="Roboto"/>
                <a:sym typeface="Roboto"/>
              </a:rPr>
              <a:t>mainActivity_btn</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r>
              <a:rPr lang="es" sz="800">
                <a:highlight>
                  <a:srgbClr val="E4E4FF"/>
                </a:highlight>
                <a:latin typeface="Roboto"/>
                <a:ea typeface="Roboto"/>
                <a:cs typeface="Roboto"/>
                <a:sym typeface="Roboto"/>
              </a:rPr>
              <a:t>Snackbar</a:t>
            </a:r>
            <a:r>
              <a:rPr lang="es" sz="800">
                <a:highlight>
                  <a:srgbClr val="FFFFFF"/>
                </a:highlight>
                <a:latin typeface="Roboto"/>
                <a:ea typeface="Roboto"/>
                <a:cs typeface="Roboto"/>
                <a:sym typeface="Roboto"/>
              </a:rPr>
              <a:t>.</a:t>
            </a:r>
            <a:r>
              <a:rPr i="1" lang="es" sz="800">
                <a:highlight>
                  <a:srgbClr val="FFFFFF"/>
                </a:highlight>
                <a:latin typeface="Roboto"/>
                <a:ea typeface="Roboto"/>
                <a:cs typeface="Roboto"/>
                <a:sym typeface="Roboto"/>
              </a:rPr>
              <a:t>make</a:t>
            </a:r>
            <a:r>
              <a:rPr lang="es" sz="800">
                <a:highlight>
                  <a:srgbClr val="FFFFFF"/>
                </a:highlight>
                <a:latin typeface="Roboto"/>
                <a:ea typeface="Roboto"/>
                <a:cs typeface="Roboto"/>
                <a:sym typeface="Roboto"/>
              </a:rPr>
              <a:t>(v, </a:t>
            </a:r>
            <a:r>
              <a:rPr b="1" lang="es" sz="800">
                <a:solidFill>
                  <a:srgbClr val="008000"/>
                </a:solidFill>
                <a:highlight>
                  <a:srgbClr val="FFFFFF"/>
                </a:highlight>
                <a:latin typeface="Roboto"/>
                <a:ea typeface="Roboto"/>
                <a:cs typeface="Roboto"/>
                <a:sym typeface="Roboto"/>
              </a:rPr>
              <a:t>"HAS PULSADO EL BOTON"</a:t>
            </a:r>
            <a:r>
              <a:rPr lang="es" sz="800">
                <a:highlight>
                  <a:srgbClr val="FFFFFF"/>
                </a:highlight>
                <a:latin typeface="Roboto"/>
                <a:ea typeface="Roboto"/>
                <a:cs typeface="Roboto"/>
                <a:sym typeface="Roboto"/>
              </a:rPr>
              <a:t>, </a:t>
            </a:r>
            <a:r>
              <a:rPr lang="es" sz="800">
                <a:highlight>
                  <a:srgbClr val="E4E4FF"/>
                </a:highlight>
                <a:latin typeface="Roboto"/>
                <a:ea typeface="Roboto"/>
                <a:cs typeface="Roboto"/>
                <a:sym typeface="Roboto"/>
              </a:rPr>
              <a:t>Snackbar</a:t>
            </a:r>
            <a:r>
              <a:rPr lang="es" sz="800">
                <a:highlight>
                  <a:srgbClr val="FFFFFF"/>
                </a:highlight>
                <a:latin typeface="Roboto"/>
                <a:ea typeface="Roboto"/>
                <a:cs typeface="Roboto"/>
                <a:sym typeface="Roboto"/>
              </a:rPr>
              <a:t>.</a:t>
            </a:r>
            <a:r>
              <a:rPr b="1" i="1" lang="es" sz="800">
                <a:solidFill>
                  <a:srgbClr val="660E7A"/>
                </a:solidFill>
                <a:highlight>
                  <a:srgbClr val="FFFFFF"/>
                </a:highlight>
                <a:latin typeface="Roboto"/>
                <a:ea typeface="Roboto"/>
                <a:cs typeface="Roboto"/>
                <a:sym typeface="Roboto"/>
              </a:rPr>
              <a:t>LENGTH_LONG</a:t>
            </a:r>
            <a:r>
              <a:rPr lang="es" sz="800">
                <a:highlight>
                  <a:srgbClr val="FFFFFF"/>
                </a:highlight>
                <a:latin typeface="Roboto"/>
                <a:ea typeface="Roboto"/>
                <a:cs typeface="Roboto"/>
                <a:sym typeface="Roboto"/>
              </a:rPr>
              <a:t>).show();</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break</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a:t>
            </a:r>
          </a:p>
        </p:txBody>
      </p:sp>
      <p:sp>
        <p:nvSpPr>
          <p:cNvPr id="190" name="Shape 190"/>
          <p:cNvSpPr txBox="1"/>
          <p:nvPr/>
        </p:nvSpPr>
        <p:spPr>
          <a:xfrm>
            <a:off x="1558775" y="2899175"/>
            <a:ext cx="4750500" cy="349200"/>
          </a:xfrm>
          <a:prstGeom prst="rect">
            <a:avLst/>
          </a:prstGeom>
          <a:noFill/>
          <a:ln>
            <a:noFill/>
          </a:ln>
        </p:spPr>
        <p:txBody>
          <a:bodyPr anchorCtr="0" anchor="t" bIns="91425" lIns="91425" rIns="91425" tIns="91425">
            <a:noAutofit/>
          </a:bodyPr>
          <a:lstStyle/>
          <a:p>
            <a:pPr indent="0" lvl="0" marL="457200" rtl="0" algn="just">
              <a:lnSpc>
                <a:spcPct val="115000"/>
              </a:lnSpc>
              <a:spcBef>
                <a:spcPts val="0"/>
              </a:spcBef>
              <a:spcAft>
                <a:spcPts val="1000"/>
              </a:spcAft>
              <a:buNone/>
            </a:pPr>
            <a:r>
              <a:rPr lang="es" sz="800">
                <a:latin typeface="Roboto"/>
                <a:ea typeface="Roboto"/>
                <a:cs typeface="Roboto"/>
                <a:sym typeface="Roboto"/>
              </a:rPr>
              <a:t>2) setear el listener a utilizar. Como parámetro deberemos de indicar el contexto this.</a:t>
            </a:r>
          </a:p>
          <a:p>
            <a:pPr lv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COMUNICACION ACTIVITYS</a:t>
            </a:r>
          </a:p>
        </p:txBody>
      </p:sp>
      <p:sp>
        <p:nvSpPr>
          <p:cNvPr id="196" name="Shape 196"/>
          <p:cNvSpPr txBox="1"/>
          <p:nvPr/>
        </p:nvSpPr>
        <p:spPr>
          <a:xfrm>
            <a:off x="777200" y="916925"/>
            <a:ext cx="7230600" cy="3597900"/>
          </a:xfrm>
          <a:prstGeom prst="rect">
            <a:avLst/>
          </a:prstGeom>
          <a:noFill/>
          <a:ln>
            <a:noFill/>
          </a:ln>
        </p:spPr>
        <p:txBody>
          <a:bodyPr anchorCtr="0" anchor="t" bIns="91425" lIns="91425" rIns="91425" tIns="91425">
            <a:noAutofit/>
          </a:bodyPr>
          <a:lstStyle/>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Para poder iniciar una nueva Activity desde la Activity donde nos encontramos. Deberemos de generar un intent explícito.</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Debemos recordar que este evento nos genera un backStack con la estructura de LIFO. Para realizar esta gestión deberemos implementar desde Android Manifest a que Activity queremos que vuelva cuando pulsemos el botón back del dispositivo.</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El intent explícito deberá contener como parámetro el contexto actual y la clase de destino. Debemos de considerar que este cambio de Activitys se realiza en tiempo de Ejecución, por lo que debemos de indicar la clase compilada (.class).</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Un ejemplo sería:</a:t>
            </a:r>
          </a:p>
          <a:p>
            <a:pPr lvl="0" algn="just">
              <a:lnSpc>
                <a:spcPct val="115000"/>
              </a:lnSpc>
              <a:spcBef>
                <a:spcPts val="0"/>
              </a:spcBef>
              <a:spcAft>
                <a:spcPts val="1000"/>
              </a:spcAft>
              <a:buNone/>
            </a:pPr>
            <a:r>
              <a:t/>
            </a:r>
            <a:endParaRPr sz="1200">
              <a:latin typeface="Roboto"/>
              <a:ea typeface="Roboto"/>
              <a:cs typeface="Roboto"/>
              <a:sym typeface="Roboto"/>
            </a:endParaRPr>
          </a:p>
        </p:txBody>
      </p:sp>
      <p:sp>
        <p:nvSpPr>
          <p:cNvPr id="197" name="Shape 197"/>
          <p:cNvSpPr txBox="1"/>
          <p:nvPr/>
        </p:nvSpPr>
        <p:spPr>
          <a:xfrm>
            <a:off x="2820625" y="3213450"/>
            <a:ext cx="4182899" cy="18950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highlight>
                  <a:srgbClr val="FFFFFF"/>
                </a:highlight>
                <a:latin typeface="Roboto"/>
                <a:ea typeface="Roboto"/>
                <a:cs typeface="Roboto"/>
                <a:sym typeface="Roboto"/>
              </a:rPr>
              <a:t>Button btn=(Button) findViewById(R.id.</a:t>
            </a:r>
            <a:r>
              <a:rPr b="1" i="1" lang="es" sz="1000">
                <a:solidFill>
                  <a:srgbClr val="660E7A"/>
                </a:solidFill>
                <a:highlight>
                  <a:srgbClr val="FFFFFF"/>
                </a:highlight>
                <a:latin typeface="Roboto"/>
                <a:ea typeface="Roboto"/>
                <a:cs typeface="Roboto"/>
                <a:sym typeface="Roboto"/>
              </a:rPr>
              <a:t>mainActivity_btn</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btn.setOnClickListener(</a:t>
            </a:r>
            <a:r>
              <a:rPr b="1" lang="es" sz="1000">
                <a:solidFill>
                  <a:srgbClr val="000080"/>
                </a:solidFill>
                <a:highlight>
                  <a:srgbClr val="FFFFFF"/>
                </a:highlight>
                <a:latin typeface="Roboto"/>
                <a:ea typeface="Roboto"/>
                <a:cs typeface="Roboto"/>
                <a:sym typeface="Roboto"/>
              </a:rPr>
              <a:t>new </a:t>
            </a:r>
            <a:r>
              <a:rPr lang="es" sz="1000">
                <a:highlight>
                  <a:srgbClr val="FFFFFF"/>
                </a:highlight>
                <a:latin typeface="Roboto"/>
                <a:ea typeface="Roboto"/>
                <a:cs typeface="Roboto"/>
                <a:sym typeface="Roboto"/>
              </a:rPr>
              <a:t>View.OnClickListener() {</a:t>
            </a:r>
          </a:p>
          <a:p>
            <a:pPr lvl="0" rtl="0">
              <a:spcBef>
                <a:spcPts val="0"/>
              </a:spcBef>
              <a:buNone/>
            </a:pPr>
            <a:r>
              <a:rPr lang="es" sz="1000">
                <a:highlight>
                  <a:srgbClr val="FFFFFF"/>
                </a:highlight>
                <a:latin typeface="Roboto"/>
                <a:ea typeface="Roboto"/>
                <a:cs typeface="Roboto"/>
                <a:sym typeface="Roboto"/>
              </a:rPr>
              <a:t>   </a:t>
            </a:r>
            <a:r>
              <a:rPr lang="es" sz="1000">
                <a:solidFill>
                  <a:srgbClr val="808000"/>
                </a:solidFill>
                <a:highlight>
                  <a:srgbClr val="FFFFFF"/>
                </a:highlight>
                <a:latin typeface="Roboto"/>
                <a:ea typeface="Roboto"/>
                <a:cs typeface="Roboto"/>
                <a:sym typeface="Roboto"/>
              </a:rPr>
              <a:t>@Override</a:t>
            </a:r>
          </a:p>
          <a:p>
            <a:pPr lvl="0" rtl="0">
              <a:spcBef>
                <a:spcPts val="0"/>
              </a:spcBef>
              <a:buNone/>
            </a:pPr>
            <a:r>
              <a:rPr lang="es" sz="1000">
                <a:solidFill>
                  <a:srgbClr val="808000"/>
                </a:solidFill>
                <a:highlight>
                  <a:srgbClr val="FFFFFF"/>
                </a:highlight>
                <a:latin typeface="Roboto"/>
                <a:ea typeface="Roboto"/>
                <a:cs typeface="Roboto"/>
                <a:sym typeface="Roboto"/>
              </a:rPr>
              <a:t>   </a:t>
            </a:r>
            <a:r>
              <a:rPr b="1" lang="es" sz="1000">
                <a:solidFill>
                  <a:srgbClr val="000080"/>
                </a:solidFill>
                <a:highlight>
                  <a:srgbClr val="FFFFFF"/>
                </a:highlight>
                <a:latin typeface="Roboto"/>
                <a:ea typeface="Roboto"/>
                <a:cs typeface="Roboto"/>
                <a:sym typeface="Roboto"/>
              </a:rPr>
              <a:t>public void </a:t>
            </a:r>
            <a:r>
              <a:rPr lang="es" sz="1000">
                <a:highlight>
                  <a:srgbClr val="FFFFFF"/>
                </a:highlight>
                <a:latin typeface="Roboto"/>
                <a:ea typeface="Roboto"/>
                <a:cs typeface="Roboto"/>
                <a:sym typeface="Roboto"/>
              </a:rPr>
              <a:t>onClick(View v) {</a:t>
            </a:r>
          </a:p>
          <a:p>
            <a:pPr lvl="0" rtl="0">
              <a:spcBef>
                <a:spcPts val="0"/>
              </a:spcBef>
              <a:buNone/>
            </a:pPr>
            <a:r>
              <a:rPr lang="es" sz="1000">
                <a:highlight>
                  <a:srgbClr val="FFFFFF"/>
                </a:highlight>
                <a:latin typeface="Roboto"/>
                <a:ea typeface="Roboto"/>
                <a:cs typeface="Roboto"/>
                <a:sym typeface="Roboto"/>
              </a:rPr>
              <a:t>       Intent ir = </a:t>
            </a:r>
            <a:r>
              <a:rPr b="1" lang="es" sz="1000">
                <a:solidFill>
                  <a:srgbClr val="000080"/>
                </a:solidFill>
                <a:highlight>
                  <a:srgbClr val="FFFFFF"/>
                </a:highlight>
                <a:latin typeface="Roboto"/>
                <a:ea typeface="Roboto"/>
                <a:cs typeface="Roboto"/>
                <a:sym typeface="Roboto"/>
              </a:rPr>
              <a:t>new </a:t>
            </a:r>
            <a:r>
              <a:rPr lang="es" sz="1000">
                <a:highlight>
                  <a:srgbClr val="FFFFFF"/>
                </a:highlight>
                <a:latin typeface="Roboto"/>
                <a:ea typeface="Roboto"/>
                <a:cs typeface="Roboto"/>
                <a:sym typeface="Roboto"/>
              </a:rPr>
              <a:t>Intent(MainActivity.</a:t>
            </a:r>
            <a:r>
              <a:rPr b="1" lang="es" sz="1000">
                <a:solidFill>
                  <a:srgbClr val="000080"/>
                </a:solidFill>
                <a:highlight>
                  <a:srgbClr val="FFFFFF"/>
                </a:highlight>
                <a:latin typeface="Roboto"/>
                <a:ea typeface="Roboto"/>
                <a:cs typeface="Roboto"/>
                <a:sym typeface="Roboto"/>
              </a:rPr>
              <a:t>this</a:t>
            </a:r>
            <a:r>
              <a:rPr lang="es" sz="1000">
                <a:highlight>
                  <a:srgbClr val="FFFFFF"/>
                </a:highlight>
                <a:latin typeface="Roboto"/>
                <a:ea typeface="Roboto"/>
                <a:cs typeface="Roboto"/>
                <a:sym typeface="Roboto"/>
              </a:rPr>
              <a:t>, SegundaClase.</a:t>
            </a:r>
            <a:r>
              <a:rPr b="1" lang="es" sz="1000">
                <a:solidFill>
                  <a:srgbClr val="000080"/>
                </a:solidFill>
                <a:highlight>
                  <a:srgbClr val="FFFFFF"/>
                </a:highlight>
                <a:latin typeface="Roboto"/>
                <a:ea typeface="Roboto"/>
                <a:cs typeface="Roboto"/>
                <a:sym typeface="Roboto"/>
              </a:rPr>
              <a:t>class</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a:t>
            </a:r>
            <a:r>
              <a:rPr lang="es" sz="1000">
                <a:highlight>
                  <a:srgbClr val="E4E4FF"/>
                </a:highlight>
                <a:latin typeface="Roboto"/>
                <a:ea typeface="Roboto"/>
                <a:cs typeface="Roboto"/>
                <a:sym typeface="Roboto"/>
              </a:rPr>
              <a:t>startActivity</a:t>
            </a:r>
            <a:r>
              <a:rPr lang="es" sz="1000">
                <a:highlight>
                  <a:srgbClr val="FFFFFF"/>
                </a:highlight>
                <a:latin typeface="Roboto"/>
                <a:ea typeface="Roboto"/>
                <a:cs typeface="Roboto"/>
                <a:sym typeface="Roboto"/>
              </a:rPr>
              <a:t>(ir);</a:t>
            </a:r>
          </a:p>
          <a:p>
            <a:pPr lvl="0" rtl="0">
              <a:spcBef>
                <a:spcPts val="0"/>
              </a:spcBef>
              <a:buNone/>
            </a:pPr>
            <a:r>
              <a:rPr lang="es" sz="1000">
                <a:highlight>
                  <a:srgbClr val="FFFFFF"/>
                </a:highlight>
                <a:latin typeface="Roboto"/>
                <a:ea typeface="Roboto"/>
                <a:cs typeface="Roboto"/>
                <a:sym typeface="Roboto"/>
              </a:rPr>
              <a:t>   }</a:t>
            </a:r>
          </a:p>
          <a:p>
            <a:pPr lvl="0" rtl="0">
              <a:spcBef>
                <a:spcPts val="0"/>
              </a:spcBef>
              <a:buNone/>
            </a:pPr>
            <a:r>
              <a:rPr lang="es" sz="1000">
                <a:highlight>
                  <a:srgbClr val="FFFFFF"/>
                </a:highlight>
                <a:latin typeface="Roboto"/>
                <a:ea typeface="Roboto"/>
                <a:cs typeface="Roboto"/>
                <a:sym typeface="Roboto"/>
              </a:rPr>
              <a: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PASO DATOS ACTIVITY</a:t>
            </a:r>
          </a:p>
        </p:txBody>
      </p:sp>
      <p:sp>
        <p:nvSpPr>
          <p:cNvPr id="203" name="Shape 203"/>
          <p:cNvSpPr txBox="1"/>
          <p:nvPr/>
        </p:nvSpPr>
        <p:spPr>
          <a:xfrm>
            <a:off x="503250" y="995500"/>
            <a:ext cx="8016599" cy="1877400"/>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En el apartado anterior hemos visto cómo llamar desde la activity  a otra Activity, pero cabe indicar que las Activitys no comparten información. </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La información que necesitamos enviar a la Activity que llamamos deberemos de incorporarlo en el objeto Intent que realiza la acción. Para ello, tal y como hemos comentado anteriormente, tenemos el método putExtra().</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Este extra es un par clave/valor que utiliza el sistema de Bundle.</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Este sistema está disponible para las variables primitivas de Java(int, String, float, double, byte, boolean…).</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Para poder pasar un objeto, este deberá de implementar la interfaz de Parcelable, la cual veremos más adelante</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A continuación vamos a ver un ejemplo, de como pasar información de variables primitivas. Para ello,</a:t>
            </a:r>
          </a:p>
          <a:p>
            <a:pPr indent="0" lvl="0" marL="457200" rtl="0" algn="just">
              <a:lnSpc>
                <a:spcPct val="115000"/>
              </a:lnSpc>
              <a:spcBef>
                <a:spcPts val="0"/>
              </a:spcBef>
              <a:spcAft>
                <a:spcPts val="1000"/>
              </a:spcAft>
              <a:buNone/>
            </a:pPr>
            <a:r>
              <a:rPr lang="es" sz="1100">
                <a:latin typeface="Roboto"/>
                <a:ea typeface="Roboto"/>
                <a:cs typeface="Roboto"/>
                <a:sym typeface="Roboto"/>
              </a:rPr>
              <a:t>1)  Debemos llamar al método putExtra() del Intent. Este veremos que recoge todas las variables primitivas Java.</a:t>
            </a:r>
          </a:p>
          <a:p>
            <a:pPr indent="0" lvl="0" marL="457200" rtl="0" algn="just">
              <a:lnSpc>
                <a:spcPct val="115000"/>
              </a:lnSpc>
              <a:spcBef>
                <a:spcPts val="0"/>
              </a:spcBef>
              <a:spcAft>
                <a:spcPts val="1000"/>
              </a:spcAft>
              <a:buNone/>
            </a:pPr>
            <a:r>
              <a:rPr lang="es" sz="1100">
                <a:latin typeface="Roboto"/>
                <a:ea typeface="Roboto"/>
                <a:cs typeface="Roboto"/>
                <a:sym typeface="Roboto"/>
              </a:rPr>
              <a:t>2) En la Activity de destino deberemos de recoger la información que nos envía la Activity que nos invoca mediante getIntent().getExtras().get[tipo de variable a recoger],</a:t>
            </a:r>
          </a:p>
          <a:p>
            <a:pPr indent="0" lvl="0" marL="457200" algn="just">
              <a:lnSpc>
                <a:spcPct val="115000"/>
              </a:lnSpc>
              <a:spcBef>
                <a:spcPts val="0"/>
              </a:spcBef>
              <a:spcAft>
                <a:spcPts val="1000"/>
              </a:spcAft>
              <a:buNone/>
            </a:pPr>
            <a:r>
              <a:rPr lang="es" sz="1100">
                <a:latin typeface="Roboto"/>
                <a:ea typeface="Roboto"/>
                <a:cs typeface="Roboto"/>
                <a:sym typeface="Roboto"/>
              </a:rPr>
              <a:t>3) Nuestra nueva Activity ya puede mostrar la información obtenida en el apartado anterior.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ÍNDICE</a:t>
            </a:r>
          </a:p>
        </p:txBody>
      </p:sp>
      <p:sp>
        <p:nvSpPr>
          <p:cNvPr id="77" name="Shape 77"/>
          <p:cNvSpPr txBox="1"/>
          <p:nvPr/>
        </p:nvSpPr>
        <p:spPr>
          <a:xfrm>
            <a:off x="471550" y="1071750"/>
            <a:ext cx="3388200" cy="3635099"/>
          </a:xfrm>
          <a:prstGeom prst="rect">
            <a:avLst/>
          </a:prstGeom>
          <a:noFill/>
          <a:ln>
            <a:noFill/>
          </a:ln>
        </p:spPr>
        <p:txBody>
          <a:bodyPr anchorCtr="0" anchor="ctr" bIns="91425" lIns="91425" rIns="91425" tIns="91425">
            <a:noAutofit/>
          </a:bodyPr>
          <a:lstStyle/>
          <a:p>
            <a:pPr indent="-317500" lvl="0" marL="457200" rtl="0">
              <a:lnSpc>
                <a:spcPct val="115000"/>
              </a:lnSpc>
              <a:spcBef>
                <a:spcPts val="0"/>
              </a:spcBef>
              <a:spcAft>
                <a:spcPts val="1000"/>
              </a:spcAft>
              <a:buClr>
                <a:schemeClr val="lt2"/>
              </a:buClr>
              <a:buFont typeface="Roboto"/>
              <a:buAutoNum type="arabicPeriod"/>
            </a:pPr>
            <a:r>
              <a:rPr lang="es">
                <a:solidFill>
                  <a:schemeClr val="lt2"/>
                </a:solidFill>
                <a:latin typeface="Roboto"/>
                <a:ea typeface="Roboto"/>
                <a:cs typeface="Roboto"/>
                <a:sym typeface="Roboto"/>
              </a:rPr>
              <a:t>INTRODUCCIÓN</a:t>
            </a:r>
          </a:p>
          <a:p>
            <a:pPr indent="-317500" lvl="0" marL="457200" rtl="0">
              <a:lnSpc>
                <a:spcPct val="115000"/>
              </a:lnSpc>
              <a:spcBef>
                <a:spcPts val="0"/>
              </a:spcBef>
              <a:spcAft>
                <a:spcPts val="1000"/>
              </a:spcAft>
              <a:buClr>
                <a:schemeClr val="lt2"/>
              </a:buClr>
              <a:buFont typeface="Roboto"/>
              <a:buAutoNum type="arabicPeriod"/>
            </a:pPr>
            <a:r>
              <a:rPr lang="es">
                <a:solidFill>
                  <a:schemeClr val="lt2"/>
                </a:solidFill>
                <a:latin typeface="Roboto"/>
                <a:ea typeface="Roboto"/>
                <a:cs typeface="Roboto"/>
                <a:sym typeface="Roboto"/>
              </a:rPr>
              <a:t>ANDROID MANIFEST</a:t>
            </a:r>
          </a:p>
          <a:p>
            <a:pPr indent="-317500" lvl="0" marL="457200" rtl="0">
              <a:lnSpc>
                <a:spcPct val="115000"/>
              </a:lnSpc>
              <a:spcBef>
                <a:spcPts val="0"/>
              </a:spcBef>
              <a:spcAft>
                <a:spcPts val="1000"/>
              </a:spcAft>
              <a:buClr>
                <a:schemeClr val="lt2"/>
              </a:buClr>
              <a:buFont typeface="Roboto"/>
              <a:buAutoNum type="arabicPeriod"/>
            </a:pPr>
            <a:r>
              <a:rPr lang="es">
                <a:solidFill>
                  <a:schemeClr val="lt2"/>
                </a:solidFill>
                <a:latin typeface="Roboto"/>
                <a:ea typeface="Roboto"/>
                <a:cs typeface="Roboto"/>
                <a:sym typeface="Roboto"/>
              </a:rPr>
              <a:t>INTENTS</a:t>
            </a:r>
          </a:p>
          <a:p>
            <a:pPr indent="-317500" lvl="0" marL="457200" rtl="0">
              <a:lnSpc>
                <a:spcPct val="115000"/>
              </a:lnSpc>
              <a:spcBef>
                <a:spcPts val="0"/>
              </a:spcBef>
              <a:spcAft>
                <a:spcPts val="1000"/>
              </a:spcAft>
              <a:buClr>
                <a:schemeClr val="lt2"/>
              </a:buClr>
              <a:buFont typeface="Roboto"/>
              <a:buAutoNum type="arabicPeriod"/>
            </a:pPr>
            <a:r>
              <a:rPr lang="es">
                <a:solidFill>
                  <a:schemeClr val="lt2"/>
                </a:solidFill>
                <a:latin typeface="Roboto"/>
                <a:ea typeface="Roboto"/>
                <a:cs typeface="Roboto"/>
                <a:sym typeface="Roboto"/>
              </a:rPr>
              <a:t>ACTIVITY</a:t>
            </a:r>
          </a:p>
          <a:p>
            <a:pPr indent="-317500" lvl="0" marL="457200" rtl="0">
              <a:lnSpc>
                <a:spcPct val="115000"/>
              </a:lnSpc>
              <a:spcBef>
                <a:spcPts val="0"/>
              </a:spcBef>
              <a:spcAft>
                <a:spcPts val="1000"/>
              </a:spcAft>
              <a:buClr>
                <a:schemeClr val="lt2"/>
              </a:buClr>
              <a:buFont typeface="Roboto"/>
              <a:buAutoNum type="arabicPeriod"/>
            </a:pPr>
            <a:r>
              <a:rPr lang="es">
                <a:solidFill>
                  <a:schemeClr val="lt2"/>
                </a:solidFill>
                <a:latin typeface="Roboto"/>
                <a:ea typeface="Roboto"/>
                <a:cs typeface="Roboto"/>
                <a:sym typeface="Roboto"/>
              </a:rPr>
              <a:t>CICLO DE VIDA ACTIVITY</a:t>
            </a:r>
          </a:p>
          <a:p>
            <a:pPr indent="-317500" lvl="0" marL="457200" rtl="0">
              <a:lnSpc>
                <a:spcPct val="115000"/>
              </a:lnSpc>
              <a:spcBef>
                <a:spcPts val="0"/>
              </a:spcBef>
              <a:spcAft>
                <a:spcPts val="1000"/>
              </a:spcAft>
              <a:buClr>
                <a:schemeClr val="lt2"/>
              </a:buClr>
              <a:buFont typeface="Roboto"/>
              <a:buAutoNum type="arabicPeriod"/>
            </a:pPr>
            <a:r>
              <a:rPr lang="es">
                <a:solidFill>
                  <a:schemeClr val="lt2"/>
                </a:solidFill>
                <a:latin typeface="Roboto"/>
                <a:ea typeface="Roboto"/>
                <a:cs typeface="Roboto"/>
                <a:sym typeface="Roboto"/>
              </a:rPr>
              <a:t>ENVIAR DATOS ENTRE ACTIVITYS</a:t>
            </a:r>
          </a:p>
          <a:p>
            <a:pPr indent="-317500" lvl="0" marL="457200" rtl="0">
              <a:lnSpc>
                <a:spcPct val="115000"/>
              </a:lnSpc>
              <a:spcBef>
                <a:spcPts val="0"/>
              </a:spcBef>
              <a:spcAft>
                <a:spcPts val="1000"/>
              </a:spcAft>
              <a:buClr>
                <a:schemeClr val="lt2"/>
              </a:buClr>
              <a:buFont typeface="Roboto"/>
              <a:buAutoNum type="arabicPeriod"/>
            </a:pPr>
            <a:r>
              <a:rPr lang="es">
                <a:solidFill>
                  <a:schemeClr val="lt2"/>
                </a:solidFill>
                <a:latin typeface="Roboto"/>
                <a:ea typeface="Roboto"/>
                <a:cs typeface="Roboto"/>
                <a:sym typeface="Roboto"/>
              </a:rPr>
              <a:t>DEBUG. </a:t>
            </a:r>
            <a:r>
              <a:rPr b="1" lang="es">
                <a:solidFill>
                  <a:schemeClr val="lt2"/>
                </a:solidFill>
                <a:latin typeface="Roboto"/>
                <a:ea typeface="Roboto"/>
                <a:cs typeface="Roboto"/>
                <a:sym typeface="Roboto"/>
              </a:rPr>
              <a:t>PENDIENTE DE REALIZAR</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t/>
            </a:r>
            <a:endParaRPr/>
          </a:p>
        </p:txBody>
      </p:sp>
      <p:sp>
        <p:nvSpPr>
          <p:cNvPr id="209" name="Shape 209"/>
          <p:cNvSpPr txBox="1"/>
          <p:nvPr/>
        </p:nvSpPr>
        <p:spPr>
          <a:xfrm>
            <a:off x="637475" y="851325"/>
            <a:ext cx="4078200" cy="20654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1000">
                <a:highlight>
                  <a:srgbClr val="FFFFFF"/>
                </a:highlight>
                <a:latin typeface="Roboto"/>
                <a:ea typeface="Roboto"/>
                <a:cs typeface="Roboto"/>
                <a:sym typeface="Roboto"/>
              </a:rPr>
              <a:t>ACTIVITY QUE ENVIA LA INFORMACION</a:t>
            </a:r>
          </a:p>
          <a:p>
            <a:pPr lvl="0" rtl="0">
              <a:spcBef>
                <a:spcPts val="0"/>
              </a:spcBef>
              <a:buNone/>
            </a:pPr>
            <a:r>
              <a:rPr i="1" lang="es" sz="1000">
                <a:solidFill>
                  <a:srgbClr val="808080"/>
                </a:solidFill>
                <a:highlight>
                  <a:srgbClr val="FFFFFF"/>
                </a:highlight>
                <a:latin typeface="Roboto"/>
                <a:ea typeface="Roboto"/>
                <a:cs typeface="Roboto"/>
                <a:sym typeface="Roboto"/>
              </a:rPr>
              <a:t>//Declaramos la variable</a:t>
            </a:r>
          </a:p>
          <a:p>
            <a:pPr lvl="0" rtl="0">
              <a:spcBef>
                <a:spcPts val="0"/>
              </a:spcBef>
              <a:buNone/>
            </a:pPr>
            <a:r>
              <a:rPr b="1" lang="es" sz="1000">
                <a:solidFill>
                  <a:srgbClr val="000080"/>
                </a:solidFill>
                <a:highlight>
                  <a:srgbClr val="FFFFFF"/>
                </a:highlight>
                <a:latin typeface="Roboto"/>
                <a:ea typeface="Roboto"/>
                <a:cs typeface="Roboto"/>
                <a:sym typeface="Roboto"/>
              </a:rPr>
              <a:t>final </a:t>
            </a:r>
            <a:r>
              <a:rPr lang="es" sz="1000">
                <a:highlight>
                  <a:srgbClr val="FFFFFF"/>
                </a:highlight>
                <a:latin typeface="Roboto"/>
                <a:ea typeface="Roboto"/>
                <a:cs typeface="Roboto"/>
                <a:sym typeface="Roboto"/>
              </a:rPr>
              <a:t>String saludo=</a:t>
            </a:r>
            <a:r>
              <a:rPr b="1" lang="es" sz="1000">
                <a:solidFill>
                  <a:srgbClr val="008000"/>
                </a:solidFill>
                <a:highlight>
                  <a:srgbClr val="FFFFFF"/>
                </a:highlight>
                <a:latin typeface="Roboto"/>
                <a:ea typeface="Roboto"/>
                <a:cs typeface="Roboto"/>
                <a:sym typeface="Roboto"/>
              </a:rPr>
              <a:t>"soy el Sting de la Activity Uno"</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Button </a:t>
            </a:r>
            <a:r>
              <a:rPr lang="es" sz="1000">
                <a:highlight>
                  <a:srgbClr val="FFE4FF"/>
                </a:highlight>
                <a:latin typeface="Roboto"/>
                <a:ea typeface="Roboto"/>
                <a:cs typeface="Roboto"/>
                <a:sym typeface="Roboto"/>
              </a:rPr>
              <a:t>btn</a:t>
            </a:r>
            <a:r>
              <a:rPr lang="es" sz="1000">
                <a:highlight>
                  <a:srgbClr val="FFFFFF"/>
                </a:highlight>
                <a:latin typeface="Roboto"/>
                <a:ea typeface="Roboto"/>
                <a:cs typeface="Roboto"/>
                <a:sym typeface="Roboto"/>
              </a:rPr>
              <a:t>=(Button) findViewById(R.id.</a:t>
            </a:r>
            <a:r>
              <a:rPr b="1" i="1" lang="es" sz="1000">
                <a:solidFill>
                  <a:srgbClr val="660E7A"/>
                </a:solidFill>
                <a:highlight>
                  <a:srgbClr val="FFFFFF"/>
                </a:highlight>
                <a:latin typeface="Roboto"/>
                <a:ea typeface="Roboto"/>
                <a:cs typeface="Roboto"/>
                <a:sym typeface="Roboto"/>
              </a:rPr>
              <a:t>mainActivity_btn</a:t>
            </a:r>
            <a:r>
              <a:rPr lang="es" sz="1000">
                <a:highlight>
                  <a:srgbClr val="FFFFFF"/>
                </a:highlight>
                <a:latin typeface="Roboto"/>
                <a:ea typeface="Roboto"/>
                <a:cs typeface="Roboto"/>
                <a:sym typeface="Roboto"/>
              </a:rPr>
              <a:t>);</a:t>
            </a:r>
          </a:p>
          <a:p>
            <a:pPr lvl="0" rtl="0">
              <a:spcBef>
                <a:spcPts val="0"/>
              </a:spcBef>
              <a:buNone/>
            </a:pPr>
            <a:r>
              <a:rPr lang="es" sz="1000">
                <a:highlight>
                  <a:srgbClr val="E4E4FF"/>
                </a:highlight>
                <a:latin typeface="Roboto"/>
                <a:ea typeface="Roboto"/>
                <a:cs typeface="Roboto"/>
                <a:sym typeface="Roboto"/>
              </a:rPr>
              <a:t>btn</a:t>
            </a:r>
            <a:r>
              <a:rPr lang="es" sz="1000">
                <a:highlight>
                  <a:srgbClr val="FFFFFF"/>
                </a:highlight>
                <a:latin typeface="Roboto"/>
                <a:ea typeface="Roboto"/>
                <a:cs typeface="Roboto"/>
                <a:sym typeface="Roboto"/>
              </a:rPr>
              <a:t>.setOnClickListener(</a:t>
            </a:r>
            <a:r>
              <a:rPr b="1" lang="es" sz="1000">
                <a:solidFill>
                  <a:srgbClr val="000080"/>
                </a:solidFill>
                <a:highlight>
                  <a:srgbClr val="FFFFFF"/>
                </a:highlight>
                <a:latin typeface="Roboto"/>
                <a:ea typeface="Roboto"/>
                <a:cs typeface="Roboto"/>
                <a:sym typeface="Roboto"/>
              </a:rPr>
              <a:t>new </a:t>
            </a:r>
            <a:r>
              <a:rPr lang="es" sz="1000">
                <a:highlight>
                  <a:srgbClr val="FFFFFF"/>
                </a:highlight>
                <a:latin typeface="Roboto"/>
                <a:ea typeface="Roboto"/>
                <a:cs typeface="Roboto"/>
                <a:sym typeface="Roboto"/>
              </a:rPr>
              <a:t>View.OnClickListener() {</a:t>
            </a:r>
          </a:p>
          <a:p>
            <a:pPr lvl="0" rtl="0">
              <a:spcBef>
                <a:spcPts val="0"/>
              </a:spcBef>
              <a:buNone/>
            </a:pPr>
            <a:r>
              <a:rPr lang="es" sz="1000">
                <a:highlight>
                  <a:srgbClr val="FFFFFF"/>
                </a:highlight>
                <a:latin typeface="Roboto"/>
                <a:ea typeface="Roboto"/>
                <a:cs typeface="Roboto"/>
                <a:sym typeface="Roboto"/>
              </a:rPr>
              <a:t>   </a:t>
            </a:r>
            <a:r>
              <a:rPr lang="es" sz="1000">
                <a:solidFill>
                  <a:srgbClr val="808000"/>
                </a:solidFill>
                <a:highlight>
                  <a:srgbClr val="FFFFFF"/>
                </a:highlight>
                <a:latin typeface="Roboto"/>
                <a:ea typeface="Roboto"/>
                <a:cs typeface="Roboto"/>
                <a:sym typeface="Roboto"/>
              </a:rPr>
              <a:t>@Override</a:t>
            </a:r>
          </a:p>
          <a:p>
            <a:pPr lvl="0" rtl="0">
              <a:spcBef>
                <a:spcPts val="0"/>
              </a:spcBef>
              <a:buNone/>
            </a:pPr>
            <a:r>
              <a:rPr lang="es" sz="1000">
                <a:solidFill>
                  <a:srgbClr val="808000"/>
                </a:solidFill>
                <a:highlight>
                  <a:srgbClr val="FFFFFF"/>
                </a:highlight>
                <a:latin typeface="Roboto"/>
                <a:ea typeface="Roboto"/>
                <a:cs typeface="Roboto"/>
                <a:sym typeface="Roboto"/>
              </a:rPr>
              <a:t>   </a:t>
            </a:r>
            <a:r>
              <a:rPr b="1" lang="es" sz="1000">
                <a:solidFill>
                  <a:srgbClr val="000080"/>
                </a:solidFill>
                <a:highlight>
                  <a:srgbClr val="FFFFFF"/>
                </a:highlight>
                <a:latin typeface="Roboto"/>
                <a:ea typeface="Roboto"/>
                <a:cs typeface="Roboto"/>
                <a:sym typeface="Roboto"/>
              </a:rPr>
              <a:t>public void </a:t>
            </a:r>
            <a:r>
              <a:rPr lang="es" sz="1000">
                <a:highlight>
                  <a:srgbClr val="FFFFFF"/>
                </a:highlight>
                <a:latin typeface="Roboto"/>
                <a:ea typeface="Roboto"/>
                <a:cs typeface="Roboto"/>
                <a:sym typeface="Roboto"/>
              </a:rPr>
              <a:t>onClick(View v) {</a:t>
            </a:r>
          </a:p>
          <a:p>
            <a:pPr lvl="0" rtl="0">
              <a:spcBef>
                <a:spcPts val="0"/>
              </a:spcBef>
              <a:buNone/>
            </a:pPr>
            <a:r>
              <a:rPr lang="es" sz="1000">
                <a:highlight>
                  <a:srgbClr val="FFFFFF"/>
                </a:highlight>
                <a:latin typeface="Roboto"/>
                <a:ea typeface="Roboto"/>
                <a:cs typeface="Roboto"/>
                <a:sym typeface="Roboto"/>
              </a:rPr>
              <a:t>       </a:t>
            </a:r>
            <a:r>
              <a:rPr i="1" lang="es" sz="1000">
                <a:solidFill>
                  <a:srgbClr val="808080"/>
                </a:solidFill>
                <a:highlight>
                  <a:srgbClr val="FFFFFF"/>
                </a:highlight>
                <a:latin typeface="Roboto"/>
                <a:ea typeface="Roboto"/>
                <a:cs typeface="Roboto"/>
                <a:sym typeface="Roboto"/>
              </a:rPr>
              <a:t>//Generamos el Intent con información.</a:t>
            </a:r>
          </a:p>
          <a:p>
            <a:pPr lvl="0" rtl="0">
              <a:spcBef>
                <a:spcPts val="0"/>
              </a:spcBef>
              <a:buNone/>
            </a:pPr>
            <a:r>
              <a:rPr i="1" lang="es" sz="1000">
                <a:solidFill>
                  <a:srgbClr val="808080"/>
                </a:solidFill>
                <a:highlight>
                  <a:srgbClr val="FFFFFF"/>
                </a:highlight>
                <a:latin typeface="Roboto"/>
                <a:ea typeface="Roboto"/>
                <a:cs typeface="Roboto"/>
                <a:sym typeface="Roboto"/>
              </a:rPr>
              <a:t>       </a:t>
            </a:r>
            <a:r>
              <a:rPr lang="es" sz="1000">
                <a:highlight>
                  <a:srgbClr val="FFFFFF"/>
                </a:highlight>
                <a:latin typeface="Roboto"/>
                <a:ea typeface="Roboto"/>
                <a:cs typeface="Roboto"/>
                <a:sym typeface="Roboto"/>
              </a:rPr>
              <a:t>Intent ir = </a:t>
            </a:r>
            <a:r>
              <a:rPr b="1" lang="es" sz="1000">
                <a:solidFill>
                  <a:srgbClr val="000080"/>
                </a:solidFill>
                <a:highlight>
                  <a:srgbClr val="FFFFFF"/>
                </a:highlight>
                <a:latin typeface="Roboto"/>
                <a:ea typeface="Roboto"/>
                <a:cs typeface="Roboto"/>
                <a:sym typeface="Roboto"/>
              </a:rPr>
              <a:t>new </a:t>
            </a:r>
            <a:r>
              <a:rPr lang="es" sz="1000">
                <a:highlight>
                  <a:srgbClr val="FFFFFF"/>
                </a:highlight>
                <a:latin typeface="Roboto"/>
                <a:ea typeface="Roboto"/>
                <a:cs typeface="Roboto"/>
                <a:sym typeface="Roboto"/>
              </a:rPr>
              <a:t>Intent(MainActivity.</a:t>
            </a:r>
            <a:r>
              <a:rPr b="1" lang="es" sz="1000">
                <a:solidFill>
                  <a:srgbClr val="000080"/>
                </a:solidFill>
                <a:highlight>
                  <a:srgbClr val="FFFFFF"/>
                </a:highlight>
                <a:latin typeface="Roboto"/>
                <a:ea typeface="Roboto"/>
                <a:cs typeface="Roboto"/>
                <a:sym typeface="Roboto"/>
              </a:rPr>
              <a:t>this</a:t>
            </a:r>
            <a:r>
              <a:rPr lang="es" sz="1000">
                <a:highlight>
                  <a:srgbClr val="FFFFFF"/>
                </a:highlight>
                <a:latin typeface="Roboto"/>
                <a:ea typeface="Roboto"/>
                <a:cs typeface="Roboto"/>
                <a:sym typeface="Roboto"/>
              </a:rPr>
              <a:t>, SegundaClase.</a:t>
            </a:r>
            <a:r>
              <a:rPr b="1" lang="es" sz="1000">
                <a:solidFill>
                  <a:srgbClr val="000080"/>
                </a:solidFill>
                <a:highlight>
                  <a:srgbClr val="FFFFFF"/>
                </a:highlight>
                <a:latin typeface="Roboto"/>
                <a:ea typeface="Roboto"/>
                <a:cs typeface="Roboto"/>
                <a:sym typeface="Roboto"/>
              </a:rPr>
              <a:t>class</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ir.putExtra(</a:t>
            </a:r>
            <a:r>
              <a:rPr b="1" lang="es" sz="1000">
                <a:solidFill>
                  <a:srgbClr val="008000"/>
                </a:solidFill>
                <a:highlight>
                  <a:srgbClr val="FFFFFF"/>
                </a:highlight>
                <a:latin typeface="Roboto"/>
                <a:ea typeface="Roboto"/>
                <a:cs typeface="Roboto"/>
                <a:sym typeface="Roboto"/>
              </a:rPr>
              <a:t>"key"</a:t>
            </a:r>
            <a:r>
              <a:rPr lang="es" sz="1000">
                <a:highlight>
                  <a:srgbClr val="FFFFFF"/>
                </a:highlight>
                <a:latin typeface="Roboto"/>
                <a:ea typeface="Roboto"/>
                <a:cs typeface="Roboto"/>
                <a:sym typeface="Roboto"/>
              </a:rPr>
              <a:t>, </a:t>
            </a:r>
            <a:r>
              <a:rPr lang="es" sz="1000">
                <a:solidFill>
                  <a:srgbClr val="660E7A"/>
                </a:solidFill>
                <a:highlight>
                  <a:srgbClr val="FFFFFF"/>
                </a:highlight>
                <a:latin typeface="Roboto"/>
                <a:ea typeface="Roboto"/>
                <a:cs typeface="Roboto"/>
                <a:sym typeface="Roboto"/>
              </a:rPr>
              <a:t>saludo</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startActivity(ir);</a:t>
            </a:r>
          </a:p>
          <a:p>
            <a:pPr lvl="0" rtl="0">
              <a:spcBef>
                <a:spcPts val="0"/>
              </a:spcBef>
              <a:buNone/>
            </a:pPr>
            <a:r>
              <a:rPr lang="es" sz="1000">
                <a:highlight>
                  <a:srgbClr val="FFFFFF"/>
                </a:highlight>
                <a:latin typeface="Roboto"/>
                <a:ea typeface="Roboto"/>
                <a:cs typeface="Roboto"/>
                <a:sym typeface="Roboto"/>
              </a:rPr>
              <a:t>   }</a:t>
            </a:r>
          </a:p>
          <a:p>
            <a:pPr lvl="0" rtl="0">
              <a:spcBef>
                <a:spcPts val="0"/>
              </a:spcBef>
              <a:buNone/>
            </a:pPr>
            <a:r>
              <a:rPr lang="es" sz="1000">
                <a:highlight>
                  <a:srgbClr val="FFFFFF"/>
                </a:highlight>
                <a:latin typeface="Roboto"/>
                <a:ea typeface="Roboto"/>
                <a:cs typeface="Roboto"/>
                <a:sym typeface="Roboto"/>
              </a:rPr>
              <a:t>});</a:t>
            </a:r>
          </a:p>
        </p:txBody>
      </p:sp>
      <p:sp>
        <p:nvSpPr>
          <p:cNvPr id="210" name="Shape 210"/>
          <p:cNvSpPr txBox="1"/>
          <p:nvPr/>
        </p:nvSpPr>
        <p:spPr>
          <a:xfrm>
            <a:off x="5143500" y="851325"/>
            <a:ext cx="3720000" cy="14280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1000">
                <a:highlight>
                  <a:srgbClr val="FFFFFF"/>
                </a:highlight>
                <a:latin typeface="Roboto"/>
                <a:ea typeface="Roboto"/>
                <a:cs typeface="Roboto"/>
                <a:sym typeface="Roboto"/>
              </a:rPr>
              <a:t>SEGUNDA ACTIVITY</a:t>
            </a:r>
          </a:p>
          <a:p>
            <a:pPr lvl="0" rtl="0">
              <a:spcBef>
                <a:spcPts val="0"/>
              </a:spcBef>
              <a:buNone/>
            </a:pPr>
            <a:r>
              <a:rPr i="1" lang="es" sz="1000">
                <a:solidFill>
                  <a:srgbClr val="808080"/>
                </a:solidFill>
                <a:highlight>
                  <a:srgbClr val="FFFFFF"/>
                </a:highlight>
                <a:latin typeface="Roboto"/>
                <a:ea typeface="Roboto"/>
                <a:cs typeface="Roboto"/>
                <a:sym typeface="Roboto"/>
              </a:rPr>
              <a:t>//Recogemos el valor de la Activity</a:t>
            </a:r>
          </a:p>
          <a:p>
            <a:pPr lvl="0" rtl="0">
              <a:spcBef>
                <a:spcPts val="0"/>
              </a:spcBef>
              <a:buNone/>
            </a:pPr>
            <a:r>
              <a:rPr lang="es" sz="1000">
                <a:highlight>
                  <a:srgbClr val="FFFFFF"/>
                </a:highlight>
                <a:latin typeface="Roboto"/>
                <a:ea typeface="Roboto"/>
                <a:cs typeface="Roboto"/>
                <a:sym typeface="Roboto"/>
              </a:rPr>
              <a:t>String recogida=getIntent().getExtras().getString(</a:t>
            </a:r>
            <a:r>
              <a:rPr b="1" lang="es" sz="1000">
                <a:solidFill>
                  <a:srgbClr val="008000"/>
                </a:solidFill>
                <a:highlight>
                  <a:srgbClr val="FFFFFF"/>
                </a:highlight>
                <a:latin typeface="Roboto"/>
                <a:ea typeface="Roboto"/>
                <a:cs typeface="Roboto"/>
                <a:sym typeface="Roboto"/>
              </a:rPr>
              <a:t>"key"</a:t>
            </a:r>
            <a:r>
              <a:rPr lang="es" sz="1000">
                <a:highlight>
                  <a:srgbClr val="FFFFFF"/>
                </a:highlight>
                <a:latin typeface="Roboto"/>
                <a:ea typeface="Roboto"/>
                <a:cs typeface="Roboto"/>
                <a:sym typeface="Roboto"/>
              </a:rPr>
              <a:t>);</a:t>
            </a:r>
          </a:p>
          <a:p>
            <a:pPr lvl="0" rtl="0">
              <a:spcBef>
                <a:spcPts val="0"/>
              </a:spcBef>
              <a:buNone/>
            </a:pPr>
            <a:r>
              <a:rPr i="1" lang="es" sz="1000">
                <a:solidFill>
                  <a:srgbClr val="808080"/>
                </a:solidFill>
                <a:highlight>
                  <a:srgbClr val="FFFFFF"/>
                </a:highlight>
                <a:latin typeface="Roboto"/>
                <a:ea typeface="Roboto"/>
                <a:cs typeface="Roboto"/>
                <a:sym typeface="Roboto"/>
              </a:rPr>
              <a:t>//Mostramos el resultado en la UI</a:t>
            </a:r>
          </a:p>
          <a:p>
            <a:pPr lvl="0" rtl="0">
              <a:spcBef>
                <a:spcPts val="0"/>
              </a:spcBef>
              <a:buNone/>
            </a:pPr>
            <a:r>
              <a:rPr lang="es" sz="1000">
                <a:highlight>
                  <a:srgbClr val="E4E4FF"/>
                </a:highlight>
                <a:latin typeface="Roboto"/>
                <a:ea typeface="Roboto"/>
                <a:cs typeface="Roboto"/>
                <a:sym typeface="Roboto"/>
              </a:rPr>
              <a:t>TextView</a:t>
            </a:r>
            <a:r>
              <a:rPr lang="es" sz="1000">
                <a:highlight>
                  <a:srgbClr val="FFFFFF"/>
                </a:highlight>
                <a:latin typeface="Roboto"/>
                <a:ea typeface="Roboto"/>
                <a:cs typeface="Roboto"/>
                <a:sym typeface="Roboto"/>
              </a:rPr>
              <a:t> txt=(</a:t>
            </a:r>
            <a:r>
              <a:rPr lang="es" sz="1000">
                <a:highlight>
                  <a:srgbClr val="E4E4FF"/>
                </a:highlight>
                <a:latin typeface="Roboto"/>
                <a:ea typeface="Roboto"/>
                <a:cs typeface="Roboto"/>
                <a:sym typeface="Roboto"/>
              </a:rPr>
              <a:t>TextView</a:t>
            </a:r>
            <a:r>
              <a:rPr lang="es" sz="1000">
                <a:highlight>
                  <a:srgbClr val="FFFFFF"/>
                </a:highlight>
                <a:latin typeface="Roboto"/>
                <a:ea typeface="Roboto"/>
                <a:cs typeface="Roboto"/>
                <a:sym typeface="Roboto"/>
              </a:rPr>
              <a:t>) findViewById(R.id.</a:t>
            </a:r>
            <a:r>
              <a:rPr b="1" i="1" lang="es" sz="1000">
                <a:solidFill>
                  <a:srgbClr val="660E7A"/>
                </a:solidFill>
                <a:highlight>
                  <a:srgbClr val="FFFFFF"/>
                </a:highlight>
                <a:latin typeface="Roboto"/>
                <a:ea typeface="Roboto"/>
                <a:cs typeface="Roboto"/>
                <a:sym typeface="Roboto"/>
              </a:rPr>
              <a:t>segundaClase_txt</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txt.setText(recogida);</a:t>
            </a:r>
          </a:p>
        </p:txBody>
      </p:sp>
      <p:pic>
        <p:nvPicPr>
          <p:cNvPr id="211" name="Shape 211"/>
          <p:cNvPicPr preferRelativeResize="0"/>
          <p:nvPr/>
        </p:nvPicPr>
        <p:blipFill>
          <a:blip r:embed="rId3">
            <a:alphaModFix/>
          </a:blip>
          <a:stretch>
            <a:fillRect/>
          </a:stretch>
        </p:blipFill>
        <p:spPr>
          <a:xfrm>
            <a:off x="1288849" y="2700100"/>
            <a:ext cx="2266400" cy="2443399"/>
          </a:xfrm>
          <a:prstGeom prst="rect">
            <a:avLst/>
          </a:prstGeom>
          <a:noFill/>
          <a:ln>
            <a:noFill/>
          </a:ln>
        </p:spPr>
      </p:pic>
      <p:pic>
        <p:nvPicPr>
          <p:cNvPr id="212" name="Shape 212"/>
          <p:cNvPicPr preferRelativeResize="0"/>
          <p:nvPr/>
        </p:nvPicPr>
        <p:blipFill>
          <a:blip r:embed="rId4">
            <a:alphaModFix/>
          </a:blip>
          <a:stretch>
            <a:fillRect/>
          </a:stretch>
        </p:blipFill>
        <p:spPr>
          <a:xfrm>
            <a:off x="5434174" y="2279325"/>
            <a:ext cx="2573625" cy="278625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t/>
            </a:r>
            <a:endParaRPr/>
          </a:p>
        </p:txBody>
      </p:sp>
      <p:sp>
        <p:nvSpPr>
          <p:cNvPr id="218" name="Shape 218"/>
          <p:cNvSpPr txBox="1"/>
          <p:nvPr/>
        </p:nvSpPr>
        <p:spPr>
          <a:xfrm>
            <a:off x="489025" y="908200"/>
            <a:ext cx="8243700" cy="3999599"/>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A veces, nos encontramos con la necesidad de invocar a una Activity para que esta nos devuelva el resultado de lo que se ha generado en la Activy. Estaríamos hablando de generar una subActivity y que al devolver el resultado esta finalizara.</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Para llevar a cabo esta funcionalidad, Android nos recomienda utilizar </a:t>
            </a:r>
            <a:r>
              <a:rPr b="1" lang="es" sz="1100">
                <a:latin typeface="Roboto"/>
                <a:ea typeface="Roboto"/>
                <a:cs typeface="Roboto"/>
                <a:sym typeface="Roboto"/>
              </a:rPr>
              <a:t>starActivityForResult()</a:t>
            </a:r>
            <a:r>
              <a:rPr lang="es" sz="1100">
                <a:latin typeface="Roboto"/>
                <a:ea typeface="Roboto"/>
                <a:cs typeface="Roboto"/>
                <a:sym typeface="Roboto"/>
              </a:rPr>
              <a:t>. Para su implementación deberemos:</a:t>
            </a:r>
          </a:p>
          <a:p>
            <a:pPr indent="-298450" lvl="0" marL="914400" rtl="0" algn="just">
              <a:lnSpc>
                <a:spcPct val="115000"/>
              </a:lnSpc>
              <a:spcBef>
                <a:spcPts val="0"/>
              </a:spcBef>
              <a:spcAft>
                <a:spcPts val="1000"/>
              </a:spcAft>
              <a:buSzPct val="100000"/>
              <a:buFont typeface="Roboto"/>
              <a:buAutoNum type="arabicParenR"/>
            </a:pPr>
            <a:r>
              <a:rPr lang="es" sz="1100">
                <a:latin typeface="Roboto"/>
                <a:ea typeface="Roboto"/>
                <a:cs typeface="Roboto"/>
                <a:sym typeface="Roboto"/>
              </a:rPr>
              <a:t>Desde la Activity que llamamos a la subActivity deberemos de generar el intent con la llamada a startActivityForResult(Intent, int): el primer parametro es el intent de la activity que llamamos y el segundo parámetro es un entero para identificar el resultado obtenido, para el caso de haber más de un startActivityForResult.</a:t>
            </a:r>
          </a:p>
          <a:p>
            <a:pPr indent="-298450" lvl="0" marL="914400" rtl="0" algn="just">
              <a:lnSpc>
                <a:spcPct val="115000"/>
              </a:lnSpc>
              <a:spcBef>
                <a:spcPts val="0"/>
              </a:spcBef>
              <a:spcAft>
                <a:spcPts val="1000"/>
              </a:spcAft>
              <a:buSzPct val="100000"/>
              <a:buFont typeface="Roboto"/>
              <a:buAutoNum type="arabicParenR"/>
            </a:pPr>
            <a:r>
              <a:rPr lang="es" sz="1100">
                <a:latin typeface="Roboto"/>
                <a:ea typeface="Roboto"/>
                <a:cs typeface="Roboto"/>
                <a:sym typeface="Roboto"/>
              </a:rPr>
              <a:t>En la SubActivity deberemos de recoger los datos que nos envia la Activity, tratarlos si es necesario y devolverlos a la Activity que lo ha llamado mediante el método </a:t>
            </a:r>
            <a:r>
              <a:rPr b="1" lang="es" sz="1100">
                <a:latin typeface="Roboto"/>
                <a:ea typeface="Roboto"/>
                <a:cs typeface="Roboto"/>
                <a:sym typeface="Roboto"/>
              </a:rPr>
              <a:t>setResult(RESULT_OK o RESULT_CANCELED)</a:t>
            </a:r>
            <a:r>
              <a:rPr lang="es" sz="1100">
                <a:latin typeface="Roboto"/>
                <a:ea typeface="Roboto"/>
                <a:cs typeface="Roboto"/>
                <a:sym typeface="Roboto"/>
              </a:rPr>
              <a:t>. Cabe indicar que si en la SubActivity presionamos el boton back equivale a RESULT_CANCELED. Seguidamente de finalizar la SubActivity llamando al método finish();</a:t>
            </a:r>
          </a:p>
          <a:p>
            <a:pPr indent="-298450" lvl="0" marL="914400" algn="just">
              <a:lnSpc>
                <a:spcPct val="115000"/>
              </a:lnSpc>
              <a:spcBef>
                <a:spcPts val="0"/>
              </a:spcBef>
              <a:spcAft>
                <a:spcPts val="1000"/>
              </a:spcAft>
              <a:buSzPct val="100000"/>
              <a:buFont typeface="Roboto"/>
              <a:buAutoNum type="arabicParenR"/>
            </a:pPr>
            <a:r>
              <a:rPr lang="es" sz="1100">
                <a:latin typeface="Roboto"/>
                <a:ea typeface="Roboto"/>
                <a:cs typeface="Roboto"/>
                <a:sym typeface="Roboto"/>
              </a:rPr>
              <a:t>Desde la Activity que ha llamado a la SubActivity deberemos de sobreescribir el método </a:t>
            </a:r>
            <a:r>
              <a:rPr b="1" lang="es" sz="1100">
                <a:latin typeface="Roboto"/>
                <a:ea typeface="Roboto"/>
                <a:cs typeface="Roboto"/>
                <a:sym typeface="Roboto"/>
              </a:rPr>
              <a:t>onActivityResult(int RequestCode, int ResultCode, Intent data)</a:t>
            </a:r>
            <a:r>
              <a:rPr lang="es" sz="1100">
                <a:latin typeface="Roboto"/>
                <a:ea typeface="Roboto"/>
                <a:cs typeface="Roboto"/>
                <a:sym typeface="Roboto"/>
              </a:rPr>
              <a:t>. El primer parametro permite identificar el origen del resultado, es decir, el codigo que en el punto 1 hemos indicado. El segundo paramatro nos indica el Resultado obtenido (OK o CANCELED). Y el tercer parametro es la información que obtenemos de la SubActivity.</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starActivityForResult</a:t>
            </a:r>
          </a:p>
        </p:txBody>
      </p:sp>
      <p:sp>
        <p:nvSpPr>
          <p:cNvPr id="224" name="Shape 224"/>
          <p:cNvSpPr txBox="1"/>
          <p:nvPr/>
        </p:nvSpPr>
        <p:spPr>
          <a:xfrm>
            <a:off x="314375" y="794650"/>
            <a:ext cx="3161099" cy="15806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s" sz="800">
                <a:solidFill>
                  <a:srgbClr val="808080"/>
                </a:solidFill>
                <a:highlight>
                  <a:srgbClr val="FFFFFF"/>
                </a:highlight>
                <a:latin typeface="Roboto"/>
                <a:ea typeface="Roboto"/>
                <a:cs typeface="Roboto"/>
                <a:sym typeface="Roboto"/>
              </a:rPr>
              <a:t>//Declaramos la variable</a:t>
            </a:r>
          </a:p>
          <a:p>
            <a:pPr lvl="0" rtl="0">
              <a:spcBef>
                <a:spcPts val="0"/>
              </a:spcBef>
              <a:buNone/>
            </a:pPr>
            <a:r>
              <a:rPr b="1" lang="es" sz="800">
                <a:solidFill>
                  <a:srgbClr val="000080"/>
                </a:solidFill>
                <a:highlight>
                  <a:srgbClr val="FFFFFF"/>
                </a:highlight>
                <a:latin typeface="Roboto"/>
                <a:ea typeface="Roboto"/>
                <a:cs typeface="Roboto"/>
                <a:sym typeface="Roboto"/>
              </a:rPr>
              <a:t>final </a:t>
            </a:r>
            <a:r>
              <a:rPr lang="es" sz="800">
                <a:highlight>
                  <a:srgbClr val="FFFFFF"/>
                </a:highlight>
                <a:latin typeface="Roboto"/>
                <a:ea typeface="Roboto"/>
                <a:cs typeface="Roboto"/>
                <a:sym typeface="Roboto"/>
              </a:rPr>
              <a:t>String saludo=</a:t>
            </a:r>
            <a:r>
              <a:rPr b="1" lang="es" sz="800">
                <a:solidFill>
                  <a:srgbClr val="008000"/>
                </a:solidFill>
                <a:highlight>
                  <a:srgbClr val="FFFFFF"/>
                </a:highlight>
                <a:latin typeface="Roboto"/>
                <a:ea typeface="Roboto"/>
                <a:cs typeface="Roboto"/>
                <a:sym typeface="Roboto"/>
              </a:rPr>
              <a:t>"Digame su Nombre"</a:t>
            </a:r>
            <a:r>
              <a:rPr lang="es" sz="800">
                <a:highlight>
                  <a:srgbClr val="FFFFFF"/>
                </a:highlight>
                <a:latin typeface="Roboto"/>
                <a:ea typeface="Roboto"/>
                <a:cs typeface="Roboto"/>
                <a:sym typeface="Roboto"/>
              </a:rPr>
              <a:t>;</a:t>
            </a:r>
          </a:p>
          <a:p>
            <a:pPr lvl="0" rtl="0">
              <a:spcBef>
                <a:spcPts val="0"/>
              </a:spcBef>
              <a:buNone/>
            </a:pPr>
            <a:r>
              <a:rPr b="1" lang="es" sz="800">
                <a:solidFill>
                  <a:srgbClr val="660E7A"/>
                </a:solidFill>
                <a:highlight>
                  <a:srgbClr val="FFFFFF"/>
                </a:highlight>
                <a:latin typeface="Roboto"/>
                <a:ea typeface="Roboto"/>
                <a:cs typeface="Roboto"/>
                <a:sym typeface="Roboto"/>
              </a:rPr>
              <a:t>btn</a:t>
            </a:r>
            <a:r>
              <a:rPr lang="es" sz="800">
                <a:highlight>
                  <a:srgbClr val="FFFFFF"/>
                </a:highlight>
                <a:latin typeface="Roboto"/>
                <a:ea typeface="Roboto"/>
                <a:cs typeface="Roboto"/>
                <a:sym typeface="Roboto"/>
              </a:rPr>
              <a:t>=(Button) findViewById(R.id.</a:t>
            </a:r>
            <a:r>
              <a:rPr b="1" i="1" lang="es" sz="800">
                <a:solidFill>
                  <a:srgbClr val="660E7A"/>
                </a:solidFill>
                <a:highlight>
                  <a:srgbClr val="FFFFFF"/>
                </a:highlight>
                <a:latin typeface="Roboto"/>
                <a:ea typeface="Roboto"/>
                <a:cs typeface="Roboto"/>
                <a:sym typeface="Roboto"/>
              </a:rPr>
              <a:t>mainActivity_btn</a:t>
            </a:r>
            <a:r>
              <a:rPr lang="es" sz="800">
                <a:highlight>
                  <a:srgbClr val="FFFFFF"/>
                </a:highlight>
                <a:latin typeface="Roboto"/>
                <a:ea typeface="Roboto"/>
                <a:cs typeface="Roboto"/>
                <a:sym typeface="Roboto"/>
              </a:rPr>
              <a:t>);</a:t>
            </a:r>
          </a:p>
          <a:p>
            <a:pPr lvl="0" rtl="0">
              <a:spcBef>
                <a:spcPts val="0"/>
              </a:spcBef>
              <a:buNone/>
            </a:pPr>
            <a:r>
              <a:rPr b="1" lang="es" sz="800">
                <a:solidFill>
                  <a:srgbClr val="660E7A"/>
                </a:solidFill>
                <a:highlight>
                  <a:srgbClr val="FFFFFF"/>
                </a:highlight>
                <a:latin typeface="Roboto"/>
                <a:ea typeface="Roboto"/>
                <a:cs typeface="Roboto"/>
                <a:sym typeface="Roboto"/>
              </a:rPr>
              <a:t>btn</a:t>
            </a:r>
            <a:r>
              <a:rPr lang="es" sz="800">
                <a:highlight>
                  <a:srgbClr val="FFFFFF"/>
                </a:highlight>
                <a:latin typeface="Roboto"/>
                <a:ea typeface="Roboto"/>
                <a:cs typeface="Roboto"/>
                <a:sym typeface="Roboto"/>
              </a:rPr>
              <a:t>.setOnClickListener(</a:t>
            </a:r>
            <a:r>
              <a:rPr b="1" lang="es" sz="800">
                <a:solidFill>
                  <a:srgbClr val="000080"/>
                </a:solidFill>
                <a:highlight>
                  <a:srgbClr val="FFFFFF"/>
                </a:highlight>
                <a:latin typeface="Roboto"/>
                <a:ea typeface="Roboto"/>
                <a:cs typeface="Roboto"/>
                <a:sym typeface="Roboto"/>
              </a:rPr>
              <a:t>new </a:t>
            </a:r>
            <a:r>
              <a:rPr lang="es" sz="800">
                <a:highlight>
                  <a:srgbClr val="FFFFFF"/>
                </a:highlight>
                <a:latin typeface="Roboto"/>
                <a:ea typeface="Roboto"/>
                <a:cs typeface="Roboto"/>
                <a:sym typeface="Roboto"/>
              </a:rPr>
              <a:t>View.OnClickListener() {</a:t>
            </a:r>
          </a:p>
          <a:p>
            <a:pPr lvl="0" rtl="0">
              <a:spcBef>
                <a:spcPts val="0"/>
              </a:spcBef>
              <a:buNone/>
            </a:pPr>
            <a:r>
              <a:rPr lang="es" sz="800">
                <a:highlight>
                  <a:srgbClr val="FFFFFF"/>
                </a:highlight>
                <a:latin typeface="Roboto"/>
                <a:ea typeface="Roboto"/>
                <a:cs typeface="Roboto"/>
                <a:sym typeface="Roboto"/>
              </a:rPr>
              <a:t>   </a:t>
            </a:r>
            <a:r>
              <a:rPr lang="es" sz="800">
                <a:solidFill>
                  <a:srgbClr val="808000"/>
                </a:solidFill>
                <a:highlight>
                  <a:srgbClr val="FFFFFF"/>
                </a:highlight>
                <a:latin typeface="Roboto"/>
                <a:ea typeface="Roboto"/>
                <a:cs typeface="Roboto"/>
                <a:sym typeface="Roboto"/>
              </a:rPr>
              <a:t>@Override</a:t>
            </a:r>
          </a:p>
          <a:p>
            <a:pPr lvl="0" rtl="0">
              <a:spcBef>
                <a:spcPts val="0"/>
              </a:spcBef>
              <a:buNone/>
            </a:pPr>
            <a:r>
              <a:rPr lang="es" sz="800">
                <a:solidFill>
                  <a:srgbClr val="808000"/>
                </a:solidFill>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onClick(View v) {</a:t>
            </a:r>
          </a:p>
          <a:p>
            <a:pPr lvl="0" rtl="0">
              <a:spcBef>
                <a:spcPts val="0"/>
              </a:spcBef>
              <a:buNone/>
            </a:pPr>
            <a:r>
              <a:rPr lang="es" sz="800">
                <a:highlight>
                  <a:srgbClr val="FFFFFF"/>
                </a:highlight>
                <a:latin typeface="Roboto"/>
                <a:ea typeface="Roboto"/>
                <a:cs typeface="Roboto"/>
                <a:sym typeface="Roboto"/>
              </a:rPr>
              <a:t>       </a:t>
            </a:r>
            <a:r>
              <a:rPr i="1" lang="es" sz="800">
                <a:solidFill>
                  <a:srgbClr val="808080"/>
                </a:solidFill>
                <a:highlight>
                  <a:srgbClr val="FFFFFF"/>
                </a:highlight>
                <a:latin typeface="Roboto"/>
                <a:ea typeface="Roboto"/>
                <a:cs typeface="Roboto"/>
                <a:sym typeface="Roboto"/>
              </a:rPr>
              <a:t>//Generamos el Intent con información.</a:t>
            </a:r>
          </a:p>
          <a:p>
            <a:pPr lvl="0" rtl="0">
              <a:spcBef>
                <a:spcPts val="0"/>
              </a:spcBef>
              <a:buNone/>
            </a:pPr>
            <a:r>
              <a:rPr i="1" lang="es" sz="800">
                <a:solidFill>
                  <a:srgbClr val="808080"/>
                </a:solidFill>
                <a:highlight>
                  <a:srgbClr val="FFFFFF"/>
                </a:highlight>
                <a:latin typeface="Roboto"/>
                <a:ea typeface="Roboto"/>
                <a:cs typeface="Roboto"/>
                <a:sym typeface="Roboto"/>
              </a:rPr>
              <a:t>       </a:t>
            </a:r>
            <a:r>
              <a:rPr lang="es" sz="800">
                <a:highlight>
                  <a:srgbClr val="FFFFFF"/>
                </a:highlight>
                <a:latin typeface="Roboto"/>
                <a:ea typeface="Roboto"/>
                <a:cs typeface="Roboto"/>
                <a:sym typeface="Roboto"/>
              </a:rPr>
              <a:t>Intent </a:t>
            </a:r>
            <a:r>
              <a:rPr lang="es" sz="800">
                <a:highlight>
                  <a:srgbClr val="FFE4FF"/>
                </a:highlight>
                <a:latin typeface="Roboto"/>
                <a:ea typeface="Roboto"/>
                <a:cs typeface="Roboto"/>
                <a:sym typeface="Roboto"/>
              </a:rPr>
              <a:t>ir</a:t>
            </a:r>
            <a:r>
              <a:rPr lang="es" sz="800">
                <a:highlight>
                  <a:srgbClr val="FFFFFF"/>
                </a:highlight>
                <a:latin typeface="Roboto"/>
                <a:ea typeface="Roboto"/>
                <a:cs typeface="Roboto"/>
                <a:sym typeface="Roboto"/>
              </a:rPr>
              <a:t> = </a:t>
            </a:r>
            <a:r>
              <a:rPr b="1" lang="es" sz="800">
                <a:solidFill>
                  <a:srgbClr val="000080"/>
                </a:solidFill>
                <a:highlight>
                  <a:srgbClr val="FFFFFF"/>
                </a:highlight>
                <a:latin typeface="Roboto"/>
                <a:ea typeface="Roboto"/>
                <a:cs typeface="Roboto"/>
                <a:sym typeface="Roboto"/>
              </a:rPr>
              <a:t>new </a:t>
            </a:r>
            <a:r>
              <a:rPr lang="es" sz="800">
                <a:highlight>
                  <a:srgbClr val="FFFFFF"/>
                </a:highlight>
                <a:latin typeface="Roboto"/>
                <a:ea typeface="Roboto"/>
                <a:cs typeface="Roboto"/>
                <a:sym typeface="Roboto"/>
              </a:rPr>
              <a:t>Intent(MainActivity.</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 SegundaClase.</a:t>
            </a:r>
            <a:r>
              <a:rPr b="1" lang="es" sz="800">
                <a:solidFill>
                  <a:srgbClr val="000080"/>
                </a:solidFill>
                <a:highlight>
                  <a:srgbClr val="FFFFFF"/>
                </a:highlight>
                <a:latin typeface="Roboto"/>
                <a:ea typeface="Roboto"/>
                <a:cs typeface="Roboto"/>
                <a:sym typeface="Roboto"/>
              </a:rPr>
              <a:t>class</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r>
              <a:rPr lang="es" sz="800">
                <a:highlight>
                  <a:srgbClr val="E4E4FF"/>
                </a:highlight>
                <a:latin typeface="Roboto"/>
                <a:ea typeface="Roboto"/>
                <a:cs typeface="Roboto"/>
                <a:sym typeface="Roboto"/>
              </a:rPr>
              <a:t>ir</a:t>
            </a:r>
            <a:r>
              <a:rPr lang="es" sz="800">
                <a:highlight>
                  <a:srgbClr val="FFFFFF"/>
                </a:highlight>
                <a:latin typeface="Roboto"/>
                <a:ea typeface="Roboto"/>
                <a:cs typeface="Roboto"/>
                <a:sym typeface="Roboto"/>
              </a:rPr>
              <a:t>.putExtra(</a:t>
            </a:r>
            <a:r>
              <a:rPr b="1" lang="es" sz="800">
                <a:solidFill>
                  <a:srgbClr val="008000"/>
                </a:solidFill>
                <a:highlight>
                  <a:srgbClr val="FFFFFF"/>
                </a:highlight>
                <a:latin typeface="Roboto"/>
                <a:ea typeface="Roboto"/>
                <a:cs typeface="Roboto"/>
                <a:sym typeface="Roboto"/>
              </a:rPr>
              <a:t>"key"</a:t>
            </a:r>
            <a:r>
              <a:rPr lang="es" sz="800">
                <a:highlight>
                  <a:srgbClr val="FFFFFF"/>
                </a:highlight>
                <a:latin typeface="Roboto"/>
                <a:ea typeface="Roboto"/>
                <a:cs typeface="Roboto"/>
                <a:sym typeface="Roboto"/>
              </a:rPr>
              <a:t>, </a:t>
            </a:r>
            <a:r>
              <a:rPr lang="es" sz="800">
                <a:solidFill>
                  <a:srgbClr val="660E7A"/>
                </a:solidFill>
                <a:highlight>
                  <a:srgbClr val="FFFFFF"/>
                </a:highlight>
                <a:latin typeface="Roboto"/>
                <a:ea typeface="Roboto"/>
                <a:cs typeface="Roboto"/>
                <a:sym typeface="Roboto"/>
              </a:rPr>
              <a:t>saludo</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startActivityForResult(</a:t>
            </a:r>
            <a:r>
              <a:rPr lang="es" sz="800">
                <a:highlight>
                  <a:srgbClr val="E4E4FF"/>
                </a:highlight>
                <a:latin typeface="Roboto"/>
                <a:ea typeface="Roboto"/>
                <a:cs typeface="Roboto"/>
                <a:sym typeface="Roboto"/>
              </a:rPr>
              <a:t>ir</a:t>
            </a:r>
            <a:r>
              <a:rPr lang="es" sz="800">
                <a:highlight>
                  <a:srgbClr val="FFFFFF"/>
                </a:highlight>
                <a:latin typeface="Roboto"/>
                <a:ea typeface="Roboto"/>
                <a:cs typeface="Roboto"/>
                <a:sym typeface="Roboto"/>
              </a:rPr>
              <a:t>, </a:t>
            </a:r>
            <a:r>
              <a:rPr lang="es" sz="800">
                <a:solidFill>
                  <a:srgbClr val="0000FF"/>
                </a:solidFill>
                <a:highlight>
                  <a:srgbClr val="FFFFFF"/>
                </a:highlight>
                <a:latin typeface="Roboto"/>
                <a:ea typeface="Roboto"/>
                <a:cs typeface="Roboto"/>
                <a:sym typeface="Roboto"/>
              </a:rPr>
              <a:t>1</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a:t>
            </a:r>
          </a:p>
        </p:txBody>
      </p:sp>
      <p:sp>
        <p:nvSpPr>
          <p:cNvPr id="225" name="Shape 225"/>
          <p:cNvSpPr txBox="1"/>
          <p:nvPr/>
        </p:nvSpPr>
        <p:spPr>
          <a:xfrm>
            <a:off x="4672025" y="742250"/>
            <a:ext cx="3326999" cy="19910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s" sz="800">
                <a:solidFill>
                  <a:srgbClr val="808080"/>
                </a:solidFill>
                <a:highlight>
                  <a:srgbClr val="FFFFFF"/>
                </a:highlight>
                <a:latin typeface="Roboto"/>
                <a:ea typeface="Roboto"/>
                <a:cs typeface="Roboto"/>
                <a:sym typeface="Roboto"/>
              </a:rPr>
              <a:t>//Recogemos el valor de la Activity</a:t>
            </a:r>
          </a:p>
          <a:p>
            <a:pPr lvl="0" rtl="0">
              <a:spcBef>
                <a:spcPts val="0"/>
              </a:spcBef>
              <a:buNone/>
            </a:pPr>
            <a:r>
              <a:rPr lang="es" sz="800">
                <a:highlight>
                  <a:srgbClr val="FFFFFF"/>
                </a:highlight>
                <a:latin typeface="Roboto"/>
                <a:ea typeface="Roboto"/>
                <a:cs typeface="Roboto"/>
                <a:sym typeface="Roboto"/>
              </a:rPr>
              <a:t>String recogida=getIntent().getExtras().getString(</a:t>
            </a:r>
            <a:r>
              <a:rPr b="1" lang="es" sz="800">
                <a:solidFill>
                  <a:srgbClr val="008000"/>
                </a:solidFill>
                <a:highlight>
                  <a:srgbClr val="FFFFFF"/>
                </a:highlight>
                <a:latin typeface="Roboto"/>
                <a:ea typeface="Roboto"/>
                <a:cs typeface="Roboto"/>
                <a:sym typeface="Roboto"/>
              </a:rPr>
              <a:t>"key"</a:t>
            </a:r>
            <a:r>
              <a:rPr lang="es" sz="800">
                <a:highlight>
                  <a:srgbClr val="FFFFFF"/>
                </a:highlight>
                <a:latin typeface="Roboto"/>
                <a:ea typeface="Roboto"/>
                <a:cs typeface="Roboto"/>
                <a:sym typeface="Roboto"/>
              </a:rPr>
              <a:t>);</a:t>
            </a:r>
          </a:p>
          <a:p>
            <a:pPr lvl="0" rtl="0">
              <a:spcBef>
                <a:spcPts val="0"/>
              </a:spcBef>
              <a:buNone/>
            </a:pPr>
            <a:r>
              <a:rPr i="1" lang="es" sz="800">
                <a:solidFill>
                  <a:srgbClr val="808080"/>
                </a:solidFill>
                <a:highlight>
                  <a:srgbClr val="FFFFFF"/>
                </a:highlight>
                <a:latin typeface="Roboto"/>
                <a:ea typeface="Roboto"/>
                <a:cs typeface="Roboto"/>
                <a:sym typeface="Roboto"/>
              </a:rPr>
              <a:t>//Devolvemos el valor del EditText al hacer click en el boton</a:t>
            </a:r>
          </a:p>
          <a:p>
            <a:pPr lvl="0" rtl="0">
              <a:spcBef>
                <a:spcPts val="0"/>
              </a:spcBef>
              <a:buNone/>
            </a:pPr>
            <a:r>
              <a:rPr b="1" lang="es" sz="800">
                <a:solidFill>
                  <a:srgbClr val="000080"/>
                </a:solidFill>
                <a:highlight>
                  <a:srgbClr val="FFFFFF"/>
                </a:highlight>
                <a:latin typeface="Roboto"/>
                <a:ea typeface="Roboto"/>
                <a:cs typeface="Roboto"/>
                <a:sym typeface="Roboto"/>
              </a:rPr>
              <a:t>final </a:t>
            </a:r>
            <a:r>
              <a:rPr lang="es" sz="800">
                <a:highlight>
                  <a:srgbClr val="FFFFFF"/>
                </a:highlight>
                <a:latin typeface="Roboto"/>
                <a:ea typeface="Roboto"/>
                <a:cs typeface="Roboto"/>
                <a:sym typeface="Roboto"/>
              </a:rPr>
              <a:t>EditText etxt=(EditText) findViewById(R.id.</a:t>
            </a:r>
            <a:r>
              <a:rPr b="1" i="1" lang="es" sz="800">
                <a:solidFill>
                  <a:srgbClr val="660E7A"/>
                </a:solidFill>
                <a:highlight>
                  <a:srgbClr val="FFFFFF"/>
                </a:highlight>
                <a:latin typeface="Roboto"/>
                <a:ea typeface="Roboto"/>
                <a:cs typeface="Roboto"/>
                <a:sym typeface="Roboto"/>
              </a:rPr>
              <a:t>segundaClase_etxt</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Button btn=(Button) findViewById(R.id.</a:t>
            </a:r>
            <a:r>
              <a:rPr b="1" i="1" lang="es" sz="800">
                <a:solidFill>
                  <a:srgbClr val="660E7A"/>
                </a:solidFill>
                <a:highlight>
                  <a:srgbClr val="FFFFFF"/>
                </a:highlight>
                <a:latin typeface="Roboto"/>
                <a:ea typeface="Roboto"/>
                <a:cs typeface="Roboto"/>
                <a:sym typeface="Roboto"/>
              </a:rPr>
              <a:t>segundaClase_btn</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btn.setOnClickListener(</a:t>
            </a:r>
            <a:r>
              <a:rPr b="1" lang="es" sz="800">
                <a:solidFill>
                  <a:srgbClr val="000080"/>
                </a:solidFill>
                <a:highlight>
                  <a:srgbClr val="FFFFFF"/>
                </a:highlight>
                <a:latin typeface="Roboto"/>
                <a:ea typeface="Roboto"/>
                <a:cs typeface="Roboto"/>
                <a:sym typeface="Roboto"/>
              </a:rPr>
              <a:t>new </a:t>
            </a:r>
            <a:r>
              <a:rPr lang="es" sz="800">
                <a:highlight>
                  <a:srgbClr val="FFFFFF"/>
                </a:highlight>
                <a:latin typeface="Roboto"/>
                <a:ea typeface="Roboto"/>
                <a:cs typeface="Roboto"/>
                <a:sym typeface="Roboto"/>
              </a:rPr>
              <a:t>View.OnClickListener() {</a:t>
            </a:r>
          </a:p>
          <a:p>
            <a:pPr lvl="0" rtl="0">
              <a:spcBef>
                <a:spcPts val="0"/>
              </a:spcBef>
              <a:buNone/>
            </a:pPr>
            <a:r>
              <a:rPr lang="es" sz="800">
                <a:highlight>
                  <a:srgbClr val="FFFFFF"/>
                </a:highlight>
                <a:latin typeface="Roboto"/>
                <a:ea typeface="Roboto"/>
                <a:cs typeface="Roboto"/>
                <a:sym typeface="Roboto"/>
              </a:rPr>
              <a:t>   </a:t>
            </a:r>
            <a:r>
              <a:rPr lang="es" sz="800">
                <a:solidFill>
                  <a:srgbClr val="808000"/>
                </a:solidFill>
                <a:highlight>
                  <a:srgbClr val="FFFFFF"/>
                </a:highlight>
                <a:latin typeface="Roboto"/>
                <a:ea typeface="Roboto"/>
                <a:cs typeface="Roboto"/>
                <a:sym typeface="Roboto"/>
              </a:rPr>
              <a:t>@Override</a:t>
            </a:r>
          </a:p>
          <a:p>
            <a:pPr lvl="0" rtl="0">
              <a:spcBef>
                <a:spcPts val="0"/>
              </a:spcBef>
              <a:buNone/>
            </a:pPr>
            <a:r>
              <a:rPr lang="es" sz="800">
                <a:solidFill>
                  <a:srgbClr val="808000"/>
                </a:solidFill>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onClick(View v) {</a:t>
            </a:r>
          </a:p>
          <a:p>
            <a:pPr lvl="0" rtl="0">
              <a:spcBef>
                <a:spcPts val="0"/>
              </a:spcBef>
              <a:buNone/>
            </a:pPr>
            <a:r>
              <a:rPr lang="es" sz="800">
                <a:highlight>
                  <a:srgbClr val="FFFFFF"/>
                </a:highlight>
                <a:latin typeface="Roboto"/>
                <a:ea typeface="Roboto"/>
                <a:cs typeface="Roboto"/>
                <a:sym typeface="Roboto"/>
              </a:rPr>
              <a:t>       Intent volver=</a:t>
            </a:r>
            <a:r>
              <a:rPr b="1" lang="es" sz="800">
                <a:solidFill>
                  <a:srgbClr val="000080"/>
                </a:solidFill>
                <a:highlight>
                  <a:srgbClr val="FFFFFF"/>
                </a:highlight>
                <a:latin typeface="Roboto"/>
                <a:ea typeface="Roboto"/>
                <a:cs typeface="Roboto"/>
                <a:sym typeface="Roboto"/>
              </a:rPr>
              <a:t>new </a:t>
            </a:r>
            <a:r>
              <a:rPr lang="es" sz="800">
                <a:highlight>
                  <a:srgbClr val="FFFFFF"/>
                </a:highlight>
                <a:latin typeface="Roboto"/>
                <a:ea typeface="Roboto"/>
                <a:cs typeface="Roboto"/>
                <a:sym typeface="Roboto"/>
              </a:rPr>
              <a:t>Intent();</a:t>
            </a:r>
          </a:p>
          <a:p>
            <a:pPr lvl="0" rtl="0">
              <a:spcBef>
                <a:spcPts val="0"/>
              </a:spcBef>
              <a:buNone/>
            </a:pPr>
            <a:r>
              <a:rPr lang="es" sz="800">
                <a:highlight>
                  <a:srgbClr val="FFFFFF"/>
                </a:highlight>
                <a:latin typeface="Roboto"/>
                <a:ea typeface="Roboto"/>
                <a:cs typeface="Roboto"/>
                <a:sym typeface="Roboto"/>
              </a:rPr>
              <a:t>       volver.putExtra(</a:t>
            </a:r>
            <a:r>
              <a:rPr b="1" lang="es" sz="800">
                <a:solidFill>
                  <a:srgbClr val="008000"/>
                </a:solidFill>
                <a:highlight>
                  <a:srgbClr val="FFFFFF"/>
                </a:highlight>
                <a:latin typeface="Roboto"/>
                <a:ea typeface="Roboto"/>
                <a:cs typeface="Roboto"/>
                <a:sym typeface="Roboto"/>
              </a:rPr>
              <a:t>"etxt"</a:t>
            </a:r>
            <a:r>
              <a:rPr lang="es" sz="800">
                <a:highlight>
                  <a:srgbClr val="FFFFFF"/>
                </a:highlight>
                <a:latin typeface="Roboto"/>
                <a:ea typeface="Roboto"/>
                <a:cs typeface="Roboto"/>
                <a:sym typeface="Roboto"/>
              </a:rPr>
              <a:t>,</a:t>
            </a:r>
            <a:r>
              <a:rPr lang="es" sz="800">
                <a:solidFill>
                  <a:srgbClr val="660E7A"/>
                </a:solidFill>
                <a:highlight>
                  <a:srgbClr val="FFFFFF"/>
                </a:highlight>
                <a:latin typeface="Roboto"/>
                <a:ea typeface="Roboto"/>
                <a:cs typeface="Roboto"/>
                <a:sym typeface="Roboto"/>
              </a:rPr>
              <a:t>etxt</a:t>
            </a:r>
            <a:r>
              <a:rPr lang="es" sz="800">
                <a:highlight>
                  <a:srgbClr val="FFFFFF"/>
                </a:highlight>
                <a:latin typeface="Roboto"/>
                <a:ea typeface="Roboto"/>
                <a:cs typeface="Roboto"/>
                <a:sym typeface="Roboto"/>
              </a:rPr>
              <a:t>.getText().toString());</a:t>
            </a:r>
          </a:p>
          <a:p>
            <a:pPr lvl="0" rtl="0">
              <a:spcBef>
                <a:spcPts val="0"/>
              </a:spcBef>
              <a:buNone/>
            </a:pPr>
            <a:r>
              <a:rPr lang="es" sz="800">
                <a:highlight>
                  <a:srgbClr val="FFFFFF"/>
                </a:highlight>
                <a:latin typeface="Roboto"/>
                <a:ea typeface="Roboto"/>
                <a:cs typeface="Roboto"/>
                <a:sym typeface="Roboto"/>
              </a:rPr>
              <a:t>       setResult(</a:t>
            </a:r>
            <a:r>
              <a:rPr b="1" i="1" lang="es" sz="800">
                <a:solidFill>
                  <a:srgbClr val="660E7A"/>
                </a:solidFill>
                <a:highlight>
                  <a:srgbClr val="FFFFFF"/>
                </a:highlight>
                <a:latin typeface="Roboto"/>
                <a:ea typeface="Roboto"/>
                <a:cs typeface="Roboto"/>
                <a:sym typeface="Roboto"/>
              </a:rPr>
              <a:t>RESULT_OK</a:t>
            </a:r>
            <a:r>
              <a:rPr lang="es" sz="800">
                <a:highlight>
                  <a:srgbClr val="FFFFFF"/>
                </a:highlight>
                <a:latin typeface="Roboto"/>
                <a:ea typeface="Roboto"/>
                <a:cs typeface="Roboto"/>
                <a:sym typeface="Roboto"/>
              </a:rPr>
              <a:t>,volver);</a:t>
            </a:r>
          </a:p>
          <a:p>
            <a:pPr lvl="0" rtl="0">
              <a:spcBef>
                <a:spcPts val="0"/>
              </a:spcBef>
              <a:buNone/>
            </a:pPr>
            <a:r>
              <a:rPr lang="es" sz="800">
                <a:highlight>
                  <a:srgbClr val="FFFFFF"/>
                </a:highlight>
                <a:latin typeface="Roboto"/>
                <a:ea typeface="Roboto"/>
                <a:cs typeface="Roboto"/>
                <a:sym typeface="Roboto"/>
              </a:rPr>
              <a:t>       finish();</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a:t>
            </a:r>
          </a:p>
        </p:txBody>
      </p:sp>
      <p:sp>
        <p:nvSpPr>
          <p:cNvPr id="226" name="Shape 226"/>
          <p:cNvSpPr txBox="1"/>
          <p:nvPr/>
        </p:nvSpPr>
        <p:spPr>
          <a:xfrm>
            <a:off x="166025" y="3707000"/>
            <a:ext cx="4619400" cy="13709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800">
                <a:solidFill>
                  <a:srgbClr val="808000"/>
                </a:solidFill>
                <a:highlight>
                  <a:srgbClr val="FFFFFF"/>
                </a:highlight>
                <a:latin typeface="Roboto"/>
                <a:ea typeface="Roboto"/>
                <a:cs typeface="Roboto"/>
                <a:sym typeface="Roboto"/>
              </a:rPr>
              <a:t>@Override</a:t>
            </a:r>
          </a:p>
          <a:p>
            <a:pPr lvl="0" rtl="0">
              <a:spcBef>
                <a:spcPts val="0"/>
              </a:spcBef>
              <a:buNone/>
            </a:pPr>
            <a:r>
              <a:rPr b="1" lang="es" sz="800">
                <a:solidFill>
                  <a:srgbClr val="000080"/>
                </a:solidFill>
                <a:highlight>
                  <a:srgbClr val="FFFFFF"/>
                </a:highlight>
                <a:latin typeface="Roboto"/>
                <a:ea typeface="Roboto"/>
                <a:cs typeface="Roboto"/>
                <a:sym typeface="Roboto"/>
              </a:rPr>
              <a:t>protected void </a:t>
            </a:r>
            <a:r>
              <a:rPr lang="es" sz="800">
                <a:highlight>
                  <a:srgbClr val="FFFFFF"/>
                </a:highlight>
                <a:latin typeface="Roboto"/>
                <a:ea typeface="Roboto"/>
                <a:cs typeface="Roboto"/>
                <a:sym typeface="Roboto"/>
              </a:rPr>
              <a:t>onActivityResult(</a:t>
            </a:r>
            <a:r>
              <a:rPr b="1" lang="es" sz="800">
                <a:solidFill>
                  <a:srgbClr val="000080"/>
                </a:solidFill>
                <a:highlight>
                  <a:srgbClr val="FFFFFF"/>
                </a:highlight>
                <a:latin typeface="Roboto"/>
                <a:ea typeface="Roboto"/>
                <a:cs typeface="Roboto"/>
                <a:sym typeface="Roboto"/>
              </a:rPr>
              <a:t>int </a:t>
            </a:r>
            <a:r>
              <a:rPr lang="es" sz="800">
                <a:highlight>
                  <a:srgbClr val="FFFFFF"/>
                </a:highlight>
                <a:latin typeface="Roboto"/>
                <a:ea typeface="Roboto"/>
                <a:cs typeface="Roboto"/>
                <a:sym typeface="Roboto"/>
              </a:rPr>
              <a:t>requestCode, </a:t>
            </a:r>
            <a:r>
              <a:rPr b="1" lang="es" sz="800">
                <a:solidFill>
                  <a:srgbClr val="000080"/>
                </a:solidFill>
                <a:highlight>
                  <a:srgbClr val="FFFFFF"/>
                </a:highlight>
                <a:latin typeface="Roboto"/>
                <a:ea typeface="Roboto"/>
                <a:cs typeface="Roboto"/>
                <a:sym typeface="Roboto"/>
              </a:rPr>
              <a:t>int </a:t>
            </a:r>
            <a:r>
              <a:rPr lang="es" sz="800">
                <a:highlight>
                  <a:srgbClr val="FFFFFF"/>
                </a:highlight>
                <a:latin typeface="Roboto"/>
                <a:ea typeface="Roboto"/>
                <a:cs typeface="Roboto"/>
                <a:sym typeface="Roboto"/>
              </a:rPr>
              <a:t>resultCode, Intent data)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super</a:t>
            </a:r>
            <a:r>
              <a:rPr lang="es" sz="800">
                <a:highlight>
                  <a:srgbClr val="FFFFFF"/>
                </a:highlight>
                <a:latin typeface="Roboto"/>
                <a:ea typeface="Roboto"/>
                <a:cs typeface="Roboto"/>
                <a:sym typeface="Roboto"/>
              </a:rPr>
              <a:t>.onActivityResult(requestCode, resultCode, data);</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if </a:t>
            </a:r>
            <a:r>
              <a:rPr lang="es" sz="800">
                <a:highlight>
                  <a:srgbClr val="FFFFFF"/>
                </a:highlight>
                <a:latin typeface="Roboto"/>
                <a:ea typeface="Roboto"/>
                <a:cs typeface="Roboto"/>
                <a:sym typeface="Roboto"/>
              </a:rPr>
              <a:t>(requestCode==</a:t>
            </a:r>
            <a:r>
              <a:rPr lang="es" sz="800">
                <a:solidFill>
                  <a:srgbClr val="0000FF"/>
                </a:solidFill>
                <a:highlight>
                  <a:srgbClr val="FFFFFF"/>
                </a:highlight>
                <a:latin typeface="Roboto"/>
                <a:ea typeface="Roboto"/>
                <a:cs typeface="Roboto"/>
                <a:sym typeface="Roboto"/>
              </a:rPr>
              <a:t>1 </a:t>
            </a:r>
            <a:r>
              <a:rPr lang="es" sz="800">
                <a:highlight>
                  <a:srgbClr val="FFFFFF"/>
                </a:highlight>
                <a:latin typeface="Roboto"/>
                <a:ea typeface="Roboto"/>
                <a:cs typeface="Roboto"/>
                <a:sym typeface="Roboto"/>
              </a:rPr>
              <a:t>&amp;&amp; resultCode==</a:t>
            </a:r>
            <a:r>
              <a:rPr b="1" i="1" lang="es" sz="800">
                <a:solidFill>
                  <a:srgbClr val="660E7A"/>
                </a:solidFill>
                <a:highlight>
                  <a:srgbClr val="FFFFFF"/>
                </a:highlight>
                <a:latin typeface="Roboto"/>
                <a:ea typeface="Roboto"/>
                <a:cs typeface="Roboto"/>
                <a:sym typeface="Roboto"/>
              </a:rPr>
              <a:t>RESULT_OK</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r>
              <a:rPr lang="es" sz="800">
                <a:highlight>
                  <a:srgbClr val="E4E4FF"/>
                </a:highlight>
                <a:latin typeface="Roboto"/>
                <a:ea typeface="Roboto"/>
                <a:cs typeface="Roboto"/>
                <a:sym typeface="Roboto"/>
              </a:rPr>
              <a:t>Snackbar</a:t>
            </a:r>
            <a:r>
              <a:rPr lang="es" sz="800">
                <a:highlight>
                  <a:srgbClr val="FFFFFF"/>
                </a:highlight>
                <a:latin typeface="Roboto"/>
                <a:ea typeface="Roboto"/>
                <a:cs typeface="Roboto"/>
                <a:sym typeface="Roboto"/>
              </a:rPr>
              <a:t>.</a:t>
            </a:r>
            <a:r>
              <a:rPr i="1" lang="es" sz="800">
                <a:highlight>
                  <a:srgbClr val="FFFFFF"/>
                </a:highlight>
                <a:latin typeface="Roboto"/>
                <a:ea typeface="Roboto"/>
                <a:cs typeface="Roboto"/>
                <a:sym typeface="Roboto"/>
              </a:rPr>
              <a:t>make</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btn</a:t>
            </a:r>
            <a:r>
              <a:rPr lang="es" sz="800">
                <a:highlight>
                  <a:srgbClr val="FFFFFF"/>
                </a:highlight>
                <a:latin typeface="Roboto"/>
                <a:ea typeface="Roboto"/>
                <a:cs typeface="Roboto"/>
                <a:sym typeface="Roboto"/>
              </a:rPr>
              <a:t>,</a:t>
            </a:r>
            <a:r>
              <a:rPr b="1" lang="es" sz="800">
                <a:solidFill>
                  <a:srgbClr val="008000"/>
                </a:solidFill>
                <a:highlight>
                  <a:srgbClr val="FFFFFF"/>
                </a:highlight>
                <a:latin typeface="Roboto"/>
                <a:ea typeface="Roboto"/>
                <a:cs typeface="Roboto"/>
                <a:sym typeface="Roboto"/>
              </a:rPr>
              <a:t>"HOLA "</a:t>
            </a:r>
            <a:r>
              <a:rPr lang="es" sz="800">
                <a:highlight>
                  <a:srgbClr val="FFFFFF"/>
                </a:highlight>
                <a:latin typeface="Roboto"/>
                <a:ea typeface="Roboto"/>
                <a:cs typeface="Roboto"/>
                <a:sym typeface="Roboto"/>
              </a:rPr>
              <a:t>+ data.getStringExtra(</a:t>
            </a:r>
            <a:r>
              <a:rPr b="1" lang="es" sz="800">
                <a:solidFill>
                  <a:srgbClr val="008000"/>
                </a:solidFill>
                <a:highlight>
                  <a:srgbClr val="FFFFFF"/>
                </a:highlight>
                <a:latin typeface="Roboto"/>
                <a:ea typeface="Roboto"/>
                <a:cs typeface="Roboto"/>
                <a:sym typeface="Roboto"/>
              </a:rPr>
              <a:t>"etxt"</a:t>
            </a:r>
            <a:r>
              <a:rPr lang="es" sz="800">
                <a:highlight>
                  <a:srgbClr val="FFFFFF"/>
                </a:highlight>
                <a:latin typeface="Roboto"/>
                <a:ea typeface="Roboto"/>
                <a:cs typeface="Roboto"/>
                <a:sym typeface="Roboto"/>
              </a:rPr>
              <a:t>),</a:t>
            </a:r>
            <a:r>
              <a:rPr lang="es" sz="800">
                <a:highlight>
                  <a:srgbClr val="E4E4FF"/>
                </a:highlight>
                <a:latin typeface="Roboto"/>
                <a:ea typeface="Roboto"/>
                <a:cs typeface="Roboto"/>
                <a:sym typeface="Roboto"/>
              </a:rPr>
              <a:t>Snackbar</a:t>
            </a:r>
            <a:r>
              <a:rPr lang="es" sz="800">
                <a:highlight>
                  <a:srgbClr val="FFFFFF"/>
                </a:highlight>
                <a:latin typeface="Roboto"/>
                <a:ea typeface="Roboto"/>
                <a:cs typeface="Roboto"/>
                <a:sym typeface="Roboto"/>
              </a:rPr>
              <a:t>.</a:t>
            </a:r>
            <a:r>
              <a:rPr b="1" i="1" lang="es" sz="800">
                <a:solidFill>
                  <a:srgbClr val="660E7A"/>
                </a:solidFill>
                <a:highlight>
                  <a:srgbClr val="FFFFFF"/>
                </a:highlight>
                <a:latin typeface="Roboto"/>
                <a:ea typeface="Roboto"/>
                <a:cs typeface="Roboto"/>
                <a:sym typeface="Roboto"/>
              </a:rPr>
              <a:t>LENGTH_SHORT</a:t>
            </a:r>
            <a:r>
              <a:rPr lang="es" sz="800">
                <a:highlight>
                  <a:srgbClr val="FFFFFF"/>
                </a:highlight>
                <a:latin typeface="Roboto"/>
                <a:ea typeface="Roboto"/>
                <a:cs typeface="Roboto"/>
                <a:sym typeface="Roboto"/>
              </a:rPr>
              <a:t>).show();</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else</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r>
              <a:rPr lang="es" sz="800">
                <a:highlight>
                  <a:srgbClr val="E4E4FF"/>
                </a:highlight>
                <a:latin typeface="Roboto"/>
                <a:ea typeface="Roboto"/>
                <a:cs typeface="Roboto"/>
                <a:sym typeface="Roboto"/>
              </a:rPr>
              <a:t>Snackbar</a:t>
            </a:r>
            <a:r>
              <a:rPr lang="es" sz="800">
                <a:highlight>
                  <a:srgbClr val="FFFFFF"/>
                </a:highlight>
                <a:latin typeface="Roboto"/>
                <a:ea typeface="Roboto"/>
                <a:cs typeface="Roboto"/>
                <a:sym typeface="Roboto"/>
              </a:rPr>
              <a:t>.</a:t>
            </a:r>
            <a:r>
              <a:rPr i="1" lang="es" sz="800">
                <a:highlight>
                  <a:srgbClr val="FFFFFF"/>
                </a:highlight>
                <a:latin typeface="Roboto"/>
                <a:ea typeface="Roboto"/>
                <a:cs typeface="Roboto"/>
                <a:sym typeface="Roboto"/>
              </a:rPr>
              <a:t>make</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btn</a:t>
            </a:r>
            <a:r>
              <a:rPr lang="es" sz="800">
                <a:highlight>
                  <a:srgbClr val="FFFFFF"/>
                </a:highlight>
                <a:latin typeface="Roboto"/>
                <a:ea typeface="Roboto"/>
                <a:cs typeface="Roboto"/>
                <a:sym typeface="Roboto"/>
              </a:rPr>
              <a:t>, </a:t>
            </a:r>
            <a:r>
              <a:rPr b="1" lang="es" sz="800">
                <a:solidFill>
                  <a:srgbClr val="008000"/>
                </a:solidFill>
                <a:highlight>
                  <a:srgbClr val="FFFFFF"/>
                </a:highlight>
                <a:latin typeface="Roboto"/>
                <a:ea typeface="Roboto"/>
                <a:cs typeface="Roboto"/>
                <a:sym typeface="Roboto"/>
              </a:rPr>
              <a:t>"NO ME HAS INDICADO UN NOMBRE"</a:t>
            </a:r>
            <a:r>
              <a:rPr lang="es" sz="800">
                <a:highlight>
                  <a:srgbClr val="FFFFFF"/>
                </a:highlight>
                <a:latin typeface="Roboto"/>
                <a:ea typeface="Roboto"/>
                <a:cs typeface="Roboto"/>
                <a:sym typeface="Roboto"/>
              </a:rPr>
              <a:t>,</a:t>
            </a:r>
            <a:r>
              <a:rPr lang="es" sz="800">
                <a:highlight>
                  <a:srgbClr val="E4E4FF"/>
                </a:highlight>
                <a:latin typeface="Roboto"/>
                <a:ea typeface="Roboto"/>
                <a:cs typeface="Roboto"/>
                <a:sym typeface="Roboto"/>
              </a:rPr>
              <a:t>Snackbar</a:t>
            </a:r>
            <a:r>
              <a:rPr lang="es" sz="800">
                <a:highlight>
                  <a:srgbClr val="FFFFFF"/>
                </a:highlight>
                <a:latin typeface="Roboto"/>
                <a:ea typeface="Roboto"/>
                <a:cs typeface="Roboto"/>
                <a:sym typeface="Roboto"/>
              </a:rPr>
              <a:t>.</a:t>
            </a:r>
            <a:r>
              <a:rPr b="1" i="1" lang="es" sz="800">
                <a:solidFill>
                  <a:srgbClr val="660E7A"/>
                </a:solidFill>
                <a:highlight>
                  <a:srgbClr val="FFFFFF"/>
                </a:highlight>
                <a:latin typeface="Roboto"/>
                <a:ea typeface="Roboto"/>
                <a:cs typeface="Roboto"/>
                <a:sym typeface="Roboto"/>
              </a:rPr>
              <a:t>LENGTH_SHORT</a:t>
            </a:r>
            <a:r>
              <a:rPr lang="es" sz="800">
                <a:highlight>
                  <a:srgbClr val="FFFFFF"/>
                </a:highlight>
                <a:latin typeface="Roboto"/>
                <a:ea typeface="Roboto"/>
                <a:cs typeface="Roboto"/>
                <a:sym typeface="Roboto"/>
              </a:rPr>
              <a:t>).show();</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a:t>
            </a:r>
          </a:p>
        </p:txBody>
      </p:sp>
      <p:sp>
        <p:nvSpPr>
          <p:cNvPr id="227" name="Shape 227"/>
          <p:cNvSpPr txBox="1"/>
          <p:nvPr/>
        </p:nvSpPr>
        <p:spPr>
          <a:xfrm>
            <a:off x="7658525" y="742250"/>
            <a:ext cx="340499" cy="4190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s"/>
              <a:t>2</a:t>
            </a:r>
          </a:p>
        </p:txBody>
      </p:sp>
      <p:sp>
        <p:nvSpPr>
          <p:cNvPr id="228" name="Shape 228"/>
          <p:cNvSpPr txBox="1"/>
          <p:nvPr/>
        </p:nvSpPr>
        <p:spPr>
          <a:xfrm>
            <a:off x="4444925" y="3707000"/>
            <a:ext cx="340499" cy="4190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s"/>
              <a:t>3</a:t>
            </a:r>
          </a:p>
        </p:txBody>
      </p:sp>
      <p:pic>
        <p:nvPicPr>
          <p:cNvPr id="229" name="Shape 229"/>
          <p:cNvPicPr preferRelativeResize="0"/>
          <p:nvPr/>
        </p:nvPicPr>
        <p:blipFill>
          <a:blip r:embed="rId3">
            <a:alphaModFix/>
          </a:blip>
          <a:stretch>
            <a:fillRect/>
          </a:stretch>
        </p:blipFill>
        <p:spPr>
          <a:xfrm>
            <a:off x="2091225" y="1961950"/>
            <a:ext cx="1384250" cy="1435325"/>
          </a:xfrm>
          <a:prstGeom prst="rect">
            <a:avLst/>
          </a:prstGeom>
          <a:noFill/>
          <a:ln cap="flat" cmpd="sng" w="9525">
            <a:solidFill>
              <a:srgbClr val="4C1130"/>
            </a:solidFill>
            <a:prstDash val="solid"/>
            <a:round/>
            <a:headEnd len="med" w="med" type="none"/>
            <a:tailEnd len="med" w="med" type="none"/>
          </a:ln>
        </p:spPr>
      </p:pic>
      <p:sp>
        <p:nvSpPr>
          <p:cNvPr id="230" name="Shape 230"/>
          <p:cNvSpPr txBox="1"/>
          <p:nvPr/>
        </p:nvSpPr>
        <p:spPr>
          <a:xfrm>
            <a:off x="3134975" y="794650"/>
            <a:ext cx="340499" cy="4190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s"/>
              <a:t>1</a:t>
            </a:r>
          </a:p>
        </p:txBody>
      </p:sp>
      <p:pic>
        <p:nvPicPr>
          <p:cNvPr id="231" name="Shape 231"/>
          <p:cNvPicPr preferRelativeResize="0"/>
          <p:nvPr/>
        </p:nvPicPr>
        <p:blipFill>
          <a:blip r:embed="rId4">
            <a:alphaModFix/>
          </a:blip>
          <a:stretch>
            <a:fillRect/>
          </a:stretch>
        </p:blipFill>
        <p:spPr>
          <a:xfrm>
            <a:off x="7079548" y="1655823"/>
            <a:ext cx="1793920" cy="1474825"/>
          </a:xfrm>
          <a:prstGeom prst="rect">
            <a:avLst/>
          </a:prstGeom>
          <a:noFill/>
          <a:ln cap="flat" cmpd="sng" w="9525">
            <a:solidFill>
              <a:srgbClr val="4C1130"/>
            </a:solidFill>
            <a:prstDash val="solid"/>
            <a:round/>
            <a:headEnd len="med" w="med" type="none"/>
            <a:tailEnd len="med" w="med" type="none"/>
          </a:ln>
        </p:spPr>
      </p:pic>
      <p:pic>
        <p:nvPicPr>
          <p:cNvPr id="232" name="Shape 232"/>
          <p:cNvPicPr preferRelativeResize="0"/>
          <p:nvPr/>
        </p:nvPicPr>
        <p:blipFill>
          <a:blip r:embed="rId5">
            <a:alphaModFix/>
          </a:blip>
          <a:stretch>
            <a:fillRect/>
          </a:stretch>
        </p:blipFill>
        <p:spPr>
          <a:xfrm>
            <a:off x="4889750" y="2899075"/>
            <a:ext cx="1323423" cy="217892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PARCELABLE</a:t>
            </a:r>
          </a:p>
        </p:txBody>
      </p:sp>
      <p:sp>
        <p:nvSpPr>
          <p:cNvPr id="238" name="Shape 238"/>
          <p:cNvSpPr txBox="1"/>
          <p:nvPr/>
        </p:nvSpPr>
        <p:spPr>
          <a:xfrm>
            <a:off x="585075" y="1082850"/>
            <a:ext cx="7754400" cy="3580200"/>
          </a:xfrm>
          <a:prstGeom prst="rect">
            <a:avLst/>
          </a:prstGeom>
          <a:noFill/>
          <a:ln>
            <a:noFill/>
          </a:ln>
        </p:spPr>
        <p:txBody>
          <a:bodyPr anchorCtr="0" anchor="t" bIns="91425" lIns="91425" rIns="91425" tIns="91425">
            <a:noAutofit/>
          </a:bodyPr>
          <a:lstStyle/>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Tal y como hemos indicado anteriormente, el método putExtra nos permite enviar información sobre variables primitivas, pero no enviar objetos.</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Si quisiéramos enviar un objeto deberíamos traspasar la información variable a variable. Para evitar este trabajo existe la posibilidad de serializar un objeto para traspasarlo. En Android la serialización se llama Parcelable. Por lo tanto para poder enviar un objeto de la Activity A hacia la Activity B, el objeto debe implementar la interface Parcelable y todas las variable que contienen dicho objeto deben poder implentar la interfaz Parcelable (Por ejemplo un objeto Drawable no es Parcelable, para ello deberíamos convertir el objeto a Bitmap).</a:t>
            </a:r>
          </a:p>
          <a:p>
            <a:pPr indent="-304800" lvl="0" marL="457200" rtl="0" algn="just">
              <a:lnSpc>
                <a:spcPct val="115000"/>
              </a:lnSpc>
              <a:spcBef>
                <a:spcPts val="0"/>
              </a:spcBef>
              <a:spcAft>
                <a:spcPts val="1000"/>
              </a:spcAft>
              <a:buSzPct val="100000"/>
              <a:buFont typeface="Roboto"/>
              <a:buChar char="●"/>
            </a:pPr>
            <a:r>
              <a:rPr lang="es" sz="1200">
                <a:latin typeface="Roboto"/>
                <a:ea typeface="Roboto"/>
                <a:cs typeface="Roboto"/>
                <a:sym typeface="Roboto"/>
              </a:rPr>
              <a:t>Una vez realizado la implementación ya podremos llamar al método putExtra y como parametro enviamos un objeto parcelable.</a:t>
            </a:r>
          </a:p>
          <a:p>
            <a:pPr indent="-304800" lvl="0" marL="457200" algn="just">
              <a:lnSpc>
                <a:spcPct val="115000"/>
              </a:lnSpc>
              <a:spcBef>
                <a:spcPts val="0"/>
              </a:spcBef>
              <a:spcAft>
                <a:spcPts val="1000"/>
              </a:spcAft>
              <a:buSzPct val="100000"/>
              <a:buFont typeface="Roboto"/>
              <a:buChar char="●"/>
            </a:pPr>
            <a:r>
              <a:rPr lang="es" sz="1200">
                <a:latin typeface="Roboto"/>
                <a:ea typeface="Roboto"/>
                <a:cs typeface="Roboto"/>
                <a:sym typeface="Roboto"/>
              </a:rPr>
              <a:t>Vamos a ver un ejemplo.</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PARCELABLE</a:t>
            </a:r>
          </a:p>
        </p:txBody>
      </p:sp>
      <p:sp>
        <p:nvSpPr>
          <p:cNvPr id="244" name="Shape 244"/>
          <p:cNvSpPr txBox="1"/>
          <p:nvPr/>
        </p:nvSpPr>
        <p:spPr>
          <a:xfrm>
            <a:off x="3108850" y="681150"/>
            <a:ext cx="2916599" cy="43748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setGenero(String genero)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genero </a:t>
            </a:r>
            <a:r>
              <a:rPr lang="es" sz="800">
                <a:highlight>
                  <a:srgbClr val="FFFFFF"/>
                </a:highlight>
                <a:latin typeface="Roboto"/>
                <a:ea typeface="Roboto"/>
                <a:cs typeface="Roboto"/>
                <a:sym typeface="Roboto"/>
              </a:rPr>
              <a:t>= genero;</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a:t>
            </a:r>
            <a:r>
              <a:rPr lang="es" sz="800">
                <a:highlight>
                  <a:srgbClr val="FFFFFF"/>
                </a:highlight>
                <a:latin typeface="Roboto"/>
                <a:ea typeface="Roboto"/>
                <a:cs typeface="Roboto"/>
                <a:sym typeface="Roboto"/>
              </a:rPr>
              <a:t>String getCurso()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return </a:t>
            </a:r>
            <a:r>
              <a:rPr b="1" lang="es" sz="800">
                <a:solidFill>
                  <a:srgbClr val="660E7A"/>
                </a:solidFill>
                <a:highlight>
                  <a:srgbClr val="FFFFFF"/>
                </a:highlight>
                <a:latin typeface="Roboto"/>
                <a:ea typeface="Roboto"/>
                <a:cs typeface="Roboto"/>
                <a:sym typeface="Roboto"/>
              </a:rPr>
              <a:t>curso</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setCurso(String curso)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curso </a:t>
            </a:r>
            <a:r>
              <a:rPr lang="es" sz="800">
                <a:highlight>
                  <a:srgbClr val="FFFFFF"/>
                </a:highlight>
                <a:latin typeface="Roboto"/>
                <a:ea typeface="Roboto"/>
                <a:cs typeface="Roboto"/>
                <a:sym typeface="Roboto"/>
              </a:rPr>
              <a:t>= curso;</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r>
              <a:rPr lang="es" sz="800">
                <a:solidFill>
                  <a:srgbClr val="808000"/>
                </a:solidFill>
                <a:highlight>
                  <a:srgbClr val="FFFFFF"/>
                </a:highlight>
                <a:latin typeface="Roboto"/>
                <a:ea typeface="Roboto"/>
                <a:cs typeface="Roboto"/>
                <a:sym typeface="Roboto"/>
              </a:rPr>
              <a:t>@Override</a:t>
            </a:r>
          </a:p>
          <a:p>
            <a:pPr lvl="0" rtl="0">
              <a:spcBef>
                <a:spcPts val="0"/>
              </a:spcBef>
              <a:buNone/>
            </a:pPr>
            <a:r>
              <a:rPr lang="es" sz="800">
                <a:solidFill>
                  <a:srgbClr val="808000"/>
                </a:solidFill>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int </a:t>
            </a:r>
            <a:r>
              <a:rPr lang="es" sz="800">
                <a:highlight>
                  <a:srgbClr val="FFFFFF"/>
                </a:highlight>
                <a:latin typeface="Roboto"/>
                <a:ea typeface="Roboto"/>
                <a:cs typeface="Roboto"/>
                <a:sym typeface="Roboto"/>
              </a:rPr>
              <a:t>describeContents()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return </a:t>
            </a:r>
            <a:r>
              <a:rPr lang="es" sz="800">
                <a:solidFill>
                  <a:srgbClr val="0000FF"/>
                </a:solidFill>
                <a:highlight>
                  <a:srgbClr val="FFFFFF"/>
                </a:highlight>
                <a:latin typeface="Roboto"/>
                <a:ea typeface="Roboto"/>
                <a:cs typeface="Roboto"/>
                <a:sym typeface="Roboto"/>
              </a:rPr>
              <a:t>0</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r>
              <a:rPr lang="es" sz="800">
                <a:solidFill>
                  <a:srgbClr val="808000"/>
                </a:solidFill>
                <a:highlight>
                  <a:srgbClr val="FFFFFF"/>
                </a:highlight>
                <a:latin typeface="Roboto"/>
                <a:ea typeface="Roboto"/>
                <a:cs typeface="Roboto"/>
                <a:sym typeface="Roboto"/>
              </a:rPr>
              <a:t>@Override</a:t>
            </a:r>
          </a:p>
          <a:p>
            <a:pPr lvl="0" rtl="0">
              <a:spcBef>
                <a:spcPts val="0"/>
              </a:spcBef>
              <a:buNone/>
            </a:pPr>
            <a:r>
              <a:rPr lang="es" sz="800">
                <a:solidFill>
                  <a:srgbClr val="808000"/>
                </a:solidFill>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writeToParcel(Parcel dest, </a:t>
            </a:r>
            <a:r>
              <a:rPr b="1" lang="es" sz="800">
                <a:solidFill>
                  <a:srgbClr val="000080"/>
                </a:solidFill>
                <a:highlight>
                  <a:srgbClr val="FFFFFF"/>
                </a:highlight>
                <a:latin typeface="Roboto"/>
                <a:ea typeface="Roboto"/>
                <a:cs typeface="Roboto"/>
                <a:sym typeface="Roboto"/>
              </a:rPr>
              <a:t>int </a:t>
            </a:r>
            <a:r>
              <a:rPr lang="es" sz="800">
                <a:highlight>
                  <a:srgbClr val="FFFFFF"/>
                </a:highlight>
                <a:latin typeface="Roboto"/>
                <a:ea typeface="Roboto"/>
                <a:cs typeface="Roboto"/>
                <a:sym typeface="Roboto"/>
              </a:rPr>
              <a:t>flags) {</a:t>
            </a:r>
          </a:p>
          <a:p>
            <a:pPr lvl="0" rtl="0">
              <a:spcBef>
                <a:spcPts val="0"/>
              </a:spcBef>
              <a:buNone/>
            </a:pPr>
            <a:r>
              <a:rPr lang="es" sz="800">
                <a:highlight>
                  <a:srgbClr val="FFFFFF"/>
                </a:highlight>
                <a:latin typeface="Roboto"/>
                <a:ea typeface="Roboto"/>
                <a:cs typeface="Roboto"/>
                <a:sym typeface="Roboto"/>
              </a:rPr>
              <a:t>       dest.writeString(</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nombre</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dest.writeInt(</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edad</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dest.writeString(</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genero</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dest.writeString(</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curso</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p>
        </p:txBody>
      </p:sp>
      <p:sp>
        <p:nvSpPr>
          <p:cNvPr id="245" name="Shape 245"/>
          <p:cNvSpPr txBox="1"/>
          <p:nvPr/>
        </p:nvSpPr>
        <p:spPr>
          <a:xfrm>
            <a:off x="148450" y="681150"/>
            <a:ext cx="2960400" cy="43748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s" sz="800">
                <a:solidFill>
                  <a:srgbClr val="000080"/>
                </a:solidFill>
                <a:highlight>
                  <a:srgbClr val="FFFFFF"/>
                </a:highlight>
                <a:latin typeface="Roboto"/>
                <a:ea typeface="Roboto"/>
                <a:cs typeface="Roboto"/>
                <a:sym typeface="Roboto"/>
              </a:rPr>
              <a:t>public class </a:t>
            </a:r>
            <a:r>
              <a:rPr lang="es" sz="800">
                <a:highlight>
                  <a:srgbClr val="FFFFFF"/>
                </a:highlight>
                <a:latin typeface="Roboto"/>
                <a:ea typeface="Roboto"/>
                <a:cs typeface="Roboto"/>
                <a:sym typeface="Roboto"/>
              </a:rPr>
              <a:t>Alumnos </a:t>
            </a:r>
            <a:r>
              <a:rPr b="1" lang="es" sz="800">
                <a:solidFill>
                  <a:srgbClr val="000080"/>
                </a:solidFill>
                <a:highlight>
                  <a:srgbClr val="FFFFFF"/>
                </a:highlight>
                <a:latin typeface="Roboto"/>
                <a:ea typeface="Roboto"/>
                <a:cs typeface="Roboto"/>
                <a:sym typeface="Roboto"/>
              </a:rPr>
              <a:t>implements </a:t>
            </a:r>
            <a:r>
              <a:rPr lang="es" sz="800">
                <a:highlight>
                  <a:srgbClr val="FFFFFF"/>
                </a:highlight>
                <a:latin typeface="Roboto"/>
                <a:ea typeface="Roboto"/>
                <a:cs typeface="Roboto"/>
                <a:sym typeface="Roboto"/>
              </a:rPr>
              <a:t>Parcelable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private </a:t>
            </a:r>
            <a:r>
              <a:rPr lang="es" sz="800">
                <a:highlight>
                  <a:srgbClr val="FFFFFF"/>
                </a:highlight>
                <a:latin typeface="Roboto"/>
                <a:ea typeface="Roboto"/>
                <a:cs typeface="Roboto"/>
                <a:sym typeface="Roboto"/>
              </a:rPr>
              <a:t>String </a:t>
            </a:r>
            <a:r>
              <a:rPr b="1" lang="es" sz="800">
                <a:solidFill>
                  <a:srgbClr val="660E7A"/>
                </a:solidFill>
                <a:highlight>
                  <a:srgbClr val="FFFFFF"/>
                </a:highlight>
                <a:latin typeface="Roboto"/>
                <a:ea typeface="Roboto"/>
                <a:cs typeface="Roboto"/>
                <a:sym typeface="Roboto"/>
              </a:rPr>
              <a:t>nombre</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private int </a:t>
            </a:r>
            <a:r>
              <a:rPr b="1" lang="es" sz="800">
                <a:solidFill>
                  <a:srgbClr val="660E7A"/>
                </a:solidFill>
                <a:highlight>
                  <a:srgbClr val="FFFFFF"/>
                </a:highlight>
                <a:latin typeface="Roboto"/>
                <a:ea typeface="Roboto"/>
                <a:cs typeface="Roboto"/>
                <a:sym typeface="Roboto"/>
              </a:rPr>
              <a:t>edad</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private </a:t>
            </a:r>
            <a:r>
              <a:rPr lang="es" sz="800">
                <a:highlight>
                  <a:srgbClr val="FFFFFF"/>
                </a:highlight>
                <a:latin typeface="Roboto"/>
                <a:ea typeface="Roboto"/>
                <a:cs typeface="Roboto"/>
                <a:sym typeface="Roboto"/>
              </a:rPr>
              <a:t>String </a:t>
            </a:r>
            <a:r>
              <a:rPr b="1" lang="es" sz="800">
                <a:solidFill>
                  <a:srgbClr val="660E7A"/>
                </a:solidFill>
                <a:highlight>
                  <a:srgbClr val="FFFFFF"/>
                </a:highlight>
                <a:latin typeface="Roboto"/>
                <a:ea typeface="Roboto"/>
                <a:cs typeface="Roboto"/>
                <a:sym typeface="Roboto"/>
              </a:rPr>
              <a:t>genero</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private </a:t>
            </a:r>
            <a:r>
              <a:rPr lang="es" sz="800">
                <a:highlight>
                  <a:srgbClr val="FFFFFF"/>
                </a:highlight>
                <a:latin typeface="Roboto"/>
                <a:ea typeface="Roboto"/>
                <a:cs typeface="Roboto"/>
                <a:sym typeface="Roboto"/>
              </a:rPr>
              <a:t>String </a:t>
            </a:r>
            <a:r>
              <a:rPr b="1" lang="es" sz="800">
                <a:solidFill>
                  <a:srgbClr val="660E7A"/>
                </a:solidFill>
                <a:highlight>
                  <a:srgbClr val="FFFFFF"/>
                </a:highlight>
                <a:latin typeface="Roboto"/>
                <a:ea typeface="Roboto"/>
                <a:cs typeface="Roboto"/>
                <a:sym typeface="Roboto"/>
              </a:rPr>
              <a:t>curso</a:t>
            </a:r>
            <a:r>
              <a:rPr lang="es" sz="800">
                <a:highlight>
                  <a:srgbClr val="FFFFFF"/>
                </a:highlight>
                <a:latin typeface="Roboto"/>
                <a:ea typeface="Roboto"/>
                <a:cs typeface="Roboto"/>
                <a:sym typeface="Roboto"/>
              </a:rPr>
              <a:t>;</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a:t>
            </a:r>
            <a:r>
              <a:rPr lang="es" sz="800">
                <a:highlight>
                  <a:srgbClr val="FFFFFF"/>
                </a:highlight>
                <a:latin typeface="Roboto"/>
                <a:ea typeface="Roboto"/>
                <a:cs typeface="Roboto"/>
                <a:sym typeface="Roboto"/>
              </a:rPr>
              <a:t>Alumnos(String nombre, </a:t>
            </a:r>
            <a:r>
              <a:rPr b="1" lang="es" sz="800">
                <a:solidFill>
                  <a:srgbClr val="000080"/>
                </a:solidFill>
                <a:highlight>
                  <a:srgbClr val="FFFFFF"/>
                </a:highlight>
                <a:latin typeface="Roboto"/>
                <a:ea typeface="Roboto"/>
                <a:cs typeface="Roboto"/>
                <a:sym typeface="Roboto"/>
              </a:rPr>
              <a:t>int </a:t>
            </a:r>
            <a:r>
              <a:rPr lang="es" sz="800">
                <a:highlight>
                  <a:srgbClr val="FFFFFF"/>
                </a:highlight>
                <a:latin typeface="Roboto"/>
                <a:ea typeface="Roboto"/>
                <a:cs typeface="Roboto"/>
                <a:sym typeface="Roboto"/>
              </a:rPr>
              <a:t>edad, String genero, String curso)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nombre </a:t>
            </a:r>
            <a:r>
              <a:rPr lang="es" sz="800">
                <a:highlight>
                  <a:srgbClr val="FFFFFF"/>
                </a:highlight>
                <a:latin typeface="Roboto"/>
                <a:ea typeface="Roboto"/>
                <a:cs typeface="Roboto"/>
                <a:sym typeface="Roboto"/>
              </a:rPr>
              <a:t>= nombre;</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edad </a:t>
            </a:r>
            <a:r>
              <a:rPr lang="es" sz="800">
                <a:highlight>
                  <a:srgbClr val="FFFFFF"/>
                </a:highlight>
                <a:latin typeface="Roboto"/>
                <a:ea typeface="Roboto"/>
                <a:cs typeface="Roboto"/>
                <a:sym typeface="Roboto"/>
              </a:rPr>
              <a:t>= edad;</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genero </a:t>
            </a:r>
            <a:r>
              <a:rPr lang="es" sz="800">
                <a:highlight>
                  <a:srgbClr val="FFFFFF"/>
                </a:highlight>
                <a:latin typeface="Roboto"/>
                <a:ea typeface="Roboto"/>
                <a:cs typeface="Roboto"/>
                <a:sym typeface="Roboto"/>
              </a:rPr>
              <a:t>= genero;</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curso </a:t>
            </a:r>
            <a:r>
              <a:rPr lang="es" sz="800">
                <a:highlight>
                  <a:srgbClr val="FFFFFF"/>
                </a:highlight>
                <a:latin typeface="Roboto"/>
                <a:ea typeface="Roboto"/>
                <a:cs typeface="Roboto"/>
                <a:sym typeface="Roboto"/>
              </a:rPr>
              <a:t>= curso;</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a:t>
            </a:r>
            <a:r>
              <a:rPr lang="es" sz="800">
                <a:highlight>
                  <a:srgbClr val="FFFFFF"/>
                </a:highlight>
                <a:latin typeface="Roboto"/>
                <a:ea typeface="Roboto"/>
                <a:cs typeface="Roboto"/>
                <a:sym typeface="Roboto"/>
              </a:rPr>
              <a:t>String getNombre()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return </a:t>
            </a:r>
            <a:r>
              <a:rPr b="1" lang="es" sz="800">
                <a:solidFill>
                  <a:srgbClr val="660E7A"/>
                </a:solidFill>
                <a:highlight>
                  <a:srgbClr val="FFFFFF"/>
                </a:highlight>
                <a:latin typeface="Roboto"/>
                <a:ea typeface="Roboto"/>
                <a:cs typeface="Roboto"/>
                <a:sym typeface="Roboto"/>
              </a:rPr>
              <a:t>nombre</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setNombre(String nombre)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nombre </a:t>
            </a:r>
            <a:r>
              <a:rPr lang="es" sz="800">
                <a:highlight>
                  <a:srgbClr val="FFFFFF"/>
                </a:highlight>
                <a:latin typeface="Roboto"/>
                <a:ea typeface="Roboto"/>
                <a:cs typeface="Roboto"/>
                <a:sym typeface="Roboto"/>
              </a:rPr>
              <a:t>= nombre;</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int </a:t>
            </a:r>
            <a:r>
              <a:rPr lang="es" sz="800">
                <a:highlight>
                  <a:srgbClr val="FFFFFF"/>
                </a:highlight>
                <a:latin typeface="Roboto"/>
                <a:ea typeface="Roboto"/>
                <a:cs typeface="Roboto"/>
                <a:sym typeface="Roboto"/>
              </a:rPr>
              <a:t>getEdad()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return </a:t>
            </a:r>
            <a:r>
              <a:rPr b="1" lang="es" sz="800">
                <a:solidFill>
                  <a:srgbClr val="660E7A"/>
                </a:solidFill>
                <a:highlight>
                  <a:srgbClr val="FFFFFF"/>
                </a:highlight>
                <a:latin typeface="Roboto"/>
                <a:ea typeface="Roboto"/>
                <a:cs typeface="Roboto"/>
                <a:sym typeface="Roboto"/>
              </a:rPr>
              <a:t>edad</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setEdad(</a:t>
            </a:r>
            <a:r>
              <a:rPr b="1" lang="es" sz="800">
                <a:solidFill>
                  <a:srgbClr val="000080"/>
                </a:solidFill>
                <a:highlight>
                  <a:srgbClr val="FFFFFF"/>
                </a:highlight>
                <a:latin typeface="Roboto"/>
                <a:ea typeface="Roboto"/>
                <a:cs typeface="Roboto"/>
                <a:sym typeface="Roboto"/>
              </a:rPr>
              <a:t>int </a:t>
            </a:r>
            <a:r>
              <a:rPr lang="es" sz="800">
                <a:highlight>
                  <a:srgbClr val="FFFFFF"/>
                </a:highlight>
                <a:latin typeface="Roboto"/>
                <a:ea typeface="Roboto"/>
                <a:cs typeface="Roboto"/>
                <a:sym typeface="Roboto"/>
              </a:rPr>
              <a:t>edad)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edad </a:t>
            </a:r>
            <a:r>
              <a:rPr lang="es" sz="800">
                <a:highlight>
                  <a:srgbClr val="FFFFFF"/>
                </a:highlight>
                <a:latin typeface="Roboto"/>
                <a:ea typeface="Roboto"/>
                <a:cs typeface="Roboto"/>
                <a:sym typeface="Roboto"/>
              </a:rPr>
              <a:t>= edad;</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a:t>
            </a:r>
            <a:r>
              <a:rPr lang="es" sz="800">
                <a:highlight>
                  <a:srgbClr val="FFFFFF"/>
                </a:highlight>
                <a:latin typeface="Roboto"/>
                <a:ea typeface="Roboto"/>
                <a:cs typeface="Roboto"/>
                <a:sym typeface="Roboto"/>
              </a:rPr>
              <a:t>String getGenero()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return </a:t>
            </a:r>
            <a:r>
              <a:rPr b="1" lang="es" sz="800">
                <a:solidFill>
                  <a:srgbClr val="660E7A"/>
                </a:solidFill>
                <a:highlight>
                  <a:srgbClr val="FFFFFF"/>
                </a:highlight>
                <a:latin typeface="Roboto"/>
                <a:ea typeface="Roboto"/>
                <a:cs typeface="Roboto"/>
                <a:sym typeface="Roboto"/>
              </a:rPr>
              <a:t>genero</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a:t>
            </a:r>
          </a:p>
        </p:txBody>
      </p:sp>
      <p:sp>
        <p:nvSpPr>
          <p:cNvPr id="246" name="Shape 246"/>
          <p:cNvSpPr txBox="1"/>
          <p:nvPr/>
        </p:nvSpPr>
        <p:spPr>
          <a:xfrm>
            <a:off x="6025450" y="681150"/>
            <a:ext cx="3000000" cy="43748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s" sz="800">
                <a:solidFill>
                  <a:srgbClr val="000080"/>
                </a:solidFill>
                <a:highlight>
                  <a:srgbClr val="FFFFFF"/>
                </a:highlight>
                <a:latin typeface="Roboto"/>
                <a:ea typeface="Roboto"/>
                <a:cs typeface="Roboto"/>
                <a:sym typeface="Roboto"/>
              </a:rPr>
              <a:t>protected </a:t>
            </a:r>
            <a:r>
              <a:rPr lang="es" sz="800">
                <a:highlight>
                  <a:srgbClr val="FFFFFF"/>
                </a:highlight>
                <a:latin typeface="Roboto"/>
                <a:ea typeface="Roboto"/>
                <a:cs typeface="Roboto"/>
                <a:sym typeface="Roboto"/>
              </a:rPr>
              <a:t>Alumnos(Parcel in)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nombre </a:t>
            </a:r>
            <a:r>
              <a:rPr lang="es" sz="800">
                <a:highlight>
                  <a:srgbClr val="FFFFFF"/>
                </a:highlight>
                <a:latin typeface="Roboto"/>
                <a:ea typeface="Roboto"/>
                <a:cs typeface="Roboto"/>
                <a:sym typeface="Roboto"/>
              </a:rPr>
              <a:t>= in.readString();</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edad </a:t>
            </a:r>
            <a:r>
              <a:rPr lang="es" sz="800">
                <a:highlight>
                  <a:srgbClr val="FFFFFF"/>
                </a:highlight>
                <a:latin typeface="Roboto"/>
                <a:ea typeface="Roboto"/>
                <a:cs typeface="Roboto"/>
                <a:sym typeface="Roboto"/>
              </a:rPr>
              <a:t>= in.readInt();</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genero </a:t>
            </a:r>
            <a:r>
              <a:rPr lang="es" sz="800">
                <a:highlight>
                  <a:srgbClr val="FFFFFF"/>
                </a:highlight>
                <a:latin typeface="Roboto"/>
                <a:ea typeface="Roboto"/>
                <a:cs typeface="Roboto"/>
                <a:sym typeface="Roboto"/>
              </a:rPr>
              <a:t>= in.readString();</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a:t>
            </a:r>
            <a:r>
              <a:rPr b="1" lang="es" sz="800">
                <a:solidFill>
                  <a:srgbClr val="660E7A"/>
                </a:solidFill>
                <a:highlight>
                  <a:srgbClr val="FFFFFF"/>
                </a:highlight>
                <a:latin typeface="Roboto"/>
                <a:ea typeface="Roboto"/>
                <a:cs typeface="Roboto"/>
                <a:sym typeface="Roboto"/>
              </a:rPr>
              <a:t>curso </a:t>
            </a:r>
            <a:r>
              <a:rPr lang="es" sz="800">
                <a:highlight>
                  <a:srgbClr val="FFFFFF"/>
                </a:highlight>
                <a:latin typeface="Roboto"/>
                <a:ea typeface="Roboto"/>
                <a:cs typeface="Roboto"/>
                <a:sym typeface="Roboto"/>
              </a:rPr>
              <a:t>= in.readString();</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static final </a:t>
            </a:r>
            <a:r>
              <a:rPr lang="es" sz="800">
                <a:highlight>
                  <a:srgbClr val="FFFFFF"/>
                </a:highlight>
                <a:latin typeface="Roboto"/>
                <a:ea typeface="Roboto"/>
                <a:cs typeface="Roboto"/>
                <a:sym typeface="Roboto"/>
              </a:rPr>
              <a:t>Parcelable.Creator&lt;Alumnos&gt; </a:t>
            </a:r>
            <a:r>
              <a:rPr b="1" i="1" lang="es" sz="800">
                <a:solidFill>
                  <a:srgbClr val="660E7A"/>
                </a:solidFill>
                <a:highlight>
                  <a:srgbClr val="FFFFFF"/>
                </a:highlight>
                <a:latin typeface="Roboto"/>
                <a:ea typeface="Roboto"/>
                <a:cs typeface="Roboto"/>
                <a:sym typeface="Roboto"/>
              </a:rPr>
              <a:t>CREATOR </a:t>
            </a: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new </a:t>
            </a:r>
            <a:r>
              <a:rPr lang="es" sz="800">
                <a:highlight>
                  <a:srgbClr val="FFFFFF"/>
                </a:highlight>
                <a:latin typeface="Roboto"/>
                <a:ea typeface="Roboto"/>
                <a:cs typeface="Roboto"/>
                <a:sym typeface="Roboto"/>
              </a:rPr>
              <a:t>Parcelable.Creator&lt;Alumnos&gt;()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a:t>
            </a:r>
            <a:r>
              <a:rPr lang="es" sz="800">
                <a:highlight>
                  <a:srgbClr val="FFFFFF"/>
                </a:highlight>
                <a:latin typeface="Roboto"/>
                <a:ea typeface="Roboto"/>
                <a:cs typeface="Roboto"/>
                <a:sym typeface="Roboto"/>
              </a:rPr>
              <a:t>Alumnos createFromParcel(Parcel source)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return new </a:t>
            </a:r>
            <a:r>
              <a:rPr lang="es" sz="800">
                <a:highlight>
                  <a:srgbClr val="FFFFFF"/>
                </a:highlight>
                <a:latin typeface="Roboto"/>
                <a:ea typeface="Roboto"/>
                <a:cs typeface="Roboto"/>
                <a:sym typeface="Roboto"/>
              </a:rPr>
              <a:t>Alumnos(source);</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t/>
            </a:r>
            <a:endParaRPr sz="800">
              <a:highlight>
                <a:srgbClr val="FFFFFF"/>
              </a:highlight>
              <a:latin typeface="Roboto"/>
              <a:ea typeface="Roboto"/>
              <a:cs typeface="Roboto"/>
              <a:sym typeface="Roboto"/>
            </a:endParaRP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a:t>
            </a:r>
            <a:r>
              <a:rPr lang="es" sz="800">
                <a:highlight>
                  <a:srgbClr val="FFFFFF"/>
                </a:highlight>
                <a:latin typeface="Roboto"/>
                <a:ea typeface="Roboto"/>
                <a:cs typeface="Roboto"/>
                <a:sym typeface="Roboto"/>
              </a:rPr>
              <a:t>Alumnos[] newArray(</a:t>
            </a:r>
            <a:r>
              <a:rPr b="1" lang="es" sz="800">
                <a:solidFill>
                  <a:srgbClr val="000080"/>
                </a:solidFill>
                <a:highlight>
                  <a:srgbClr val="FFFFFF"/>
                </a:highlight>
                <a:latin typeface="Roboto"/>
                <a:ea typeface="Roboto"/>
                <a:cs typeface="Roboto"/>
                <a:sym typeface="Roboto"/>
              </a:rPr>
              <a:t>int </a:t>
            </a:r>
            <a:r>
              <a:rPr lang="es" sz="800">
                <a:highlight>
                  <a:srgbClr val="FFFFFF"/>
                </a:highlight>
                <a:latin typeface="Roboto"/>
                <a:ea typeface="Roboto"/>
                <a:cs typeface="Roboto"/>
                <a:sym typeface="Roboto"/>
              </a:rPr>
              <a:t>size) {</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return new </a:t>
            </a:r>
            <a:r>
              <a:rPr lang="es" sz="800">
                <a:highlight>
                  <a:srgbClr val="FFFFFF"/>
                </a:highlight>
                <a:latin typeface="Roboto"/>
                <a:ea typeface="Roboto"/>
                <a:cs typeface="Roboto"/>
                <a:sym typeface="Roboto"/>
              </a:rPr>
              <a:t>Alumnos[size];</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a:t>
            </a:r>
          </a:p>
        </p:txBody>
      </p:sp>
      <p:sp>
        <p:nvSpPr>
          <p:cNvPr id="247" name="Shape 247"/>
          <p:cNvSpPr txBox="1"/>
          <p:nvPr/>
        </p:nvSpPr>
        <p:spPr>
          <a:xfrm>
            <a:off x="3925300" y="785925"/>
            <a:ext cx="1283699" cy="244500"/>
          </a:xfrm>
          <a:prstGeom prst="rect">
            <a:avLst/>
          </a:prstGeom>
          <a:solidFill>
            <a:srgbClr val="FFFFFF"/>
          </a:solidFill>
          <a:ln>
            <a:noFill/>
          </a:ln>
        </p:spPr>
        <p:txBody>
          <a:bodyPr anchorCtr="0" anchor="t" bIns="91425" lIns="91425" rIns="91425" tIns="91425">
            <a:noAutofit/>
          </a:bodyPr>
          <a:lstStyle/>
          <a:p>
            <a:pPr lvl="0">
              <a:spcBef>
                <a:spcPts val="0"/>
              </a:spcBef>
              <a:buNone/>
            </a:pPr>
            <a:r>
              <a:rPr lang="es"/>
              <a:t>continuacion</a:t>
            </a:r>
          </a:p>
        </p:txBody>
      </p:sp>
      <p:sp>
        <p:nvSpPr>
          <p:cNvPr id="248" name="Shape 248"/>
          <p:cNvSpPr txBox="1"/>
          <p:nvPr/>
        </p:nvSpPr>
        <p:spPr>
          <a:xfrm>
            <a:off x="6863800" y="885950"/>
            <a:ext cx="1323300" cy="2445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s"/>
              <a:t>continuacion</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PARCELABLE</a:t>
            </a:r>
          </a:p>
        </p:txBody>
      </p:sp>
      <p:sp>
        <p:nvSpPr>
          <p:cNvPr id="254" name="Shape 254"/>
          <p:cNvSpPr txBox="1"/>
          <p:nvPr/>
        </p:nvSpPr>
        <p:spPr>
          <a:xfrm>
            <a:off x="98250" y="951875"/>
            <a:ext cx="3344699" cy="19386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s" sz="800">
                <a:solidFill>
                  <a:srgbClr val="808080"/>
                </a:solidFill>
                <a:highlight>
                  <a:srgbClr val="FFFFFF"/>
                </a:highlight>
                <a:latin typeface="Roboto"/>
                <a:ea typeface="Roboto"/>
                <a:cs typeface="Roboto"/>
                <a:sym typeface="Roboto"/>
              </a:rPr>
              <a:t>//Declaramos la variable</a:t>
            </a:r>
          </a:p>
          <a:p>
            <a:pPr lvl="0" rtl="0">
              <a:spcBef>
                <a:spcPts val="0"/>
              </a:spcBef>
              <a:buNone/>
            </a:pPr>
            <a:r>
              <a:rPr b="1" lang="es" sz="800">
                <a:solidFill>
                  <a:srgbClr val="000080"/>
                </a:solidFill>
                <a:highlight>
                  <a:srgbClr val="FFFFFF"/>
                </a:highlight>
                <a:latin typeface="Roboto"/>
                <a:ea typeface="Roboto"/>
                <a:cs typeface="Roboto"/>
                <a:sym typeface="Roboto"/>
              </a:rPr>
              <a:t>final </a:t>
            </a:r>
            <a:r>
              <a:rPr lang="es" sz="800">
                <a:highlight>
                  <a:srgbClr val="FFFFFF"/>
                </a:highlight>
                <a:latin typeface="Roboto"/>
                <a:ea typeface="Roboto"/>
                <a:cs typeface="Roboto"/>
                <a:sym typeface="Roboto"/>
              </a:rPr>
              <a:t>Alumnos manel=</a:t>
            </a:r>
            <a:r>
              <a:rPr b="1" lang="es" sz="800">
                <a:solidFill>
                  <a:srgbClr val="000080"/>
                </a:solidFill>
                <a:highlight>
                  <a:srgbClr val="FFFFFF"/>
                </a:highlight>
                <a:latin typeface="Roboto"/>
                <a:ea typeface="Roboto"/>
                <a:cs typeface="Roboto"/>
                <a:sym typeface="Roboto"/>
              </a:rPr>
              <a:t>new </a:t>
            </a:r>
            <a:r>
              <a:rPr lang="es" sz="800">
                <a:highlight>
                  <a:srgbClr val="FFFFFF"/>
                </a:highlight>
                <a:latin typeface="Roboto"/>
                <a:ea typeface="Roboto"/>
                <a:cs typeface="Roboto"/>
                <a:sym typeface="Roboto"/>
              </a:rPr>
              <a:t>Alumnos(</a:t>
            </a:r>
            <a:r>
              <a:rPr b="1" lang="es" sz="800">
                <a:solidFill>
                  <a:srgbClr val="008000"/>
                </a:solidFill>
                <a:highlight>
                  <a:srgbClr val="FFFFFF"/>
                </a:highlight>
                <a:latin typeface="Roboto"/>
                <a:ea typeface="Roboto"/>
                <a:cs typeface="Roboto"/>
                <a:sym typeface="Roboto"/>
              </a:rPr>
              <a:t>"manel"</a:t>
            </a:r>
            <a:r>
              <a:rPr lang="es" sz="800">
                <a:highlight>
                  <a:srgbClr val="FFFFFF"/>
                </a:highlight>
                <a:latin typeface="Roboto"/>
                <a:ea typeface="Roboto"/>
                <a:cs typeface="Roboto"/>
                <a:sym typeface="Roboto"/>
              </a:rPr>
              <a:t>,</a:t>
            </a:r>
            <a:r>
              <a:rPr lang="es" sz="800">
                <a:solidFill>
                  <a:srgbClr val="0000FF"/>
                </a:solidFill>
                <a:highlight>
                  <a:srgbClr val="FFFFFF"/>
                </a:highlight>
                <a:latin typeface="Roboto"/>
                <a:ea typeface="Roboto"/>
                <a:cs typeface="Roboto"/>
                <a:sym typeface="Roboto"/>
              </a:rPr>
              <a:t>42</a:t>
            </a:r>
            <a:r>
              <a:rPr lang="es" sz="800">
                <a:highlight>
                  <a:srgbClr val="FFFFFF"/>
                </a:highlight>
                <a:latin typeface="Roboto"/>
                <a:ea typeface="Roboto"/>
                <a:cs typeface="Roboto"/>
                <a:sym typeface="Roboto"/>
              </a:rPr>
              <a:t>,</a:t>
            </a:r>
            <a:r>
              <a:rPr b="1" lang="es" sz="800">
                <a:solidFill>
                  <a:srgbClr val="008000"/>
                </a:solidFill>
                <a:highlight>
                  <a:srgbClr val="FFFFFF"/>
                </a:highlight>
                <a:latin typeface="Roboto"/>
                <a:ea typeface="Roboto"/>
                <a:cs typeface="Roboto"/>
                <a:sym typeface="Roboto"/>
              </a:rPr>
              <a:t>"hombre"</a:t>
            </a:r>
            <a:r>
              <a:rPr lang="es" sz="800">
                <a:highlight>
                  <a:srgbClr val="FFFFFF"/>
                </a:highlight>
                <a:latin typeface="Roboto"/>
                <a:ea typeface="Roboto"/>
                <a:cs typeface="Roboto"/>
                <a:sym typeface="Roboto"/>
              </a:rPr>
              <a:t>,</a:t>
            </a:r>
            <a:r>
              <a:rPr b="1" lang="es" sz="800">
                <a:solidFill>
                  <a:srgbClr val="008000"/>
                </a:solidFill>
                <a:highlight>
                  <a:srgbClr val="FFFFFF"/>
                </a:highlight>
                <a:latin typeface="Roboto"/>
                <a:ea typeface="Roboto"/>
                <a:cs typeface="Roboto"/>
                <a:sym typeface="Roboto"/>
              </a:rPr>
              <a:t>"android"</a:t>
            </a:r>
            <a:r>
              <a:rPr lang="es" sz="800">
                <a:highlight>
                  <a:srgbClr val="FFFFFF"/>
                </a:highlight>
                <a:latin typeface="Roboto"/>
                <a:ea typeface="Roboto"/>
                <a:cs typeface="Roboto"/>
                <a:sym typeface="Roboto"/>
              </a:rPr>
              <a:t>);</a:t>
            </a:r>
          </a:p>
          <a:p>
            <a:pPr lvl="0" rtl="0">
              <a:spcBef>
                <a:spcPts val="0"/>
              </a:spcBef>
              <a:buNone/>
            </a:pPr>
            <a:r>
              <a:rPr b="1" lang="es" sz="800">
                <a:solidFill>
                  <a:srgbClr val="660E7A"/>
                </a:solidFill>
                <a:highlight>
                  <a:srgbClr val="FFFFFF"/>
                </a:highlight>
                <a:latin typeface="Roboto"/>
                <a:ea typeface="Roboto"/>
                <a:cs typeface="Roboto"/>
                <a:sym typeface="Roboto"/>
              </a:rPr>
              <a:t>btn</a:t>
            </a:r>
            <a:r>
              <a:rPr lang="es" sz="800">
                <a:highlight>
                  <a:srgbClr val="FFFFFF"/>
                </a:highlight>
                <a:latin typeface="Roboto"/>
                <a:ea typeface="Roboto"/>
                <a:cs typeface="Roboto"/>
                <a:sym typeface="Roboto"/>
              </a:rPr>
              <a:t>=(Button) findViewById(R.id.</a:t>
            </a:r>
            <a:r>
              <a:rPr b="1" i="1" lang="es" sz="800">
                <a:solidFill>
                  <a:srgbClr val="660E7A"/>
                </a:solidFill>
                <a:highlight>
                  <a:srgbClr val="FFFFFF"/>
                </a:highlight>
                <a:latin typeface="Roboto"/>
                <a:ea typeface="Roboto"/>
                <a:cs typeface="Roboto"/>
                <a:sym typeface="Roboto"/>
              </a:rPr>
              <a:t>mainActivity_btn</a:t>
            </a:r>
            <a:r>
              <a:rPr lang="es" sz="800">
                <a:highlight>
                  <a:srgbClr val="FFFFFF"/>
                </a:highlight>
                <a:latin typeface="Roboto"/>
                <a:ea typeface="Roboto"/>
                <a:cs typeface="Roboto"/>
                <a:sym typeface="Roboto"/>
              </a:rPr>
              <a:t>);</a:t>
            </a:r>
          </a:p>
          <a:p>
            <a:pPr lvl="0" rtl="0">
              <a:spcBef>
                <a:spcPts val="0"/>
              </a:spcBef>
              <a:buNone/>
            </a:pPr>
            <a:r>
              <a:rPr b="1" lang="es" sz="800">
                <a:solidFill>
                  <a:srgbClr val="660E7A"/>
                </a:solidFill>
                <a:highlight>
                  <a:srgbClr val="FFFFFF"/>
                </a:highlight>
                <a:latin typeface="Roboto"/>
                <a:ea typeface="Roboto"/>
                <a:cs typeface="Roboto"/>
                <a:sym typeface="Roboto"/>
              </a:rPr>
              <a:t>btn</a:t>
            </a:r>
            <a:r>
              <a:rPr lang="es" sz="800">
                <a:highlight>
                  <a:srgbClr val="FFFFFF"/>
                </a:highlight>
                <a:latin typeface="Roboto"/>
                <a:ea typeface="Roboto"/>
                <a:cs typeface="Roboto"/>
                <a:sym typeface="Roboto"/>
              </a:rPr>
              <a:t>.setOnClickListener(</a:t>
            </a:r>
            <a:r>
              <a:rPr b="1" lang="es" sz="800">
                <a:solidFill>
                  <a:srgbClr val="000080"/>
                </a:solidFill>
                <a:highlight>
                  <a:srgbClr val="FFFFFF"/>
                </a:highlight>
                <a:latin typeface="Roboto"/>
                <a:ea typeface="Roboto"/>
                <a:cs typeface="Roboto"/>
                <a:sym typeface="Roboto"/>
              </a:rPr>
              <a:t>new </a:t>
            </a:r>
            <a:r>
              <a:rPr lang="es" sz="800">
                <a:highlight>
                  <a:srgbClr val="FFFFFF"/>
                </a:highlight>
                <a:latin typeface="Roboto"/>
                <a:ea typeface="Roboto"/>
                <a:cs typeface="Roboto"/>
                <a:sym typeface="Roboto"/>
              </a:rPr>
              <a:t>View.OnClickListener() {</a:t>
            </a:r>
          </a:p>
          <a:p>
            <a:pPr lvl="0" rtl="0">
              <a:spcBef>
                <a:spcPts val="0"/>
              </a:spcBef>
              <a:buNone/>
            </a:pPr>
            <a:r>
              <a:rPr lang="es" sz="800">
                <a:highlight>
                  <a:srgbClr val="FFFFFF"/>
                </a:highlight>
                <a:latin typeface="Roboto"/>
                <a:ea typeface="Roboto"/>
                <a:cs typeface="Roboto"/>
                <a:sym typeface="Roboto"/>
              </a:rPr>
              <a:t>   </a:t>
            </a:r>
            <a:r>
              <a:rPr lang="es" sz="800">
                <a:solidFill>
                  <a:srgbClr val="808000"/>
                </a:solidFill>
                <a:highlight>
                  <a:srgbClr val="FFFFFF"/>
                </a:highlight>
                <a:latin typeface="Roboto"/>
                <a:ea typeface="Roboto"/>
                <a:cs typeface="Roboto"/>
                <a:sym typeface="Roboto"/>
              </a:rPr>
              <a:t>@Override</a:t>
            </a:r>
          </a:p>
          <a:p>
            <a:pPr lvl="0" rtl="0">
              <a:spcBef>
                <a:spcPts val="0"/>
              </a:spcBef>
              <a:buNone/>
            </a:pPr>
            <a:r>
              <a:rPr lang="es" sz="800">
                <a:solidFill>
                  <a:srgbClr val="808000"/>
                </a:solidFill>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onClick(View v) {</a:t>
            </a:r>
          </a:p>
          <a:p>
            <a:pPr lvl="0" rtl="0">
              <a:spcBef>
                <a:spcPts val="0"/>
              </a:spcBef>
              <a:buNone/>
            </a:pPr>
            <a:r>
              <a:rPr lang="es" sz="800">
                <a:highlight>
                  <a:srgbClr val="FFFFFF"/>
                </a:highlight>
                <a:latin typeface="Roboto"/>
                <a:ea typeface="Roboto"/>
                <a:cs typeface="Roboto"/>
                <a:sym typeface="Roboto"/>
              </a:rPr>
              <a:t>       </a:t>
            </a:r>
            <a:r>
              <a:rPr i="1" lang="es" sz="800">
                <a:solidFill>
                  <a:srgbClr val="808080"/>
                </a:solidFill>
                <a:highlight>
                  <a:srgbClr val="FFFFFF"/>
                </a:highlight>
                <a:latin typeface="Roboto"/>
                <a:ea typeface="Roboto"/>
                <a:cs typeface="Roboto"/>
                <a:sym typeface="Roboto"/>
              </a:rPr>
              <a:t>//Generamos el Intent con información.</a:t>
            </a:r>
          </a:p>
          <a:p>
            <a:pPr lvl="0" rtl="0">
              <a:spcBef>
                <a:spcPts val="0"/>
              </a:spcBef>
              <a:buNone/>
            </a:pPr>
            <a:r>
              <a:rPr i="1" lang="es" sz="800">
                <a:solidFill>
                  <a:srgbClr val="808080"/>
                </a:solidFill>
                <a:highlight>
                  <a:srgbClr val="FFFFFF"/>
                </a:highlight>
                <a:latin typeface="Roboto"/>
                <a:ea typeface="Roboto"/>
                <a:cs typeface="Roboto"/>
                <a:sym typeface="Roboto"/>
              </a:rPr>
              <a:t>       </a:t>
            </a:r>
            <a:r>
              <a:rPr lang="es" sz="800">
                <a:highlight>
                  <a:srgbClr val="E4E4FF"/>
                </a:highlight>
                <a:latin typeface="Roboto"/>
                <a:ea typeface="Roboto"/>
                <a:cs typeface="Roboto"/>
                <a:sym typeface="Roboto"/>
              </a:rPr>
              <a:t>Intent</a:t>
            </a:r>
            <a:r>
              <a:rPr lang="es" sz="800">
                <a:highlight>
                  <a:srgbClr val="FFFFFF"/>
                </a:highlight>
                <a:latin typeface="Roboto"/>
                <a:ea typeface="Roboto"/>
                <a:cs typeface="Roboto"/>
                <a:sym typeface="Roboto"/>
              </a:rPr>
              <a:t> ir = </a:t>
            </a:r>
            <a:r>
              <a:rPr b="1" lang="es" sz="800">
                <a:solidFill>
                  <a:srgbClr val="000080"/>
                </a:solidFill>
                <a:highlight>
                  <a:srgbClr val="FFFFFF"/>
                </a:highlight>
                <a:latin typeface="Roboto"/>
                <a:ea typeface="Roboto"/>
                <a:cs typeface="Roboto"/>
                <a:sym typeface="Roboto"/>
              </a:rPr>
              <a:t>new </a:t>
            </a:r>
            <a:r>
              <a:rPr lang="es" sz="800">
                <a:highlight>
                  <a:srgbClr val="E4E4FF"/>
                </a:highlight>
                <a:latin typeface="Roboto"/>
                <a:ea typeface="Roboto"/>
                <a:cs typeface="Roboto"/>
                <a:sym typeface="Roboto"/>
              </a:rPr>
              <a:t>Intent</a:t>
            </a:r>
            <a:r>
              <a:rPr lang="es" sz="800">
                <a:highlight>
                  <a:srgbClr val="FFFFFF"/>
                </a:highlight>
                <a:latin typeface="Roboto"/>
                <a:ea typeface="Roboto"/>
                <a:cs typeface="Roboto"/>
                <a:sym typeface="Roboto"/>
              </a:rPr>
              <a:t>(MainActivity.</a:t>
            </a:r>
            <a:r>
              <a:rPr b="1" lang="es" sz="800">
                <a:solidFill>
                  <a:srgbClr val="000080"/>
                </a:solidFill>
                <a:highlight>
                  <a:srgbClr val="FFFFFF"/>
                </a:highlight>
                <a:latin typeface="Roboto"/>
                <a:ea typeface="Roboto"/>
                <a:cs typeface="Roboto"/>
                <a:sym typeface="Roboto"/>
              </a:rPr>
              <a:t>this</a:t>
            </a:r>
            <a:r>
              <a:rPr lang="es" sz="800">
                <a:highlight>
                  <a:srgbClr val="FFFFFF"/>
                </a:highlight>
                <a:latin typeface="Roboto"/>
                <a:ea typeface="Roboto"/>
                <a:cs typeface="Roboto"/>
                <a:sym typeface="Roboto"/>
              </a:rPr>
              <a:t>, SegundaClase.</a:t>
            </a:r>
            <a:r>
              <a:rPr b="1" lang="es" sz="800">
                <a:solidFill>
                  <a:srgbClr val="000080"/>
                </a:solidFill>
                <a:highlight>
                  <a:srgbClr val="FFFFFF"/>
                </a:highlight>
                <a:latin typeface="Roboto"/>
                <a:ea typeface="Roboto"/>
                <a:cs typeface="Roboto"/>
                <a:sym typeface="Roboto"/>
              </a:rPr>
              <a:t>class</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ir.putExtra(</a:t>
            </a:r>
            <a:r>
              <a:rPr b="1" lang="es" sz="800">
                <a:solidFill>
                  <a:srgbClr val="008000"/>
                </a:solidFill>
                <a:highlight>
                  <a:srgbClr val="FFFFFF"/>
                </a:highlight>
                <a:latin typeface="Roboto"/>
                <a:ea typeface="Roboto"/>
                <a:cs typeface="Roboto"/>
                <a:sym typeface="Roboto"/>
              </a:rPr>
              <a:t>"key"</a:t>
            </a:r>
            <a:r>
              <a:rPr lang="es" sz="800">
                <a:highlight>
                  <a:srgbClr val="FFFFFF"/>
                </a:highlight>
                <a:latin typeface="Roboto"/>
                <a:ea typeface="Roboto"/>
                <a:cs typeface="Roboto"/>
                <a:sym typeface="Roboto"/>
              </a:rPr>
              <a:t>, </a:t>
            </a:r>
            <a:r>
              <a:rPr lang="es" sz="800">
                <a:solidFill>
                  <a:srgbClr val="660E7A"/>
                </a:solidFill>
                <a:highlight>
                  <a:srgbClr val="FFFFFF"/>
                </a:highlight>
                <a:latin typeface="Roboto"/>
                <a:ea typeface="Roboto"/>
                <a:cs typeface="Roboto"/>
                <a:sym typeface="Roboto"/>
              </a:rPr>
              <a:t>manel</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startActivity(ir);</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a:t>
            </a:r>
          </a:p>
        </p:txBody>
      </p:sp>
      <p:sp>
        <p:nvSpPr>
          <p:cNvPr id="255" name="Shape 255"/>
          <p:cNvSpPr txBox="1"/>
          <p:nvPr/>
        </p:nvSpPr>
        <p:spPr>
          <a:xfrm>
            <a:off x="855900" y="890725"/>
            <a:ext cx="2104499" cy="392999"/>
          </a:xfrm>
          <a:prstGeom prst="rect">
            <a:avLst/>
          </a:prstGeom>
          <a:noFill/>
          <a:ln>
            <a:noFill/>
          </a:ln>
        </p:spPr>
        <p:txBody>
          <a:bodyPr anchorCtr="0" anchor="t" bIns="91425" lIns="91425" rIns="91425" tIns="91425">
            <a:noAutofit/>
          </a:bodyPr>
          <a:lstStyle/>
          <a:p>
            <a:pPr lvl="0">
              <a:spcBef>
                <a:spcPts val="0"/>
              </a:spcBef>
              <a:buNone/>
            </a:pPr>
            <a:r>
              <a:rPr lang="es" sz="1000">
                <a:latin typeface="Roboto"/>
                <a:ea typeface="Roboto"/>
                <a:cs typeface="Roboto"/>
                <a:sym typeface="Roboto"/>
              </a:rPr>
              <a:t>ACTIVITY PRINCIPAL</a:t>
            </a:r>
          </a:p>
        </p:txBody>
      </p:sp>
      <p:sp>
        <p:nvSpPr>
          <p:cNvPr id="256" name="Shape 256"/>
          <p:cNvSpPr txBox="1"/>
          <p:nvPr/>
        </p:nvSpPr>
        <p:spPr>
          <a:xfrm>
            <a:off x="5418625" y="951875"/>
            <a:ext cx="2104499" cy="392999"/>
          </a:xfrm>
          <a:prstGeom prst="rect">
            <a:avLst/>
          </a:prstGeom>
          <a:noFill/>
          <a:ln>
            <a:noFill/>
          </a:ln>
        </p:spPr>
        <p:txBody>
          <a:bodyPr anchorCtr="0" anchor="t" bIns="91425" lIns="91425" rIns="91425" tIns="91425">
            <a:noAutofit/>
          </a:bodyPr>
          <a:lstStyle/>
          <a:p>
            <a:pPr lvl="0" rtl="0">
              <a:spcBef>
                <a:spcPts val="0"/>
              </a:spcBef>
              <a:buNone/>
            </a:pPr>
            <a:r>
              <a:rPr lang="es" sz="1000">
                <a:latin typeface="Roboto"/>
                <a:ea typeface="Roboto"/>
                <a:cs typeface="Roboto"/>
                <a:sym typeface="Roboto"/>
              </a:rPr>
              <a:t>SEGUNDA ACTIVITY</a:t>
            </a:r>
          </a:p>
        </p:txBody>
      </p:sp>
      <p:pic>
        <p:nvPicPr>
          <p:cNvPr id="257" name="Shape 257"/>
          <p:cNvPicPr preferRelativeResize="0"/>
          <p:nvPr/>
        </p:nvPicPr>
        <p:blipFill>
          <a:blip r:embed="rId3">
            <a:alphaModFix/>
          </a:blip>
          <a:stretch>
            <a:fillRect/>
          </a:stretch>
        </p:blipFill>
        <p:spPr>
          <a:xfrm>
            <a:off x="3111724" y="1825100"/>
            <a:ext cx="1995425" cy="3273900"/>
          </a:xfrm>
          <a:prstGeom prst="rect">
            <a:avLst/>
          </a:prstGeom>
          <a:noFill/>
          <a:ln>
            <a:noFill/>
          </a:ln>
        </p:spPr>
      </p:pic>
      <p:sp>
        <p:nvSpPr>
          <p:cNvPr id="258" name="Shape 258"/>
          <p:cNvSpPr txBox="1"/>
          <p:nvPr/>
        </p:nvSpPr>
        <p:spPr>
          <a:xfrm>
            <a:off x="4410900" y="951875"/>
            <a:ext cx="4733100" cy="19386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s" sz="800">
                <a:solidFill>
                  <a:srgbClr val="808080"/>
                </a:solidFill>
                <a:highlight>
                  <a:srgbClr val="FFFFFF"/>
                </a:highlight>
                <a:latin typeface="Roboto"/>
                <a:ea typeface="Roboto"/>
                <a:cs typeface="Roboto"/>
                <a:sym typeface="Roboto"/>
              </a:rPr>
              <a:t>//Recogemos el valor de la Activity</a:t>
            </a:r>
          </a:p>
          <a:p>
            <a:pPr lvl="0" rtl="0">
              <a:spcBef>
                <a:spcPts val="0"/>
              </a:spcBef>
              <a:buNone/>
            </a:pPr>
            <a:r>
              <a:rPr b="1" lang="es" sz="800">
                <a:solidFill>
                  <a:srgbClr val="000080"/>
                </a:solidFill>
                <a:highlight>
                  <a:srgbClr val="FFFFFF"/>
                </a:highlight>
                <a:latin typeface="Roboto"/>
                <a:ea typeface="Roboto"/>
                <a:cs typeface="Roboto"/>
                <a:sym typeface="Roboto"/>
              </a:rPr>
              <a:t>final </a:t>
            </a:r>
            <a:r>
              <a:rPr lang="es" sz="800">
                <a:highlight>
                  <a:srgbClr val="FFFFFF"/>
                </a:highlight>
                <a:latin typeface="Roboto"/>
                <a:ea typeface="Roboto"/>
                <a:cs typeface="Roboto"/>
                <a:sym typeface="Roboto"/>
              </a:rPr>
              <a:t>Alumnos manel=getIntent().getExtras().getParcelable(</a:t>
            </a:r>
            <a:r>
              <a:rPr b="1" lang="es" sz="800">
                <a:solidFill>
                  <a:srgbClr val="008000"/>
                </a:solidFill>
                <a:highlight>
                  <a:srgbClr val="FFFFFF"/>
                </a:highlight>
                <a:latin typeface="Roboto"/>
                <a:ea typeface="Roboto"/>
                <a:cs typeface="Roboto"/>
                <a:sym typeface="Roboto"/>
              </a:rPr>
              <a:t>"key"</a:t>
            </a:r>
            <a:r>
              <a:rPr lang="es" sz="800">
                <a:highlight>
                  <a:srgbClr val="FFFFFF"/>
                </a:highlight>
                <a:latin typeface="Roboto"/>
                <a:ea typeface="Roboto"/>
                <a:cs typeface="Roboto"/>
                <a:sym typeface="Roboto"/>
              </a:rPr>
              <a:t>);</a:t>
            </a:r>
          </a:p>
          <a:p>
            <a:pPr lvl="0" rtl="0">
              <a:spcBef>
                <a:spcPts val="0"/>
              </a:spcBef>
              <a:buNone/>
            </a:pPr>
            <a:r>
              <a:rPr i="1" lang="es" sz="800">
                <a:solidFill>
                  <a:srgbClr val="808080"/>
                </a:solidFill>
                <a:highlight>
                  <a:srgbClr val="FFFFFF"/>
                </a:highlight>
                <a:latin typeface="Roboto"/>
                <a:ea typeface="Roboto"/>
                <a:cs typeface="Roboto"/>
                <a:sym typeface="Roboto"/>
              </a:rPr>
              <a:t>//Devolvemos el valor del EditText al hacer click en el boton</a:t>
            </a:r>
          </a:p>
          <a:p>
            <a:pPr lvl="0" rtl="0">
              <a:spcBef>
                <a:spcPts val="0"/>
              </a:spcBef>
              <a:buNone/>
            </a:pPr>
            <a:r>
              <a:rPr lang="es" sz="800">
                <a:highlight>
                  <a:srgbClr val="FFFFFF"/>
                </a:highlight>
                <a:latin typeface="Roboto"/>
                <a:ea typeface="Roboto"/>
                <a:cs typeface="Roboto"/>
                <a:sym typeface="Roboto"/>
              </a:rPr>
              <a:t>TextView txt=(TextView) findViewById(R.id.</a:t>
            </a:r>
            <a:r>
              <a:rPr b="1" i="1" lang="es" sz="800">
                <a:solidFill>
                  <a:srgbClr val="660E7A"/>
                </a:solidFill>
                <a:highlight>
                  <a:srgbClr val="FFFFFF"/>
                </a:highlight>
                <a:latin typeface="Roboto"/>
                <a:ea typeface="Roboto"/>
                <a:cs typeface="Roboto"/>
                <a:sym typeface="Roboto"/>
              </a:rPr>
              <a:t>segundaClase_txt</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Button btn=(Button) findViewById(R.id.</a:t>
            </a:r>
            <a:r>
              <a:rPr b="1" i="1" lang="es" sz="800">
                <a:solidFill>
                  <a:srgbClr val="660E7A"/>
                </a:solidFill>
                <a:highlight>
                  <a:srgbClr val="FFFFFF"/>
                </a:highlight>
                <a:latin typeface="Roboto"/>
                <a:ea typeface="Roboto"/>
                <a:cs typeface="Roboto"/>
                <a:sym typeface="Roboto"/>
              </a:rPr>
              <a:t>segundaClase_btn</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btn.setOnClickListener(</a:t>
            </a:r>
            <a:r>
              <a:rPr b="1" lang="es" sz="800">
                <a:solidFill>
                  <a:srgbClr val="000080"/>
                </a:solidFill>
                <a:highlight>
                  <a:srgbClr val="FFFFFF"/>
                </a:highlight>
                <a:latin typeface="Roboto"/>
                <a:ea typeface="Roboto"/>
                <a:cs typeface="Roboto"/>
                <a:sym typeface="Roboto"/>
              </a:rPr>
              <a:t>new </a:t>
            </a:r>
            <a:r>
              <a:rPr lang="es" sz="800">
                <a:highlight>
                  <a:srgbClr val="FFFFFF"/>
                </a:highlight>
                <a:latin typeface="Roboto"/>
                <a:ea typeface="Roboto"/>
                <a:cs typeface="Roboto"/>
                <a:sym typeface="Roboto"/>
              </a:rPr>
              <a:t>View.OnClickListener() {</a:t>
            </a:r>
          </a:p>
          <a:p>
            <a:pPr lvl="0" rtl="0">
              <a:spcBef>
                <a:spcPts val="0"/>
              </a:spcBef>
              <a:buNone/>
            </a:pPr>
            <a:r>
              <a:rPr lang="es" sz="800">
                <a:highlight>
                  <a:srgbClr val="FFFFFF"/>
                </a:highlight>
                <a:latin typeface="Roboto"/>
                <a:ea typeface="Roboto"/>
                <a:cs typeface="Roboto"/>
                <a:sym typeface="Roboto"/>
              </a:rPr>
              <a:t>   </a:t>
            </a:r>
            <a:r>
              <a:rPr lang="es" sz="800">
                <a:solidFill>
                  <a:srgbClr val="808000"/>
                </a:solidFill>
                <a:highlight>
                  <a:srgbClr val="FFFFFF"/>
                </a:highlight>
                <a:latin typeface="Roboto"/>
                <a:ea typeface="Roboto"/>
                <a:cs typeface="Roboto"/>
                <a:sym typeface="Roboto"/>
              </a:rPr>
              <a:t>@Override</a:t>
            </a:r>
          </a:p>
          <a:p>
            <a:pPr lvl="0" rtl="0">
              <a:spcBef>
                <a:spcPts val="0"/>
              </a:spcBef>
              <a:buNone/>
            </a:pPr>
            <a:r>
              <a:rPr lang="es" sz="800">
                <a:solidFill>
                  <a:srgbClr val="808000"/>
                </a:solidFill>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onClick(View v) {</a:t>
            </a:r>
          </a:p>
          <a:p>
            <a:pPr lvl="0" rtl="0">
              <a:spcBef>
                <a:spcPts val="0"/>
              </a:spcBef>
              <a:buNone/>
            </a:pPr>
            <a:r>
              <a:rPr lang="es" sz="800">
                <a:highlight>
                  <a:srgbClr val="FFFFFF"/>
                </a:highlight>
                <a:latin typeface="Roboto"/>
                <a:ea typeface="Roboto"/>
                <a:cs typeface="Roboto"/>
                <a:sym typeface="Roboto"/>
              </a:rPr>
              <a:t>       </a:t>
            </a:r>
            <a:r>
              <a:rPr lang="es" sz="800">
                <a:highlight>
                  <a:srgbClr val="E4E4FF"/>
                </a:highlight>
                <a:latin typeface="Roboto"/>
                <a:ea typeface="Roboto"/>
                <a:cs typeface="Roboto"/>
                <a:sym typeface="Roboto"/>
              </a:rPr>
              <a:t>Snackbar</a:t>
            </a:r>
            <a:r>
              <a:rPr lang="es" sz="800">
                <a:highlight>
                  <a:srgbClr val="FFFFFF"/>
                </a:highlight>
                <a:latin typeface="Roboto"/>
                <a:ea typeface="Roboto"/>
                <a:cs typeface="Roboto"/>
                <a:sym typeface="Roboto"/>
              </a:rPr>
              <a:t>.</a:t>
            </a:r>
            <a:r>
              <a:rPr i="1" lang="es" sz="800">
                <a:highlight>
                  <a:srgbClr val="FFFFFF"/>
                </a:highlight>
                <a:latin typeface="Roboto"/>
                <a:ea typeface="Roboto"/>
                <a:cs typeface="Roboto"/>
                <a:sym typeface="Roboto"/>
              </a:rPr>
              <a:t>make</a:t>
            </a:r>
            <a:r>
              <a:rPr lang="es" sz="800">
                <a:highlight>
                  <a:srgbClr val="FFFFFF"/>
                </a:highlight>
                <a:latin typeface="Roboto"/>
                <a:ea typeface="Roboto"/>
                <a:cs typeface="Roboto"/>
                <a:sym typeface="Roboto"/>
              </a:rPr>
              <a:t>(v,</a:t>
            </a:r>
            <a:r>
              <a:rPr b="1" lang="es" sz="800">
                <a:solidFill>
                  <a:srgbClr val="008000"/>
                </a:solidFill>
                <a:highlight>
                  <a:srgbClr val="FFFFFF"/>
                </a:highlight>
                <a:latin typeface="Roboto"/>
                <a:ea typeface="Roboto"/>
                <a:cs typeface="Roboto"/>
                <a:sym typeface="Roboto"/>
              </a:rPr>
              <a:t>"VALOR NOMBRE “</a:t>
            </a:r>
            <a:r>
              <a:rPr lang="es" sz="800">
                <a:highlight>
                  <a:srgbClr val="FFFFFF"/>
                </a:highlight>
                <a:latin typeface="Roboto"/>
                <a:ea typeface="Roboto"/>
                <a:cs typeface="Roboto"/>
                <a:sym typeface="Roboto"/>
              </a:rPr>
              <a:t>+</a:t>
            </a:r>
            <a:r>
              <a:rPr lang="es" sz="800">
                <a:solidFill>
                  <a:srgbClr val="660E7A"/>
                </a:solidFill>
                <a:highlight>
                  <a:srgbClr val="FFFFFF"/>
                </a:highlight>
                <a:latin typeface="Roboto"/>
                <a:ea typeface="Roboto"/>
                <a:cs typeface="Roboto"/>
                <a:sym typeface="Roboto"/>
              </a:rPr>
              <a:t>manel</a:t>
            </a:r>
            <a:r>
              <a:rPr lang="es" sz="800">
                <a:highlight>
                  <a:srgbClr val="FFFFFF"/>
                </a:highlight>
                <a:latin typeface="Roboto"/>
                <a:ea typeface="Roboto"/>
                <a:cs typeface="Roboto"/>
                <a:sym typeface="Roboto"/>
              </a:rPr>
              <a:t>.getNombre(),</a:t>
            </a:r>
            <a:r>
              <a:rPr lang="es" sz="800">
                <a:highlight>
                  <a:srgbClr val="E4E4FF"/>
                </a:highlight>
                <a:latin typeface="Roboto"/>
                <a:ea typeface="Roboto"/>
                <a:cs typeface="Roboto"/>
                <a:sym typeface="Roboto"/>
              </a:rPr>
              <a:t>Snackbar</a:t>
            </a:r>
            <a:r>
              <a:rPr lang="es" sz="800">
                <a:highlight>
                  <a:srgbClr val="FFFFFF"/>
                </a:highlight>
                <a:latin typeface="Roboto"/>
                <a:ea typeface="Roboto"/>
                <a:cs typeface="Roboto"/>
                <a:sym typeface="Roboto"/>
              </a:rPr>
              <a:t>.</a:t>
            </a:r>
            <a:r>
              <a:rPr b="1" i="1" lang="es" sz="800">
                <a:solidFill>
                  <a:srgbClr val="660E7A"/>
                </a:solidFill>
                <a:highlight>
                  <a:srgbClr val="FFFFFF"/>
                </a:highlight>
                <a:latin typeface="Roboto"/>
                <a:ea typeface="Roboto"/>
                <a:cs typeface="Roboto"/>
                <a:sym typeface="Roboto"/>
              </a:rPr>
              <a:t>LENGTH_SHORT</a:t>
            </a:r>
            <a:r>
              <a:rPr lang="es" sz="800">
                <a:highlight>
                  <a:srgbClr val="FFFFFF"/>
                </a:highlight>
                <a:latin typeface="Roboto"/>
                <a:ea typeface="Roboto"/>
                <a:cs typeface="Roboto"/>
                <a:sym typeface="Roboto"/>
              </a:rPr>
              <a:t>).show();</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a:t>
            </a:r>
          </a:p>
        </p:txBody>
      </p:sp>
      <p:cxnSp>
        <p:nvCxnSpPr>
          <p:cNvPr id="259" name="Shape 259"/>
          <p:cNvCxnSpPr/>
          <p:nvPr/>
        </p:nvCxnSpPr>
        <p:spPr>
          <a:xfrm flipH="1">
            <a:off x="4383800" y="2349075"/>
            <a:ext cx="2017199" cy="2462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LOGCAT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BREAKPOINTS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INTRODUCCIÓN</a:t>
            </a:r>
          </a:p>
        </p:txBody>
      </p:sp>
      <p:sp>
        <p:nvSpPr>
          <p:cNvPr id="83" name="Shape 83"/>
          <p:cNvSpPr txBox="1"/>
          <p:nvPr/>
        </p:nvSpPr>
        <p:spPr>
          <a:xfrm>
            <a:off x="727650" y="1449600"/>
            <a:ext cx="7688700" cy="1790100"/>
          </a:xfrm>
          <a:prstGeom prst="rect">
            <a:avLst/>
          </a:prstGeom>
          <a:noFill/>
          <a:ln>
            <a:noFill/>
          </a:ln>
        </p:spPr>
        <p:txBody>
          <a:bodyPr anchorCtr="0" anchor="t" bIns="91425" lIns="91425" rIns="91425" tIns="91425">
            <a:noAutofit/>
          </a:bodyPr>
          <a:lstStyle/>
          <a:p>
            <a:pPr indent="-228600" lvl="0" marL="457200" rtl="0" algn="just">
              <a:lnSpc>
                <a:spcPct val="115000"/>
              </a:lnSpc>
              <a:spcBef>
                <a:spcPts val="1000"/>
              </a:spcBef>
              <a:buFont typeface="Roboto"/>
              <a:buChar char="●"/>
            </a:pPr>
            <a:r>
              <a:rPr lang="es">
                <a:latin typeface="Roboto"/>
                <a:ea typeface="Roboto"/>
                <a:cs typeface="Roboto"/>
                <a:sym typeface="Roboto"/>
              </a:rPr>
              <a:t>En el siguiente módulo vamos a explicar el componente más utilizado en Android, que son las Activitys. No obstante, antes de comentar que es una Activity, deberemos explicar los conceptos de Android Manifest e Intent.</a:t>
            </a:r>
          </a:p>
          <a:p>
            <a:pPr indent="-228600" lvl="0" marL="457200" rtl="0" algn="just">
              <a:lnSpc>
                <a:spcPct val="115000"/>
              </a:lnSpc>
              <a:spcBef>
                <a:spcPts val="1000"/>
              </a:spcBef>
              <a:buFont typeface="Roboto"/>
              <a:buChar char="●"/>
            </a:pPr>
            <a:r>
              <a:rPr lang="es">
                <a:latin typeface="Roboto"/>
                <a:ea typeface="Roboto"/>
                <a:cs typeface="Roboto"/>
                <a:sym typeface="Roboto"/>
              </a:rPr>
              <a:t>Veremos cual es el ciclo de vida  y cómo pueden gestionar los eventos y enviar información entre Activitys.</a:t>
            </a:r>
          </a:p>
          <a:p>
            <a:pPr indent="-228600" lvl="0" marL="457200" algn="just">
              <a:lnSpc>
                <a:spcPct val="115000"/>
              </a:lnSpc>
              <a:spcBef>
                <a:spcPts val="1000"/>
              </a:spcBef>
              <a:buFont typeface="Roboto"/>
              <a:buChar char="●"/>
            </a:pPr>
            <a:r>
              <a:rPr lang="es">
                <a:latin typeface="Roboto"/>
                <a:ea typeface="Roboto"/>
                <a:cs typeface="Roboto"/>
                <a:sym typeface="Roboto"/>
              </a:rPr>
              <a:t>Para finalizar nos introduciremos en ejemplos y también aprenderemos como depurar errores, mediante la depuración con breakpoints y a recoger información con la herramienta LogCat.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ANDROID MANIFEST</a:t>
            </a:r>
          </a:p>
        </p:txBody>
      </p:sp>
      <p:sp>
        <p:nvSpPr>
          <p:cNvPr id="89" name="Shape 89"/>
          <p:cNvSpPr txBox="1"/>
          <p:nvPr/>
        </p:nvSpPr>
        <p:spPr>
          <a:xfrm>
            <a:off x="467700" y="768450"/>
            <a:ext cx="8208600" cy="1432200"/>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Android Manifest es similar al archivo web.xml de J2EE. Nos define el contenido y el comportamiento de una aplicación.</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Por lo tanto, cualquier componente (ACTIVITY, SERVICE, BROADCAST) deberá estar incluído en Android Manifest. </a:t>
            </a:r>
          </a:p>
          <a:p>
            <a:pPr indent="-298450" lvl="0" marL="457200" algn="just">
              <a:lnSpc>
                <a:spcPct val="115000"/>
              </a:lnSpc>
              <a:spcBef>
                <a:spcPts val="0"/>
              </a:spcBef>
              <a:spcAft>
                <a:spcPts val="1000"/>
              </a:spcAft>
              <a:buSzPct val="100000"/>
              <a:buFont typeface="Roboto"/>
              <a:buChar char="●"/>
            </a:pPr>
            <a:r>
              <a:rPr lang="es" sz="1100">
                <a:latin typeface="Roboto"/>
                <a:ea typeface="Roboto"/>
                <a:cs typeface="Roboto"/>
                <a:sym typeface="Roboto"/>
              </a:rPr>
              <a:t>Android Manifest es un archivo editado en XML. A continuación mostramos un ejemplo:</a:t>
            </a:r>
          </a:p>
        </p:txBody>
      </p:sp>
      <p:sp>
        <p:nvSpPr>
          <p:cNvPr id="90" name="Shape 90"/>
          <p:cNvSpPr txBox="1"/>
          <p:nvPr/>
        </p:nvSpPr>
        <p:spPr>
          <a:xfrm>
            <a:off x="637450" y="1781450"/>
            <a:ext cx="4488599" cy="33621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i="1" sz="1000">
              <a:highlight>
                <a:srgbClr val="FFFFFF"/>
              </a:highlight>
              <a:latin typeface="Roboto"/>
              <a:ea typeface="Roboto"/>
              <a:cs typeface="Roboto"/>
              <a:sym typeface="Roboto"/>
            </a:endParaRPr>
          </a:p>
          <a:p>
            <a:pPr lvl="0" rtl="0">
              <a:spcBef>
                <a:spcPts val="0"/>
              </a:spcBef>
              <a:buNone/>
            </a:pPr>
            <a:r>
              <a:rPr i="1" lang="es" sz="1000">
                <a:highlight>
                  <a:srgbClr val="FFFFFF"/>
                </a:highlight>
                <a:latin typeface="Roboto"/>
                <a:ea typeface="Roboto"/>
                <a:cs typeface="Roboto"/>
                <a:sym typeface="Roboto"/>
              </a:rPr>
              <a:t>&lt;?</a:t>
            </a:r>
            <a:r>
              <a:rPr b="1" lang="es" sz="1000">
                <a:solidFill>
                  <a:srgbClr val="0000FF"/>
                </a:solidFill>
                <a:highlight>
                  <a:srgbClr val="FFFFFF"/>
                </a:highlight>
                <a:latin typeface="Roboto"/>
                <a:ea typeface="Roboto"/>
                <a:cs typeface="Roboto"/>
                <a:sym typeface="Roboto"/>
              </a:rPr>
              <a:t>xml version=</a:t>
            </a:r>
            <a:r>
              <a:rPr b="1" lang="es" sz="1000">
                <a:solidFill>
                  <a:srgbClr val="008000"/>
                </a:solidFill>
                <a:highlight>
                  <a:srgbClr val="FFFFFF"/>
                </a:highlight>
                <a:latin typeface="Roboto"/>
                <a:ea typeface="Roboto"/>
                <a:cs typeface="Roboto"/>
                <a:sym typeface="Roboto"/>
              </a:rPr>
              <a:t>"1.0" </a:t>
            </a:r>
            <a:r>
              <a:rPr b="1" lang="es" sz="1000">
                <a:solidFill>
                  <a:srgbClr val="0000FF"/>
                </a:solidFill>
                <a:highlight>
                  <a:srgbClr val="FFFFFF"/>
                </a:highlight>
                <a:latin typeface="Roboto"/>
                <a:ea typeface="Roboto"/>
                <a:cs typeface="Roboto"/>
                <a:sym typeface="Roboto"/>
              </a:rPr>
              <a:t>encoding=</a:t>
            </a:r>
            <a:r>
              <a:rPr b="1" lang="es" sz="1000">
                <a:solidFill>
                  <a:srgbClr val="008000"/>
                </a:solidFill>
                <a:highlight>
                  <a:srgbClr val="FFFFFF"/>
                </a:highlight>
                <a:latin typeface="Roboto"/>
                <a:ea typeface="Roboto"/>
                <a:cs typeface="Roboto"/>
                <a:sym typeface="Roboto"/>
              </a:rPr>
              <a:t>"utf-8"</a:t>
            </a:r>
            <a:r>
              <a:rPr i="1"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manifest </a:t>
            </a:r>
            <a:r>
              <a:rPr b="1" lang="es" sz="1000">
                <a:solidFill>
                  <a:srgbClr val="0000FF"/>
                </a:solidFill>
                <a:highlight>
                  <a:srgbClr val="FFFFFF"/>
                </a:highlight>
                <a:latin typeface="Roboto"/>
                <a:ea typeface="Roboto"/>
                <a:cs typeface="Roboto"/>
                <a:sym typeface="Roboto"/>
              </a:rPr>
              <a:t>xmlns:</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a:t>
            </a:r>
            <a:r>
              <a:rPr b="1" lang="es" sz="1000">
                <a:solidFill>
                  <a:srgbClr val="008000"/>
                </a:solidFill>
                <a:highlight>
                  <a:srgbClr val="FFFFFF"/>
                </a:highlight>
                <a:latin typeface="Roboto"/>
                <a:ea typeface="Roboto"/>
                <a:cs typeface="Roboto"/>
                <a:sym typeface="Roboto"/>
              </a:rPr>
              <a:t>"http://schemas.android.com/apk/res/android"</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0000FF"/>
                </a:solidFill>
                <a:highlight>
                  <a:srgbClr val="FFFFFF"/>
                </a:highlight>
                <a:latin typeface="Roboto"/>
                <a:ea typeface="Roboto"/>
                <a:cs typeface="Roboto"/>
                <a:sym typeface="Roboto"/>
              </a:rPr>
              <a:t>package=</a:t>
            </a:r>
            <a:r>
              <a:rPr b="1" lang="es" sz="1000">
                <a:solidFill>
                  <a:srgbClr val="008000"/>
                </a:solidFill>
                <a:highlight>
                  <a:srgbClr val="FFFFFF"/>
                </a:highlight>
                <a:latin typeface="Roboto"/>
                <a:ea typeface="Roboto"/>
                <a:cs typeface="Roboto"/>
                <a:sym typeface="Roboto"/>
              </a:rPr>
              <a:t>"com.example.manelcc.fabtextinputlayout" </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application</a:t>
            </a:r>
          </a:p>
          <a:p>
            <a:pPr lvl="0" rtl="0">
              <a:spcBef>
                <a:spcPts val="0"/>
              </a:spcBef>
              <a:buNone/>
            </a:pPr>
            <a:r>
              <a:rPr b="1" lang="es" sz="1000">
                <a:solidFill>
                  <a:srgbClr val="000080"/>
                </a:solidFill>
                <a:highlight>
                  <a:srgbClr val="FFFFFF"/>
                </a:highlight>
                <a:latin typeface="Roboto"/>
                <a:ea typeface="Roboto"/>
                <a:cs typeface="Roboto"/>
                <a:sym typeface="Roboto"/>
              </a:rPr>
              <a:t>    </a:t>
            </a: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:icon=</a:t>
            </a:r>
            <a:r>
              <a:rPr b="1" lang="es" sz="1000">
                <a:solidFill>
                  <a:srgbClr val="008000"/>
                </a:solidFill>
                <a:highlight>
                  <a:srgbClr val="FFFFFF"/>
                </a:highlight>
                <a:latin typeface="Roboto"/>
                <a:ea typeface="Roboto"/>
                <a:cs typeface="Roboto"/>
                <a:sym typeface="Roboto"/>
              </a:rPr>
              <a:t>"@mipmap/ic_launcher"</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:label=</a:t>
            </a:r>
            <a:r>
              <a:rPr b="1" lang="es" sz="1000">
                <a:solidFill>
                  <a:srgbClr val="008000"/>
                </a:solidFill>
                <a:highlight>
                  <a:srgbClr val="FFFFFF"/>
                </a:highlight>
                <a:latin typeface="Roboto"/>
                <a:ea typeface="Roboto"/>
                <a:cs typeface="Roboto"/>
                <a:sym typeface="Roboto"/>
              </a:rPr>
              <a:t>"@string/app_name"</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:theme=</a:t>
            </a:r>
            <a:r>
              <a:rPr b="1" lang="es" sz="1000">
                <a:solidFill>
                  <a:srgbClr val="008000"/>
                </a:solidFill>
                <a:highlight>
                  <a:srgbClr val="FFFFFF"/>
                </a:highlight>
                <a:latin typeface="Roboto"/>
                <a:ea typeface="Roboto"/>
                <a:cs typeface="Roboto"/>
                <a:sym typeface="Roboto"/>
              </a:rPr>
              <a:t>"@style/AppTheme" </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activity</a:t>
            </a:r>
          </a:p>
          <a:p>
            <a:pPr lvl="0" rtl="0">
              <a:spcBef>
                <a:spcPts val="0"/>
              </a:spcBef>
              <a:buNone/>
            </a:pPr>
            <a:r>
              <a:rPr b="1" lang="es" sz="1000">
                <a:solidFill>
                  <a:srgbClr val="00008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:name=</a:t>
            </a:r>
            <a:r>
              <a:rPr b="1" lang="es" sz="1000">
                <a:solidFill>
                  <a:srgbClr val="008000"/>
                </a:solidFill>
                <a:highlight>
                  <a:srgbClr val="FFFFFF"/>
                </a:highlight>
                <a:latin typeface="Roboto"/>
                <a:ea typeface="Roboto"/>
                <a:cs typeface="Roboto"/>
                <a:sym typeface="Roboto"/>
              </a:rPr>
              <a:t>".MainActivity"</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:label=</a:t>
            </a:r>
            <a:r>
              <a:rPr b="1" lang="es" sz="1000">
                <a:solidFill>
                  <a:srgbClr val="008000"/>
                </a:solidFill>
                <a:highlight>
                  <a:srgbClr val="FFFFFF"/>
                </a:highlight>
                <a:latin typeface="Roboto"/>
                <a:ea typeface="Roboto"/>
                <a:cs typeface="Roboto"/>
                <a:sym typeface="Roboto"/>
              </a:rPr>
              <a:t>"@string/app_name"</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:theme=</a:t>
            </a:r>
            <a:r>
              <a:rPr b="1" lang="es" sz="1000">
                <a:solidFill>
                  <a:srgbClr val="008000"/>
                </a:solidFill>
                <a:highlight>
                  <a:srgbClr val="FFFFFF"/>
                </a:highlight>
                <a:latin typeface="Roboto"/>
                <a:ea typeface="Roboto"/>
                <a:cs typeface="Roboto"/>
                <a:sym typeface="Roboto"/>
              </a:rPr>
              <a:t>"@style/AppTheme.NoActionBar" </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intent-filter</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action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:name=</a:t>
            </a:r>
            <a:r>
              <a:rPr b="1" lang="es" sz="1000">
                <a:solidFill>
                  <a:srgbClr val="008000"/>
                </a:solidFill>
                <a:highlight>
                  <a:srgbClr val="FFFFFF"/>
                </a:highlight>
                <a:latin typeface="Roboto"/>
                <a:ea typeface="Roboto"/>
                <a:cs typeface="Roboto"/>
                <a:sym typeface="Roboto"/>
              </a:rPr>
              <a:t>"android.intent.action.MAIN" </a:t>
            </a:r>
            <a:r>
              <a:rPr lang="es" sz="1000">
                <a:highlight>
                  <a:srgbClr val="FFFFFF"/>
                </a:highlight>
                <a:latin typeface="Roboto"/>
                <a:ea typeface="Roboto"/>
                <a:cs typeface="Roboto"/>
                <a:sym typeface="Roboto"/>
              </a:rPr>
              <a:t>/&gt;</a:t>
            </a:r>
          </a:p>
          <a:p>
            <a:pPr lvl="0" rtl="0">
              <a:spcBef>
                <a:spcPts val="0"/>
              </a:spcBef>
              <a:buNone/>
            </a:pPr>
            <a:r>
              <a:t/>
            </a:r>
            <a:endParaRPr sz="1000">
              <a:highlight>
                <a:srgbClr val="FFFFFF"/>
              </a:highlight>
              <a:latin typeface="Roboto"/>
              <a:ea typeface="Roboto"/>
              <a:cs typeface="Roboto"/>
              <a:sym typeface="Roboto"/>
            </a:endParaRP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category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:name=</a:t>
            </a:r>
            <a:r>
              <a:rPr b="1" lang="es" sz="1000">
                <a:solidFill>
                  <a:srgbClr val="008000"/>
                </a:solidFill>
                <a:highlight>
                  <a:srgbClr val="FFFFFF"/>
                </a:highlight>
                <a:latin typeface="Roboto"/>
                <a:ea typeface="Roboto"/>
                <a:cs typeface="Roboto"/>
                <a:sym typeface="Roboto"/>
              </a:rPr>
              <a:t>"android.intent.category.LAUNCHER" </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intent-filter</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activity</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application</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manifest</a:t>
            </a:r>
            <a:r>
              <a:rPr lang="es" sz="1000">
                <a:highlight>
                  <a:srgbClr val="FFFFFF"/>
                </a:highlight>
                <a:latin typeface="Roboto"/>
                <a:ea typeface="Roboto"/>
                <a:cs typeface="Roboto"/>
                <a:sym typeface="Roboto"/>
              </a:rPr>
              <a:t>&gt;</a:t>
            </a:r>
          </a:p>
        </p:txBody>
      </p:sp>
      <p:sp>
        <p:nvSpPr>
          <p:cNvPr id="91" name="Shape 91"/>
          <p:cNvSpPr txBox="1"/>
          <p:nvPr/>
        </p:nvSpPr>
        <p:spPr>
          <a:xfrm>
            <a:off x="5396750" y="1833850"/>
            <a:ext cx="3580200" cy="3257100"/>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buSzPct val="100000"/>
              <a:buFont typeface="Roboto"/>
              <a:buChar char="●"/>
            </a:pPr>
            <a:r>
              <a:rPr lang="es" sz="1100">
                <a:latin typeface="Roboto"/>
                <a:ea typeface="Roboto"/>
                <a:cs typeface="Roboto"/>
                <a:sym typeface="Roboto"/>
              </a:rPr>
              <a:t>Dentro del tag applicatión nos encontramos con las propiedades:</a:t>
            </a:r>
          </a:p>
          <a:p>
            <a:pPr indent="-298450" lvl="1" marL="914400" rtl="0" algn="just">
              <a:lnSpc>
                <a:spcPct val="115000"/>
              </a:lnSpc>
              <a:spcBef>
                <a:spcPts val="0"/>
              </a:spcBef>
              <a:buSzPct val="100000"/>
              <a:buFont typeface="Roboto"/>
              <a:buChar char="○"/>
            </a:pPr>
            <a:r>
              <a:rPr b="1" lang="es" sz="1100">
                <a:latin typeface="Roboto"/>
                <a:ea typeface="Roboto"/>
                <a:cs typeface="Roboto"/>
                <a:sym typeface="Roboto"/>
              </a:rPr>
              <a:t>icon</a:t>
            </a:r>
            <a:r>
              <a:rPr lang="es" sz="1100">
                <a:latin typeface="Roboto"/>
                <a:ea typeface="Roboto"/>
                <a:cs typeface="Roboto"/>
                <a:sym typeface="Roboto"/>
              </a:rPr>
              <a:t>: Icono de la app.</a:t>
            </a:r>
          </a:p>
          <a:p>
            <a:pPr indent="-298450" lvl="1" marL="914400" rtl="0" algn="just">
              <a:lnSpc>
                <a:spcPct val="115000"/>
              </a:lnSpc>
              <a:spcBef>
                <a:spcPts val="0"/>
              </a:spcBef>
              <a:buSzPct val="100000"/>
              <a:buFont typeface="Roboto"/>
              <a:buChar char="○"/>
            </a:pPr>
            <a:r>
              <a:rPr b="1" lang="es" sz="1100">
                <a:latin typeface="Roboto"/>
                <a:ea typeface="Roboto"/>
                <a:cs typeface="Roboto"/>
                <a:sym typeface="Roboto"/>
              </a:rPr>
              <a:t>label</a:t>
            </a:r>
            <a:r>
              <a:rPr lang="es" sz="1100">
                <a:latin typeface="Roboto"/>
                <a:ea typeface="Roboto"/>
                <a:cs typeface="Roboto"/>
                <a:sym typeface="Roboto"/>
              </a:rPr>
              <a:t>: Nombre del icono de lanzamiento de la app.</a:t>
            </a:r>
          </a:p>
          <a:p>
            <a:pPr indent="-298450" lvl="1" marL="914400" rtl="0" algn="just">
              <a:lnSpc>
                <a:spcPct val="115000"/>
              </a:lnSpc>
              <a:spcBef>
                <a:spcPts val="0"/>
              </a:spcBef>
              <a:buSzPct val="100000"/>
              <a:buFont typeface="Roboto"/>
              <a:buChar char="○"/>
            </a:pPr>
            <a:r>
              <a:rPr b="1" lang="es" sz="1100">
                <a:latin typeface="Roboto"/>
                <a:ea typeface="Roboto"/>
                <a:cs typeface="Roboto"/>
                <a:sym typeface="Roboto"/>
              </a:rPr>
              <a:t>theme</a:t>
            </a:r>
            <a:r>
              <a:rPr lang="es" sz="1100">
                <a:latin typeface="Roboto"/>
                <a:ea typeface="Roboto"/>
                <a:cs typeface="Roboto"/>
                <a:sym typeface="Roboto"/>
              </a:rPr>
              <a:t>: estilo para toda la UI d la app.</a:t>
            </a:r>
          </a:p>
          <a:p>
            <a:pPr lvl="0" rtl="0" algn="just">
              <a:lnSpc>
                <a:spcPct val="115000"/>
              </a:lnSpc>
              <a:spcBef>
                <a:spcPts val="0"/>
              </a:spcBef>
              <a:buNone/>
            </a:pPr>
            <a:r>
              <a:t/>
            </a:r>
            <a:endParaRPr sz="1100">
              <a:latin typeface="Roboto"/>
              <a:ea typeface="Roboto"/>
              <a:cs typeface="Roboto"/>
              <a:sym typeface="Roboto"/>
            </a:endParaRPr>
          </a:p>
          <a:p>
            <a:pPr indent="-298450" lvl="0" marL="457200" rtl="0" algn="just">
              <a:lnSpc>
                <a:spcPct val="115000"/>
              </a:lnSpc>
              <a:spcBef>
                <a:spcPts val="0"/>
              </a:spcBef>
              <a:buSzPct val="100000"/>
              <a:buFont typeface="Roboto"/>
              <a:buChar char="●"/>
            </a:pPr>
            <a:r>
              <a:rPr lang="es" sz="1100">
                <a:latin typeface="Roboto"/>
                <a:ea typeface="Roboto"/>
                <a:cs typeface="Roboto"/>
                <a:sym typeface="Roboto"/>
              </a:rPr>
              <a:t>En application y como nodos child, definimos las activities, services, broadcast y content providers.</a:t>
            </a:r>
          </a:p>
          <a:p>
            <a:pPr indent="-298450" lvl="0" marL="457200" rtl="0" algn="just">
              <a:lnSpc>
                <a:spcPct val="115000"/>
              </a:lnSpc>
              <a:spcBef>
                <a:spcPts val="0"/>
              </a:spcBef>
              <a:buSzPct val="100000"/>
              <a:buFont typeface="Roboto"/>
              <a:buChar char="●"/>
            </a:pPr>
            <a:r>
              <a:rPr lang="es" sz="1100">
                <a:latin typeface="Roboto"/>
                <a:ea typeface="Roboto"/>
                <a:cs typeface="Roboto"/>
                <a:sym typeface="Roboto"/>
              </a:rPr>
              <a:t>Intent-filter: Son filtros de intents, en donde definimos las características del componente para poder ser leído desde app externas como intents implicitos.</a:t>
            </a:r>
          </a:p>
          <a:p>
            <a:pPr indent="0" lvl="0" marL="457200" algn="just">
              <a:lnSpc>
                <a:spcPct val="115000"/>
              </a:lnSpc>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CONTENIDO ANDROID MANIFEST</a:t>
            </a:r>
          </a:p>
        </p:txBody>
      </p:sp>
      <p:sp>
        <p:nvSpPr>
          <p:cNvPr id="97" name="Shape 97"/>
          <p:cNvSpPr txBox="1"/>
          <p:nvPr/>
        </p:nvSpPr>
        <p:spPr>
          <a:xfrm>
            <a:off x="506500" y="1012975"/>
            <a:ext cx="8208600" cy="3554100"/>
          </a:xfrm>
          <a:prstGeom prst="rect">
            <a:avLst/>
          </a:prstGeom>
          <a:noFill/>
          <a:ln>
            <a:noFill/>
          </a:ln>
        </p:spPr>
        <p:txBody>
          <a:bodyPr anchorCtr="0" anchor="t" bIns="91425" lIns="91425" rIns="91425" tIns="91425">
            <a:noAutofit/>
          </a:bodyPr>
          <a:lstStyle/>
          <a:p>
            <a:pPr indent="-298450" lvl="0" marL="457200" rtl="0">
              <a:spcBef>
                <a:spcPts val="0"/>
              </a:spcBef>
              <a:buSzPct val="100000"/>
              <a:buFont typeface="Roboto"/>
              <a:buChar char="●"/>
            </a:pPr>
            <a:r>
              <a:rPr lang="es" sz="1100">
                <a:latin typeface="Roboto"/>
                <a:ea typeface="Roboto"/>
                <a:cs typeface="Roboto"/>
                <a:sym typeface="Roboto"/>
              </a:rPr>
              <a:t>El contenido principal del Android Manifest es:</a:t>
            </a:r>
          </a:p>
          <a:p>
            <a:pPr indent="-298450" lvl="1" marL="914400" rtl="0">
              <a:spcBef>
                <a:spcPts val="0"/>
              </a:spcBef>
              <a:buSzPct val="100000"/>
              <a:buFont typeface="Roboto"/>
              <a:buChar char="○"/>
            </a:pPr>
            <a:r>
              <a:rPr b="1" lang="es" sz="1100">
                <a:latin typeface="Roboto"/>
                <a:ea typeface="Roboto"/>
                <a:cs typeface="Roboto"/>
                <a:sym typeface="Roboto"/>
              </a:rPr>
              <a:t>Package</a:t>
            </a:r>
            <a:r>
              <a:rPr lang="es" sz="1100">
                <a:latin typeface="Roboto"/>
                <a:ea typeface="Roboto"/>
                <a:cs typeface="Roboto"/>
                <a:sym typeface="Roboto"/>
              </a:rPr>
              <a:t>: En esta propiedad debemos definir el identificador de la aplicación.</a:t>
            </a:r>
          </a:p>
          <a:p>
            <a:pPr lvl="0" rtl="0">
              <a:spcBef>
                <a:spcPts val="0"/>
              </a:spcBef>
              <a:buNone/>
            </a:pPr>
            <a:r>
              <a:t/>
            </a:r>
            <a:endParaRPr sz="1100">
              <a:latin typeface="Roboto"/>
              <a:ea typeface="Roboto"/>
              <a:cs typeface="Roboto"/>
              <a:sym typeface="Roboto"/>
            </a:endParaRPr>
          </a:p>
          <a:p>
            <a:pPr indent="-298450" lvl="1" marL="914400" rtl="0">
              <a:spcBef>
                <a:spcPts val="0"/>
              </a:spcBef>
              <a:buSzPct val="100000"/>
              <a:buFont typeface="Roboto"/>
              <a:buChar char="○"/>
            </a:pPr>
            <a:r>
              <a:rPr b="1" lang="es" sz="1100">
                <a:latin typeface="Roboto"/>
                <a:ea typeface="Roboto"/>
                <a:cs typeface="Roboto"/>
                <a:sym typeface="Roboto"/>
              </a:rPr>
              <a:t>PERMISOS</a:t>
            </a:r>
            <a:r>
              <a:rPr lang="es" sz="1100">
                <a:latin typeface="Roboto"/>
                <a:ea typeface="Roboto"/>
                <a:cs typeface="Roboto"/>
                <a:sym typeface="Roboto"/>
              </a:rPr>
              <a:t>: Se editan fuera del de application y permite declarar a la aplicación los permisos que necesita para su funcionamiento. Los permisos más comunes son:</a:t>
            </a: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indent="-298450" lvl="1" marL="9144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Uses-sdk:</a:t>
            </a:r>
            <a:r>
              <a:rPr lang="es" sz="1100">
                <a:latin typeface="Roboto"/>
                <a:ea typeface="Roboto"/>
                <a:cs typeface="Roboto"/>
                <a:sym typeface="Roboto"/>
              </a:rPr>
              <a:t> Actualmente definida en app/gradle. Esta propiedad nos permite definir el SDKminimo, SDKmáximo y target SDK: sdk utilizado para el desarrollo de la aplicación.</a:t>
            </a:r>
          </a:p>
          <a:p>
            <a:pPr indent="-298450" lvl="1" marL="9144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Uses-feature</a:t>
            </a:r>
            <a:r>
              <a:rPr lang="es" sz="1100">
                <a:latin typeface="Roboto"/>
                <a:ea typeface="Roboto"/>
                <a:cs typeface="Roboto"/>
                <a:sym typeface="Roboto"/>
              </a:rPr>
              <a:t>: Se utiliza principalmente para indicar hardware requerido en la aplicación: audio, camara, NFC</a:t>
            </a:r>
          </a:p>
          <a:p>
            <a:pPr indent="-298450" lvl="1" marL="914400" rtl="0" algn="just">
              <a:lnSpc>
                <a:spcPct val="115000"/>
              </a:lnSpc>
              <a:spcBef>
                <a:spcPts val="0"/>
              </a:spcBef>
              <a:spcAft>
                <a:spcPts val="1000"/>
              </a:spcAft>
              <a:buSzPct val="100000"/>
              <a:buFont typeface="Roboto"/>
              <a:buChar char="○"/>
            </a:pPr>
            <a:r>
              <a:rPr b="1" lang="es" sz="1100">
                <a:latin typeface="Roboto"/>
                <a:ea typeface="Roboto"/>
                <a:cs typeface="Roboto"/>
                <a:sym typeface="Roboto"/>
              </a:rPr>
              <a:t>Application</a:t>
            </a:r>
            <a:r>
              <a:rPr lang="es" sz="1100">
                <a:latin typeface="Roboto"/>
                <a:ea typeface="Roboto"/>
                <a:cs typeface="Roboto"/>
                <a:sym typeface="Roboto"/>
              </a:rPr>
              <a:t>: Tal y como hemos visto anteriormente, deberemos de definir los componentes principales de nuestra aplicación.</a:t>
            </a:r>
          </a:p>
          <a:p>
            <a:pPr lvl="0" rtl="0">
              <a:spcBef>
                <a:spcPts val="0"/>
              </a:spcBef>
              <a:buNone/>
            </a:pPr>
            <a:r>
              <a:t/>
            </a:r>
            <a:endParaRPr sz="1100">
              <a:latin typeface="Roboto"/>
              <a:ea typeface="Roboto"/>
              <a:cs typeface="Roboto"/>
              <a:sym typeface="Roboto"/>
            </a:endParaRPr>
          </a:p>
          <a:p>
            <a:pPr indent="0" lvl="0" marL="457200" rtl="0">
              <a:spcBef>
                <a:spcPts val="0"/>
              </a:spcBef>
              <a:buNone/>
            </a:pPr>
            <a:r>
              <a:t/>
            </a:r>
            <a:endParaRPr/>
          </a:p>
          <a:p>
            <a:pPr indent="0" lvl="0" marL="0">
              <a:spcBef>
                <a:spcPts val="0"/>
              </a:spcBef>
              <a:buNone/>
            </a:pPr>
            <a:r>
              <a:t/>
            </a:r>
            <a:endParaRPr/>
          </a:p>
        </p:txBody>
      </p:sp>
      <p:sp>
        <p:nvSpPr>
          <p:cNvPr id="98" name="Shape 98"/>
          <p:cNvSpPr txBox="1"/>
          <p:nvPr/>
        </p:nvSpPr>
        <p:spPr>
          <a:xfrm>
            <a:off x="2305425" y="2100150"/>
            <a:ext cx="4741800" cy="9431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800">
                <a:highlight>
                  <a:srgbClr val="FFFFFF"/>
                </a:highlight>
                <a:latin typeface="Roboto"/>
                <a:ea typeface="Roboto"/>
                <a:cs typeface="Roboto"/>
                <a:sym typeface="Roboto"/>
              </a:rPr>
              <a:t>&lt;</a:t>
            </a:r>
            <a:r>
              <a:rPr b="1" lang="es" sz="800">
                <a:solidFill>
                  <a:srgbClr val="000080"/>
                </a:solidFill>
                <a:highlight>
                  <a:srgbClr val="FFFFFF"/>
                </a:highlight>
                <a:latin typeface="Roboto"/>
                <a:ea typeface="Roboto"/>
                <a:cs typeface="Roboto"/>
                <a:sym typeface="Roboto"/>
              </a:rPr>
              <a:t>uses-permission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"android.permission.CAMERA" </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&lt;</a:t>
            </a:r>
            <a:r>
              <a:rPr b="1" lang="es" sz="800">
                <a:solidFill>
                  <a:srgbClr val="000080"/>
                </a:solidFill>
                <a:highlight>
                  <a:srgbClr val="FFFFFF"/>
                </a:highlight>
                <a:latin typeface="Roboto"/>
                <a:ea typeface="Roboto"/>
                <a:cs typeface="Roboto"/>
                <a:sym typeface="Roboto"/>
              </a:rPr>
              <a:t>uses-permission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"android.permission.ACCESS_FINE_LOCATION" </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&lt;</a:t>
            </a:r>
            <a:r>
              <a:rPr b="1" lang="es" sz="800">
                <a:solidFill>
                  <a:srgbClr val="000080"/>
                </a:solidFill>
                <a:highlight>
                  <a:srgbClr val="FFFFFF"/>
                </a:highlight>
                <a:latin typeface="Roboto"/>
                <a:ea typeface="Roboto"/>
                <a:cs typeface="Roboto"/>
                <a:sym typeface="Roboto"/>
              </a:rPr>
              <a:t>uses-permission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"android.permission.WRITE_EXTERNAL_STORAGE" </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&lt;</a:t>
            </a:r>
            <a:r>
              <a:rPr b="1" lang="es" sz="800">
                <a:solidFill>
                  <a:srgbClr val="000080"/>
                </a:solidFill>
                <a:highlight>
                  <a:srgbClr val="FFFFFF"/>
                </a:highlight>
                <a:latin typeface="Roboto"/>
                <a:ea typeface="Roboto"/>
                <a:cs typeface="Roboto"/>
                <a:sym typeface="Roboto"/>
              </a:rPr>
              <a:t>uses-permission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"com.google.android.providers.gsf.permission.READ_GSERVICES" </a:t>
            </a:r>
            <a:r>
              <a:rPr lang="es" sz="800">
                <a:highlight>
                  <a:srgbClr val="FFFFFF"/>
                </a:highlight>
                <a:latin typeface="Roboto"/>
                <a:ea typeface="Roboto"/>
                <a:cs typeface="Roboto"/>
                <a:sym typeface="Roboto"/>
              </a:rPr>
              <a:t>/&gt;</a:t>
            </a:r>
          </a:p>
          <a:p>
            <a:pPr lvl="0" rtl="0">
              <a:spcBef>
                <a:spcPts val="0"/>
              </a:spcBef>
              <a:buNone/>
            </a:pPr>
            <a:r>
              <a:rPr lang="es" sz="800">
                <a:highlight>
                  <a:srgbClr val="FFFFFF"/>
                </a:highlight>
                <a:latin typeface="Roboto"/>
                <a:ea typeface="Roboto"/>
                <a:cs typeface="Roboto"/>
                <a:sym typeface="Roboto"/>
              </a:rPr>
              <a:t>&lt;</a:t>
            </a:r>
            <a:r>
              <a:rPr b="1" lang="es" sz="800">
                <a:solidFill>
                  <a:srgbClr val="000080"/>
                </a:solidFill>
                <a:highlight>
                  <a:srgbClr val="FFFFFF"/>
                </a:highlight>
                <a:latin typeface="Roboto"/>
                <a:ea typeface="Roboto"/>
                <a:cs typeface="Roboto"/>
                <a:sym typeface="Roboto"/>
              </a:rPr>
              <a:t>uses-permission </a:t>
            </a:r>
            <a:r>
              <a:rPr b="1" lang="es" sz="800">
                <a:solidFill>
                  <a:srgbClr val="660E7A"/>
                </a:solidFill>
                <a:highlight>
                  <a:srgbClr val="FFFFFF"/>
                </a:highlight>
                <a:latin typeface="Roboto"/>
                <a:ea typeface="Roboto"/>
                <a:cs typeface="Roboto"/>
                <a:sym typeface="Roboto"/>
              </a:rPr>
              <a:t>android</a:t>
            </a:r>
            <a:r>
              <a:rPr b="1" lang="es" sz="800">
                <a:solidFill>
                  <a:srgbClr val="0000FF"/>
                </a:solidFill>
                <a:highlight>
                  <a:srgbClr val="FFFFFF"/>
                </a:highlight>
                <a:latin typeface="Roboto"/>
                <a:ea typeface="Roboto"/>
                <a:cs typeface="Roboto"/>
                <a:sym typeface="Roboto"/>
              </a:rPr>
              <a:t>:name=</a:t>
            </a:r>
            <a:r>
              <a:rPr b="1" lang="es" sz="800">
                <a:solidFill>
                  <a:srgbClr val="008000"/>
                </a:solidFill>
                <a:highlight>
                  <a:srgbClr val="FFFFFF"/>
                </a:highlight>
                <a:latin typeface="Roboto"/>
                <a:ea typeface="Roboto"/>
                <a:cs typeface="Roboto"/>
                <a:sym typeface="Roboto"/>
              </a:rPr>
              <a:t>"android.permission.ACCESS_COARSE_LOCATION" </a:t>
            </a:r>
            <a:r>
              <a:rPr lang="es" sz="800">
                <a:highlight>
                  <a:srgbClr val="FFFFFF"/>
                </a:highlight>
                <a:latin typeface="Roboto"/>
                <a:ea typeface="Roboto"/>
                <a:cs typeface="Roboto"/>
                <a:sym typeface="Roboto"/>
              </a:rPr>
              <a:t>/&gt;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INTENTS</a:t>
            </a:r>
          </a:p>
        </p:txBody>
      </p:sp>
      <p:sp>
        <p:nvSpPr>
          <p:cNvPr id="104" name="Shape 104"/>
          <p:cNvSpPr txBox="1"/>
          <p:nvPr/>
        </p:nvSpPr>
        <p:spPr>
          <a:xfrm>
            <a:off x="314375" y="759750"/>
            <a:ext cx="8496899" cy="3772500"/>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Un Intent es una intención de acción con datos asociados. Android introdujo este mecanismo para invocar componentes o aplicaciones externas, a través del objeto INTENT.</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Por lo tanto, la principal función de un Intent es lanzar un componente:</a:t>
            </a:r>
          </a:p>
          <a:p>
            <a:pPr indent="-298450" lvl="1" marL="914400" rtl="0" algn="just">
              <a:lnSpc>
                <a:spcPct val="115000"/>
              </a:lnSpc>
              <a:spcBef>
                <a:spcPts val="0"/>
              </a:spcBef>
              <a:spcAft>
                <a:spcPts val="1000"/>
              </a:spcAft>
              <a:buSzPct val="100000"/>
              <a:buFont typeface="Roboto"/>
              <a:buChar char="○"/>
            </a:pPr>
            <a:r>
              <a:rPr lang="es" sz="1100">
                <a:latin typeface="Roboto"/>
                <a:ea typeface="Roboto"/>
                <a:cs typeface="Roboto"/>
                <a:sym typeface="Roboto"/>
              </a:rPr>
              <a:t>Activity: startActivity(Intent i);</a:t>
            </a:r>
          </a:p>
          <a:p>
            <a:pPr indent="-298450" lvl="1" marL="914400" rtl="0" algn="just">
              <a:lnSpc>
                <a:spcPct val="115000"/>
              </a:lnSpc>
              <a:spcBef>
                <a:spcPts val="0"/>
              </a:spcBef>
              <a:spcAft>
                <a:spcPts val="1000"/>
              </a:spcAft>
              <a:buSzPct val="100000"/>
              <a:buFont typeface="Roboto"/>
              <a:buChar char="○"/>
            </a:pPr>
            <a:r>
              <a:rPr lang="es" sz="1100">
                <a:latin typeface="Roboto"/>
                <a:ea typeface="Roboto"/>
                <a:cs typeface="Roboto"/>
                <a:sym typeface="Roboto"/>
              </a:rPr>
              <a:t>Services: startService(Intent i);</a:t>
            </a:r>
          </a:p>
          <a:p>
            <a:pPr indent="-298450" lvl="1" marL="914400" rtl="0" algn="just">
              <a:lnSpc>
                <a:spcPct val="115000"/>
              </a:lnSpc>
              <a:spcBef>
                <a:spcPts val="0"/>
              </a:spcBef>
              <a:spcAft>
                <a:spcPts val="1000"/>
              </a:spcAft>
              <a:buSzPct val="100000"/>
              <a:buFont typeface="Roboto"/>
              <a:buChar char="○"/>
            </a:pPr>
            <a:r>
              <a:rPr lang="es" sz="1100">
                <a:latin typeface="Roboto"/>
                <a:ea typeface="Roboto"/>
                <a:cs typeface="Roboto"/>
                <a:sym typeface="Roboto"/>
              </a:rPr>
              <a:t>BroadCast: sendBroadCast(Intent i);</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y  también enviar un conjunto de información que podemos dividir como:</a:t>
            </a:r>
          </a:p>
          <a:p>
            <a:pPr indent="-298450" lvl="1" marL="914400" rtl="0" algn="just">
              <a:lnSpc>
                <a:spcPct val="115000"/>
              </a:lnSpc>
              <a:spcBef>
                <a:spcPts val="0"/>
              </a:spcBef>
              <a:spcAft>
                <a:spcPts val="1000"/>
              </a:spcAft>
              <a:buSzPct val="100000"/>
              <a:buFont typeface="Roboto"/>
              <a:buChar char="○"/>
            </a:pPr>
            <a:r>
              <a:rPr lang="es" sz="1100">
                <a:latin typeface="Roboto"/>
                <a:ea typeface="Roboto"/>
                <a:cs typeface="Roboto"/>
                <a:sym typeface="Roboto"/>
              </a:rPr>
              <a:t>Component name.</a:t>
            </a:r>
          </a:p>
          <a:p>
            <a:pPr indent="-298450" lvl="1" marL="914400" rtl="0" algn="just">
              <a:lnSpc>
                <a:spcPct val="115000"/>
              </a:lnSpc>
              <a:spcBef>
                <a:spcPts val="0"/>
              </a:spcBef>
              <a:spcAft>
                <a:spcPts val="1000"/>
              </a:spcAft>
              <a:buSzPct val="100000"/>
              <a:buFont typeface="Roboto"/>
              <a:buChar char="○"/>
            </a:pPr>
            <a:r>
              <a:rPr lang="es" sz="1100">
                <a:latin typeface="Roboto"/>
                <a:ea typeface="Roboto"/>
                <a:cs typeface="Roboto"/>
                <a:sym typeface="Roboto"/>
              </a:rPr>
              <a:t>Action.</a:t>
            </a:r>
          </a:p>
          <a:p>
            <a:pPr indent="-298450" lvl="1" marL="914400" rtl="0" algn="just">
              <a:lnSpc>
                <a:spcPct val="115000"/>
              </a:lnSpc>
              <a:spcBef>
                <a:spcPts val="0"/>
              </a:spcBef>
              <a:spcAft>
                <a:spcPts val="1000"/>
              </a:spcAft>
              <a:buSzPct val="100000"/>
              <a:buFont typeface="Roboto"/>
              <a:buChar char="○"/>
            </a:pPr>
            <a:r>
              <a:rPr lang="es" sz="1100">
                <a:latin typeface="Roboto"/>
                <a:ea typeface="Roboto"/>
                <a:cs typeface="Roboto"/>
                <a:sym typeface="Roboto"/>
              </a:rPr>
              <a:t>Datos: </a:t>
            </a:r>
          </a:p>
          <a:p>
            <a:pPr indent="-298450" lvl="1" marL="914400" rtl="0" algn="just">
              <a:lnSpc>
                <a:spcPct val="115000"/>
              </a:lnSpc>
              <a:spcBef>
                <a:spcPts val="0"/>
              </a:spcBef>
              <a:spcAft>
                <a:spcPts val="1000"/>
              </a:spcAft>
              <a:buSzPct val="100000"/>
              <a:buFont typeface="Roboto"/>
              <a:buChar char="○"/>
            </a:pPr>
            <a:r>
              <a:rPr lang="es" sz="1100">
                <a:latin typeface="Roboto"/>
                <a:ea typeface="Roboto"/>
                <a:cs typeface="Roboto"/>
                <a:sym typeface="Roboto"/>
              </a:rPr>
              <a:t>Categoría.</a:t>
            </a:r>
          </a:p>
          <a:p>
            <a:pPr indent="-298450" lvl="1" marL="914400" rtl="0" algn="just">
              <a:lnSpc>
                <a:spcPct val="115000"/>
              </a:lnSpc>
              <a:spcBef>
                <a:spcPts val="0"/>
              </a:spcBef>
              <a:spcAft>
                <a:spcPts val="1000"/>
              </a:spcAft>
              <a:buSzPct val="100000"/>
              <a:buFont typeface="Roboto"/>
              <a:buChar char="○"/>
            </a:pPr>
            <a:r>
              <a:rPr lang="es" sz="1100">
                <a:latin typeface="Roboto"/>
                <a:ea typeface="Roboto"/>
                <a:cs typeface="Roboto"/>
                <a:sym typeface="Roboto"/>
              </a:rPr>
              <a:t>Extras.</a:t>
            </a:r>
          </a:p>
          <a:p>
            <a:pPr indent="-298450" lvl="1" marL="914400" rtl="0" algn="just">
              <a:lnSpc>
                <a:spcPct val="115000"/>
              </a:lnSpc>
              <a:spcBef>
                <a:spcPts val="0"/>
              </a:spcBef>
              <a:spcAft>
                <a:spcPts val="1000"/>
              </a:spcAft>
              <a:buSzPct val="100000"/>
              <a:buFont typeface="Roboto"/>
              <a:buChar char="○"/>
            </a:pPr>
            <a:r>
              <a:rPr lang="es" sz="1100">
                <a:latin typeface="Roboto"/>
                <a:ea typeface="Roboto"/>
                <a:cs typeface="Roboto"/>
                <a:sym typeface="Roboto"/>
              </a:rPr>
              <a:t>Flags.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INTENTS</a:t>
            </a:r>
          </a:p>
          <a:p>
            <a:pPr lvl="0">
              <a:spcBef>
                <a:spcPts val="0"/>
              </a:spcBef>
              <a:buNone/>
            </a:pPr>
            <a:r>
              <a:rPr lang="es"/>
              <a:t>Implicitos vs Explicitos	</a:t>
            </a:r>
          </a:p>
        </p:txBody>
      </p:sp>
      <p:sp>
        <p:nvSpPr>
          <p:cNvPr id="110" name="Shape 110"/>
          <p:cNvSpPr txBox="1"/>
          <p:nvPr/>
        </p:nvSpPr>
        <p:spPr>
          <a:xfrm>
            <a:off x="511950" y="777200"/>
            <a:ext cx="7999199" cy="3894600"/>
          </a:xfrm>
          <a:prstGeom prst="rect">
            <a:avLst/>
          </a:prstGeom>
          <a:noFill/>
          <a:ln>
            <a:noFill/>
          </a:ln>
        </p:spPr>
        <p:txBody>
          <a:bodyPr anchorCtr="0" anchor="t" bIns="91425" lIns="91425" rIns="91425" tIns="91425">
            <a:noAutofit/>
          </a:bodyPr>
          <a:lstStyle/>
          <a:p>
            <a:pPr indent="-298450" lvl="0" marL="457200" rtl="0">
              <a:spcBef>
                <a:spcPts val="0"/>
              </a:spcBef>
              <a:buSzPct val="100000"/>
              <a:buFont typeface="Roboto"/>
              <a:buChar char="●"/>
            </a:pPr>
            <a:r>
              <a:rPr lang="es" sz="1100">
                <a:latin typeface="Roboto"/>
                <a:ea typeface="Roboto"/>
                <a:cs typeface="Roboto"/>
                <a:sym typeface="Roboto"/>
              </a:rPr>
              <a:t>Podemos decir que los intents son explícitos o implícitos</a:t>
            </a:r>
          </a:p>
          <a:p>
            <a:pPr indent="-298450" lvl="1" marL="914400" rtl="0">
              <a:spcBef>
                <a:spcPts val="0"/>
              </a:spcBef>
              <a:buSzPct val="100000"/>
              <a:buFont typeface="Roboto"/>
              <a:buChar char="○"/>
            </a:pPr>
            <a:r>
              <a:rPr lang="es" sz="1100">
                <a:latin typeface="Roboto"/>
                <a:ea typeface="Roboto"/>
                <a:cs typeface="Roboto"/>
                <a:sym typeface="Roboto"/>
              </a:rPr>
              <a:t>INTENT EXPLICITO: Una intención explicita se utiliza para hacer una iniciar un componente o servicio en particular.</a:t>
            </a: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lvl="0" rtl="0">
              <a:spcBef>
                <a:spcPts val="0"/>
              </a:spcBef>
              <a:buNone/>
            </a:pPr>
            <a:r>
              <a:t/>
            </a:r>
            <a:endParaRPr sz="1100">
              <a:latin typeface="Roboto"/>
              <a:ea typeface="Roboto"/>
              <a:cs typeface="Roboto"/>
              <a:sym typeface="Roboto"/>
            </a:endParaRPr>
          </a:p>
          <a:p>
            <a:pPr indent="-298450" lvl="1" marL="914400" rtl="0">
              <a:spcBef>
                <a:spcPts val="0"/>
              </a:spcBef>
              <a:buSzPct val="100000"/>
              <a:buFont typeface="Roboto"/>
              <a:buChar char="○"/>
            </a:pPr>
            <a:r>
              <a:rPr lang="es" sz="1100">
                <a:latin typeface="Roboto"/>
                <a:ea typeface="Roboto"/>
                <a:cs typeface="Roboto"/>
                <a:sym typeface="Roboto"/>
              </a:rPr>
              <a:t>INTENT IMPLICITO: Pedir al sistema que busque una aplicación que pueda realizar la acción especificada</a:t>
            </a:r>
          </a:p>
          <a:p>
            <a:pPr lvl="0">
              <a:spcBef>
                <a:spcPts val="0"/>
              </a:spcBef>
              <a:buNone/>
            </a:pPr>
            <a:r>
              <a:t/>
            </a:r>
            <a:endParaRPr sz="1100">
              <a:latin typeface="Roboto"/>
              <a:ea typeface="Roboto"/>
              <a:cs typeface="Roboto"/>
              <a:sym typeface="Roboto"/>
            </a:endParaRPr>
          </a:p>
        </p:txBody>
      </p:sp>
      <p:sp>
        <p:nvSpPr>
          <p:cNvPr id="111" name="Shape 111"/>
          <p:cNvSpPr txBox="1"/>
          <p:nvPr/>
        </p:nvSpPr>
        <p:spPr>
          <a:xfrm>
            <a:off x="2104550" y="1423425"/>
            <a:ext cx="4051800" cy="7572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000">
                <a:highlight>
                  <a:srgbClr val="FFFFFF"/>
                </a:highlight>
                <a:latin typeface="Roboto"/>
                <a:ea typeface="Roboto"/>
                <a:cs typeface="Roboto"/>
                <a:sym typeface="Roboto"/>
              </a:rPr>
              <a:t>Intent downloadIntent = </a:t>
            </a:r>
            <a:r>
              <a:rPr b="1" lang="es" sz="1000">
                <a:solidFill>
                  <a:srgbClr val="000080"/>
                </a:solidFill>
                <a:highlight>
                  <a:srgbClr val="FFFFFF"/>
                </a:highlight>
                <a:latin typeface="Roboto"/>
                <a:ea typeface="Roboto"/>
                <a:cs typeface="Roboto"/>
                <a:sym typeface="Roboto"/>
              </a:rPr>
              <a:t>new </a:t>
            </a:r>
            <a:r>
              <a:rPr lang="es" sz="1000">
                <a:highlight>
                  <a:srgbClr val="FFFFFF"/>
                </a:highlight>
                <a:latin typeface="Roboto"/>
                <a:ea typeface="Roboto"/>
                <a:cs typeface="Roboto"/>
                <a:sym typeface="Roboto"/>
              </a:rPr>
              <a:t>Intent(</a:t>
            </a:r>
            <a:r>
              <a:rPr b="1" lang="es" sz="1000">
                <a:solidFill>
                  <a:srgbClr val="000080"/>
                </a:solidFill>
                <a:highlight>
                  <a:srgbClr val="FFFFFF"/>
                </a:highlight>
                <a:latin typeface="Roboto"/>
                <a:ea typeface="Roboto"/>
                <a:cs typeface="Roboto"/>
                <a:sym typeface="Roboto"/>
              </a:rPr>
              <a:t>this</a:t>
            </a:r>
            <a:r>
              <a:rPr lang="es" sz="1000">
                <a:highlight>
                  <a:srgbClr val="FFFFFF"/>
                </a:highlight>
                <a:latin typeface="Roboto"/>
                <a:ea typeface="Roboto"/>
                <a:cs typeface="Roboto"/>
                <a:sym typeface="Roboto"/>
              </a:rPr>
              <a:t>, DownloadService.</a:t>
            </a:r>
            <a:r>
              <a:rPr b="1" lang="es" sz="1000">
                <a:solidFill>
                  <a:srgbClr val="000080"/>
                </a:solidFill>
                <a:highlight>
                  <a:srgbClr val="FFFFFF"/>
                </a:highlight>
                <a:latin typeface="Roboto"/>
                <a:ea typeface="Roboto"/>
                <a:cs typeface="Roboto"/>
                <a:sym typeface="Roboto"/>
              </a:rPr>
              <a:t>class</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downloadIntent.setData(Uri.</a:t>
            </a:r>
            <a:r>
              <a:rPr i="1" lang="es" sz="1000">
                <a:highlight>
                  <a:srgbClr val="FFFFFF"/>
                </a:highlight>
                <a:latin typeface="Roboto"/>
                <a:ea typeface="Roboto"/>
                <a:cs typeface="Roboto"/>
                <a:sym typeface="Roboto"/>
              </a:rPr>
              <a:t>parse</a:t>
            </a:r>
            <a:r>
              <a:rPr lang="es" sz="1000">
                <a:highlight>
                  <a:srgbClr val="FFFFFF"/>
                </a:highlight>
                <a:latin typeface="Roboto"/>
                <a:ea typeface="Roboto"/>
                <a:cs typeface="Roboto"/>
                <a:sym typeface="Roboto"/>
              </a:rPr>
              <a:t>(</a:t>
            </a:r>
            <a:r>
              <a:rPr b="1" lang="es" sz="1000">
                <a:solidFill>
                  <a:srgbClr val="660E7A"/>
                </a:solidFill>
                <a:highlight>
                  <a:srgbClr val="FFFFFF"/>
                </a:highlight>
                <a:latin typeface="Roboto"/>
                <a:ea typeface="Roboto"/>
                <a:cs typeface="Roboto"/>
                <a:sym typeface="Roboto"/>
              </a:rPr>
              <a:t>fileUrl</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startService(downloadIntent);</a:t>
            </a:r>
          </a:p>
        </p:txBody>
      </p:sp>
      <p:pic>
        <p:nvPicPr>
          <p:cNvPr id="112" name="Shape 112"/>
          <p:cNvPicPr preferRelativeResize="0"/>
          <p:nvPr/>
        </p:nvPicPr>
        <p:blipFill>
          <a:blip r:embed="rId3">
            <a:alphaModFix/>
          </a:blip>
          <a:stretch>
            <a:fillRect/>
          </a:stretch>
        </p:blipFill>
        <p:spPr>
          <a:xfrm>
            <a:off x="2345800" y="2985000"/>
            <a:ext cx="3697149" cy="17063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FILTER-INTENTS</a:t>
            </a:r>
          </a:p>
        </p:txBody>
      </p:sp>
      <p:sp>
        <p:nvSpPr>
          <p:cNvPr id="118" name="Shape 118"/>
          <p:cNvSpPr txBox="1"/>
          <p:nvPr/>
        </p:nvSpPr>
        <p:spPr>
          <a:xfrm>
            <a:off x="550150" y="1004250"/>
            <a:ext cx="7824299" cy="3772500"/>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Los filtros de intenciones se utilizan para poder indicar a la Activity que intents implícitos puede tratar. Por lo tanto un componente que quiera ser avisado por el sistema de intents implícitos deberá tener declarado un intent-filter.</a:t>
            </a: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Estos intent-filters se declaran en Android Manifest. </a:t>
            </a:r>
          </a:p>
          <a:p>
            <a:pPr lvl="0" rtl="0" algn="just">
              <a:lnSpc>
                <a:spcPct val="115000"/>
              </a:lnSpc>
              <a:spcBef>
                <a:spcPts val="0"/>
              </a:spcBef>
              <a:spcAft>
                <a:spcPts val="1000"/>
              </a:spcAft>
              <a:buNone/>
            </a:pPr>
            <a:r>
              <a:t/>
            </a:r>
            <a:endParaRPr sz="1100">
              <a:latin typeface="Roboto"/>
              <a:ea typeface="Roboto"/>
              <a:cs typeface="Roboto"/>
              <a:sym typeface="Roboto"/>
            </a:endParaRPr>
          </a:p>
          <a:p>
            <a:pPr lvl="0" rtl="0" algn="just">
              <a:lnSpc>
                <a:spcPct val="115000"/>
              </a:lnSpc>
              <a:spcBef>
                <a:spcPts val="0"/>
              </a:spcBef>
              <a:spcAft>
                <a:spcPts val="1000"/>
              </a:spcAft>
              <a:buNone/>
            </a:pPr>
            <a:r>
              <a:t/>
            </a:r>
            <a:endParaRPr sz="1100">
              <a:latin typeface="Roboto"/>
              <a:ea typeface="Roboto"/>
              <a:cs typeface="Roboto"/>
              <a:sym typeface="Roboto"/>
            </a:endParaRPr>
          </a:p>
          <a:p>
            <a:pPr lvl="0" rtl="0" algn="just">
              <a:lnSpc>
                <a:spcPct val="115000"/>
              </a:lnSpc>
              <a:spcBef>
                <a:spcPts val="0"/>
              </a:spcBef>
              <a:spcAft>
                <a:spcPts val="1000"/>
              </a:spcAft>
              <a:buNone/>
            </a:pPr>
            <a:r>
              <a:t/>
            </a:r>
            <a:endParaRPr sz="1100">
              <a:latin typeface="Roboto"/>
              <a:ea typeface="Roboto"/>
              <a:cs typeface="Roboto"/>
              <a:sym typeface="Roboto"/>
            </a:endParaRPr>
          </a:p>
          <a:p>
            <a:pPr lvl="0" rtl="0" algn="just">
              <a:lnSpc>
                <a:spcPct val="115000"/>
              </a:lnSpc>
              <a:spcBef>
                <a:spcPts val="0"/>
              </a:spcBef>
              <a:spcAft>
                <a:spcPts val="1000"/>
              </a:spcAft>
              <a:buNone/>
            </a:pPr>
            <a:r>
              <a:t/>
            </a:r>
            <a:endParaRPr sz="1100">
              <a:latin typeface="Roboto"/>
              <a:ea typeface="Roboto"/>
              <a:cs typeface="Roboto"/>
              <a:sym typeface="Roboto"/>
            </a:endParaRPr>
          </a:p>
          <a:p>
            <a:pPr lvl="0" rtl="0" algn="just">
              <a:lnSpc>
                <a:spcPct val="115000"/>
              </a:lnSpc>
              <a:spcBef>
                <a:spcPts val="0"/>
              </a:spcBef>
              <a:spcAft>
                <a:spcPts val="1000"/>
              </a:spcAft>
              <a:buNone/>
            </a:pPr>
            <a:r>
              <a:t/>
            </a:r>
            <a:endParaRPr sz="1100">
              <a:latin typeface="Roboto"/>
              <a:ea typeface="Roboto"/>
              <a:cs typeface="Roboto"/>
              <a:sym typeface="Roboto"/>
            </a:endParaRPr>
          </a:p>
          <a:p>
            <a:pPr indent="-298450" lvl="0" marL="457200" rtl="0" algn="just">
              <a:lnSpc>
                <a:spcPct val="115000"/>
              </a:lnSpc>
              <a:spcBef>
                <a:spcPts val="0"/>
              </a:spcBef>
              <a:spcAft>
                <a:spcPts val="1000"/>
              </a:spcAft>
              <a:buSzPct val="100000"/>
              <a:buFont typeface="Roboto"/>
              <a:buChar char="●"/>
            </a:pPr>
            <a:r>
              <a:rPr lang="es" sz="1100">
                <a:latin typeface="Roboto"/>
                <a:ea typeface="Roboto"/>
                <a:cs typeface="Roboto"/>
                <a:sym typeface="Roboto"/>
              </a:rPr>
              <a:t>Por ejemplo, podemos ver como en la actividad principal crea un intent filter indicando que actividad es la inicial y que pertenece a la categoría de launcher.</a:t>
            </a:r>
          </a:p>
          <a:p>
            <a:pPr lvl="0" algn="just">
              <a:lnSpc>
                <a:spcPct val="115000"/>
              </a:lnSpc>
              <a:spcBef>
                <a:spcPts val="0"/>
              </a:spcBef>
              <a:spcAft>
                <a:spcPts val="1000"/>
              </a:spcAft>
              <a:buNone/>
            </a:pPr>
            <a:r>
              <a:t/>
            </a:r>
            <a:endParaRPr sz="1100">
              <a:latin typeface="Roboto"/>
              <a:ea typeface="Roboto"/>
              <a:cs typeface="Roboto"/>
              <a:sym typeface="Roboto"/>
            </a:endParaRPr>
          </a:p>
        </p:txBody>
      </p:sp>
      <p:sp>
        <p:nvSpPr>
          <p:cNvPr id="119" name="Shape 119"/>
          <p:cNvSpPr txBox="1"/>
          <p:nvPr/>
        </p:nvSpPr>
        <p:spPr>
          <a:xfrm>
            <a:off x="1274950" y="4427450"/>
            <a:ext cx="6942300" cy="2392799"/>
          </a:xfrm>
          <a:prstGeom prst="rect">
            <a:avLst/>
          </a:prstGeom>
          <a:noFill/>
          <a:ln>
            <a:noFill/>
          </a:ln>
        </p:spPr>
        <p:txBody>
          <a:bodyPr anchorCtr="0" anchor="ctr" bIns="91425" lIns="91425" rIns="91425" tIns="91425">
            <a:noAutofit/>
          </a:bodyPr>
          <a:lstStyle/>
          <a:p>
            <a:pPr lvl="0" rtl="0" algn="just">
              <a:spcBef>
                <a:spcPts val="0"/>
              </a:spcBef>
              <a:buNone/>
            </a:pPr>
            <a:r>
              <a:rPr lang="es" sz="1100">
                <a:latin typeface="Roboto"/>
                <a:ea typeface="Roboto"/>
                <a:cs typeface="Roboto"/>
                <a:sym typeface="Roboto"/>
              </a:rPr>
              <a:t>Los filtros de intenciones sirven para indicar a una actividad, servicio o broadcast receiver qué intents pueden tratar de forma implícita. Con ello, todo componente que desee ser avisado por intenciones debe declarar filtros de intenciones.</a:t>
            </a:r>
          </a:p>
          <a:p>
            <a:pPr lvl="0" rtl="0" algn="just">
              <a:spcBef>
                <a:spcPts val="0"/>
              </a:spcBef>
              <a:buNone/>
            </a:pPr>
            <a:r>
              <a:rPr lang="es" sz="1100">
                <a:latin typeface="Roboto"/>
                <a:ea typeface="Roboto"/>
                <a:cs typeface="Roboto"/>
                <a:sym typeface="Roboto"/>
              </a:rPr>
              <a:t>La manera más común de declarar filtros de intenciones consiste en utilizar la etiqueta intentfilteren el manifiesto (AndroidManifest.xml) de su aplicación.</a:t>
            </a:r>
          </a:p>
        </p:txBody>
      </p:sp>
      <p:sp>
        <p:nvSpPr>
          <p:cNvPr id="120" name="Shape 120"/>
          <p:cNvSpPr txBox="1"/>
          <p:nvPr/>
        </p:nvSpPr>
        <p:spPr>
          <a:xfrm>
            <a:off x="2279225" y="1934250"/>
            <a:ext cx="3763800" cy="12750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900">
                <a:highlight>
                  <a:srgbClr val="FFFFFF"/>
                </a:highlight>
                <a:latin typeface="Roboto"/>
                <a:ea typeface="Roboto"/>
                <a:cs typeface="Roboto"/>
                <a:sym typeface="Roboto"/>
              </a:rPr>
              <a:t>&lt;</a:t>
            </a:r>
            <a:r>
              <a:rPr b="1" lang="es" sz="900">
                <a:solidFill>
                  <a:srgbClr val="000080"/>
                </a:solidFill>
                <a:highlight>
                  <a:srgbClr val="FFFFFF"/>
                </a:highlight>
                <a:latin typeface="Roboto"/>
                <a:ea typeface="Roboto"/>
                <a:cs typeface="Roboto"/>
                <a:sym typeface="Roboto"/>
              </a:rPr>
              <a:t>activity</a:t>
            </a:r>
          </a:p>
          <a:p>
            <a:pPr lvl="0" rtl="0">
              <a:spcBef>
                <a:spcPts val="0"/>
              </a:spcBef>
              <a:buNone/>
            </a:pPr>
            <a:r>
              <a:rPr b="1" lang="es" sz="900">
                <a:solidFill>
                  <a:srgbClr val="00008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:name=</a:t>
            </a:r>
            <a:r>
              <a:rPr b="1" lang="es" sz="900">
                <a:solidFill>
                  <a:srgbClr val="008000"/>
                </a:solidFill>
                <a:highlight>
                  <a:srgbClr val="FFFFFF"/>
                </a:highlight>
                <a:latin typeface="Roboto"/>
                <a:ea typeface="Roboto"/>
                <a:cs typeface="Roboto"/>
                <a:sym typeface="Roboto"/>
              </a:rPr>
              <a:t>".MainActivity"</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:label=</a:t>
            </a:r>
            <a:r>
              <a:rPr b="1" lang="es" sz="900">
                <a:solidFill>
                  <a:srgbClr val="008000"/>
                </a:solidFill>
                <a:highlight>
                  <a:srgbClr val="FFFFFF"/>
                </a:highlight>
                <a:latin typeface="Roboto"/>
                <a:ea typeface="Roboto"/>
                <a:cs typeface="Roboto"/>
                <a:sym typeface="Roboto"/>
              </a:rPr>
              <a:t>"@string/app_name"</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:theme=</a:t>
            </a:r>
            <a:r>
              <a:rPr b="1" lang="es" sz="900">
                <a:solidFill>
                  <a:srgbClr val="008000"/>
                </a:solidFill>
                <a:highlight>
                  <a:srgbClr val="FFFFFF"/>
                </a:highlight>
                <a:latin typeface="Roboto"/>
                <a:ea typeface="Roboto"/>
                <a:cs typeface="Roboto"/>
                <a:sym typeface="Roboto"/>
              </a:rPr>
              <a:t>"@style/AppTheme.NoActionBar" </a:t>
            </a:r>
            <a:r>
              <a:rPr lang="es" sz="900">
                <a:highlight>
                  <a:srgbClr val="FFFFFF"/>
                </a:highlight>
                <a:latin typeface="Roboto"/>
                <a:ea typeface="Roboto"/>
                <a:cs typeface="Roboto"/>
                <a:sym typeface="Roboto"/>
              </a:rPr>
              <a:t>&gt;</a:t>
            </a:r>
          </a:p>
          <a:p>
            <a:pPr lvl="0" rtl="0">
              <a:spcBef>
                <a:spcPts val="0"/>
              </a:spcBef>
              <a:buNone/>
            </a:pPr>
            <a:r>
              <a:rPr lang="es" sz="900">
                <a:highlight>
                  <a:srgbClr val="FFFFFF"/>
                </a:highlight>
                <a:latin typeface="Roboto"/>
                <a:ea typeface="Roboto"/>
                <a:cs typeface="Roboto"/>
                <a:sym typeface="Roboto"/>
              </a:rPr>
              <a:t>   &lt;</a:t>
            </a:r>
            <a:r>
              <a:rPr b="1" lang="es" sz="900">
                <a:solidFill>
                  <a:srgbClr val="000080"/>
                </a:solidFill>
                <a:highlight>
                  <a:srgbClr val="FFFFFF"/>
                </a:highlight>
                <a:latin typeface="Roboto"/>
                <a:ea typeface="Roboto"/>
                <a:cs typeface="Roboto"/>
                <a:sym typeface="Roboto"/>
              </a:rPr>
              <a:t>intent-filter</a:t>
            </a:r>
            <a:r>
              <a:rPr lang="es" sz="900">
                <a:highlight>
                  <a:srgbClr val="FFFFFF"/>
                </a:highlight>
                <a:latin typeface="Roboto"/>
                <a:ea typeface="Roboto"/>
                <a:cs typeface="Roboto"/>
                <a:sym typeface="Roboto"/>
              </a:rPr>
              <a:t>&gt;</a:t>
            </a:r>
          </a:p>
          <a:p>
            <a:pPr lvl="0" rtl="0">
              <a:spcBef>
                <a:spcPts val="0"/>
              </a:spcBef>
              <a:buNone/>
            </a:pPr>
            <a:r>
              <a:rPr lang="es" sz="900">
                <a:highlight>
                  <a:srgbClr val="FFFFFF"/>
                </a:highlight>
                <a:latin typeface="Roboto"/>
                <a:ea typeface="Roboto"/>
                <a:cs typeface="Roboto"/>
                <a:sym typeface="Roboto"/>
              </a:rPr>
              <a:t>       &lt;</a:t>
            </a:r>
            <a:r>
              <a:rPr b="1" lang="es" sz="900">
                <a:solidFill>
                  <a:srgbClr val="000080"/>
                </a:solidFill>
                <a:highlight>
                  <a:srgbClr val="FFFFFF"/>
                </a:highlight>
                <a:latin typeface="Roboto"/>
                <a:ea typeface="Roboto"/>
                <a:cs typeface="Roboto"/>
                <a:sym typeface="Roboto"/>
              </a:rPr>
              <a:t>action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:name=</a:t>
            </a:r>
            <a:r>
              <a:rPr b="1" lang="es" sz="900">
                <a:solidFill>
                  <a:srgbClr val="008000"/>
                </a:solidFill>
                <a:highlight>
                  <a:srgbClr val="FFFFFF"/>
                </a:highlight>
                <a:latin typeface="Roboto"/>
                <a:ea typeface="Roboto"/>
                <a:cs typeface="Roboto"/>
                <a:sym typeface="Roboto"/>
              </a:rPr>
              <a:t>"android.intent.action.MAIN" </a:t>
            </a:r>
            <a:r>
              <a:rPr lang="es" sz="900">
                <a:highlight>
                  <a:srgbClr val="FFFFFF"/>
                </a:highlight>
                <a:latin typeface="Roboto"/>
                <a:ea typeface="Roboto"/>
                <a:cs typeface="Roboto"/>
                <a:sym typeface="Roboto"/>
              </a:rPr>
              <a:t>/&gt;</a:t>
            </a:r>
          </a:p>
          <a:p>
            <a:pPr lvl="0" rtl="0">
              <a:spcBef>
                <a:spcPts val="0"/>
              </a:spcBef>
              <a:buNone/>
            </a:pPr>
            <a:r>
              <a:t/>
            </a:r>
            <a:endParaRPr sz="900">
              <a:highlight>
                <a:srgbClr val="FFFFFF"/>
              </a:highlight>
              <a:latin typeface="Roboto"/>
              <a:ea typeface="Roboto"/>
              <a:cs typeface="Roboto"/>
              <a:sym typeface="Roboto"/>
            </a:endParaRPr>
          </a:p>
          <a:p>
            <a:pPr lvl="0" rtl="0">
              <a:spcBef>
                <a:spcPts val="0"/>
              </a:spcBef>
              <a:buNone/>
            </a:pPr>
            <a:r>
              <a:rPr lang="es" sz="900">
                <a:highlight>
                  <a:srgbClr val="FFFFFF"/>
                </a:highlight>
                <a:latin typeface="Roboto"/>
                <a:ea typeface="Roboto"/>
                <a:cs typeface="Roboto"/>
                <a:sym typeface="Roboto"/>
              </a:rPr>
              <a:t>       &lt;</a:t>
            </a:r>
            <a:r>
              <a:rPr b="1" lang="es" sz="900">
                <a:solidFill>
                  <a:srgbClr val="000080"/>
                </a:solidFill>
                <a:highlight>
                  <a:srgbClr val="FFFFFF"/>
                </a:highlight>
                <a:latin typeface="Roboto"/>
                <a:ea typeface="Roboto"/>
                <a:cs typeface="Roboto"/>
                <a:sym typeface="Roboto"/>
              </a:rPr>
              <a:t>category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:name=</a:t>
            </a:r>
            <a:r>
              <a:rPr b="1" lang="es" sz="900">
                <a:solidFill>
                  <a:srgbClr val="008000"/>
                </a:solidFill>
                <a:highlight>
                  <a:srgbClr val="FFFFFF"/>
                </a:highlight>
                <a:latin typeface="Roboto"/>
                <a:ea typeface="Roboto"/>
                <a:cs typeface="Roboto"/>
                <a:sym typeface="Roboto"/>
              </a:rPr>
              <a:t>"android.intent.category.LAUNCHER" </a:t>
            </a:r>
            <a:r>
              <a:rPr lang="es" sz="900">
                <a:highlight>
                  <a:srgbClr val="FFFFFF"/>
                </a:highlight>
                <a:latin typeface="Roboto"/>
                <a:ea typeface="Roboto"/>
                <a:cs typeface="Roboto"/>
                <a:sym typeface="Roboto"/>
              </a:rPr>
              <a:t>/&gt;</a:t>
            </a:r>
          </a:p>
          <a:p>
            <a:pPr lvl="0" rtl="0">
              <a:spcBef>
                <a:spcPts val="0"/>
              </a:spcBef>
              <a:buNone/>
            </a:pPr>
            <a:r>
              <a:rPr lang="es" sz="900">
                <a:highlight>
                  <a:srgbClr val="FFFFFF"/>
                </a:highlight>
                <a:latin typeface="Roboto"/>
                <a:ea typeface="Roboto"/>
                <a:cs typeface="Roboto"/>
                <a:sym typeface="Roboto"/>
              </a:rPr>
              <a:t>   &lt;/</a:t>
            </a:r>
            <a:r>
              <a:rPr b="1" lang="es" sz="900">
                <a:solidFill>
                  <a:srgbClr val="000080"/>
                </a:solidFill>
                <a:highlight>
                  <a:srgbClr val="FFFFFF"/>
                </a:highlight>
                <a:latin typeface="Roboto"/>
                <a:ea typeface="Roboto"/>
                <a:cs typeface="Roboto"/>
                <a:sym typeface="Roboto"/>
              </a:rPr>
              <a:t>intent-filter</a:t>
            </a:r>
            <a:r>
              <a:rPr lang="es" sz="900">
                <a:highlight>
                  <a:srgbClr val="FFFFFF"/>
                </a:highlight>
                <a:latin typeface="Roboto"/>
                <a:ea typeface="Roboto"/>
                <a:cs typeface="Roboto"/>
                <a:sym typeface="Roboto"/>
              </a:rPr>
              <a:t>&gt;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INTENT IMPLICITO</a:t>
            </a:r>
          </a:p>
        </p:txBody>
      </p:sp>
      <p:sp>
        <p:nvSpPr>
          <p:cNvPr id="126" name="Shape 126"/>
          <p:cNvSpPr txBox="1"/>
          <p:nvPr/>
        </p:nvSpPr>
        <p:spPr>
          <a:xfrm>
            <a:off x="235775" y="837825"/>
            <a:ext cx="8826599" cy="384299"/>
          </a:xfrm>
          <a:prstGeom prst="rect">
            <a:avLst/>
          </a:prstGeom>
          <a:noFill/>
          <a:ln>
            <a:noFill/>
          </a:ln>
        </p:spPr>
        <p:txBody>
          <a:bodyPr anchorCtr="0" anchor="t" bIns="91425" lIns="91425" rIns="91425" tIns="91425">
            <a:noAutofit/>
          </a:bodyPr>
          <a:lstStyle/>
          <a:p>
            <a:pPr indent="-292100" lvl="0" marL="457200" rtl="0">
              <a:spcBef>
                <a:spcPts val="0"/>
              </a:spcBef>
              <a:buSzPct val="100000"/>
              <a:buFont typeface="Roboto"/>
              <a:buChar char="●"/>
            </a:pPr>
            <a:r>
              <a:rPr lang="es" sz="1000">
                <a:latin typeface="Roboto"/>
                <a:ea typeface="Roboto"/>
                <a:cs typeface="Roboto"/>
                <a:sym typeface="Roboto"/>
              </a:rPr>
              <a:t>Para ver ejemplos de intents implícitos podéis acceder a: http://developer.android.com/intl/es/guide/components/intents-common.html</a:t>
            </a:r>
          </a:p>
          <a:p>
            <a:pPr indent="-298450" lvl="0" marL="457200" rtl="0">
              <a:spcBef>
                <a:spcPts val="0"/>
              </a:spcBef>
              <a:buSzPct val="100000"/>
              <a:buFont typeface="Roboto"/>
              <a:buChar char="●"/>
            </a:pPr>
            <a:r>
              <a:rPr lang="es" sz="1100">
                <a:latin typeface="Roboto"/>
                <a:ea typeface="Roboto"/>
                <a:cs typeface="Roboto"/>
                <a:sym typeface="Roboto"/>
              </a:rPr>
              <a:t>Algunos ejemplos de intents implícitos son:</a:t>
            </a:r>
          </a:p>
          <a:p>
            <a:pPr lvl="0">
              <a:spcBef>
                <a:spcPts val="0"/>
              </a:spcBef>
              <a:buNone/>
            </a:pPr>
            <a:r>
              <a:t/>
            </a:r>
            <a:endParaRPr sz="1100">
              <a:latin typeface="Roboto"/>
              <a:ea typeface="Roboto"/>
              <a:cs typeface="Roboto"/>
              <a:sym typeface="Roboto"/>
            </a:endParaRPr>
          </a:p>
        </p:txBody>
      </p:sp>
      <p:sp>
        <p:nvSpPr>
          <p:cNvPr id="127" name="Shape 127"/>
          <p:cNvSpPr txBox="1"/>
          <p:nvPr/>
        </p:nvSpPr>
        <p:spPr>
          <a:xfrm>
            <a:off x="515225" y="1484550"/>
            <a:ext cx="3842399" cy="15369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800">
                <a:solidFill>
                  <a:srgbClr val="000080"/>
                </a:solidFill>
                <a:highlight>
                  <a:srgbClr val="FFFFFF"/>
                </a:highlight>
                <a:latin typeface="Roboto"/>
                <a:ea typeface="Roboto"/>
                <a:cs typeface="Roboto"/>
                <a:sym typeface="Roboto"/>
              </a:rPr>
              <a:t>REALIZAR UNA LLAMADA</a:t>
            </a:r>
          </a:p>
          <a:p>
            <a:pPr lvl="0" rtl="0" algn="ctr">
              <a:spcBef>
                <a:spcPts val="0"/>
              </a:spcBef>
              <a:buNone/>
            </a:pPr>
            <a:r>
              <a:t/>
            </a:r>
            <a:endParaRPr b="1" sz="800">
              <a:solidFill>
                <a:srgbClr val="000080"/>
              </a:solidFill>
              <a:highlight>
                <a:srgbClr val="FFFFFF"/>
              </a:highlight>
              <a:latin typeface="Roboto"/>
              <a:ea typeface="Roboto"/>
              <a:cs typeface="Roboto"/>
              <a:sym typeface="Roboto"/>
            </a:endParaRPr>
          </a:p>
          <a:p>
            <a:pPr lvl="0" rtl="0">
              <a:spcBef>
                <a:spcPts val="0"/>
              </a:spcBef>
              <a:buNone/>
            </a:pP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dialPhoneNumber(String phoneNumber) {</a:t>
            </a:r>
          </a:p>
          <a:p>
            <a:pPr lvl="0" rtl="0">
              <a:spcBef>
                <a:spcPts val="0"/>
              </a:spcBef>
              <a:buNone/>
            </a:pPr>
            <a:r>
              <a:rPr lang="es" sz="800">
                <a:highlight>
                  <a:srgbClr val="FFFFFF"/>
                </a:highlight>
                <a:latin typeface="Roboto"/>
                <a:ea typeface="Roboto"/>
                <a:cs typeface="Roboto"/>
                <a:sym typeface="Roboto"/>
              </a:rPr>
              <a:t>   Intent intent = </a:t>
            </a:r>
            <a:r>
              <a:rPr b="1" lang="es" sz="800">
                <a:solidFill>
                  <a:srgbClr val="000080"/>
                </a:solidFill>
                <a:highlight>
                  <a:srgbClr val="FFFFFF"/>
                </a:highlight>
                <a:latin typeface="Roboto"/>
                <a:ea typeface="Roboto"/>
                <a:cs typeface="Roboto"/>
                <a:sym typeface="Roboto"/>
              </a:rPr>
              <a:t>new </a:t>
            </a:r>
            <a:r>
              <a:rPr lang="es" sz="800">
                <a:highlight>
                  <a:srgbClr val="FFFFFF"/>
                </a:highlight>
                <a:latin typeface="Roboto"/>
                <a:ea typeface="Roboto"/>
                <a:cs typeface="Roboto"/>
                <a:sym typeface="Roboto"/>
              </a:rPr>
              <a:t>Intent(Intent.</a:t>
            </a:r>
            <a:r>
              <a:rPr b="1" i="1" lang="es" sz="800">
                <a:solidFill>
                  <a:srgbClr val="660E7A"/>
                </a:solidFill>
                <a:highlight>
                  <a:srgbClr val="FFFFFF"/>
                </a:highlight>
                <a:latin typeface="Roboto"/>
                <a:ea typeface="Roboto"/>
                <a:cs typeface="Roboto"/>
                <a:sym typeface="Roboto"/>
              </a:rPr>
              <a:t>ACTION_DIAL</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intent.setData(Uri.</a:t>
            </a:r>
            <a:r>
              <a:rPr i="1" lang="es" sz="800">
                <a:highlight>
                  <a:srgbClr val="FFFFFF"/>
                </a:highlight>
                <a:latin typeface="Roboto"/>
                <a:ea typeface="Roboto"/>
                <a:cs typeface="Roboto"/>
                <a:sym typeface="Roboto"/>
              </a:rPr>
              <a:t>parse</a:t>
            </a:r>
            <a:r>
              <a:rPr lang="es" sz="800">
                <a:highlight>
                  <a:srgbClr val="FFFFFF"/>
                </a:highlight>
                <a:latin typeface="Roboto"/>
                <a:ea typeface="Roboto"/>
                <a:cs typeface="Roboto"/>
                <a:sym typeface="Roboto"/>
              </a:rPr>
              <a:t>(</a:t>
            </a:r>
            <a:r>
              <a:rPr b="1" lang="es" sz="800">
                <a:solidFill>
                  <a:srgbClr val="008000"/>
                </a:solidFill>
                <a:highlight>
                  <a:srgbClr val="FFFFFF"/>
                </a:highlight>
                <a:latin typeface="Roboto"/>
                <a:ea typeface="Roboto"/>
                <a:cs typeface="Roboto"/>
                <a:sym typeface="Roboto"/>
              </a:rPr>
              <a:t>"tel:" </a:t>
            </a:r>
            <a:r>
              <a:rPr lang="es" sz="800">
                <a:highlight>
                  <a:srgbClr val="FFFFFF"/>
                </a:highlight>
                <a:latin typeface="Roboto"/>
                <a:ea typeface="Roboto"/>
                <a:cs typeface="Roboto"/>
                <a:sym typeface="Roboto"/>
              </a:rPr>
              <a:t>+ phoneNumber));</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if </a:t>
            </a:r>
            <a:r>
              <a:rPr lang="es" sz="800">
                <a:highlight>
                  <a:srgbClr val="FFFFFF"/>
                </a:highlight>
                <a:latin typeface="Roboto"/>
                <a:ea typeface="Roboto"/>
                <a:cs typeface="Roboto"/>
                <a:sym typeface="Roboto"/>
              </a:rPr>
              <a:t>(intent.resolveActivity(getPackageManager()) != </a:t>
            </a:r>
            <a:r>
              <a:rPr b="1" lang="es" sz="800">
                <a:solidFill>
                  <a:srgbClr val="000080"/>
                </a:solidFill>
                <a:highlight>
                  <a:srgbClr val="FFFFFF"/>
                </a:highlight>
                <a:latin typeface="Roboto"/>
                <a:ea typeface="Roboto"/>
                <a:cs typeface="Roboto"/>
                <a:sym typeface="Roboto"/>
              </a:rPr>
              <a:t>null</a:t>
            </a: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       startActivity(intent);</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a:t>
            </a:r>
          </a:p>
          <a:p>
            <a:pPr lvl="0" rtl="0">
              <a:spcBef>
                <a:spcPts val="0"/>
              </a:spcBef>
              <a:buNone/>
            </a:pPr>
            <a:r>
              <a:rPr lang="es" sz="600">
                <a:highlight>
                  <a:srgbClr val="FFFFFF"/>
                </a:highlight>
                <a:latin typeface="Roboto"/>
                <a:ea typeface="Roboto"/>
                <a:cs typeface="Roboto"/>
                <a:sym typeface="Roboto"/>
              </a:rPr>
              <a:t>DEBEMOS PEDIR EL PERMISO </a:t>
            </a:r>
            <a:r>
              <a:rPr lang="es" sz="600">
                <a:solidFill>
                  <a:srgbClr val="000088"/>
                </a:solidFill>
                <a:highlight>
                  <a:srgbClr val="F7F7F7"/>
                </a:highlight>
                <a:latin typeface="Roboto"/>
                <a:ea typeface="Roboto"/>
                <a:cs typeface="Roboto"/>
                <a:sym typeface="Roboto"/>
              </a:rPr>
              <a:t>&lt;uses-permission</a:t>
            </a:r>
            <a:r>
              <a:rPr lang="es" sz="600">
                <a:highlight>
                  <a:srgbClr val="F7F7F7"/>
                </a:highlight>
                <a:latin typeface="Roboto"/>
                <a:ea typeface="Roboto"/>
                <a:cs typeface="Roboto"/>
                <a:sym typeface="Roboto"/>
              </a:rPr>
              <a:t> </a:t>
            </a:r>
            <a:r>
              <a:rPr lang="es" sz="600">
                <a:solidFill>
                  <a:srgbClr val="882288"/>
                </a:solidFill>
                <a:highlight>
                  <a:srgbClr val="F7F7F7"/>
                </a:highlight>
                <a:latin typeface="Roboto"/>
                <a:ea typeface="Roboto"/>
                <a:cs typeface="Roboto"/>
                <a:sym typeface="Roboto"/>
              </a:rPr>
              <a:t>android:name</a:t>
            </a:r>
            <a:r>
              <a:rPr lang="es" sz="600">
                <a:solidFill>
                  <a:srgbClr val="666600"/>
                </a:solidFill>
                <a:highlight>
                  <a:srgbClr val="F7F7F7"/>
                </a:highlight>
                <a:latin typeface="Roboto"/>
                <a:ea typeface="Roboto"/>
                <a:cs typeface="Roboto"/>
                <a:sym typeface="Roboto"/>
              </a:rPr>
              <a:t>=</a:t>
            </a:r>
            <a:r>
              <a:rPr lang="es" sz="600">
                <a:solidFill>
                  <a:srgbClr val="880000"/>
                </a:solidFill>
                <a:highlight>
                  <a:srgbClr val="F7F7F7"/>
                </a:highlight>
                <a:latin typeface="Roboto"/>
                <a:ea typeface="Roboto"/>
                <a:cs typeface="Roboto"/>
                <a:sym typeface="Roboto"/>
              </a:rPr>
              <a:t>"android.permission.CALL_PHONE"</a:t>
            </a:r>
            <a:r>
              <a:rPr lang="es" sz="600">
                <a:highlight>
                  <a:srgbClr val="F7F7F7"/>
                </a:highlight>
                <a:latin typeface="Roboto"/>
                <a:ea typeface="Roboto"/>
                <a:cs typeface="Roboto"/>
                <a:sym typeface="Roboto"/>
              </a:rPr>
              <a:t> </a:t>
            </a:r>
            <a:r>
              <a:rPr lang="es" sz="600">
                <a:solidFill>
                  <a:srgbClr val="000088"/>
                </a:solidFill>
                <a:highlight>
                  <a:srgbClr val="F7F7F7"/>
                </a:highlight>
                <a:latin typeface="Roboto"/>
                <a:ea typeface="Roboto"/>
                <a:cs typeface="Roboto"/>
                <a:sym typeface="Roboto"/>
              </a:rPr>
              <a:t>/&gt;</a:t>
            </a:r>
          </a:p>
          <a:p>
            <a:pPr lvl="0" rtl="0">
              <a:spcBef>
                <a:spcPts val="0"/>
              </a:spcBef>
              <a:buNone/>
            </a:pPr>
            <a:r>
              <a:t/>
            </a:r>
            <a:endParaRPr sz="800">
              <a:highlight>
                <a:srgbClr val="FFFFFF"/>
              </a:highlight>
              <a:latin typeface="Roboto"/>
              <a:ea typeface="Roboto"/>
              <a:cs typeface="Roboto"/>
              <a:sym typeface="Roboto"/>
            </a:endParaRPr>
          </a:p>
        </p:txBody>
      </p:sp>
      <p:sp>
        <p:nvSpPr>
          <p:cNvPr id="128" name="Shape 128"/>
          <p:cNvSpPr txBox="1"/>
          <p:nvPr/>
        </p:nvSpPr>
        <p:spPr>
          <a:xfrm>
            <a:off x="4558400" y="1440875"/>
            <a:ext cx="3903600" cy="1580699"/>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800">
                <a:solidFill>
                  <a:srgbClr val="000080"/>
                </a:solidFill>
                <a:highlight>
                  <a:srgbClr val="FFFFFF"/>
                </a:highlight>
                <a:latin typeface="Roboto"/>
                <a:ea typeface="Roboto"/>
                <a:cs typeface="Roboto"/>
                <a:sym typeface="Roboto"/>
              </a:rPr>
              <a:t>ENVIAR UN E-MAIL</a:t>
            </a:r>
          </a:p>
          <a:p>
            <a:pPr lvl="0" rtl="0" algn="ctr">
              <a:spcBef>
                <a:spcPts val="0"/>
              </a:spcBef>
              <a:buNone/>
            </a:pPr>
            <a:r>
              <a:t/>
            </a:r>
            <a:endParaRPr b="1" sz="800">
              <a:solidFill>
                <a:srgbClr val="000080"/>
              </a:solidFill>
              <a:highlight>
                <a:srgbClr val="FFFFFF"/>
              </a:highlight>
              <a:latin typeface="Roboto"/>
              <a:ea typeface="Roboto"/>
              <a:cs typeface="Roboto"/>
              <a:sym typeface="Roboto"/>
            </a:endParaRPr>
          </a:p>
          <a:p>
            <a:pPr lvl="0" rtl="0">
              <a:spcBef>
                <a:spcPts val="0"/>
              </a:spcBef>
              <a:buNone/>
            </a:pPr>
            <a:r>
              <a:rPr b="1" lang="es" sz="800">
                <a:solidFill>
                  <a:srgbClr val="000080"/>
                </a:solidFill>
                <a:highlight>
                  <a:srgbClr val="FFFFFF"/>
                </a:highlight>
                <a:latin typeface="Roboto"/>
                <a:ea typeface="Roboto"/>
                <a:cs typeface="Roboto"/>
                <a:sym typeface="Roboto"/>
              </a:rPr>
              <a:t>public void </a:t>
            </a:r>
            <a:r>
              <a:rPr lang="es" sz="800">
                <a:highlight>
                  <a:srgbClr val="FFFFFF"/>
                </a:highlight>
                <a:latin typeface="Roboto"/>
                <a:ea typeface="Roboto"/>
                <a:cs typeface="Roboto"/>
                <a:sym typeface="Roboto"/>
              </a:rPr>
              <a:t>composeEmail(String[] addresses, String subject, String text) {</a:t>
            </a:r>
          </a:p>
          <a:p>
            <a:pPr lvl="0" rtl="0">
              <a:spcBef>
                <a:spcPts val="0"/>
              </a:spcBef>
              <a:buNone/>
            </a:pPr>
            <a:r>
              <a:rPr lang="es" sz="800">
                <a:highlight>
                  <a:srgbClr val="FFFFFF"/>
                </a:highlight>
                <a:latin typeface="Roboto"/>
                <a:ea typeface="Roboto"/>
                <a:cs typeface="Roboto"/>
                <a:sym typeface="Roboto"/>
              </a:rPr>
              <a:t>   Intent intent = </a:t>
            </a:r>
            <a:r>
              <a:rPr b="1" lang="es" sz="800">
                <a:solidFill>
                  <a:srgbClr val="000080"/>
                </a:solidFill>
                <a:highlight>
                  <a:srgbClr val="FFFFFF"/>
                </a:highlight>
                <a:latin typeface="Roboto"/>
                <a:ea typeface="Roboto"/>
                <a:cs typeface="Roboto"/>
                <a:sym typeface="Roboto"/>
              </a:rPr>
              <a:t>new </a:t>
            </a:r>
            <a:r>
              <a:rPr lang="es" sz="800">
                <a:highlight>
                  <a:srgbClr val="FFFFFF"/>
                </a:highlight>
                <a:latin typeface="Roboto"/>
                <a:ea typeface="Roboto"/>
                <a:cs typeface="Roboto"/>
                <a:sym typeface="Roboto"/>
              </a:rPr>
              <a:t>Intent(Intent.</a:t>
            </a:r>
            <a:r>
              <a:rPr b="1" i="1" lang="es" sz="800">
                <a:solidFill>
                  <a:srgbClr val="660E7A"/>
                </a:solidFill>
                <a:highlight>
                  <a:srgbClr val="FFFFFF"/>
                </a:highlight>
                <a:latin typeface="Roboto"/>
                <a:ea typeface="Roboto"/>
                <a:cs typeface="Roboto"/>
                <a:sym typeface="Roboto"/>
              </a:rPr>
              <a:t>ACTION_SEND</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intent.setType(</a:t>
            </a:r>
            <a:r>
              <a:rPr b="1" lang="es" sz="800">
                <a:solidFill>
                  <a:srgbClr val="008000"/>
                </a:solidFill>
                <a:highlight>
                  <a:srgbClr val="FFFFFF"/>
                </a:highlight>
                <a:latin typeface="Roboto"/>
                <a:ea typeface="Roboto"/>
                <a:cs typeface="Roboto"/>
                <a:sym typeface="Roboto"/>
              </a:rPr>
              <a:t>"*/*"</a:t>
            </a:r>
            <a:r>
              <a:rPr lang="es" sz="800">
                <a:highlight>
                  <a:srgbClr val="FFFFFF"/>
                </a:highlight>
                <a:latin typeface="Roboto"/>
                <a:ea typeface="Roboto"/>
                <a:cs typeface="Roboto"/>
                <a:sym typeface="Roboto"/>
              </a:rPr>
              <a:t>);</a:t>
            </a:r>
          </a:p>
          <a:p>
            <a:pPr lvl="0" rtl="0">
              <a:spcBef>
                <a:spcPts val="0"/>
              </a:spcBef>
              <a:buNone/>
            </a:pPr>
            <a:r>
              <a:rPr lang="es" sz="800">
                <a:highlight>
                  <a:srgbClr val="FFFFFF"/>
                </a:highlight>
                <a:latin typeface="Roboto"/>
                <a:ea typeface="Roboto"/>
                <a:cs typeface="Roboto"/>
                <a:sym typeface="Roboto"/>
              </a:rPr>
              <a:t>   intent.putExtra(Intent.</a:t>
            </a:r>
            <a:r>
              <a:rPr b="1" i="1" lang="es" sz="800">
                <a:solidFill>
                  <a:srgbClr val="660E7A"/>
                </a:solidFill>
                <a:highlight>
                  <a:srgbClr val="FFFFFF"/>
                </a:highlight>
                <a:latin typeface="Roboto"/>
                <a:ea typeface="Roboto"/>
                <a:cs typeface="Roboto"/>
                <a:sym typeface="Roboto"/>
              </a:rPr>
              <a:t>EXTRA_EMAIL</a:t>
            </a:r>
            <a:r>
              <a:rPr lang="es" sz="800">
                <a:highlight>
                  <a:srgbClr val="FFFFFF"/>
                </a:highlight>
                <a:latin typeface="Roboto"/>
                <a:ea typeface="Roboto"/>
                <a:cs typeface="Roboto"/>
                <a:sym typeface="Roboto"/>
              </a:rPr>
              <a:t>, addresses);</a:t>
            </a:r>
          </a:p>
          <a:p>
            <a:pPr lvl="0" rtl="0">
              <a:spcBef>
                <a:spcPts val="0"/>
              </a:spcBef>
              <a:buNone/>
            </a:pPr>
            <a:r>
              <a:rPr lang="es" sz="800">
                <a:highlight>
                  <a:srgbClr val="FFFFFF"/>
                </a:highlight>
                <a:latin typeface="Roboto"/>
                <a:ea typeface="Roboto"/>
                <a:cs typeface="Roboto"/>
                <a:sym typeface="Roboto"/>
              </a:rPr>
              <a:t>   intent.putExtra(Intent.</a:t>
            </a:r>
            <a:r>
              <a:rPr b="1" i="1" lang="es" sz="800">
                <a:solidFill>
                  <a:srgbClr val="660E7A"/>
                </a:solidFill>
                <a:highlight>
                  <a:srgbClr val="FFFFFF"/>
                </a:highlight>
                <a:latin typeface="Roboto"/>
                <a:ea typeface="Roboto"/>
                <a:cs typeface="Roboto"/>
                <a:sym typeface="Roboto"/>
              </a:rPr>
              <a:t>EXTRA_SUBJECT</a:t>
            </a:r>
            <a:r>
              <a:rPr lang="es" sz="800">
                <a:highlight>
                  <a:srgbClr val="FFFFFF"/>
                </a:highlight>
                <a:latin typeface="Roboto"/>
                <a:ea typeface="Roboto"/>
                <a:cs typeface="Roboto"/>
                <a:sym typeface="Roboto"/>
              </a:rPr>
              <a:t>, subject);</a:t>
            </a:r>
          </a:p>
          <a:p>
            <a:pPr lvl="0" rtl="0">
              <a:spcBef>
                <a:spcPts val="0"/>
              </a:spcBef>
              <a:buNone/>
            </a:pPr>
            <a:r>
              <a:rPr lang="es" sz="800">
                <a:highlight>
                  <a:srgbClr val="FFFFFF"/>
                </a:highlight>
                <a:latin typeface="Roboto"/>
                <a:ea typeface="Roboto"/>
                <a:cs typeface="Roboto"/>
                <a:sym typeface="Roboto"/>
              </a:rPr>
              <a:t>   intent.putExtra(Intent.</a:t>
            </a:r>
            <a:r>
              <a:rPr b="1" i="1" lang="es" sz="800">
                <a:solidFill>
                  <a:srgbClr val="660E7A"/>
                </a:solidFill>
                <a:highlight>
                  <a:srgbClr val="FFFFFF"/>
                </a:highlight>
                <a:latin typeface="Roboto"/>
                <a:ea typeface="Roboto"/>
                <a:cs typeface="Roboto"/>
                <a:sym typeface="Roboto"/>
              </a:rPr>
              <a:t>EXTRA_TEXT</a:t>
            </a:r>
            <a:r>
              <a:rPr lang="es" sz="800">
                <a:highlight>
                  <a:srgbClr val="FFFFFF"/>
                </a:highlight>
                <a:latin typeface="Roboto"/>
                <a:ea typeface="Roboto"/>
                <a:cs typeface="Roboto"/>
                <a:sym typeface="Roboto"/>
              </a:rPr>
              <a:t>, text);</a:t>
            </a:r>
          </a:p>
          <a:p>
            <a:pPr lvl="0" rtl="0">
              <a:spcBef>
                <a:spcPts val="0"/>
              </a:spcBef>
              <a:buNone/>
            </a:pPr>
            <a:r>
              <a:rPr lang="es" sz="800">
                <a:highlight>
                  <a:srgbClr val="FFFFFF"/>
                </a:highlight>
                <a:latin typeface="Roboto"/>
                <a:ea typeface="Roboto"/>
                <a:cs typeface="Roboto"/>
                <a:sym typeface="Roboto"/>
              </a:rPr>
              <a:t>   </a:t>
            </a:r>
            <a:r>
              <a:rPr b="1" lang="es" sz="800">
                <a:solidFill>
                  <a:srgbClr val="000080"/>
                </a:solidFill>
                <a:highlight>
                  <a:srgbClr val="FFFFFF"/>
                </a:highlight>
                <a:latin typeface="Roboto"/>
                <a:ea typeface="Roboto"/>
                <a:cs typeface="Roboto"/>
                <a:sym typeface="Roboto"/>
              </a:rPr>
              <a:t>if </a:t>
            </a:r>
            <a:r>
              <a:rPr lang="es" sz="800">
                <a:highlight>
                  <a:srgbClr val="FFFFFF"/>
                </a:highlight>
                <a:latin typeface="Roboto"/>
                <a:ea typeface="Roboto"/>
                <a:cs typeface="Roboto"/>
                <a:sym typeface="Roboto"/>
              </a:rPr>
              <a:t>(intent.resolveActivity(getPackageManager()) != </a:t>
            </a:r>
            <a:r>
              <a:rPr b="1" lang="es" sz="800">
                <a:solidFill>
                  <a:srgbClr val="000080"/>
                </a:solidFill>
                <a:highlight>
                  <a:srgbClr val="FFFFFF"/>
                </a:highlight>
                <a:latin typeface="Roboto"/>
                <a:ea typeface="Roboto"/>
                <a:cs typeface="Roboto"/>
                <a:sym typeface="Roboto"/>
              </a:rPr>
              <a:t>null</a:t>
            </a: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       </a:t>
            </a:r>
            <a:r>
              <a:rPr lang="es" sz="800">
                <a:highlight>
                  <a:srgbClr val="E4E4FF"/>
                </a:highlight>
                <a:latin typeface="Roboto"/>
                <a:ea typeface="Roboto"/>
                <a:cs typeface="Roboto"/>
                <a:sym typeface="Roboto"/>
              </a:rPr>
              <a:t>startActivity</a:t>
            </a:r>
            <a:r>
              <a:rPr lang="es" sz="800">
                <a:highlight>
                  <a:srgbClr val="FFFFFF"/>
                </a:highlight>
                <a:latin typeface="Roboto"/>
                <a:ea typeface="Roboto"/>
                <a:cs typeface="Roboto"/>
                <a:sym typeface="Roboto"/>
              </a:rPr>
              <a:t>(intent);</a:t>
            </a:r>
          </a:p>
          <a:p>
            <a:pPr lvl="0" rtl="0">
              <a:spcBef>
                <a:spcPts val="0"/>
              </a:spcBef>
              <a:buNone/>
            </a:pPr>
            <a:r>
              <a:rPr lang="es" sz="800">
                <a:highlight>
                  <a:srgbClr val="FFFFFF"/>
                </a:highlight>
                <a:latin typeface="Roboto"/>
                <a:ea typeface="Roboto"/>
                <a:cs typeface="Roboto"/>
                <a:sym typeface="Roboto"/>
              </a:rPr>
              <a:t>   }</a:t>
            </a:r>
          </a:p>
          <a:p>
            <a:pPr lvl="0" rtl="0">
              <a:spcBef>
                <a:spcPts val="0"/>
              </a:spcBef>
              <a:buNone/>
            </a:pPr>
            <a:r>
              <a:rPr lang="es" sz="800">
                <a:highlight>
                  <a:srgbClr val="FFFFFF"/>
                </a:highlight>
                <a:latin typeface="Roboto"/>
                <a:ea typeface="Roboto"/>
                <a:cs typeface="Roboto"/>
                <a:sym typeface="Roboto"/>
              </a:rPr>
              <a:t>}</a:t>
            </a:r>
          </a:p>
        </p:txBody>
      </p:sp>
      <p:sp>
        <p:nvSpPr>
          <p:cNvPr id="129" name="Shape 129"/>
          <p:cNvSpPr txBox="1"/>
          <p:nvPr/>
        </p:nvSpPr>
        <p:spPr>
          <a:xfrm>
            <a:off x="515225" y="3283875"/>
            <a:ext cx="3842399" cy="15369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lgn="ctr">
              <a:lnSpc>
                <a:spcPct val="135000"/>
              </a:lnSpc>
              <a:spcBef>
                <a:spcPts val="0"/>
              </a:spcBef>
              <a:buNone/>
            </a:pPr>
            <a:r>
              <a:rPr b="1" lang="es" sz="800">
                <a:solidFill>
                  <a:srgbClr val="000088"/>
                </a:solidFill>
                <a:highlight>
                  <a:srgbClr val="F7F7F7"/>
                </a:highlight>
                <a:latin typeface="Roboto"/>
                <a:ea typeface="Roboto"/>
                <a:cs typeface="Roboto"/>
                <a:sym typeface="Roboto"/>
              </a:rPr>
              <a:t>ABRIR UN EXPLORADOR</a:t>
            </a:r>
          </a:p>
          <a:p>
            <a:pPr lvl="0" rtl="0" algn="ctr">
              <a:lnSpc>
                <a:spcPct val="135000"/>
              </a:lnSpc>
              <a:spcBef>
                <a:spcPts val="0"/>
              </a:spcBef>
              <a:buNone/>
            </a:pPr>
            <a:r>
              <a:t/>
            </a:r>
            <a:endParaRPr sz="800">
              <a:solidFill>
                <a:srgbClr val="000088"/>
              </a:solidFill>
              <a:highlight>
                <a:srgbClr val="F7F7F7"/>
              </a:highlight>
              <a:latin typeface="Roboto"/>
              <a:ea typeface="Roboto"/>
              <a:cs typeface="Roboto"/>
              <a:sym typeface="Roboto"/>
            </a:endParaRPr>
          </a:p>
          <a:p>
            <a:pPr lvl="0" rtl="0">
              <a:lnSpc>
                <a:spcPct val="135000"/>
              </a:lnSpc>
              <a:spcBef>
                <a:spcPts val="0"/>
              </a:spcBef>
              <a:buNone/>
            </a:pPr>
            <a:r>
              <a:rPr b="1" lang="es" sz="800">
                <a:solidFill>
                  <a:srgbClr val="000088"/>
                </a:solidFill>
                <a:highlight>
                  <a:srgbClr val="F7F7F7"/>
                </a:highlight>
                <a:latin typeface="Roboto"/>
                <a:ea typeface="Roboto"/>
                <a:cs typeface="Roboto"/>
                <a:sym typeface="Roboto"/>
              </a:rPr>
              <a:t>public</a:t>
            </a:r>
            <a:r>
              <a:rPr b="1" lang="es" sz="800">
                <a:highlight>
                  <a:srgbClr val="F7F7F7"/>
                </a:highlight>
                <a:latin typeface="Roboto"/>
                <a:ea typeface="Roboto"/>
                <a:cs typeface="Roboto"/>
                <a:sym typeface="Roboto"/>
              </a:rPr>
              <a:t> </a:t>
            </a:r>
            <a:r>
              <a:rPr b="1" lang="es" sz="800">
                <a:solidFill>
                  <a:srgbClr val="000088"/>
                </a:solidFill>
                <a:highlight>
                  <a:srgbClr val="F7F7F7"/>
                </a:highlight>
                <a:latin typeface="Roboto"/>
                <a:ea typeface="Roboto"/>
                <a:cs typeface="Roboto"/>
                <a:sym typeface="Roboto"/>
              </a:rPr>
              <a:t>void</a:t>
            </a:r>
            <a:r>
              <a:rPr lang="es" sz="800">
                <a:highlight>
                  <a:srgbClr val="F7F7F7"/>
                </a:highlight>
                <a:latin typeface="Roboto"/>
                <a:ea typeface="Roboto"/>
                <a:cs typeface="Roboto"/>
                <a:sym typeface="Roboto"/>
              </a:rPr>
              <a:t> openWebPage</a:t>
            </a:r>
            <a:r>
              <a:rPr lang="es" sz="800">
                <a:solidFill>
                  <a:srgbClr val="666600"/>
                </a:solidFill>
                <a:highlight>
                  <a:srgbClr val="F7F7F7"/>
                </a:highlight>
                <a:latin typeface="Roboto"/>
                <a:ea typeface="Roboto"/>
                <a:cs typeface="Roboto"/>
                <a:sym typeface="Roboto"/>
              </a:rPr>
              <a:t>(</a:t>
            </a:r>
            <a:r>
              <a:rPr lang="es" sz="800">
                <a:solidFill>
                  <a:srgbClr val="660066"/>
                </a:solidFill>
                <a:highlight>
                  <a:srgbClr val="F7F7F7"/>
                </a:highlight>
                <a:latin typeface="Roboto"/>
                <a:ea typeface="Roboto"/>
                <a:cs typeface="Roboto"/>
                <a:sym typeface="Roboto"/>
              </a:rPr>
              <a:t>String</a:t>
            </a:r>
            <a:r>
              <a:rPr lang="es" sz="800">
                <a:highlight>
                  <a:srgbClr val="F7F7F7"/>
                </a:highlight>
                <a:latin typeface="Roboto"/>
                <a:ea typeface="Roboto"/>
                <a:cs typeface="Roboto"/>
                <a:sym typeface="Roboto"/>
              </a:rPr>
              <a:t> url</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highlight>
                  <a:srgbClr val="F7F7F7"/>
                </a:highlight>
                <a:latin typeface="Roboto"/>
                <a:ea typeface="Roboto"/>
                <a:cs typeface="Roboto"/>
                <a:sym typeface="Roboto"/>
              </a:rPr>
              <a:t>    </a:t>
            </a:r>
            <a:r>
              <a:rPr lang="es" sz="800">
                <a:solidFill>
                  <a:srgbClr val="660066"/>
                </a:solidFill>
                <a:highlight>
                  <a:srgbClr val="F7F7F7"/>
                </a:highlight>
                <a:latin typeface="Roboto"/>
                <a:ea typeface="Roboto"/>
                <a:cs typeface="Roboto"/>
                <a:sym typeface="Roboto"/>
              </a:rPr>
              <a:t>Uri</a:t>
            </a:r>
            <a:r>
              <a:rPr lang="es" sz="800">
                <a:highlight>
                  <a:srgbClr val="F7F7F7"/>
                </a:highlight>
                <a:latin typeface="Roboto"/>
                <a:ea typeface="Roboto"/>
                <a:cs typeface="Roboto"/>
                <a:sym typeface="Roboto"/>
              </a:rPr>
              <a:t> webpage </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a:t>
            </a:r>
            <a:r>
              <a:rPr lang="es" sz="800">
                <a:solidFill>
                  <a:srgbClr val="660066"/>
                </a:solidFill>
                <a:highlight>
                  <a:srgbClr val="F7F7F7"/>
                </a:highlight>
                <a:latin typeface="Roboto"/>
                <a:ea typeface="Roboto"/>
                <a:cs typeface="Roboto"/>
                <a:sym typeface="Roboto"/>
              </a:rPr>
              <a:t>Uri</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parse</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url</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highlight>
                  <a:srgbClr val="F7F7F7"/>
                </a:highlight>
                <a:latin typeface="Roboto"/>
                <a:ea typeface="Roboto"/>
                <a:cs typeface="Roboto"/>
                <a:sym typeface="Roboto"/>
              </a:rPr>
              <a:t>    </a:t>
            </a:r>
            <a:r>
              <a:rPr lang="es" sz="800">
                <a:solidFill>
                  <a:srgbClr val="660066"/>
                </a:solidFill>
                <a:highlight>
                  <a:srgbClr val="F7F7F7"/>
                </a:highlight>
                <a:latin typeface="Roboto"/>
                <a:ea typeface="Roboto"/>
                <a:cs typeface="Roboto"/>
                <a:sym typeface="Roboto"/>
              </a:rPr>
              <a:t>Intent</a:t>
            </a:r>
            <a:r>
              <a:rPr lang="es" sz="800">
                <a:highlight>
                  <a:srgbClr val="F7F7F7"/>
                </a:highlight>
                <a:latin typeface="Roboto"/>
                <a:ea typeface="Roboto"/>
                <a:cs typeface="Roboto"/>
                <a:sym typeface="Roboto"/>
              </a:rPr>
              <a:t> intent </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a:t>
            </a:r>
            <a:r>
              <a:rPr lang="es" sz="800">
                <a:solidFill>
                  <a:srgbClr val="000088"/>
                </a:solidFill>
                <a:highlight>
                  <a:srgbClr val="F7F7F7"/>
                </a:highlight>
                <a:latin typeface="Roboto"/>
                <a:ea typeface="Roboto"/>
                <a:cs typeface="Roboto"/>
                <a:sym typeface="Roboto"/>
              </a:rPr>
              <a:t>new</a:t>
            </a:r>
            <a:r>
              <a:rPr lang="es" sz="800">
                <a:highlight>
                  <a:srgbClr val="F7F7F7"/>
                </a:highlight>
                <a:latin typeface="Roboto"/>
                <a:ea typeface="Roboto"/>
                <a:cs typeface="Roboto"/>
                <a:sym typeface="Roboto"/>
              </a:rPr>
              <a:t> </a:t>
            </a:r>
            <a:r>
              <a:rPr lang="es" sz="800">
                <a:solidFill>
                  <a:srgbClr val="660066"/>
                </a:solidFill>
                <a:highlight>
                  <a:srgbClr val="F7F7F7"/>
                </a:highlight>
                <a:latin typeface="Roboto"/>
                <a:ea typeface="Roboto"/>
                <a:cs typeface="Roboto"/>
                <a:sym typeface="Roboto"/>
              </a:rPr>
              <a:t>Intent</a:t>
            </a:r>
            <a:r>
              <a:rPr lang="es" sz="800">
                <a:solidFill>
                  <a:srgbClr val="666600"/>
                </a:solidFill>
                <a:highlight>
                  <a:srgbClr val="F7F7F7"/>
                </a:highlight>
                <a:latin typeface="Roboto"/>
                <a:ea typeface="Roboto"/>
                <a:cs typeface="Roboto"/>
                <a:sym typeface="Roboto"/>
              </a:rPr>
              <a:t>(</a:t>
            </a:r>
            <a:r>
              <a:rPr lang="es" sz="800">
                <a:solidFill>
                  <a:srgbClr val="660066"/>
                </a:solidFill>
                <a:highlight>
                  <a:srgbClr val="F7F7F7"/>
                </a:highlight>
                <a:latin typeface="Roboto"/>
                <a:ea typeface="Roboto"/>
                <a:cs typeface="Roboto"/>
                <a:sym typeface="Roboto"/>
              </a:rPr>
              <a:t>Intent</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ACTION_VIEW</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webpage</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highlight>
                  <a:srgbClr val="F7F7F7"/>
                </a:highlight>
                <a:latin typeface="Roboto"/>
                <a:ea typeface="Roboto"/>
                <a:cs typeface="Roboto"/>
                <a:sym typeface="Roboto"/>
              </a:rPr>
              <a:t>    </a:t>
            </a:r>
            <a:r>
              <a:rPr b="1" lang="es" sz="800">
                <a:solidFill>
                  <a:srgbClr val="000088"/>
                </a:solidFill>
                <a:highlight>
                  <a:srgbClr val="F7F7F7"/>
                </a:highlight>
                <a:latin typeface="Roboto"/>
                <a:ea typeface="Roboto"/>
                <a:cs typeface="Roboto"/>
                <a:sym typeface="Roboto"/>
              </a:rPr>
              <a:t>if</a:t>
            </a:r>
            <a:r>
              <a:rPr b="1" lang="es" sz="800">
                <a:highlight>
                  <a:srgbClr val="F7F7F7"/>
                </a:highlight>
                <a:latin typeface="Roboto"/>
                <a:ea typeface="Roboto"/>
                <a:cs typeface="Roboto"/>
                <a:sym typeface="Roboto"/>
              </a:rPr>
              <a:t> </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intent</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resolveActivity</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getPackageManager</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a:t>
            </a:r>
            <a:r>
              <a:rPr b="1" lang="es" sz="800">
                <a:solidFill>
                  <a:srgbClr val="000088"/>
                </a:solidFill>
                <a:highlight>
                  <a:srgbClr val="F7F7F7"/>
                </a:highlight>
                <a:latin typeface="Roboto"/>
                <a:ea typeface="Roboto"/>
                <a:cs typeface="Roboto"/>
                <a:sym typeface="Roboto"/>
              </a:rPr>
              <a:t>null</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highlight>
                  <a:srgbClr val="F7F7F7"/>
                </a:highlight>
                <a:latin typeface="Roboto"/>
                <a:ea typeface="Roboto"/>
                <a:cs typeface="Roboto"/>
                <a:sym typeface="Roboto"/>
              </a:rPr>
              <a:t>        startActivity</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intent</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highlight>
                  <a:srgbClr val="F7F7F7"/>
                </a:highlight>
                <a:latin typeface="Roboto"/>
                <a:ea typeface="Roboto"/>
                <a:cs typeface="Roboto"/>
                <a:sym typeface="Roboto"/>
              </a:rPr>
              <a:t>    </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solidFill>
                  <a:srgbClr val="666600"/>
                </a:solidFill>
                <a:highlight>
                  <a:srgbClr val="F7F7F7"/>
                </a:highlight>
                <a:latin typeface="Roboto"/>
                <a:ea typeface="Roboto"/>
                <a:cs typeface="Roboto"/>
                <a:sym typeface="Roboto"/>
              </a:rPr>
              <a:t>}</a:t>
            </a:r>
          </a:p>
        </p:txBody>
      </p:sp>
      <p:sp>
        <p:nvSpPr>
          <p:cNvPr id="130" name="Shape 130"/>
          <p:cNvSpPr txBox="1"/>
          <p:nvPr/>
        </p:nvSpPr>
        <p:spPr>
          <a:xfrm>
            <a:off x="4589000" y="3240325"/>
            <a:ext cx="3842399" cy="1536900"/>
          </a:xfrm>
          <a:prstGeom prst="rect">
            <a:avLst/>
          </a:prstGeom>
          <a:solidFill>
            <a:srgbClr val="FFFFFF"/>
          </a:solidFill>
          <a:ln cap="flat" cmpd="sng" w="9525">
            <a:solidFill>
              <a:srgbClr val="4C1130"/>
            </a:solidFill>
            <a:prstDash val="solid"/>
            <a:round/>
            <a:headEnd len="med" w="med" type="none"/>
            <a:tailEnd len="med" w="med" type="none"/>
          </a:ln>
        </p:spPr>
        <p:txBody>
          <a:bodyPr anchorCtr="0" anchor="ctr" bIns="91425" lIns="91425" rIns="91425" tIns="91425">
            <a:noAutofit/>
          </a:bodyPr>
          <a:lstStyle/>
          <a:p>
            <a:pPr lvl="0" rtl="0" algn="ctr">
              <a:lnSpc>
                <a:spcPct val="135000"/>
              </a:lnSpc>
              <a:spcBef>
                <a:spcPts val="0"/>
              </a:spcBef>
              <a:buNone/>
            </a:pPr>
            <a:r>
              <a:rPr b="1" lang="es" sz="800">
                <a:solidFill>
                  <a:srgbClr val="000088"/>
                </a:solidFill>
                <a:highlight>
                  <a:srgbClr val="F7F7F7"/>
                </a:highlight>
                <a:latin typeface="Roboto"/>
                <a:ea typeface="Roboto"/>
                <a:cs typeface="Roboto"/>
                <a:sym typeface="Roboto"/>
              </a:rPr>
              <a:t>MOSTRAR UN MAPA</a:t>
            </a:r>
          </a:p>
          <a:p>
            <a:pPr lvl="0" rtl="0" algn="ctr">
              <a:lnSpc>
                <a:spcPct val="135000"/>
              </a:lnSpc>
              <a:spcBef>
                <a:spcPts val="0"/>
              </a:spcBef>
              <a:buNone/>
            </a:pPr>
            <a:r>
              <a:t/>
            </a:r>
            <a:endParaRPr b="1" sz="800">
              <a:solidFill>
                <a:srgbClr val="000088"/>
              </a:solidFill>
              <a:highlight>
                <a:srgbClr val="F7F7F7"/>
              </a:highlight>
              <a:latin typeface="Roboto"/>
              <a:ea typeface="Roboto"/>
              <a:cs typeface="Roboto"/>
              <a:sym typeface="Roboto"/>
            </a:endParaRPr>
          </a:p>
          <a:p>
            <a:pPr lvl="0" rtl="0">
              <a:lnSpc>
                <a:spcPct val="135000"/>
              </a:lnSpc>
              <a:spcBef>
                <a:spcPts val="0"/>
              </a:spcBef>
              <a:buNone/>
            </a:pPr>
            <a:r>
              <a:rPr b="1" lang="es" sz="800">
                <a:solidFill>
                  <a:srgbClr val="000088"/>
                </a:solidFill>
                <a:highlight>
                  <a:srgbClr val="F7F7F7"/>
                </a:highlight>
                <a:latin typeface="Roboto"/>
                <a:ea typeface="Roboto"/>
                <a:cs typeface="Roboto"/>
                <a:sym typeface="Roboto"/>
              </a:rPr>
              <a:t>public</a:t>
            </a:r>
            <a:r>
              <a:rPr b="1" lang="es" sz="800">
                <a:highlight>
                  <a:srgbClr val="F7F7F7"/>
                </a:highlight>
                <a:latin typeface="Roboto"/>
                <a:ea typeface="Roboto"/>
                <a:cs typeface="Roboto"/>
                <a:sym typeface="Roboto"/>
              </a:rPr>
              <a:t> </a:t>
            </a:r>
            <a:r>
              <a:rPr b="1" lang="es" sz="800">
                <a:solidFill>
                  <a:srgbClr val="000088"/>
                </a:solidFill>
                <a:highlight>
                  <a:srgbClr val="F7F7F7"/>
                </a:highlight>
                <a:latin typeface="Roboto"/>
                <a:ea typeface="Roboto"/>
                <a:cs typeface="Roboto"/>
                <a:sym typeface="Roboto"/>
              </a:rPr>
              <a:t>void</a:t>
            </a:r>
            <a:r>
              <a:rPr b="1" lang="es" sz="800">
                <a:highlight>
                  <a:srgbClr val="F7F7F7"/>
                </a:highlight>
                <a:latin typeface="Roboto"/>
                <a:ea typeface="Roboto"/>
                <a:cs typeface="Roboto"/>
                <a:sym typeface="Roboto"/>
              </a:rPr>
              <a:t> </a:t>
            </a:r>
            <a:r>
              <a:rPr lang="es" sz="800">
                <a:highlight>
                  <a:srgbClr val="F7F7F7"/>
                </a:highlight>
                <a:latin typeface="Roboto"/>
                <a:ea typeface="Roboto"/>
                <a:cs typeface="Roboto"/>
                <a:sym typeface="Roboto"/>
              </a:rPr>
              <a:t>showMap</a:t>
            </a:r>
            <a:r>
              <a:rPr lang="es" sz="800">
                <a:solidFill>
                  <a:srgbClr val="666600"/>
                </a:solidFill>
                <a:highlight>
                  <a:srgbClr val="F7F7F7"/>
                </a:highlight>
                <a:latin typeface="Roboto"/>
                <a:ea typeface="Roboto"/>
                <a:cs typeface="Roboto"/>
                <a:sym typeface="Roboto"/>
              </a:rPr>
              <a:t>(</a:t>
            </a:r>
            <a:r>
              <a:rPr lang="es" sz="800">
                <a:solidFill>
                  <a:srgbClr val="660066"/>
                </a:solidFill>
                <a:highlight>
                  <a:srgbClr val="F7F7F7"/>
                </a:highlight>
                <a:latin typeface="Roboto"/>
                <a:ea typeface="Roboto"/>
                <a:cs typeface="Roboto"/>
                <a:sym typeface="Roboto"/>
              </a:rPr>
              <a:t>Uri</a:t>
            </a:r>
            <a:r>
              <a:rPr lang="es" sz="800">
                <a:highlight>
                  <a:srgbClr val="F7F7F7"/>
                </a:highlight>
                <a:latin typeface="Roboto"/>
                <a:ea typeface="Roboto"/>
                <a:cs typeface="Roboto"/>
                <a:sym typeface="Roboto"/>
              </a:rPr>
              <a:t> geoLocation</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highlight>
                  <a:srgbClr val="F7F7F7"/>
                </a:highlight>
                <a:latin typeface="Roboto"/>
                <a:ea typeface="Roboto"/>
                <a:cs typeface="Roboto"/>
                <a:sym typeface="Roboto"/>
              </a:rPr>
              <a:t>    </a:t>
            </a:r>
            <a:r>
              <a:rPr lang="es" sz="800">
                <a:solidFill>
                  <a:srgbClr val="660066"/>
                </a:solidFill>
                <a:highlight>
                  <a:srgbClr val="F7F7F7"/>
                </a:highlight>
                <a:latin typeface="Roboto"/>
                <a:ea typeface="Roboto"/>
                <a:cs typeface="Roboto"/>
                <a:sym typeface="Roboto"/>
              </a:rPr>
              <a:t>Intent</a:t>
            </a:r>
            <a:r>
              <a:rPr lang="es" sz="800">
                <a:highlight>
                  <a:srgbClr val="F7F7F7"/>
                </a:highlight>
                <a:latin typeface="Roboto"/>
                <a:ea typeface="Roboto"/>
                <a:cs typeface="Roboto"/>
                <a:sym typeface="Roboto"/>
              </a:rPr>
              <a:t> intent </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a:t>
            </a:r>
            <a:r>
              <a:rPr b="1" lang="es" sz="800">
                <a:solidFill>
                  <a:srgbClr val="000088"/>
                </a:solidFill>
                <a:highlight>
                  <a:srgbClr val="F7F7F7"/>
                </a:highlight>
                <a:latin typeface="Roboto"/>
                <a:ea typeface="Roboto"/>
                <a:cs typeface="Roboto"/>
                <a:sym typeface="Roboto"/>
              </a:rPr>
              <a:t>new</a:t>
            </a:r>
            <a:r>
              <a:rPr b="1" lang="es" sz="800">
                <a:highlight>
                  <a:srgbClr val="F7F7F7"/>
                </a:highlight>
                <a:latin typeface="Roboto"/>
                <a:ea typeface="Roboto"/>
                <a:cs typeface="Roboto"/>
                <a:sym typeface="Roboto"/>
              </a:rPr>
              <a:t> </a:t>
            </a:r>
            <a:r>
              <a:rPr lang="es" sz="800">
                <a:solidFill>
                  <a:srgbClr val="660066"/>
                </a:solidFill>
                <a:highlight>
                  <a:srgbClr val="F7F7F7"/>
                </a:highlight>
                <a:latin typeface="Roboto"/>
                <a:ea typeface="Roboto"/>
                <a:cs typeface="Roboto"/>
                <a:sym typeface="Roboto"/>
              </a:rPr>
              <a:t>Intent</a:t>
            </a:r>
            <a:r>
              <a:rPr lang="es" sz="800">
                <a:solidFill>
                  <a:srgbClr val="666600"/>
                </a:solidFill>
                <a:highlight>
                  <a:srgbClr val="F7F7F7"/>
                </a:highlight>
                <a:latin typeface="Roboto"/>
                <a:ea typeface="Roboto"/>
                <a:cs typeface="Roboto"/>
                <a:sym typeface="Roboto"/>
              </a:rPr>
              <a:t>(</a:t>
            </a:r>
            <a:r>
              <a:rPr lang="es" sz="800">
                <a:solidFill>
                  <a:srgbClr val="660066"/>
                </a:solidFill>
                <a:highlight>
                  <a:srgbClr val="F7F7F7"/>
                </a:highlight>
                <a:latin typeface="Roboto"/>
                <a:ea typeface="Roboto"/>
                <a:cs typeface="Roboto"/>
                <a:sym typeface="Roboto"/>
              </a:rPr>
              <a:t>Intent</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ACTION_VIEW</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highlight>
                  <a:srgbClr val="F7F7F7"/>
                </a:highlight>
                <a:latin typeface="Roboto"/>
                <a:ea typeface="Roboto"/>
                <a:cs typeface="Roboto"/>
                <a:sym typeface="Roboto"/>
              </a:rPr>
              <a:t>    intent</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setData</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geoLocation</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highlight>
                  <a:srgbClr val="F7F7F7"/>
                </a:highlight>
                <a:latin typeface="Roboto"/>
                <a:ea typeface="Roboto"/>
                <a:cs typeface="Roboto"/>
                <a:sym typeface="Roboto"/>
              </a:rPr>
              <a:t>    </a:t>
            </a:r>
            <a:r>
              <a:rPr lang="es" sz="800">
                <a:solidFill>
                  <a:srgbClr val="000088"/>
                </a:solidFill>
                <a:highlight>
                  <a:srgbClr val="F7F7F7"/>
                </a:highlight>
                <a:latin typeface="Roboto"/>
                <a:ea typeface="Roboto"/>
                <a:cs typeface="Roboto"/>
                <a:sym typeface="Roboto"/>
              </a:rPr>
              <a:t>if</a:t>
            </a:r>
            <a:r>
              <a:rPr lang="es" sz="800">
                <a:highlight>
                  <a:srgbClr val="F7F7F7"/>
                </a:highlight>
                <a:latin typeface="Roboto"/>
                <a:ea typeface="Roboto"/>
                <a:cs typeface="Roboto"/>
                <a:sym typeface="Roboto"/>
              </a:rPr>
              <a:t> </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intent</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resolveActivity</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getPackageManager</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a:t>
            </a:r>
            <a:r>
              <a:rPr b="1" lang="es" sz="800">
                <a:solidFill>
                  <a:srgbClr val="000088"/>
                </a:solidFill>
                <a:highlight>
                  <a:srgbClr val="F7F7F7"/>
                </a:highlight>
                <a:latin typeface="Roboto"/>
                <a:ea typeface="Roboto"/>
                <a:cs typeface="Roboto"/>
                <a:sym typeface="Roboto"/>
              </a:rPr>
              <a:t>null</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 </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highlight>
                  <a:srgbClr val="F7F7F7"/>
                </a:highlight>
                <a:latin typeface="Roboto"/>
                <a:ea typeface="Roboto"/>
                <a:cs typeface="Roboto"/>
                <a:sym typeface="Roboto"/>
              </a:rPr>
              <a:t>        startActivity</a:t>
            </a:r>
            <a:r>
              <a:rPr lang="es" sz="800">
                <a:solidFill>
                  <a:srgbClr val="666600"/>
                </a:solidFill>
                <a:highlight>
                  <a:srgbClr val="F7F7F7"/>
                </a:highlight>
                <a:latin typeface="Roboto"/>
                <a:ea typeface="Roboto"/>
                <a:cs typeface="Roboto"/>
                <a:sym typeface="Roboto"/>
              </a:rPr>
              <a:t>(</a:t>
            </a:r>
            <a:r>
              <a:rPr lang="es" sz="800">
                <a:highlight>
                  <a:srgbClr val="F7F7F7"/>
                </a:highlight>
                <a:latin typeface="Roboto"/>
                <a:ea typeface="Roboto"/>
                <a:cs typeface="Roboto"/>
                <a:sym typeface="Roboto"/>
              </a:rPr>
              <a:t>intent</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highlight>
                  <a:srgbClr val="F7F7F7"/>
                </a:highlight>
                <a:latin typeface="Roboto"/>
                <a:ea typeface="Roboto"/>
                <a:cs typeface="Roboto"/>
                <a:sym typeface="Roboto"/>
              </a:rPr>
              <a:t>    </a:t>
            </a:r>
            <a:r>
              <a:rPr lang="es" sz="800">
                <a:solidFill>
                  <a:srgbClr val="666600"/>
                </a:solidFill>
                <a:highlight>
                  <a:srgbClr val="F7F7F7"/>
                </a:highlight>
                <a:latin typeface="Roboto"/>
                <a:ea typeface="Roboto"/>
                <a:cs typeface="Roboto"/>
                <a:sym typeface="Roboto"/>
              </a:rPr>
              <a:t>}</a:t>
            </a:r>
          </a:p>
          <a:p>
            <a:pPr lvl="0" rtl="0">
              <a:lnSpc>
                <a:spcPct val="135000"/>
              </a:lnSpc>
              <a:spcBef>
                <a:spcPts val="0"/>
              </a:spcBef>
              <a:buNone/>
            </a:pPr>
            <a:r>
              <a:rPr lang="es" sz="800">
                <a:solidFill>
                  <a:srgbClr val="666600"/>
                </a:solidFill>
                <a:highlight>
                  <a:srgbClr val="F7F7F7"/>
                </a:highlight>
                <a:latin typeface="Roboto"/>
                <a:ea typeface="Roboto"/>
                <a:cs typeface="Roboto"/>
                <a:sym typeface="Roboto"/>
              </a:rPr>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