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1.png"/><Relationship Id="rId3" Type="http://schemas.openxmlformats.org/officeDocument/2006/relationships/image" Target="../media/image0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2" name="Shape 72"/>
        <p:cNvGrpSpPr/>
        <p:nvPr/>
      </p:nvGrpSpPr>
      <p:grpSpPr>
        <a:xfrm>
          <a:off x="0" y="0"/>
          <a:ext cx="0" cy="0"/>
          <a:chOff x="0" y="0"/>
          <a:chExt cx="0" cy="0"/>
        </a:xfrm>
      </p:grpSpPr>
      <p:sp>
        <p:nvSpPr>
          <p:cNvPr id="73" name="Shape 73"/>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4" name="Shape 74"/>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75" name="Shape 75"/>
          <p:cNvSpPr txBox="1"/>
          <p:nvPr>
            <p:ph type="ctrTitle"/>
          </p:nvPr>
        </p:nvSpPr>
        <p:spPr>
          <a:xfrm>
            <a:off x="390525" y="1819275"/>
            <a:ext cx="8222100" cy="933599"/>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6" name="Shape 76"/>
          <p:cNvSpPr txBox="1"/>
          <p:nvPr>
            <p:ph idx="1" type="subTitle"/>
          </p:nvPr>
        </p:nvSpPr>
        <p:spPr>
          <a:xfrm>
            <a:off x="390525" y="2789130"/>
            <a:ext cx="8222100" cy="432899"/>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77" name="Shape 7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78" name="Shape 78"/>
        <p:cNvGrpSpPr/>
        <p:nvPr/>
      </p:nvGrpSpPr>
      <p:grpSpPr>
        <a:xfrm>
          <a:off x="0" y="0"/>
          <a:ext cx="0" cy="0"/>
          <a:chOff x="0" y="0"/>
          <a:chExt cx="0" cy="0"/>
        </a:xfrm>
      </p:grpSpPr>
      <p:sp>
        <p:nvSpPr>
          <p:cNvPr id="79" name="Shape 79"/>
          <p:cNvSpPr txBox="1"/>
          <p:nvPr>
            <p:ph type="title"/>
          </p:nvPr>
        </p:nvSpPr>
        <p:spPr>
          <a:xfrm>
            <a:off x="460950" y="2065350"/>
            <a:ext cx="8222100" cy="1012799"/>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80" name="Shape 8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81" name="Shape 81"/>
        <p:cNvGrpSpPr/>
        <p:nvPr/>
      </p:nvGrpSpPr>
      <p:grpSpPr>
        <a:xfrm>
          <a:off x="0" y="0"/>
          <a:ext cx="0" cy="0"/>
          <a:chOff x="0" y="0"/>
          <a:chExt cx="0" cy="0"/>
        </a:xfrm>
      </p:grpSpPr>
      <p:sp>
        <p:nvSpPr>
          <p:cNvPr id="82" name="Shape 82"/>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7" name="Shape 87"/>
        <p:cNvGrpSpPr/>
        <p:nvPr/>
      </p:nvGrpSpPr>
      <p:grpSpPr>
        <a:xfrm>
          <a:off x="0" y="0"/>
          <a:ext cx="0" cy="0"/>
          <a:chOff x="0" y="0"/>
          <a:chExt cx="0" cy="0"/>
        </a:xfrm>
      </p:grpSpPr>
      <p:sp>
        <p:nvSpPr>
          <p:cNvPr id="88" name="Shape 8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0" name="Shape 90"/>
          <p:cNvSpPr txBox="1"/>
          <p:nvPr>
            <p:ph type="title"/>
          </p:nvPr>
        </p:nvSpPr>
        <p:spPr>
          <a:xfrm>
            <a:off x="471900" y="738725"/>
            <a:ext cx="8222100" cy="7676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47190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2" name="Shape 92"/>
          <p:cNvSpPr txBox="1"/>
          <p:nvPr>
            <p:ph idx="2" type="body"/>
          </p:nvPr>
        </p:nvSpPr>
        <p:spPr>
          <a:xfrm>
            <a:off x="4694250" y="1919075"/>
            <a:ext cx="3999899" cy="2710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3" name="Shape 9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4" name="Shape 94"/>
        <p:cNvGrpSpPr/>
        <p:nvPr/>
      </p:nvGrpSpPr>
      <p:grpSpPr>
        <a:xfrm>
          <a:off x="0" y="0"/>
          <a:ext cx="0" cy="0"/>
          <a:chOff x="0" y="0"/>
          <a:chExt cx="0" cy="0"/>
        </a:xfrm>
      </p:grpSpPr>
      <p:sp>
        <p:nvSpPr>
          <p:cNvPr id="95" name="Shape 95"/>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7" name="Shape 97"/>
          <p:cNvSpPr txBox="1"/>
          <p:nvPr>
            <p:ph type="title"/>
          </p:nvPr>
        </p:nvSpPr>
        <p:spPr>
          <a:xfrm>
            <a:off x="98250" y="16350"/>
            <a:ext cx="8826599"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98" name="Shape 98"/>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pic>
        <p:nvPicPr>
          <p:cNvPr id="99" name="Shape 99"/>
          <p:cNvPicPr preferRelativeResize="0"/>
          <p:nvPr/>
        </p:nvPicPr>
        <p:blipFill>
          <a:blip r:embed="rId2">
            <a:alphaModFix/>
          </a:blip>
          <a:stretch>
            <a:fillRect/>
          </a:stretch>
        </p:blipFill>
        <p:spPr>
          <a:xfrm>
            <a:off x="3637106" y="0"/>
            <a:ext cx="3913317" cy="654950"/>
          </a:xfrm>
          <a:prstGeom prst="rect">
            <a:avLst/>
          </a:prstGeom>
          <a:noFill/>
          <a:ln>
            <a:noFill/>
          </a:ln>
        </p:spPr>
      </p:pic>
      <p:pic>
        <p:nvPicPr>
          <p:cNvPr id="100" name="Shape 100"/>
          <p:cNvPicPr preferRelativeResize="0"/>
          <p:nvPr/>
        </p:nvPicPr>
        <p:blipFill>
          <a:blip r:embed="rId3">
            <a:alphaModFix/>
          </a:blip>
          <a:stretch>
            <a:fillRect/>
          </a:stretch>
        </p:blipFill>
        <p:spPr>
          <a:xfrm>
            <a:off x="7550397" y="0"/>
            <a:ext cx="1593602" cy="654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01" name="Shape 101"/>
        <p:cNvGrpSpPr/>
        <p:nvPr/>
      </p:nvGrpSpPr>
      <p:grpSpPr>
        <a:xfrm>
          <a:off x="0" y="0"/>
          <a:ext cx="0" cy="0"/>
          <a:chOff x="0" y="0"/>
          <a:chExt cx="0" cy="0"/>
        </a:xfrm>
      </p:grpSpPr>
      <p:sp>
        <p:nvSpPr>
          <p:cNvPr id="102" name="Shape 102"/>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04" name="Shape 104"/>
          <p:cNvSpPr txBox="1"/>
          <p:nvPr>
            <p:ph type="title"/>
          </p:nvPr>
        </p:nvSpPr>
        <p:spPr>
          <a:xfrm>
            <a:off x="226077" y="357800"/>
            <a:ext cx="2807999" cy="9533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05" name="Shape 105"/>
          <p:cNvSpPr txBox="1"/>
          <p:nvPr>
            <p:ph idx="1" type="body"/>
          </p:nvPr>
        </p:nvSpPr>
        <p:spPr>
          <a:xfrm>
            <a:off x="226075" y="1465800"/>
            <a:ext cx="2807999" cy="3163499"/>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06" name="Shape 10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107" name="Shape 107"/>
        <p:cNvGrpSpPr/>
        <p:nvPr/>
      </p:nvGrpSpPr>
      <p:grpSpPr>
        <a:xfrm>
          <a:off x="0" y="0"/>
          <a:ext cx="0" cy="0"/>
          <a:chOff x="0" y="0"/>
          <a:chExt cx="0" cy="0"/>
        </a:xfrm>
      </p:grpSpPr>
      <p:sp>
        <p:nvSpPr>
          <p:cNvPr id="108" name="Shape 108"/>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09" name="Shape 109"/>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10" name="Shape 110"/>
        <p:cNvGrpSpPr/>
        <p:nvPr/>
      </p:nvGrpSpPr>
      <p:grpSpPr>
        <a:xfrm>
          <a:off x="0" y="0"/>
          <a:ext cx="0" cy="0"/>
          <a:chOff x="0" y="0"/>
          <a:chExt cx="0" cy="0"/>
        </a:xfrm>
      </p:grpSpPr>
      <p:sp>
        <p:nvSpPr>
          <p:cNvPr id="111" name="Shape 111"/>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3" name="Shape 113"/>
          <p:cNvSpPr txBox="1"/>
          <p:nvPr>
            <p:ph type="title"/>
          </p:nvPr>
        </p:nvSpPr>
        <p:spPr>
          <a:xfrm>
            <a:off x="265500" y="1233175"/>
            <a:ext cx="4045199"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14" name="Shape 114"/>
          <p:cNvSpPr txBox="1"/>
          <p:nvPr>
            <p:ph idx="1" type="subTitle"/>
          </p:nvPr>
        </p:nvSpPr>
        <p:spPr>
          <a:xfrm>
            <a:off x="265500" y="2779466"/>
            <a:ext cx="4045199"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15" name="Shape 115"/>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16" name="Shape 1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17" name="Shape 117"/>
        <p:cNvGrpSpPr/>
        <p:nvPr/>
      </p:nvGrpSpPr>
      <p:grpSpPr>
        <a:xfrm>
          <a:off x="0" y="0"/>
          <a:ext cx="0" cy="0"/>
          <a:chOff x="0" y="0"/>
          <a:chExt cx="0" cy="0"/>
        </a:xfrm>
      </p:grpSpPr>
      <p:sp>
        <p:nvSpPr>
          <p:cNvPr id="118" name="Shape 118"/>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20" name="Shape 120"/>
          <p:cNvSpPr txBox="1"/>
          <p:nvPr>
            <p:ph idx="1" type="body"/>
          </p:nvPr>
        </p:nvSpPr>
        <p:spPr>
          <a:xfrm>
            <a:off x="57150" y="4696825"/>
            <a:ext cx="8381999"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21" name="Shape 12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22" name="Shape 122"/>
        <p:cNvGrpSpPr/>
        <p:nvPr/>
      </p:nvGrpSpPr>
      <p:grpSpPr>
        <a:xfrm>
          <a:off x="0" y="0"/>
          <a:ext cx="0" cy="0"/>
          <a:chOff x="0" y="0"/>
          <a:chExt cx="0" cy="0"/>
        </a:xfrm>
      </p:grpSpPr>
      <p:sp>
        <p:nvSpPr>
          <p:cNvPr id="123" name="Shape 123"/>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24" name="Shape 124"/>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25" name="Shape 12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6" name="Shape 126"/>
        <p:cNvGrpSpPr/>
        <p:nvPr/>
      </p:nvGrpSpPr>
      <p:grpSpPr>
        <a:xfrm>
          <a:off x="0" y="0"/>
          <a:ext cx="0" cy="0"/>
          <a:chOff x="0" y="0"/>
          <a:chExt cx="0" cy="0"/>
        </a:xfrm>
      </p:grpSpPr>
      <p:sp>
        <p:nvSpPr>
          <p:cNvPr id="127" name="Shape 12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9CB9C"/>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9CB9C"/>
        </a:solidFill>
      </p:bgPr>
    </p:bg>
    <p:spTree>
      <p:nvGrpSpPr>
        <p:cNvPr id="68" name="Shape 68"/>
        <p:cNvGrpSpPr/>
        <p:nvPr/>
      </p:nvGrpSpPr>
      <p:grpSpPr>
        <a:xfrm>
          <a:off x="0" y="0"/>
          <a:ext cx="0" cy="0"/>
          <a:chOff x="0" y="0"/>
          <a:chExt cx="0" cy="0"/>
        </a:xfrm>
      </p:grpSpPr>
      <p:sp>
        <p:nvSpPr>
          <p:cNvPr id="69" name="Shape 69"/>
          <p:cNvSpPr txBox="1"/>
          <p:nvPr>
            <p:ph type="title"/>
          </p:nvPr>
        </p:nvSpPr>
        <p:spPr>
          <a:xfrm>
            <a:off x="471900" y="738725"/>
            <a:ext cx="8222100" cy="767699"/>
          </a:xfrm>
          <a:prstGeom prst="rect">
            <a:avLst/>
          </a:prstGeom>
          <a:noFill/>
          <a:ln>
            <a:noFill/>
          </a:ln>
        </p:spPr>
        <p:txBody>
          <a:bodyPr anchorCtr="0" anchor="b" bIns="91425" lIns="91425" rIns="91425" tIns="91425"/>
          <a:lstStyle>
            <a:lvl1pPr lvl="0" rt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0" name="Shape 70"/>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rtl="0">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1" name="Shape 71"/>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hyperlink" Target="http://developer.android.com/intl/es/guide/topics/resources/drawable-resource.html#bitmap-el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00.png"/><Relationship Id="rId4" Type="http://schemas.openxmlformats.org/officeDocument/2006/relationships/image" Target="../media/image0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s"/>
              <a:t>DRAWABLES Y ANIMACION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DRAWABLE</a:t>
            </a:r>
          </a:p>
        </p:txBody>
      </p:sp>
      <p:sp>
        <p:nvSpPr>
          <p:cNvPr id="195" name="Shape 195"/>
          <p:cNvSpPr txBox="1"/>
          <p:nvPr/>
        </p:nvSpPr>
        <p:spPr>
          <a:xfrm>
            <a:off x="550150" y="1039175"/>
            <a:ext cx="8182499" cy="1432200"/>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a:t> </a:t>
            </a:r>
            <a:r>
              <a:rPr lang="es" sz="1200">
                <a:latin typeface="Roboto"/>
                <a:ea typeface="Roboto"/>
                <a:cs typeface="Roboto"/>
                <a:sym typeface="Roboto"/>
              </a:rPr>
              <a:t>Mediante Animation Drawable, Android nos permite generar animación fotograma a fotograma, definiendo estas características en un archivo xml.</a:t>
            </a:r>
          </a:p>
          <a:p>
            <a:pPr lvl="0" algn="just">
              <a:lnSpc>
                <a:spcPct val="115000"/>
              </a:lnSpc>
              <a:spcBef>
                <a:spcPts val="0"/>
              </a:spcBef>
              <a:spcAft>
                <a:spcPts val="1000"/>
              </a:spcAft>
              <a:buNone/>
            </a:pPr>
            <a:r>
              <a:rPr lang="es" sz="1200">
                <a:latin typeface="Roboto"/>
                <a:ea typeface="Roboto"/>
                <a:cs typeface="Roboto"/>
                <a:sym typeface="Roboto"/>
              </a:rPr>
              <a:t>Para ello debemos generar un archivo xml y guardarlo en nuestro recurso \anim.</a:t>
            </a:r>
          </a:p>
        </p:txBody>
      </p:sp>
      <p:sp>
        <p:nvSpPr>
          <p:cNvPr id="196" name="Shape 196"/>
          <p:cNvSpPr txBox="1"/>
          <p:nvPr/>
        </p:nvSpPr>
        <p:spPr>
          <a:xfrm>
            <a:off x="550150" y="2130750"/>
            <a:ext cx="4287600" cy="2672099"/>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1000">
                <a:highlight>
                  <a:srgbClr val="FFFFFF"/>
                </a:highlight>
                <a:latin typeface="Roboto"/>
                <a:ea typeface="Roboto"/>
                <a:cs typeface="Roboto"/>
                <a:sym typeface="Roboto"/>
              </a:rPr>
              <a:t>&lt;?</a:t>
            </a:r>
            <a:r>
              <a:rPr b="1" lang="es" sz="1000">
                <a:solidFill>
                  <a:srgbClr val="0000FF"/>
                </a:solidFill>
                <a:highlight>
                  <a:srgbClr val="FFFFFF"/>
                </a:highlight>
                <a:latin typeface="Roboto"/>
                <a:ea typeface="Roboto"/>
                <a:cs typeface="Roboto"/>
                <a:sym typeface="Roboto"/>
              </a:rPr>
              <a:t>xml version=</a:t>
            </a:r>
            <a:r>
              <a:rPr b="1" lang="es" sz="1000">
                <a:solidFill>
                  <a:srgbClr val="008000"/>
                </a:solidFill>
                <a:highlight>
                  <a:srgbClr val="FFFFFF"/>
                </a:highlight>
                <a:latin typeface="Roboto"/>
                <a:ea typeface="Roboto"/>
                <a:cs typeface="Roboto"/>
                <a:sym typeface="Roboto"/>
              </a:rPr>
              <a:t>"1.0" </a:t>
            </a:r>
            <a:r>
              <a:rPr b="1" lang="es" sz="1000">
                <a:solidFill>
                  <a:srgbClr val="0000FF"/>
                </a:solidFill>
                <a:highlight>
                  <a:srgbClr val="FFFFFF"/>
                </a:highlight>
                <a:latin typeface="Roboto"/>
                <a:ea typeface="Roboto"/>
                <a:cs typeface="Roboto"/>
                <a:sym typeface="Roboto"/>
              </a:rPr>
              <a:t>encoding=</a:t>
            </a:r>
            <a:r>
              <a:rPr b="1" lang="es" sz="1000">
                <a:solidFill>
                  <a:srgbClr val="008000"/>
                </a:solidFill>
                <a:highlight>
                  <a:srgbClr val="FFFFFF"/>
                </a:highlight>
                <a:latin typeface="Roboto"/>
                <a:ea typeface="Roboto"/>
                <a:cs typeface="Roboto"/>
                <a:sym typeface="Roboto"/>
              </a:rPr>
              <a:t>"utf-8"</a:t>
            </a:r>
            <a:r>
              <a:rPr i="1"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animation-list </a:t>
            </a:r>
            <a:r>
              <a:rPr b="1" lang="es" sz="1000">
                <a:solidFill>
                  <a:srgbClr val="0000FF"/>
                </a:solidFill>
                <a:highlight>
                  <a:srgbClr val="FFFFFF"/>
                </a:highlight>
                <a:latin typeface="Roboto"/>
                <a:ea typeface="Roboto"/>
                <a:cs typeface="Roboto"/>
                <a:sym typeface="Roboto"/>
              </a:rPr>
              <a:t>xmlns:</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:oneshot=</a:t>
            </a:r>
            <a:r>
              <a:rPr b="1" lang="es" sz="1000">
                <a:solidFill>
                  <a:srgbClr val="008000"/>
                </a:solidFill>
                <a:highlight>
                  <a:srgbClr val="FFFFFF"/>
                </a:highlight>
                <a:latin typeface="Roboto"/>
                <a:ea typeface="Roboto"/>
                <a:cs typeface="Roboto"/>
                <a:sym typeface="Roboto"/>
              </a:rPr>
              <a:t>"false"</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"@drawable/frameunoblanco"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:duration=</a:t>
            </a:r>
            <a:r>
              <a:rPr b="1" lang="es" sz="1000">
                <a:solidFill>
                  <a:srgbClr val="008000"/>
                </a:solidFill>
                <a:highlight>
                  <a:srgbClr val="FFFFFF"/>
                </a:highlight>
                <a:latin typeface="Roboto"/>
                <a:ea typeface="Roboto"/>
                <a:cs typeface="Roboto"/>
                <a:sym typeface="Roboto"/>
              </a:rPr>
              <a:t>"275"</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"@drawable/framedosblanco"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:duration=</a:t>
            </a:r>
            <a:r>
              <a:rPr b="1" lang="es" sz="1000">
                <a:solidFill>
                  <a:srgbClr val="008000"/>
                </a:solidFill>
                <a:highlight>
                  <a:srgbClr val="FFFFFF"/>
                </a:highlight>
                <a:latin typeface="Roboto"/>
                <a:ea typeface="Roboto"/>
                <a:cs typeface="Roboto"/>
                <a:sym typeface="Roboto"/>
              </a:rPr>
              <a:t>"275"</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"@drawable/frametresblanco"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:duration=</a:t>
            </a:r>
            <a:r>
              <a:rPr b="1" lang="es" sz="1000">
                <a:solidFill>
                  <a:srgbClr val="008000"/>
                </a:solidFill>
                <a:highlight>
                  <a:srgbClr val="FFFFFF"/>
                </a:highlight>
                <a:latin typeface="Roboto"/>
                <a:ea typeface="Roboto"/>
                <a:cs typeface="Roboto"/>
                <a:sym typeface="Roboto"/>
              </a:rPr>
              <a:t>"275"</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"@drawable/framecuatroblanco"</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:duration=</a:t>
            </a:r>
            <a:r>
              <a:rPr b="1" lang="es" sz="1000">
                <a:solidFill>
                  <a:srgbClr val="008000"/>
                </a:solidFill>
                <a:highlight>
                  <a:srgbClr val="FFFFFF"/>
                </a:highlight>
                <a:latin typeface="Roboto"/>
                <a:ea typeface="Roboto"/>
                <a:cs typeface="Roboto"/>
                <a:sym typeface="Roboto"/>
              </a:rPr>
              <a:t>"275"</a:t>
            </a:r>
            <a:r>
              <a:rPr lang="es" sz="1000">
                <a:highlight>
                  <a:srgbClr val="FFFFFF"/>
                </a:highlight>
                <a:latin typeface="Roboto"/>
                <a:ea typeface="Roboto"/>
                <a:cs typeface="Roboto"/>
                <a:sym typeface="Roboto"/>
              </a:rPr>
              <a:t>/&gt;</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animation-list</a:t>
            </a:r>
            <a:r>
              <a:rPr lang="es" sz="1000">
                <a:highlight>
                  <a:srgbClr val="FFFFFF"/>
                </a:highlight>
                <a:latin typeface="Roboto"/>
                <a:ea typeface="Roboto"/>
                <a:cs typeface="Roboto"/>
                <a:sym typeface="Roboto"/>
              </a:rPr>
              <a:t>&gt;</a:t>
            </a:r>
          </a:p>
        </p:txBody>
      </p:sp>
      <p:sp>
        <p:nvSpPr>
          <p:cNvPr id="197" name="Shape 197"/>
          <p:cNvSpPr txBox="1"/>
          <p:nvPr/>
        </p:nvSpPr>
        <p:spPr>
          <a:xfrm>
            <a:off x="4942650" y="2148225"/>
            <a:ext cx="3597900" cy="2602199"/>
          </a:xfrm>
          <a:prstGeom prst="rect">
            <a:avLst/>
          </a:prstGeom>
          <a:noFill/>
          <a:ln>
            <a:noFill/>
          </a:ln>
        </p:spPr>
        <p:txBody>
          <a:bodyPr anchorCtr="0" anchor="t" bIns="91425" lIns="91425" rIns="91425" tIns="91425">
            <a:noAutofit/>
          </a:bodyPr>
          <a:lstStyle/>
          <a:p>
            <a:pPr lvl="0" algn="just">
              <a:lnSpc>
                <a:spcPct val="115000"/>
              </a:lnSpc>
              <a:spcBef>
                <a:spcPts val="0"/>
              </a:spcBef>
              <a:spcAft>
                <a:spcPts val="1000"/>
              </a:spcAft>
              <a:buNone/>
            </a:pPr>
            <a:r>
              <a:rPr lang="es" sz="1200">
                <a:latin typeface="Roboto"/>
                <a:ea typeface="Roboto"/>
                <a:cs typeface="Roboto"/>
                <a:sym typeface="Roboto"/>
              </a:rPr>
              <a:t>Para definir el archivo, el root TAG a utilizar es un animation-list y cada uno de sus nodos hijos lo definimos con el tag &lt;item&gt;. Deberemos cargar una imagen y posteriormente indicar una duración en milisegundos.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DRAWABLE</a:t>
            </a:r>
          </a:p>
        </p:txBody>
      </p:sp>
      <p:sp>
        <p:nvSpPr>
          <p:cNvPr id="203" name="Shape 203"/>
          <p:cNvSpPr txBox="1"/>
          <p:nvPr/>
        </p:nvSpPr>
        <p:spPr>
          <a:xfrm>
            <a:off x="385350" y="759750"/>
            <a:ext cx="8252399" cy="969300"/>
          </a:xfrm>
          <a:prstGeom prst="rect">
            <a:avLst/>
          </a:prstGeom>
          <a:noFill/>
          <a:ln>
            <a:noFill/>
          </a:ln>
        </p:spPr>
        <p:txBody>
          <a:bodyPr anchorCtr="0" anchor="t" bIns="91425" lIns="91425" rIns="91425" tIns="91425">
            <a:noAutofit/>
          </a:bodyPr>
          <a:lstStyle/>
          <a:p>
            <a:pPr lvl="0">
              <a:spcBef>
                <a:spcPts val="0"/>
              </a:spcBef>
              <a:buNone/>
            </a:pPr>
            <a:r>
              <a:rPr lang="es"/>
              <a:t>Una vez hemos generado el archivo xml, debemos  de invocar desde Java a la animación para que nos la muestre en pantalla.</a:t>
            </a:r>
          </a:p>
        </p:txBody>
      </p:sp>
      <p:sp>
        <p:nvSpPr>
          <p:cNvPr id="204" name="Shape 204"/>
          <p:cNvSpPr txBox="1"/>
          <p:nvPr/>
        </p:nvSpPr>
        <p:spPr>
          <a:xfrm>
            <a:off x="681150" y="1536925"/>
            <a:ext cx="2715900" cy="1536900"/>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900">
                <a:highlight>
                  <a:srgbClr val="FFFFFF"/>
                </a:highlight>
                <a:latin typeface="Roboto"/>
                <a:ea typeface="Roboto"/>
                <a:cs typeface="Roboto"/>
                <a:sym typeface="Roboto"/>
              </a:rPr>
              <a:t>XML DE NUESTRA ACTIVITY</a:t>
            </a:r>
          </a:p>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ImageView</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:id=</a:t>
            </a:r>
            <a:r>
              <a:rPr b="1" lang="es" sz="900">
                <a:solidFill>
                  <a:srgbClr val="008000"/>
                </a:solidFill>
                <a:highlight>
                  <a:srgbClr val="FFFFFF"/>
                </a:highlight>
                <a:latin typeface="Roboto"/>
                <a:ea typeface="Roboto"/>
                <a:cs typeface="Roboto"/>
                <a:sym typeface="Roboto"/>
              </a:rPr>
              <a:t>"@+id/imgLogo"</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:layout_width=</a:t>
            </a:r>
            <a:r>
              <a:rPr b="1" lang="es" sz="900">
                <a:solidFill>
                  <a:srgbClr val="008000"/>
                </a:solidFill>
                <a:highlight>
                  <a:srgbClr val="FFFFFF"/>
                </a:highlight>
                <a:latin typeface="Roboto"/>
                <a:ea typeface="Roboto"/>
                <a:cs typeface="Roboto"/>
                <a:sym typeface="Roboto"/>
              </a:rPr>
              <a:t>"wrap_content"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:layout_height=</a:t>
            </a:r>
            <a:r>
              <a:rPr b="1" lang="es" sz="900">
                <a:solidFill>
                  <a:srgbClr val="008000"/>
                </a:solidFill>
                <a:highlight>
                  <a:srgbClr val="FFFFFF"/>
                </a:highlight>
                <a:latin typeface="Roboto"/>
                <a:ea typeface="Roboto"/>
                <a:cs typeface="Roboto"/>
                <a:sym typeface="Roboto"/>
              </a:rPr>
              <a:t>"wrap_content"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a:t>
            </a:r>
            <a:r>
              <a:rPr b="1" lang="es" sz="900">
                <a:solidFill>
                  <a:srgbClr val="0000FF"/>
                </a:solidFill>
                <a:highlight>
                  <a:srgbClr val="E4E4FF"/>
                </a:highlight>
                <a:latin typeface="Roboto"/>
                <a:ea typeface="Roboto"/>
                <a:cs typeface="Roboto"/>
                <a:sym typeface="Roboto"/>
              </a:rPr>
              <a:t>layout_centerHorizontal</a:t>
            </a:r>
            <a:r>
              <a:rPr b="1" lang="es" sz="900">
                <a:solidFill>
                  <a:srgbClr val="0000FF"/>
                </a:solidFill>
                <a:highlight>
                  <a:srgbClr val="FFFFFF"/>
                </a:highlight>
                <a:latin typeface="Roboto"/>
                <a:ea typeface="Roboto"/>
                <a:cs typeface="Roboto"/>
                <a:sym typeface="Roboto"/>
              </a:rPr>
              <a:t>=</a:t>
            </a:r>
            <a:r>
              <a:rPr b="1" lang="es" sz="900">
                <a:solidFill>
                  <a:srgbClr val="008000"/>
                </a:solidFill>
                <a:highlight>
                  <a:srgbClr val="FFFFFF"/>
                </a:highlight>
                <a:latin typeface="Roboto"/>
                <a:ea typeface="Roboto"/>
                <a:cs typeface="Roboto"/>
                <a:sym typeface="Roboto"/>
              </a:rPr>
              <a:t>"true"</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:layout_centerVertical=</a:t>
            </a:r>
            <a:r>
              <a:rPr b="1" lang="es" sz="900">
                <a:solidFill>
                  <a:srgbClr val="008000"/>
                </a:solidFill>
                <a:highlight>
                  <a:srgbClr val="FFFFFF"/>
                </a:highlight>
                <a:latin typeface="Roboto"/>
                <a:ea typeface="Roboto"/>
                <a:cs typeface="Roboto"/>
                <a:sym typeface="Roboto"/>
              </a:rPr>
              <a:t>"true"</a:t>
            </a:r>
          </a:p>
          <a:p>
            <a:pPr lvl="0" rtl="0">
              <a:spcBef>
                <a:spcPts val="0"/>
              </a:spcBef>
              <a:buNone/>
            </a:pPr>
            <a:r>
              <a:rPr b="1" lang="es" sz="900">
                <a:solidFill>
                  <a:srgbClr val="008000"/>
                </a:solidFill>
                <a:highlight>
                  <a:srgbClr val="FFFFFF"/>
                </a:highlight>
                <a:latin typeface="Roboto"/>
                <a:ea typeface="Roboto"/>
                <a:cs typeface="Roboto"/>
                <a:sym typeface="Roboto"/>
              </a:rPr>
              <a:t>   </a:t>
            </a:r>
            <a:r>
              <a:rPr lang="es" sz="900">
                <a:highlight>
                  <a:srgbClr val="FFFFFF"/>
                </a:highlight>
                <a:latin typeface="Roboto"/>
                <a:ea typeface="Roboto"/>
                <a:cs typeface="Roboto"/>
                <a:sym typeface="Roboto"/>
              </a:rPr>
              <a:t>/&gt;</a:t>
            </a:r>
          </a:p>
        </p:txBody>
      </p:sp>
      <p:sp>
        <p:nvSpPr>
          <p:cNvPr id="205" name="Shape 205"/>
          <p:cNvSpPr txBox="1"/>
          <p:nvPr/>
        </p:nvSpPr>
        <p:spPr>
          <a:xfrm>
            <a:off x="4523475" y="1571900"/>
            <a:ext cx="3798599" cy="3152399"/>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s" sz="1000">
                <a:solidFill>
                  <a:srgbClr val="808080"/>
                </a:solidFill>
                <a:highlight>
                  <a:srgbClr val="FFFFFF"/>
                </a:highlight>
                <a:latin typeface="Roboto"/>
                <a:ea typeface="Roboto"/>
                <a:cs typeface="Roboto"/>
                <a:sym typeface="Roboto"/>
              </a:rPr>
              <a:t>ARCHIVO JAVA DONDE DEFINIMOS LA ANIMACION</a:t>
            </a:r>
          </a:p>
          <a:p>
            <a:pPr lvl="0" rtl="0">
              <a:spcBef>
                <a:spcPts val="0"/>
              </a:spcBef>
              <a:buNone/>
            </a:pPr>
            <a:r>
              <a:rPr i="1" lang="es" sz="1000">
                <a:solidFill>
                  <a:srgbClr val="808080"/>
                </a:solidFill>
                <a:highlight>
                  <a:srgbClr val="FFFFFF"/>
                </a:highlight>
                <a:latin typeface="Roboto"/>
                <a:ea typeface="Roboto"/>
                <a:cs typeface="Roboto"/>
                <a:sym typeface="Roboto"/>
              </a:rPr>
              <a:t>//referenciamos el ImageView</a:t>
            </a:r>
          </a:p>
          <a:p>
            <a:pPr lvl="0" rtl="0">
              <a:spcBef>
                <a:spcPts val="0"/>
              </a:spcBef>
              <a:buNone/>
            </a:pPr>
            <a:r>
              <a:rPr b="1" lang="es" sz="1000">
                <a:solidFill>
                  <a:srgbClr val="660E7A"/>
                </a:solidFill>
                <a:highlight>
                  <a:srgbClr val="FFFFFF"/>
                </a:highlight>
                <a:latin typeface="Roboto"/>
                <a:ea typeface="Roboto"/>
                <a:cs typeface="Roboto"/>
                <a:sym typeface="Roboto"/>
              </a:rPr>
              <a:t>imgLogo</a:t>
            </a:r>
            <a:r>
              <a:rPr lang="es" sz="1000">
                <a:highlight>
                  <a:srgbClr val="FFFFFF"/>
                </a:highlight>
                <a:latin typeface="Roboto"/>
                <a:ea typeface="Roboto"/>
                <a:cs typeface="Roboto"/>
                <a:sym typeface="Roboto"/>
              </a:rPr>
              <a:t>=(ImageView) findViewById(R.id.</a:t>
            </a:r>
            <a:r>
              <a:rPr b="1" i="1" lang="es" sz="1000">
                <a:solidFill>
                  <a:srgbClr val="660E7A"/>
                </a:solidFill>
                <a:highlight>
                  <a:srgbClr val="FFFFFF"/>
                </a:highlight>
                <a:latin typeface="Roboto"/>
                <a:ea typeface="Roboto"/>
                <a:cs typeface="Roboto"/>
                <a:sym typeface="Roboto"/>
              </a:rPr>
              <a:t>imgLogo</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//Establecemos como Background el recurso de animación</a:t>
            </a:r>
          </a:p>
          <a:p>
            <a:pPr lvl="0" rtl="0">
              <a:spcBef>
                <a:spcPts val="0"/>
              </a:spcBef>
              <a:buNone/>
            </a:pPr>
            <a:r>
              <a:rPr b="1" lang="es" sz="1000">
                <a:solidFill>
                  <a:srgbClr val="660E7A"/>
                </a:solidFill>
                <a:highlight>
                  <a:srgbClr val="FFFFFF"/>
                </a:highlight>
                <a:latin typeface="Roboto"/>
                <a:ea typeface="Roboto"/>
                <a:cs typeface="Roboto"/>
                <a:sym typeface="Roboto"/>
              </a:rPr>
              <a:t>imgLogo</a:t>
            </a:r>
            <a:r>
              <a:rPr lang="es" sz="1000">
                <a:highlight>
                  <a:srgbClr val="FFFFFF"/>
                </a:highlight>
                <a:latin typeface="Roboto"/>
                <a:ea typeface="Roboto"/>
                <a:cs typeface="Roboto"/>
                <a:sym typeface="Roboto"/>
              </a:rPr>
              <a:t>.setBackgroundResource(R.anim.</a:t>
            </a:r>
            <a:r>
              <a:rPr b="1" i="1" lang="es" sz="1000">
                <a:solidFill>
                  <a:srgbClr val="660E7A"/>
                </a:solidFill>
                <a:highlight>
                  <a:srgbClr val="FFFFFF"/>
                </a:highlight>
                <a:latin typeface="Roboto"/>
                <a:ea typeface="Roboto"/>
                <a:cs typeface="Roboto"/>
                <a:sym typeface="Roboto"/>
              </a:rPr>
              <a:t>movimiento_cola</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//Casteamos la Animación</a:t>
            </a:r>
          </a:p>
          <a:p>
            <a:pPr lvl="0" rtl="0">
              <a:spcBef>
                <a:spcPts val="0"/>
              </a:spcBef>
              <a:buNone/>
            </a:pPr>
            <a:r>
              <a:rPr b="1" lang="es" sz="1000">
                <a:solidFill>
                  <a:srgbClr val="000080"/>
                </a:solidFill>
                <a:highlight>
                  <a:srgbClr val="FFFFFF"/>
                </a:highlight>
                <a:latin typeface="Roboto"/>
                <a:ea typeface="Roboto"/>
                <a:cs typeface="Roboto"/>
                <a:sym typeface="Roboto"/>
              </a:rPr>
              <a:t>final </a:t>
            </a:r>
            <a:r>
              <a:rPr lang="es" sz="1000">
                <a:highlight>
                  <a:srgbClr val="FFFFFF"/>
                </a:highlight>
                <a:latin typeface="Roboto"/>
                <a:ea typeface="Roboto"/>
                <a:cs typeface="Roboto"/>
                <a:sym typeface="Roboto"/>
              </a:rPr>
              <a:t>AnimationDrawable animColaGato=(AnimationDrawable) </a:t>
            </a:r>
            <a:r>
              <a:rPr b="1" lang="es" sz="1000">
                <a:solidFill>
                  <a:srgbClr val="660E7A"/>
                </a:solidFill>
                <a:highlight>
                  <a:srgbClr val="FFFFFF"/>
                </a:highlight>
                <a:latin typeface="Roboto"/>
                <a:ea typeface="Roboto"/>
                <a:cs typeface="Roboto"/>
                <a:sym typeface="Roboto"/>
              </a:rPr>
              <a:t>imgLogo</a:t>
            </a:r>
            <a:r>
              <a:rPr lang="es" sz="1000">
                <a:highlight>
                  <a:srgbClr val="FFFFFF"/>
                </a:highlight>
                <a:latin typeface="Roboto"/>
                <a:ea typeface="Roboto"/>
                <a:cs typeface="Roboto"/>
                <a:sym typeface="Roboto"/>
              </a:rPr>
              <a:t>.getBackground();</a:t>
            </a:r>
          </a:p>
          <a:p>
            <a:pPr lvl="0" rtl="0">
              <a:spcBef>
                <a:spcPts val="0"/>
              </a:spcBef>
              <a:buNone/>
            </a:pPr>
            <a:r>
              <a:rPr i="1" lang="es" sz="1000">
                <a:solidFill>
                  <a:srgbClr val="808080"/>
                </a:solidFill>
                <a:highlight>
                  <a:srgbClr val="FFFFFF"/>
                </a:highlight>
                <a:latin typeface="Roboto"/>
                <a:ea typeface="Roboto"/>
                <a:cs typeface="Roboto"/>
                <a:sym typeface="Roboto"/>
              </a:rPr>
              <a:t>//Generamos en un hilo la animación para no cargar el hilo principal</a:t>
            </a:r>
          </a:p>
          <a:p>
            <a:pPr lvl="0" rtl="0">
              <a:spcBef>
                <a:spcPts val="0"/>
              </a:spcBef>
              <a:buNone/>
            </a:pPr>
            <a:r>
              <a:rPr b="1" lang="es" sz="1000">
                <a:solidFill>
                  <a:srgbClr val="660E7A"/>
                </a:solidFill>
                <a:highlight>
                  <a:srgbClr val="FFFFFF"/>
                </a:highlight>
                <a:latin typeface="Roboto"/>
                <a:ea typeface="Roboto"/>
                <a:cs typeface="Roboto"/>
                <a:sym typeface="Roboto"/>
              </a:rPr>
              <a:t>imgLogo</a:t>
            </a:r>
            <a:r>
              <a:rPr lang="es" sz="1000">
                <a:highlight>
                  <a:srgbClr val="FFFFFF"/>
                </a:highlight>
                <a:latin typeface="Roboto"/>
                <a:ea typeface="Roboto"/>
                <a:cs typeface="Roboto"/>
                <a:sym typeface="Roboto"/>
              </a:rPr>
              <a:t>.post(</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Runnable() {</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lang="es" sz="1000">
                <a:highlight>
                  <a:srgbClr val="FFFFFF"/>
                </a:highlight>
                <a:latin typeface="Roboto"/>
                <a:ea typeface="Roboto"/>
                <a:cs typeface="Roboto"/>
                <a:sym typeface="Roboto"/>
              </a:rPr>
              <a:t>   </a:t>
            </a:r>
            <a:r>
              <a:rPr lang="es" sz="1000">
                <a:solidFill>
                  <a:srgbClr val="808000"/>
                </a:solidFill>
                <a:highlight>
                  <a:srgbClr val="FFFFFF"/>
                </a:highlight>
                <a:latin typeface="Roboto"/>
                <a:ea typeface="Roboto"/>
                <a:cs typeface="Roboto"/>
                <a:sym typeface="Roboto"/>
              </a:rPr>
              <a:t>@Override</a:t>
            </a:r>
          </a:p>
          <a:p>
            <a:pPr lvl="0" rtl="0">
              <a:spcBef>
                <a:spcPts val="0"/>
              </a:spcBef>
              <a:buNone/>
            </a:pPr>
            <a:r>
              <a:rPr lang="es" sz="1000">
                <a:solidFill>
                  <a:srgbClr val="808000"/>
                </a:solidFill>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public void </a:t>
            </a:r>
            <a:r>
              <a:rPr lang="es" sz="1000">
                <a:highlight>
                  <a:srgbClr val="FFFFFF"/>
                </a:highlight>
                <a:latin typeface="Roboto"/>
                <a:ea typeface="Roboto"/>
                <a:cs typeface="Roboto"/>
                <a:sym typeface="Roboto"/>
              </a:rPr>
              <a:t>run() {</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if </a:t>
            </a:r>
            <a:r>
              <a:rPr lang="es" sz="1000">
                <a:highlight>
                  <a:srgbClr val="FFFFFF"/>
                </a:highlight>
                <a:latin typeface="Roboto"/>
                <a:ea typeface="Roboto"/>
                <a:cs typeface="Roboto"/>
                <a:sym typeface="Roboto"/>
              </a:rPr>
              <a:t>(</a:t>
            </a:r>
            <a:r>
              <a:rPr lang="es" sz="1000">
                <a:solidFill>
                  <a:srgbClr val="660E7A"/>
                </a:solidFill>
                <a:highlight>
                  <a:srgbClr val="FFFFFF"/>
                </a:highlight>
                <a:latin typeface="Roboto"/>
                <a:ea typeface="Roboto"/>
                <a:cs typeface="Roboto"/>
                <a:sym typeface="Roboto"/>
              </a:rPr>
              <a:t>animColaGato </a:t>
            </a: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null</a:t>
            </a: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           </a:t>
            </a:r>
            <a:r>
              <a:rPr lang="es" sz="1000">
                <a:solidFill>
                  <a:srgbClr val="660E7A"/>
                </a:solidFill>
                <a:highlight>
                  <a:srgbClr val="FFFFFF"/>
                </a:highlight>
                <a:latin typeface="Roboto"/>
                <a:ea typeface="Roboto"/>
                <a:cs typeface="Roboto"/>
                <a:sym typeface="Roboto"/>
              </a:rPr>
              <a:t>animColaGato</a:t>
            </a:r>
            <a:r>
              <a:rPr lang="es" sz="1000">
                <a:highlight>
                  <a:srgbClr val="FFFFFF"/>
                </a:highlight>
                <a:latin typeface="Roboto"/>
                <a:ea typeface="Roboto"/>
                <a:cs typeface="Roboto"/>
                <a:sym typeface="Roboto"/>
              </a:rPr>
              <a:t>.start();</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a:t>
            </a:r>
          </a:p>
        </p:txBody>
      </p:sp>
      <p:sp>
        <p:nvSpPr>
          <p:cNvPr id="206" name="Shape 206"/>
          <p:cNvSpPr txBox="1"/>
          <p:nvPr/>
        </p:nvSpPr>
        <p:spPr>
          <a:xfrm>
            <a:off x="689875" y="3196125"/>
            <a:ext cx="3449399" cy="1466999"/>
          </a:xfrm>
          <a:prstGeom prst="rect">
            <a:avLst/>
          </a:prstGeom>
          <a:noFill/>
          <a:ln>
            <a:noFill/>
          </a:ln>
        </p:spPr>
        <p:txBody>
          <a:bodyPr anchorCtr="0" anchor="t" bIns="91425" lIns="91425" rIns="91425" tIns="91425">
            <a:noAutofit/>
          </a:bodyPr>
          <a:lstStyle/>
          <a:p>
            <a:pPr lvl="0" algn="just">
              <a:lnSpc>
                <a:spcPct val="115000"/>
              </a:lnSpc>
              <a:spcBef>
                <a:spcPts val="0"/>
              </a:spcBef>
              <a:buNone/>
            </a:pPr>
            <a:r>
              <a:rPr lang="es" sz="1100">
                <a:latin typeface="Roboto"/>
                <a:ea typeface="Roboto"/>
                <a:cs typeface="Roboto"/>
                <a:sym typeface="Roboto"/>
              </a:rPr>
              <a:t>Para generar la animación primero referenciamos el widget donde queremos mostrar y posteriormente la clase animationDrawable recupera el background definido en el widget para generar la animación</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TWEEN</a:t>
            </a:r>
          </a:p>
        </p:txBody>
      </p:sp>
      <p:sp>
        <p:nvSpPr>
          <p:cNvPr id="212" name="Shape 212"/>
          <p:cNvSpPr txBox="1"/>
          <p:nvPr/>
        </p:nvSpPr>
        <p:spPr>
          <a:xfrm>
            <a:off x="565950" y="742125"/>
            <a:ext cx="7798200" cy="1013100"/>
          </a:xfrm>
          <a:prstGeom prst="rect">
            <a:avLst/>
          </a:prstGeom>
          <a:noFill/>
          <a:ln>
            <a:noFill/>
          </a:ln>
        </p:spPr>
        <p:txBody>
          <a:bodyPr anchorCtr="0" anchor="ctr" bIns="91425" lIns="91425" rIns="91425" tIns="91425">
            <a:noAutofit/>
          </a:bodyPr>
          <a:lstStyle/>
          <a:p>
            <a:pPr lvl="0" rtl="0">
              <a:spcBef>
                <a:spcPts val="0"/>
              </a:spcBef>
              <a:buNone/>
            </a:pPr>
            <a:r>
              <a:rPr b="1" lang="es" sz="1200">
                <a:latin typeface="Roboto"/>
                <a:ea typeface="Roboto"/>
                <a:cs typeface="Roboto"/>
                <a:sym typeface="Roboto"/>
              </a:rPr>
              <a:t>Animaciones Tween</a:t>
            </a:r>
          </a:p>
          <a:p>
            <a:pPr lvl="0" rtl="0" algn="just">
              <a:spcBef>
                <a:spcPts val="0"/>
              </a:spcBef>
              <a:buNone/>
            </a:pPr>
            <a:r>
              <a:rPr lang="es" sz="1200">
                <a:latin typeface="Roboto"/>
                <a:ea typeface="Roboto"/>
                <a:cs typeface="Roboto"/>
                <a:sym typeface="Roboto"/>
              </a:rPr>
              <a:t>Una animación “tween” (del inglés “between”, que significa en medio o entre) consiste en realizar una serie de transformaciones simples en las Vistas de una Actividad, como su posición, tamaño, rotación y transparencia.</a:t>
            </a:r>
          </a:p>
          <a:p>
            <a:pPr lvl="0" rtl="0" algn="just">
              <a:spcBef>
                <a:spcPts val="0"/>
              </a:spcBef>
              <a:buNone/>
            </a:pPr>
            <a:r>
              <a:rPr lang="es" sz="1200">
                <a:latin typeface="Roboto"/>
                <a:ea typeface="Roboto"/>
                <a:cs typeface="Roboto"/>
                <a:sym typeface="Roboto"/>
              </a:rPr>
              <a:t>Por ejemplo, es posible mover, rotar, modificar el tamaño o cambiar la transparencia a un objeto del tipo TextView.</a:t>
            </a:r>
          </a:p>
        </p:txBody>
      </p:sp>
      <p:sp>
        <p:nvSpPr>
          <p:cNvPr id="213" name="Shape 213"/>
          <p:cNvSpPr txBox="1"/>
          <p:nvPr/>
        </p:nvSpPr>
        <p:spPr>
          <a:xfrm>
            <a:off x="557600" y="1711550"/>
            <a:ext cx="7705199" cy="2514899"/>
          </a:xfrm>
          <a:prstGeom prst="rect">
            <a:avLst/>
          </a:prstGeom>
          <a:noFill/>
          <a:ln>
            <a:noFill/>
          </a:ln>
        </p:spPr>
        <p:txBody>
          <a:bodyPr anchorCtr="0" anchor="ctr" bIns="91425" lIns="91425" rIns="91425" tIns="91425">
            <a:noAutofit/>
          </a:bodyPr>
          <a:lstStyle/>
          <a:p>
            <a:pPr lvl="0" rtl="0" algn="just">
              <a:spcBef>
                <a:spcPts val="0"/>
              </a:spcBef>
              <a:buNone/>
            </a:pPr>
            <a:r>
              <a:rPr lang="es" sz="1200">
                <a:latin typeface="Roboto"/>
                <a:ea typeface="Roboto"/>
                <a:cs typeface="Roboto"/>
                <a:sym typeface="Roboto"/>
              </a:rPr>
              <a:t>La clase Animation de Android es la que permite crear animaciones en las Vistas de una Actividad.</a:t>
            </a:r>
          </a:p>
          <a:p>
            <a:pPr lvl="0" rtl="0" algn="just">
              <a:spcBef>
                <a:spcPts val="0"/>
              </a:spcBef>
              <a:buNone/>
            </a:pPr>
            <a:r>
              <a:rPr lang="es" sz="1200">
                <a:latin typeface="Roboto"/>
                <a:ea typeface="Roboto"/>
                <a:cs typeface="Roboto"/>
                <a:sym typeface="Roboto"/>
              </a:rPr>
              <a:t>Las instrucciones que definen esta animación son transformaciones donde indicamos cuándo ocurrirán y cuánto tiempo tardarán en completarse. Estas transformaciones pueden ejecutarse de forma secuencial o simultánea. Cada tipo de transformación posee unos parámetros específicos, si bien existen unos parámetros comunes a todas ellas, como son el tiempo de duración y de inicio.</a:t>
            </a:r>
          </a:p>
          <a:p>
            <a:pPr lvl="0" rtl="0" algn="just">
              <a:spcBef>
                <a:spcPts val="0"/>
              </a:spcBef>
              <a:buNone/>
            </a:pPr>
            <a:r>
              <a:rPr lang="es" sz="1200">
                <a:latin typeface="Roboto"/>
                <a:ea typeface="Roboto"/>
                <a:cs typeface="Roboto"/>
                <a:sym typeface="Roboto"/>
              </a:rPr>
              <a:t>Los ficheros XML que definen animaciones deben almacenarse en el directorio res/anim/ del proyecto Android y deben contener un único elemento raíz que indique las transformaciones que deseamos ejecutar. Esta etiqueta raíz debe ser una de las siguientes:</a:t>
            </a:r>
          </a:p>
          <a:p>
            <a:pPr lvl="0" rtl="0">
              <a:spcBef>
                <a:spcPts val="0"/>
              </a:spcBef>
              <a:buNone/>
            </a:pPr>
            <a:r>
              <a:rPr lang="es" sz="1100">
                <a:latin typeface="Roboto"/>
                <a:ea typeface="Roboto"/>
                <a:cs typeface="Roboto"/>
                <a:sym typeface="Roboto"/>
              </a:rPr>
              <a:t>- &lt;</a:t>
            </a:r>
            <a:r>
              <a:rPr b="1" lang="es" sz="1100">
                <a:latin typeface="Roboto"/>
                <a:ea typeface="Roboto"/>
                <a:cs typeface="Roboto"/>
                <a:sym typeface="Roboto"/>
              </a:rPr>
              <a:t>translate</a:t>
            </a:r>
            <a:r>
              <a:rPr lang="es" sz="1100">
                <a:latin typeface="Roboto"/>
                <a:ea typeface="Roboto"/>
                <a:cs typeface="Roboto"/>
                <a:sym typeface="Roboto"/>
              </a:rPr>
              <a:t>&gt;: mueve la Vista.</a:t>
            </a:r>
          </a:p>
          <a:p>
            <a:pPr lvl="0" rtl="0">
              <a:spcBef>
                <a:spcPts val="0"/>
              </a:spcBef>
              <a:buNone/>
            </a:pPr>
            <a:r>
              <a:rPr lang="es" sz="1100">
                <a:latin typeface="Roboto"/>
                <a:ea typeface="Roboto"/>
                <a:cs typeface="Roboto"/>
                <a:sym typeface="Roboto"/>
              </a:rPr>
              <a:t>- &lt;</a:t>
            </a:r>
            <a:r>
              <a:rPr b="1" lang="es" sz="1100">
                <a:latin typeface="Roboto"/>
                <a:ea typeface="Roboto"/>
                <a:cs typeface="Roboto"/>
                <a:sym typeface="Roboto"/>
              </a:rPr>
              <a:t>rotate</a:t>
            </a:r>
            <a:r>
              <a:rPr lang="es" sz="1100">
                <a:latin typeface="Roboto"/>
                <a:ea typeface="Roboto"/>
                <a:cs typeface="Roboto"/>
                <a:sym typeface="Roboto"/>
              </a:rPr>
              <a:t>&gt;: rota la Vista.</a:t>
            </a:r>
          </a:p>
          <a:p>
            <a:pPr lvl="0" rtl="0">
              <a:spcBef>
                <a:spcPts val="0"/>
              </a:spcBef>
              <a:buNone/>
            </a:pPr>
            <a:r>
              <a:rPr lang="es" sz="1100">
                <a:latin typeface="Roboto"/>
                <a:ea typeface="Roboto"/>
                <a:cs typeface="Roboto"/>
                <a:sym typeface="Roboto"/>
              </a:rPr>
              <a:t>- &lt;</a:t>
            </a:r>
            <a:r>
              <a:rPr b="1" lang="es" sz="1100">
                <a:latin typeface="Roboto"/>
                <a:ea typeface="Roboto"/>
                <a:cs typeface="Roboto"/>
                <a:sym typeface="Roboto"/>
              </a:rPr>
              <a:t>scale</a:t>
            </a:r>
            <a:r>
              <a:rPr lang="es" sz="1100">
                <a:latin typeface="Roboto"/>
                <a:ea typeface="Roboto"/>
                <a:cs typeface="Roboto"/>
                <a:sym typeface="Roboto"/>
              </a:rPr>
              <a:t>&gt;: escala la Vista.</a:t>
            </a:r>
          </a:p>
          <a:p>
            <a:pPr lvl="0" rtl="0">
              <a:spcBef>
                <a:spcPts val="0"/>
              </a:spcBef>
              <a:buNone/>
            </a:pPr>
            <a:r>
              <a:rPr lang="es" sz="1100">
                <a:latin typeface="Roboto"/>
                <a:ea typeface="Roboto"/>
                <a:cs typeface="Roboto"/>
                <a:sym typeface="Roboto"/>
              </a:rPr>
              <a:t>- &lt;</a:t>
            </a:r>
            <a:r>
              <a:rPr b="1" lang="es" sz="1100">
                <a:latin typeface="Roboto"/>
                <a:ea typeface="Roboto"/>
                <a:cs typeface="Roboto"/>
                <a:sym typeface="Roboto"/>
              </a:rPr>
              <a:t>alpha</a:t>
            </a:r>
            <a:r>
              <a:rPr lang="es" sz="1100">
                <a:latin typeface="Roboto"/>
                <a:ea typeface="Roboto"/>
                <a:cs typeface="Roboto"/>
                <a:sym typeface="Roboto"/>
              </a:rPr>
              <a:t>&gt;: modifica la opacidad de la Vista.</a:t>
            </a:r>
          </a:p>
          <a:p>
            <a:pPr lvl="0" rtl="0">
              <a:spcBef>
                <a:spcPts val="0"/>
              </a:spcBef>
              <a:buNone/>
            </a:pPr>
            <a:r>
              <a:rPr lang="es" sz="1100">
                <a:latin typeface="Roboto"/>
                <a:ea typeface="Roboto"/>
                <a:cs typeface="Roboto"/>
                <a:sym typeface="Roboto"/>
              </a:rPr>
              <a:t>- &lt;</a:t>
            </a:r>
            <a:r>
              <a:rPr b="1" lang="es" sz="1100">
                <a:latin typeface="Roboto"/>
                <a:ea typeface="Roboto"/>
                <a:cs typeface="Roboto"/>
                <a:sym typeface="Roboto"/>
              </a:rPr>
              <a:t>set</a:t>
            </a:r>
            <a:r>
              <a:rPr lang="es" sz="1100">
                <a:latin typeface="Roboto"/>
                <a:ea typeface="Roboto"/>
                <a:cs typeface="Roboto"/>
                <a:sym typeface="Roboto"/>
              </a:rPr>
              <a:t>&gt;: conjunto de varias transformaciones anteriores.</a:t>
            </a:r>
          </a:p>
        </p:txBody>
      </p:sp>
      <p:sp>
        <p:nvSpPr>
          <p:cNvPr id="214" name="Shape 214"/>
          <p:cNvSpPr txBox="1"/>
          <p:nvPr/>
        </p:nvSpPr>
        <p:spPr>
          <a:xfrm>
            <a:off x="620025" y="4043175"/>
            <a:ext cx="8471099" cy="1013100"/>
          </a:xfrm>
          <a:prstGeom prst="rect">
            <a:avLst/>
          </a:prstGeom>
          <a:noFill/>
          <a:ln>
            <a:noFill/>
          </a:ln>
        </p:spPr>
        <p:txBody>
          <a:bodyPr anchorCtr="0" anchor="ctr" bIns="91425" lIns="91425" rIns="91425" tIns="91425">
            <a:noAutofit/>
          </a:bodyPr>
          <a:lstStyle/>
          <a:p>
            <a:pPr lvl="0" rtl="0">
              <a:spcBef>
                <a:spcPts val="0"/>
              </a:spcBef>
              <a:buNone/>
            </a:pPr>
            <a:r>
              <a:rPr lang="es" sz="1200">
                <a:latin typeface="Roboto"/>
                <a:ea typeface="Roboto"/>
                <a:cs typeface="Roboto"/>
                <a:sym typeface="Roboto"/>
              </a:rPr>
              <a:t>Por defecto, todas las instrucciones de una animación ocurren a partir del instante inicial. Si es necesario que una animación comience más tarde, hay que especificar su atributo startOffset.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TWEEN</a:t>
            </a:r>
          </a:p>
        </p:txBody>
      </p:sp>
      <p:sp>
        <p:nvSpPr>
          <p:cNvPr id="220" name="Shape 220"/>
          <p:cNvSpPr txBox="1"/>
          <p:nvPr/>
        </p:nvSpPr>
        <p:spPr>
          <a:xfrm>
            <a:off x="200850" y="515225"/>
            <a:ext cx="8427000" cy="4776600"/>
          </a:xfrm>
          <a:prstGeom prst="rect">
            <a:avLst/>
          </a:prstGeom>
          <a:noFill/>
          <a:ln>
            <a:noFill/>
          </a:ln>
        </p:spPr>
        <p:txBody>
          <a:bodyPr anchorCtr="0" anchor="ctr" bIns="91425" lIns="91425" rIns="91425" tIns="91425">
            <a:noAutofit/>
          </a:bodyPr>
          <a:lstStyle/>
          <a:p>
            <a:pPr lvl="0" rtl="0" algn="just">
              <a:lnSpc>
                <a:spcPct val="115000"/>
              </a:lnSpc>
              <a:spcBef>
                <a:spcPts val="0"/>
              </a:spcBef>
              <a:spcAft>
                <a:spcPts val="0"/>
              </a:spcAft>
              <a:buNone/>
            </a:pPr>
            <a:r>
              <a:rPr lang="es" sz="1100">
                <a:latin typeface="Roboto"/>
                <a:ea typeface="Roboto"/>
                <a:cs typeface="Roboto"/>
                <a:sym typeface="Roboto"/>
              </a:rPr>
              <a:t>Atributos de las transformaciones Tween</a:t>
            </a:r>
          </a:p>
          <a:p>
            <a:pPr lvl="0" rtl="0" algn="just">
              <a:lnSpc>
                <a:spcPct val="115000"/>
              </a:lnSpc>
              <a:spcBef>
                <a:spcPts val="0"/>
              </a:spcBef>
              <a:spcAft>
                <a:spcPts val="0"/>
              </a:spcAft>
              <a:buNone/>
            </a:pPr>
            <a:r>
              <a:rPr lang="es" sz="1100">
                <a:latin typeface="Roboto"/>
                <a:ea typeface="Roboto"/>
                <a:cs typeface="Roboto"/>
                <a:sym typeface="Roboto"/>
              </a:rPr>
              <a:t>Los atributos siguientes se aplican a todas las transformaciones:</a:t>
            </a:r>
          </a:p>
          <a:p>
            <a:pPr indent="-298450" lvl="0" marL="457200" rtl="0" algn="just">
              <a:lnSpc>
                <a:spcPct val="115000"/>
              </a:lnSpc>
              <a:spcBef>
                <a:spcPts val="0"/>
              </a:spcBef>
              <a:spcAft>
                <a:spcPts val="0"/>
              </a:spcAft>
              <a:buSzPct val="100000"/>
              <a:buFont typeface="Roboto"/>
              <a:buChar char="●"/>
            </a:pPr>
            <a:r>
              <a:rPr b="1" lang="es" sz="1100">
                <a:latin typeface="Roboto"/>
                <a:ea typeface="Roboto"/>
                <a:cs typeface="Roboto"/>
                <a:sym typeface="Roboto"/>
              </a:rPr>
              <a:t>startOffset</a:t>
            </a:r>
            <a:r>
              <a:rPr lang="es" sz="1100">
                <a:latin typeface="Roboto"/>
                <a:ea typeface="Roboto"/>
                <a:cs typeface="Roboto"/>
                <a:sym typeface="Roboto"/>
              </a:rPr>
              <a:t>: instante inicial de la transformación en milisegundos.</a:t>
            </a:r>
          </a:p>
          <a:p>
            <a:pPr indent="-298450" lvl="0" marL="457200" rtl="0" algn="just">
              <a:lnSpc>
                <a:spcPct val="115000"/>
              </a:lnSpc>
              <a:spcBef>
                <a:spcPts val="0"/>
              </a:spcBef>
              <a:spcAft>
                <a:spcPts val="0"/>
              </a:spcAft>
              <a:buSzPct val="100000"/>
              <a:buFont typeface="Roboto"/>
              <a:buChar char="●"/>
            </a:pPr>
            <a:r>
              <a:rPr b="1" lang="es" sz="1100">
                <a:latin typeface="Roboto"/>
                <a:ea typeface="Roboto"/>
                <a:cs typeface="Roboto"/>
                <a:sym typeface="Roboto"/>
              </a:rPr>
              <a:t>duration</a:t>
            </a:r>
            <a:r>
              <a:rPr lang="es" sz="1100">
                <a:latin typeface="Roboto"/>
                <a:ea typeface="Roboto"/>
                <a:cs typeface="Roboto"/>
                <a:sym typeface="Roboto"/>
              </a:rPr>
              <a:t>: duración de la transformación en milisegundos.</a:t>
            </a:r>
          </a:p>
          <a:p>
            <a:pPr indent="-298450" lvl="0" marL="457200" rtl="0" algn="just">
              <a:lnSpc>
                <a:spcPct val="115000"/>
              </a:lnSpc>
              <a:spcBef>
                <a:spcPts val="0"/>
              </a:spcBef>
              <a:spcAft>
                <a:spcPts val="0"/>
              </a:spcAft>
              <a:buSzPct val="100000"/>
              <a:buFont typeface="Roboto"/>
              <a:buChar char="●"/>
            </a:pPr>
            <a:r>
              <a:rPr b="1" lang="es" sz="1100">
                <a:latin typeface="Roboto"/>
                <a:ea typeface="Roboto"/>
                <a:cs typeface="Roboto"/>
                <a:sym typeface="Roboto"/>
              </a:rPr>
              <a:t>repeatCount</a:t>
            </a:r>
            <a:r>
              <a:rPr lang="es" sz="1100">
                <a:latin typeface="Roboto"/>
                <a:ea typeface="Roboto"/>
                <a:cs typeface="Roboto"/>
                <a:sym typeface="Roboto"/>
              </a:rPr>
              <a:t>: número de repeticiones adicionales de la animación.</a:t>
            </a:r>
          </a:p>
          <a:p>
            <a:pPr indent="-298450" lvl="0" marL="457200" rtl="0" algn="just">
              <a:lnSpc>
                <a:spcPct val="115000"/>
              </a:lnSpc>
              <a:spcBef>
                <a:spcPts val="0"/>
              </a:spcBef>
              <a:spcAft>
                <a:spcPts val="0"/>
              </a:spcAft>
              <a:buSzPct val="100000"/>
              <a:buFont typeface="Roboto"/>
              <a:buChar char="●"/>
            </a:pPr>
            <a:r>
              <a:rPr b="1" lang="es" sz="1100">
                <a:latin typeface="Roboto"/>
                <a:ea typeface="Roboto"/>
                <a:cs typeface="Roboto"/>
                <a:sym typeface="Roboto"/>
              </a:rPr>
              <a:t>Interpolator</a:t>
            </a:r>
            <a:r>
              <a:rPr lang="es" sz="1100">
                <a:latin typeface="Roboto"/>
                <a:ea typeface="Roboto"/>
                <a:cs typeface="Roboto"/>
                <a:sym typeface="Roboto"/>
              </a:rPr>
              <a:t>: permite acelerar o desacelerar la animación. Alguno de sus valores posibles son:</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accelerate_decelerate_interpolator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accelerate_interpolator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anticipate_interpolator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anticipate_overshoot_interpolator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bounce_interpolator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cycle_interpolator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decelerate_interpolator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linear_interpolator</a:t>
            </a:r>
          </a:p>
          <a:p>
            <a:pPr indent="-298450" lvl="1" marL="914400" rtl="0" algn="just">
              <a:lnSpc>
                <a:spcPct val="115000"/>
              </a:lnSpc>
              <a:spcBef>
                <a:spcPts val="0"/>
              </a:spcBef>
              <a:spcAft>
                <a:spcPts val="0"/>
              </a:spcAft>
              <a:buSzPct val="100000"/>
              <a:buFont typeface="Roboto"/>
              <a:buChar char="○"/>
            </a:pPr>
            <a:r>
              <a:rPr lang="es" sz="1100">
                <a:latin typeface="Roboto"/>
                <a:ea typeface="Roboto"/>
                <a:cs typeface="Roboto"/>
                <a:sym typeface="Roboto"/>
              </a:rPr>
              <a:t>overshoot_interpolator</a:t>
            </a:r>
          </a:p>
          <a:p>
            <a:pPr indent="0" lvl="0" marL="457200" rtl="0" algn="just">
              <a:lnSpc>
                <a:spcPct val="115000"/>
              </a:lnSpc>
              <a:spcBef>
                <a:spcPts val="0"/>
              </a:spcBef>
              <a:spcAft>
                <a:spcPts val="0"/>
              </a:spcAft>
              <a:buNone/>
            </a:pPr>
            <a:r>
              <a:t/>
            </a:r>
            <a:endParaRPr sz="1100">
              <a:latin typeface="Roboto"/>
              <a:ea typeface="Roboto"/>
              <a:cs typeface="Roboto"/>
              <a:sym typeface="Roboto"/>
            </a:endParaRPr>
          </a:p>
          <a:p>
            <a:pPr lvl="0" rtl="0" algn="just">
              <a:lnSpc>
                <a:spcPct val="115000"/>
              </a:lnSpc>
              <a:spcBef>
                <a:spcPts val="0"/>
              </a:spcBef>
              <a:spcAft>
                <a:spcPts val="0"/>
              </a:spcAft>
              <a:buNone/>
            </a:pPr>
            <a:r>
              <a:rPr lang="es" sz="1100">
                <a:latin typeface="Roboto"/>
                <a:ea typeface="Roboto"/>
                <a:cs typeface="Roboto"/>
                <a:sym typeface="Roboto"/>
              </a:rPr>
              <a:t>En el manual oficial de Android sobre Tween puedes encontrar más información sobre estos aceleradores de la animación.</a:t>
            </a:r>
          </a:p>
          <a:p>
            <a:pPr lvl="0" rtl="0" algn="just">
              <a:lnSpc>
                <a:spcPct val="115000"/>
              </a:lnSpc>
              <a:spcBef>
                <a:spcPts val="0"/>
              </a:spcBef>
              <a:spcAft>
                <a:spcPts val="0"/>
              </a:spcAft>
              <a:buNone/>
            </a:pPr>
            <a:r>
              <a:t/>
            </a:r>
            <a:endParaRPr sz="1100">
              <a:latin typeface="Roboto"/>
              <a:ea typeface="Roboto"/>
              <a:cs typeface="Roboto"/>
              <a:sym typeface="Roboto"/>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TWEEN</a:t>
            </a:r>
          </a:p>
        </p:txBody>
      </p:sp>
      <p:pic>
        <p:nvPicPr>
          <p:cNvPr id="226" name="Shape 226"/>
          <p:cNvPicPr preferRelativeResize="0"/>
          <p:nvPr/>
        </p:nvPicPr>
        <p:blipFill>
          <a:blip r:embed="rId3">
            <a:alphaModFix/>
          </a:blip>
          <a:stretch>
            <a:fillRect/>
          </a:stretch>
        </p:blipFill>
        <p:spPr>
          <a:xfrm>
            <a:off x="1775349" y="925450"/>
            <a:ext cx="5787074" cy="40466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ANIMATION TWEEN</a:t>
            </a:r>
          </a:p>
        </p:txBody>
      </p:sp>
      <p:pic>
        <p:nvPicPr>
          <p:cNvPr id="232" name="Shape 232"/>
          <p:cNvPicPr preferRelativeResize="0"/>
          <p:nvPr/>
        </p:nvPicPr>
        <p:blipFill>
          <a:blip r:embed="rId3">
            <a:alphaModFix/>
          </a:blip>
          <a:stretch>
            <a:fillRect/>
          </a:stretch>
        </p:blipFill>
        <p:spPr>
          <a:xfrm>
            <a:off x="946625" y="951849"/>
            <a:ext cx="5506574" cy="38685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ANIMACION ENTRE ACTIVITYS</a:t>
            </a:r>
          </a:p>
        </p:txBody>
      </p:sp>
      <p:sp>
        <p:nvSpPr>
          <p:cNvPr id="238" name="Shape 238"/>
          <p:cNvSpPr txBox="1"/>
          <p:nvPr/>
        </p:nvSpPr>
        <p:spPr>
          <a:xfrm>
            <a:off x="340575" y="899450"/>
            <a:ext cx="8391900" cy="1414799"/>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s" sz="1100">
                <a:latin typeface="Roboto"/>
                <a:ea typeface="Roboto"/>
                <a:cs typeface="Roboto"/>
                <a:sym typeface="Roboto"/>
              </a:rPr>
              <a:t>Los recursos de animación utilizados para las vistas pueden ser utilizados tambien para generar animaciones entre Activitys, dado que estamos generando cambios de Vistas. Para ello solo debemos de llamar al metodo</a:t>
            </a:r>
          </a:p>
          <a:p>
            <a:pPr lvl="0">
              <a:spcBef>
                <a:spcPts val="0"/>
              </a:spcBef>
              <a:buNone/>
            </a:pPr>
            <a:r>
              <a:t/>
            </a:r>
            <a:endParaRPr/>
          </a:p>
        </p:txBody>
      </p:sp>
      <p:sp>
        <p:nvSpPr>
          <p:cNvPr id="239" name="Shape 239"/>
          <p:cNvSpPr txBox="1"/>
          <p:nvPr/>
        </p:nvSpPr>
        <p:spPr>
          <a:xfrm>
            <a:off x="1865550" y="1676750"/>
            <a:ext cx="5292000" cy="637500"/>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1100">
                <a:highlight>
                  <a:srgbClr val="FFFFFF"/>
                </a:highlight>
                <a:latin typeface="Courier New"/>
                <a:ea typeface="Courier New"/>
                <a:cs typeface="Courier New"/>
                <a:sym typeface="Courier New"/>
              </a:rPr>
              <a:t>overridePendingTransition(R.anim.</a:t>
            </a:r>
            <a:r>
              <a:rPr b="1" i="1" lang="es" sz="1100">
                <a:solidFill>
                  <a:srgbClr val="660E7A"/>
                </a:solidFill>
                <a:highlight>
                  <a:srgbClr val="FFFFFF"/>
                </a:highlight>
                <a:latin typeface="Courier New"/>
                <a:ea typeface="Courier New"/>
                <a:cs typeface="Courier New"/>
                <a:sym typeface="Courier New"/>
              </a:rPr>
              <a:t>left_in</a:t>
            </a:r>
            <a:r>
              <a:rPr lang="es" sz="1100">
                <a:highlight>
                  <a:srgbClr val="FFFFFF"/>
                </a:highlight>
                <a:latin typeface="Courier New"/>
                <a:ea typeface="Courier New"/>
                <a:cs typeface="Courier New"/>
                <a:sym typeface="Courier New"/>
              </a:rPr>
              <a:t>, R.anim.</a:t>
            </a:r>
            <a:r>
              <a:rPr b="1" i="1" lang="es" sz="1100">
                <a:solidFill>
                  <a:srgbClr val="660E7A"/>
                </a:solidFill>
                <a:highlight>
                  <a:srgbClr val="FFFFFF"/>
                </a:highlight>
                <a:latin typeface="Courier New"/>
                <a:ea typeface="Courier New"/>
                <a:cs typeface="Courier New"/>
                <a:sym typeface="Courier New"/>
              </a:rPr>
              <a:t>left_out</a:t>
            </a:r>
            <a:r>
              <a:rPr lang="es" sz="1100">
                <a:highlight>
                  <a:srgbClr val="FFFFFF"/>
                </a:highlight>
                <a:latin typeface="Courier New"/>
                <a:ea typeface="Courier New"/>
                <a:cs typeface="Courier New"/>
                <a:sym typeface="Courier New"/>
              </a:rPr>
              <a:t>);</a:t>
            </a:r>
          </a:p>
        </p:txBody>
      </p:sp>
      <p:sp>
        <p:nvSpPr>
          <p:cNvPr id="240" name="Shape 240"/>
          <p:cNvSpPr txBox="1"/>
          <p:nvPr/>
        </p:nvSpPr>
        <p:spPr>
          <a:xfrm>
            <a:off x="454100" y="2576125"/>
            <a:ext cx="8130000" cy="2087099"/>
          </a:xfrm>
          <a:prstGeom prst="rect">
            <a:avLst/>
          </a:prstGeom>
          <a:noFill/>
          <a:ln>
            <a:noFill/>
          </a:ln>
        </p:spPr>
        <p:txBody>
          <a:bodyPr anchorCtr="0" anchor="t" bIns="91425" lIns="91425" rIns="91425" tIns="91425">
            <a:noAutofit/>
          </a:bodyPr>
          <a:lstStyle/>
          <a:p>
            <a:pPr lvl="0" rtl="0">
              <a:spcBef>
                <a:spcPts val="0"/>
              </a:spcBef>
              <a:buNone/>
            </a:pPr>
            <a:r>
              <a:rPr lang="es" sz="1200">
                <a:latin typeface="Roboto"/>
                <a:ea typeface="Roboto"/>
                <a:cs typeface="Roboto"/>
                <a:sym typeface="Roboto"/>
              </a:rPr>
              <a:t>Como observamos, este metodo establece una animación a la Activity origen o saliente y otra a la activity destino o entrante.</a:t>
            </a:r>
          </a:p>
          <a:p>
            <a:pPr lvl="0">
              <a:spcBef>
                <a:spcPts val="0"/>
              </a:spcBef>
              <a:buNone/>
            </a:pPr>
            <a:r>
              <a:t/>
            </a:r>
            <a:endParaRPr sz="1200">
              <a:latin typeface="Roboto"/>
              <a:ea typeface="Roboto"/>
              <a:cs typeface="Roboto"/>
              <a:sym typeface="Roboto"/>
            </a:endParaRPr>
          </a:p>
        </p:txBody>
      </p:sp>
      <p:sp>
        <p:nvSpPr>
          <p:cNvPr id="241" name="Shape 241"/>
          <p:cNvSpPr txBox="1"/>
          <p:nvPr/>
        </p:nvSpPr>
        <p:spPr>
          <a:xfrm>
            <a:off x="1755250" y="3030200"/>
            <a:ext cx="5003699" cy="2017199"/>
          </a:xfrm>
          <a:prstGeom prst="rect">
            <a:avLst/>
          </a:prstGeom>
          <a:noFill/>
          <a:ln>
            <a:noFill/>
          </a:ln>
        </p:spPr>
        <p:txBody>
          <a:bodyPr anchorCtr="0" anchor="ctr" bIns="91425" lIns="91425" rIns="91425" tIns="91425">
            <a:noAutofit/>
          </a:bodyPr>
          <a:lstStyle/>
          <a:p>
            <a:pPr lvl="0" rtl="0">
              <a:spcBef>
                <a:spcPts val="0"/>
              </a:spcBef>
              <a:buNone/>
            </a:pPr>
            <a:r>
              <a:rPr lang="es" sz="1200">
                <a:latin typeface="Roboto"/>
                <a:ea typeface="Roboto"/>
                <a:cs typeface="Roboto"/>
                <a:sym typeface="Roboto"/>
              </a:rPr>
              <a:t>Desventajas de las animaciones Tween:</a:t>
            </a:r>
          </a:p>
          <a:p>
            <a:pPr lvl="0" rtl="0">
              <a:spcBef>
                <a:spcPts val="0"/>
              </a:spcBef>
              <a:buNone/>
            </a:pPr>
            <a:r>
              <a:t/>
            </a:r>
            <a:endParaRPr sz="1200">
              <a:latin typeface="Roboto"/>
              <a:ea typeface="Roboto"/>
              <a:cs typeface="Roboto"/>
              <a:sym typeface="Roboto"/>
            </a:endParaRPr>
          </a:p>
          <a:p>
            <a:pPr indent="-304800" lvl="0" marL="457200" rtl="0">
              <a:spcBef>
                <a:spcPts val="0"/>
              </a:spcBef>
              <a:buSzPct val="100000"/>
              <a:buFont typeface="Roboto"/>
              <a:buChar char="●"/>
            </a:pPr>
            <a:r>
              <a:rPr lang="es" sz="1200">
                <a:latin typeface="Roboto"/>
                <a:ea typeface="Roboto"/>
                <a:cs typeface="Roboto"/>
                <a:sym typeface="Roboto"/>
              </a:rPr>
              <a:t>Únicamente podemos animar objetos de la clase View.</a:t>
            </a:r>
          </a:p>
          <a:p>
            <a:pPr indent="-304800" lvl="0" marL="457200" rtl="0">
              <a:spcBef>
                <a:spcPts val="0"/>
              </a:spcBef>
              <a:buSzPct val="100000"/>
              <a:buFont typeface="Roboto"/>
              <a:buChar char="●"/>
            </a:pPr>
            <a:r>
              <a:rPr lang="es" sz="1200">
                <a:latin typeface="Roboto"/>
                <a:ea typeface="Roboto"/>
                <a:cs typeface="Roboto"/>
                <a:sym typeface="Roboto"/>
              </a:rPr>
              <a:t>Está limitada a cuatro transformaciones estáticas (no se puede cambiar el color de fondo).</a:t>
            </a:r>
          </a:p>
          <a:p>
            <a:pPr indent="-304800" lvl="0" marL="457200" rtl="0">
              <a:spcBef>
                <a:spcPts val="0"/>
              </a:spcBef>
              <a:buSzPct val="100000"/>
              <a:buFont typeface="Roboto"/>
              <a:buChar char="●"/>
            </a:pPr>
            <a:r>
              <a:rPr lang="es" sz="1200">
                <a:latin typeface="Roboto"/>
                <a:ea typeface="Roboto"/>
                <a:cs typeface="Roboto"/>
                <a:sym typeface="Roboto"/>
              </a:rPr>
              <a:t>Modifica la representación de la vista, pero no sus propiedades en sí.</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API ANIMATION</a:t>
            </a:r>
          </a:p>
        </p:txBody>
      </p:sp>
      <p:sp>
        <p:nvSpPr>
          <p:cNvPr id="247" name="Shape 247"/>
          <p:cNvSpPr txBox="1"/>
          <p:nvPr/>
        </p:nvSpPr>
        <p:spPr>
          <a:xfrm>
            <a:off x="454100" y="1004250"/>
            <a:ext cx="8156400" cy="1816499"/>
          </a:xfrm>
          <a:prstGeom prst="rect">
            <a:avLst/>
          </a:prstGeom>
          <a:noFill/>
          <a:ln>
            <a:noFill/>
          </a:ln>
        </p:spPr>
        <p:txBody>
          <a:bodyPr anchorCtr="0" anchor="t" bIns="91425" lIns="91425" rIns="91425" tIns="91425">
            <a:noAutofit/>
          </a:bodyPr>
          <a:lstStyle/>
          <a:p>
            <a:pPr lvl="0" rtl="0" algn="just">
              <a:lnSpc>
                <a:spcPct val="115000"/>
              </a:lnSpc>
              <a:spcBef>
                <a:spcPts val="0"/>
              </a:spcBef>
              <a:spcAft>
                <a:spcPts val="1000"/>
              </a:spcAft>
              <a:buNone/>
            </a:pPr>
            <a:r>
              <a:rPr lang="es" sz="1200">
                <a:latin typeface="Roboto"/>
                <a:ea typeface="Roboto"/>
                <a:cs typeface="Roboto"/>
                <a:sym typeface="Roboto"/>
              </a:rPr>
              <a:t>Para profundizar en las animaciones, tenemos la API de animación, la cual nos va a permitir generar animaciones sobre las propiedades de las vistas más que a las vistas en si. El incoveniente es que se debe generar más código Java y solo esta disponible a partir de la versión 3. Las clases más importantes son:</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Animator</a:t>
            </a:r>
            <a:r>
              <a:rPr lang="es" sz="1200">
                <a:latin typeface="Roboto"/>
                <a:ea typeface="Roboto"/>
                <a:cs typeface="Roboto"/>
                <a:sym typeface="Roboto"/>
              </a:rPr>
              <a:t>: superclase de la que se extienden el resto de clases.</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ValueAnimator</a:t>
            </a:r>
            <a:r>
              <a:rPr lang="es" sz="1200">
                <a:latin typeface="Roboto"/>
                <a:ea typeface="Roboto"/>
                <a:cs typeface="Roboto"/>
                <a:sym typeface="Roboto"/>
              </a:rPr>
              <a:t>: permite modificar el valor de una variable o Vista.</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ObjectAnimator</a:t>
            </a:r>
            <a:r>
              <a:rPr lang="es" sz="1200">
                <a:latin typeface="Roboto"/>
                <a:ea typeface="Roboto"/>
                <a:cs typeface="Roboto"/>
                <a:sym typeface="Roboto"/>
              </a:rPr>
              <a:t>: permite establecer los atributos del movimiento de un objeto.</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AnimatorSet</a:t>
            </a:r>
            <a:r>
              <a:rPr lang="es" sz="1200">
                <a:latin typeface="Roboto"/>
                <a:ea typeface="Roboto"/>
                <a:cs typeface="Roboto"/>
                <a:sym typeface="Roboto"/>
              </a:rPr>
              <a:t>: permite ejecutar animaciones en secuencia o en paralelo.</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AnimatorBuilder</a:t>
            </a:r>
            <a:r>
              <a:rPr lang="es" sz="1200">
                <a:latin typeface="Roboto"/>
                <a:ea typeface="Roboto"/>
                <a:cs typeface="Roboto"/>
                <a:sym typeface="Roboto"/>
              </a:rPr>
              <a:t>: permite añadir animaciones a la clase AnimatorSet y relacionarlas entre sí de forma compleja.</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AnimatorListener</a:t>
            </a:r>
            <a:r>
              <a:rPr lang="es" sz="1200">
                <a:latin typeface="Roboto"/>
                <a:ea typeface="Roboto"/>
                <a:cs typeface="Roboto"/>
                <a:sym typeface="Roboto"/>
              </a:rPr>
              <a:t>: permite definir listeners en función del estado de la animación, por ejemplo, cuando comienza o cuando finaliza.</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PropertyValuesHolder</a:t>
            </a:r>
            <a:r>
              <a:rPr lang="es" sz="1200">
                <a:latin typeface="Roboto"/>
                <a:ea typeface="Roboto"/>
                <a:cs typeface="Roboto"/>
                <a:sym typeface="Roboto"/>
              </a:rPr>
              <a:t>: permite animar múltiples valores durante el ciclo de animación.</a:t>
            </a:r>
          </a:p>
          <a:p>
            <a:pPr indent="-304800" lvl="0" marL="457200" rtl="0" algn="just">
              <a:lnSpc>
                <a:spcPct val="115000"/>
              </a:lnSpc>
              <a:spcBef>
                <a:spcPts val="0"/>
              </a:spcBef>
              <a:spcAft>
                <a:spcPts val="1000"/>
              </a:spcAft>
              <a:buSzPct val="100000"/>
              <a:buFont typeface="Roboto"/>
              <a:buChar char="●"/>
            </a:pPr>
            <a:r>
              <a:rPr b="1" lang="es" sz="1200">
                <a:latin typeface="Roboto"/>
                <a:ea typeface="Roboto"/>
                <a:cs typeface="Roboto"/>
                <a:sym typeface="Roboto"/>
              </a:rPr>
              <a:t>Keyframe</a:t>
            </a:r>
            <a:r>
              <a:rPr lang="es" sz="1200">
                <a:latin typeface="Roboto"/>
                <a:ea typeface="Roboto"/>
                <a:cs typeface="Roboto"/>
                <a:sym typeface="Roboto"/>
              </a:rPr>
              <a:t>: permite crear animaciones con fotogramas.</a:t>
            </a:r>
          </a:p>
          <a:p>
            <a:pPr lvl="0" algn="just">
              <a:lnSpc>
                <a:spcPct val="115000"/>
              </a:lnSpc>
              <a:spcBef>
                <a:spcPts val="0"/>
              </a:spcBef>
              <a:spcAft>
                <a:spcPts val="1000"/>
              </a:spcAft>
              <a:buNone/>
            </a:pPr>
            <a:r>
              <a:t/>
            </a:r>
            <a:endParaRPr sz="1200">
              <a:latin typeface="Roboto"/>
              <a:ea typeface="Roboto"/>
              <a:cs typeface="Roboto"/>
              <a:sym typeface="Roboto"/>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VALUE ANIMATOR</a:t>
            </a:r>
          </a:p>
        </p:txBody>
      </p:sp>
      <p:sp>
        <p:nvSpPr>
          <p:cNvPr id="253" name="Shape 253"/>
          <p:cNvSpPr txBox="1"/>
          <p:nvPr/>
        </p:nvSpPr>
        <p:spPr>
          <a:xfrm>
            <a:off x="1921175" y="1746500"/>
            <a:ext cx="4567200" cy="3248400"/>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1000">
                <a:solidFill>
                  <a:srgbClr val="808080"/>
                </a:solidFill>
                <a:highlight>
                  <a:srgbClr val="FFFFFF"/>
                </a:highlight>
                <a:latin typeface="Roboto"/>
                <a:ea typeface="Roboto"/>
                <a:cs typeface="Roboto"/>
                <a:sym typeface="Roboto"/>
              </a:rPr>
              <a:t>// Definimos el animator que cambia el valor entero de 10 a 200</a:t>
            </a:r>
          </a:p>
          <a:p>
            <a:pPr lvl="0" rtl="0">
              <a:spcBef>
                <a:spcPts val="0"/>
              </a:spcBef>
              <a:buNone/>
            </a:pPr>
            <a:r>
              <a:rPr lang="es" sz="1000">
                <a:highlight>
                  <a:srgbClr val="FFFFFF"/>
                </a:highlight>
                <a:latin typeface="Roboto"/>
                <a:ea typeface="Roboto"/>
                <a:cs typeface="Roboto"/>
                <a:sym typeface="Roboto"/>
              </a:rPr>
              <a:t>ValueAnimator animacion = ValueAnimator.</a:t>
            </a:r>
            <a:r>
              <a:rPr i="1" lang="es" sz="1000">
                <a:highlight>
                  <a:srgbClr val="FFFFFF"/>
                </a:highlight>
                <a:latin typeface="Roboto"/>
                <a:ea typeface="Roboto"/>
                <a:cs typeface="Roboto"/>
                <a:sym typeface="Roboto"/>
              </a:rPr>
              <a:t>ofInt</a:t>
            </a:r>
            <a:r>
              <a:rPr lang="es" sz="1000">
                <a:highlight>
                  <a:srgbClr val="FFFFFF"/>
                </a:highlight>
                <a:latin typeface="Roboto"/>
                <a:ea typeface="Roboto"/>
                <a:cs typeface="Roboto"/>
                <a:sym typeface="Roboto"/>
              </a:rPr>
              <a:t>(</a:t>
            </a:r>
            <a:r>
              <a:rPr lang="es" sz="1000">
                <a:solidFill>
                  <a:srgbClr val="0000FF"/>
                </a:solidFill>
                <a:highlight>
                  <a:srgbClr val="FFFFFF"/>
                </a:highlight>
                <a:latin typeface="Roboto"/>
                <a:ea typeface="Roboto"/>
                <a:cs typeface="Roboto"/>
                <a:sym typeface="Roboto"/>
              </a:rPr>
              <a:t>10</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200</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 Indicamos la duración de la animación</a:t>
            </a:r>
          </a:p>
          <a:p>
            <a:pPr lvl="0" rtl="0">
              <a:spcBef>
                <a:spcPts val="0"/>
              </a:spcBef>
              <a:buNone/>
            </a:pPr>
            <a:r>
              <a:rPr lang="es" sz="1000">
                <a:highlight>
                  <a:srgbClr val="FFFFFF"/>
                </a:highlight>
                <a:latin typeface="Roboto"/>
                <a:ea typeface="Roboto"/>
                <a:cs typeface="Roboto"/>
                <a:sym typeface="Roboto"/>
              </a:rPr>
              <a:t>animacion.setDuration(</a:t>
            </a:r>
            <a:r>
              <a:rPr lang="es" sz="1000">
                <a:solidFill>
                  <a:srgbClr val="0000FF"/>
                </a:solidFill>
                <a:highlight>
                  <a:srgbClr val="FFFFFF"/>
                </a:highlight>
                <a:latin typeface="Roboto"/>
                <a:ea typeface="Roboto"/>
                <a:cs typeface="Roboto"/>
                <a:sym typeface="Roboto"/>
              </a:rPr>
              <a:t>5000</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 Establecemos el listener para detectar el cambio del valor entero</a:t>
            </a:r>
          </a:p>
          <a:p>
            <a:pPr lvl="0" rtl="0">
              <a:spcBef>
                <a:spcPts val="0"/>
              </a:spcBef>
              <a:buNone/>
            </a:pPr>
            <a:r>
              <a:rPr lang="es" sz="1000">
                <a:highlight>
                  <a:srgbClr val="FFFFFF"/>
                </a:highlight>
                <a:latin typeface="Roboto"/>
                <a:ea typeface="Roboto"/>
                <a:cs typeface="Roboto"/>
                <a:sym typeface="Roboto"/>
              </a:rPr>
              <a:t>animacion.addUpdateListener(</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new </a:t>
            </a:r>
            <a:r>
              <a:rPr lang="es" sz="1000">
                <a:highlight>
                  <a:srgbClr val="FFFFFF"/>
                </a:highlight>
                <a:latin typeface="Roboto"/>
                <a:ea typeface="Roboto"/>
                <a:cs typeface="Roboto"/>
                <a:sym typeface="Roboto"/>
              </a:rPr>
              <a:t>ValueAnimator.AnimatorUpdateListener() {</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public void </a:t>
            </a:r>
            <a:r>
              <a:rPr lang="es" sz="1000">
                <a:highlight>
                  <a:srgbClr val="FFFFFF"/>
                </a:highlight>
                <a:latin typeface="Roboto"/>
                <a:ea typeface="Roboto"/>
                <a:cs typeface="Roboto"/>
                <a:sym typeface="Roboto"/>
              </a:rPr>
              <a:t>onAnimationUpdate(ValueAnimator animation) {</a:t>
            </a:r>
          </a:p>
          <a:p>
            <a:pPr lvl="0" rtl="0">
              <a:spcBef>
                <a:spcPts val="0"/>
              </a:spcBef>
              <a:buNone/>
            </a:pPr>
            <a:r>
              <a:rPr lang="es" sz="1000">
                <a:highlight>
                  <a:srgbClr val="FFFFFF"/>
                </a:highlight>
                <a:latin typeface="Roboto"/>
                <a:ea typeface="Roboto"/>
                <a:cs typeface="Roboto"/>
                <a:sym typeface="Roboto"/>
              </a:rPr>
              <a:t>               </a:t>
            </a:r>
            <a:r>
              <a:rPr b="1" lang="es" sz="1000">
                <a:solidFill>
                  <a:srgbClr val="000080"/>
                </a:solidFill>
                <a:highlight>
                  <a:srgbClr val="FFFFFF"/>
                </a:highlight>
                <a:latin typeface="Roboto"/>
                <a:ea typeface="Roboto"/>
                <a:cs typeface="Roboto"/>
                <a:sym typeface="Roboto"/>
              </a:rPr>
              <a:t>int </a:t>
            </a:r>
            <a:r>
              <a:rPr lang="es" sz="1000">
                <a:highlight>
                  <a:srgbClr val="FFFFFF"/>
                </a:highlight>
                <a:latin typeface="Roboto"/>
                <a:ea typeface="Roboto"/>
                <a:cs typeface="Roboto"/>
                <a:sym typeface="Roboto"/>
              </a:rPr>
              <a:t>valor = (</a:t>
            </a:r>
            <a:r>
              <a:rPr b="1" lang="es" sz="1000">
                <a:solidFill>
                  <a:srgbClr val="000080"/>
                </a:solidFill>
                <a:highlight>
                  <a:srgbClr val="FFFFFF"/>
                </a:highlight>
                <a:latin typeface="Roboto"/>
                <a:ea typeface="Roboto"/>
                <a:cs typeface="Roboto"/>
                <a:sym typeface="Roboto"/>
              </a:rPr>
              <a:t>int</a:t>
            </a:r>
            <a:r>
              <a:rPr lang="es" sz="1000">
                <a:highlight>
                  <a:srgbClr val="FFFFFF"/>
                </a:highlight>
                <a:latin typeface="Roboto"/>
                <a:ea typeface="Roboto"/>
                <a:cs typeface="Roboto"/>
                <a:sym typeface="Roboto"/>
              </a:rPr>
              <a:t>) animation.getAnimatedValue();</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 Durante 5 segundos la variable valor va cambiando</a:t>
            </a:r>
          </a:p>
          <a:p>
            <a:pPr lvl="0" rtl="0">
              <a:spcBef>
                <a:spcPts val="0"/>
              </a:spcBef>
              <a:buNone/>
            </a:pPr>
            <a:r>
              <a:rPr i="1" lang="es" sz="1000">
                <a:solidFill>
                  <a:srgbClr val="808080"/>
                </a:solidFill>
                <a:highlight>
                  <a:srgbClr val="FFFFFF"/>
                </a:highlight>
                <a:latin typeface="Roboto"/>
                <a:ea typeface="Roboto"/>
                <a:cs typeface="Roboto"/>
                <a:sym typeface="Roboto"/>
              </a:rPr>
              <a:t>               // desde 10 hasta 200. Por defecto, esta clase</a:t>
            </a:r>
          </a:p>
          <a:p>
            <a:pPr lvl="0" rtl="0">
              <a:spcBef>
                <a:spcPts val="0"/>
              </a:spcBef>
              <a:buNone/>
            </a:pPr>
            <a:r>
              <a:rPr i="1" lang="es" sz="1000">
                <a:solidFill>
                  <a:srgbClr val="808080"/>
                </a:solidFill>
                <a:highlight>
                  <a:srgbClr val="FFFFFF"/>
                </a:highlight>
                <a:latin typeface="Roboto"/>
                <a:ea typeface="Roboto"/>
                <a:cs typeface="Roboto"/>
                <a:sym typeface="Roboto"/>
              </a:rPr>
              <a:t>               // modifica el valor cada 10 milisegundos</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a:t>
            </a:r>
          </a:p>
          <a:p>
            <a:pPr lvl="0" rtl="0">
              <a:spcBef>
                <a:spcPts val="0"/>
              </a:spcBef>
              <a:buNone/>
            </a:pPr>
            <a:r>
              <a:t/>
            </a:r>
            <a:endParaRPr sz="1000">
              <a:highlight>
                <a:srgbClr val="FFFFFF"/>
              </a:highlight>
              <a:latin typeface="Roboto"/>
              <a:ea typeface="Roboto"/>
              <a:cs typeface="Roboto"/>
              <a:sym typeface="Roboto"/>
            </a:endParaRPr>
          </a:p>
          <a:p>
            <a:pPr lvl="0" rtl="0">
              <a:spcBef>
                <a:spcPts val="0"/>
              </a:spcBef>
              <a:buNone/>
            </a:pPr>
            <a:r>
              <a:rPr i="1" lang="es" sz="1000">
                <a:solidFill>
                  <a:srgbClr val="808080"/>
                </a:solidFill>
                <a:highlight>
                  <a:srgbClr val="FFFFFF"/>
                </a:highlight>
                <a:latin typeface="Roboto"/>
                <a:ea typeface="Roboto"/>
                <a:cs typeface="Roboto"/>
                <a:sym typeface="Roboto"/>
              </a:rPr>
              <a:t>// Iniciamos la animación</a:t>
            </a:r>
          </a:p>
          <a:p>
            <a:pPr lvl="0" rtl="0">
              <a:spcBef>
                <a:spcPts val="0"/>
              </a:spcBef>
              <a:buNone/>
            </a:pPr>
            <a:r>
              <a:rPr lang="es" sz="1000">
                <a:highlight>
                  <a:srgbClr val="FFFFFF"/>
                </a:highlight>
                <a:latin typeface="Roboto"/>
                <a:ea typeface="Roboto"/>
                <a:cs typeface="Roboto"/>
                <a:sym typeface="Roboto"/>
              </a:rPr>
              <a:t>animacion.start();</a:t>
            </a:r>
          </a:p>
        </p:txBody>
      </p:sp>
      <p:sp>
        <p:nvSpPr>
          <p:cNvPr id="254" name="Shape 254"/>
          <p:cNvSpPr txBox="1"/>
          <p:nvPr/>
        </p:nvSpPr>
        <p:spPr>
          <a:xfrm>
            <a:off x="398550" y="881900"/>
            <a:ext cx="8226000" cy="864599"/>
          </a:xfrm>
          <a:prstGeom prst="rect">
            <a:avLst/>
          </a:prstGeom>
          <a:noFill/>
          <a:ln>
            <a:noFill/>
          </a:ln>
        </p:spPr>
        <p:txBody>
          <a:bodyPr anchorCtr="0" anchor="t" bIns="91425" lIns="91425" rIns="91425" tIns="91425">
            <a:noAutofit/>
          </a:bodyPr>
          <a:lstStyle/>
          <a:p>
            <a:pPr lvl="0">
              <a:spcBef>
                <a:spcPts val="0"/>
              </a:spcBef>
              <a:buNone/>
            </a:pPr>
            <a:r>
              <a:rPr lang="es"/>
              <a:t>La clase Value Animator nos permitira cambiar los valores a los Objetos y representarlos animadamente. En este ejemplo guardamos en una variable int el nuevo valor del objeto. Como podríamos hacer para que se represente en nuestra pantalla?.</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OBJECT ANIMATOR</a:t>
            </a:r>
          </a:p>
        </p:txBody>
      </p:sp>
      <p:sp>
        <p:nvSpPr>
          <p:cNvPr id="260" name="Shape 260"/>
          <p:cNvSpPr txBox="1"/>
          <p:nvPr/>
        </p:nvSpPr>
        <p:spPr>
          <a:xfrm>
            <a:off x="261975" y="925650"/>
            <a:ext cx="8365799" cy="960599"/>
          </a:xfrm>
          <a:prstGeom prst="rect">
            <a:avLst/>
          </a:prstGeom>
          <a:noFill/>
          <a:ln>
            <a:noFill/>
          </a:ln>
        </p:spPr>
        <p:txBody>
          <a:bodyPr anchorCtr="0" anchor="t" bIns="91425" lIns="91425" rIns="91425" tIns="91425">
            <a:noAutofit/>
          </a:bodyPr>
          <a:lstStyle/>
          <a:p>
            <a:pPr lvl="0" rtl="0" algn="just">
              <a:lnSpc>
                <a:spcPct val="115000"/>
              </a:lnSpc>
              <a:spcBef>
                <a:spcPts val="0"/>
              </a:spcBef>
              <a:buNone/>
            </a:pPr>
            <a:r>
              <a:rPr lang="es" sz="1100">
                <a:latin typeface="Roboto"/>
                <a:ea typeface="Roboto"/>
                <a:cs typeface="Roboto"/>
                <a:sym typeface="Roboto"/>
              </a:rPr>
              <a:t>Un Object animator nos permite la modificación del objeto y animarlo desde un estado inicial y durante un periodo definido. Los métodos más importantes son:</a:t>
            </a:r>
          </a:p>
          <a:p>
            <a:pPr lvl="0" algn="just">
              <a:lnSpc>
                <a:spcPct val="115000"/>
              </a:lnSpc>
              <a:spcBef>
                <a:spcPts val="0"/>
              </a:spcBef>
              <a:buNone/>
            </a:pPr>
            <a:r>
              <a:t/>
            </a:r>
            <a:endParaRPr sz="1100">
              <a:latin typeface="Roboto"/>
              <a:ea typeface="Roboto"/>
              <a:cs typeface="Roboto"/>
              <a:sym typeface="Roboto"/>
            </a:endParaRPr>
          </a:p>
        </p:txBody>
      </p:sp>
      <p:sp>
        <p:nvSpPr>
          <p:cNvPr id="261" name="Shape 261"/>
          <p:cNvSpPr txBox="1"/>
          <p:nvPr/>
        </p:nvSpPr>
        <p:spPr>
          <a:xfrm>
            <a:off x="371025" y="1633975"/>
            <a:ext cx="8147699" cy="2811900"/>
          </a:xfrm>
          <a:prstGeom prst="rect">
            <a:avLst/>
          </a:prstGeom>
          <a:noFill/>
          <a:ln>
            <a:noFill/>
          </a:ln>
        </p:spPr>
        <p:txBody>
          <a:bodyPr anchorCtr="0" anchor="ctr" bIns="91425" lIns="91425" rIns="91425" tIns="91425">
            <a:noAutofit/>
          </a:bodyPr>
          <a:lstStyle/>
          <a:p>
            <a:pPr indent="-304800" lvl="0" marL="457200" rtl="0" algn="just">
              <a:lnSpc>
                <a:spcPct val="115000"/>
              </a:lnSpc>
              <a:spcBef>
                <a:spcPts val="0"/>
              </a:spcBef>
              <a:buSzPct val="100000"/>
              <a:buFont typeface="Roboto"/>
              <a:buChar char="●"/>
            </a:pPr>
            <a:r>
              <a:rPr lang="es" sz="1200">
                <a:latin typeface="Roboto"/>
                <a:ea typeface="Roboto"/>
                <a:cs typeface="Roboto"/>
                <a:sym typeface="Roboto"/>
              </a:rPr>
              <a:t>ofFloat(Object objeto, String nombrePropiedad, float... valores): establece los nuevos valores de tipo float que debe tomar el objeto para la propiedad nombrePropiedad al final de la animación.</a:t>
            </a:r>
          </a:p>
          <a:p>
            <a:pPr indent="-304800" lvl="0" marL="457200" rtl="0" algn="just">
              <a:lnSpc>
                <a:spcPct val="115000"/>
              </a:lnSpc>
              <a:spcBef>
                <a:spcPts val="0"/>
              </a:spcBef>
              <a:buSzPct val="100000"/>
              <a:buFont typeface="Roboto"/>
              <a:buChar char="●"/>
            </a:pPr>
            <a:r>
              <a:rPr lang="es" sz="1200">
                <a:latin typeface="Roboto"/>
                <a:ea typeface="Roboto"/>
                <a:cs typeface="Roboto"/>
                <a:sym typeface="Roboto"/>
              </a:rPr>
              <a:t>ofInt(Object objeto, String nombrePropiedad, int ... valores): establece los nuevos valores de tipo entero que debe tomar el objeto para la propiedad nombrePropiedad al final de la animación.</a:t>
            </a:r>
          </a:p>
          <a:p>
            <a:pPr indent="-304800" lvl="0" marL="457200" rtl="0" algn="just">
              <a:lnSpc>
                <a:spcPct val="115000"/>
              </a:lnSpc>
              <a:spcBef>
                <a:spcPts val="0"/>
              </a:spcBef>
              <a:buSzPct val="100000"/>
              <a:buFont typeface="Roboto"/>
              <a:buChar char="●"/>
            </a:pPr>
            <a:r>
              <a:rPr lang="es" sz="1200">
                <a:latin typeface="Roboto"/>
                <a:ea typeface="Roboto"/>
                <a:cs typeface="Roboto"/>
                <a:sym typeface="Roboto"/>
              </a:rPr>
              <a:t>ofObject(Object objeto, String nombrePropiedad, TypeEvaluator evaluador, Object... valores): establece los nuevos valores del tipo object que debe tomar el objeto para la propiedad nombrePropiedad y deben interpretarse con el evaluador al final de la animación.</a:t>
            </a:r>
          </a:p>
          <a:p>
            <a:pPr indent="-304800" lvl="0" marL="457200" rtl="0" algn="just">
              <a:lnSpc>
                <a:spcPct val="115000"/>
              </a:lnSpc>
              <a:spcBef>
                <a:spcPts val="0"/>
              </a:spcBef>
              <a:buSzPct val="100000"/>
              <a:buFont typeface="Roboto"/>
              <a:buChar char="●"/>
            </a:pPr>
            <a:r>
              <a:rPr lang="es" sz="1200">
                <a:latin typeface="Roboto"/>
                <a:ea typeface="Roboto"/>
                <a:cs typeface="Roboto"/>
                <a:sym typeface="Roboto"/>
              </a:rPr>
              <a:t>ofPropertyValuesHolder(Object objeto, PropertyValuesHolder... valores): establece los nuevos conjuntos de valores del tipo PropertyValueHolder que debe tomar el objeto.</a:t>
            </a:r>
          </a:p>
        </p:txBody>
      </p:sp>
      <p:sp>
        <p:nvSpPr>
          <p:cNvPr id="262" name="Shape 262"/>
          <p:cNvSpPr txBox="1"/>
          <p:nvPr/>
        </p:nvSpPr>
        <p:spPr>
          <a:xfrm>
            <a:off x="593825" y="4147975"/>
            <a:ext cx="7763400" cy="436800"/>
          </a:xfrm>
          <a:prstGeom prst="rect">
            <a:avLst/>
          </a:prstGeom>
          <a:noFill/>
          <a:ln>
            <a:noFill/>
          </a:ln>
        </p:spPr>
        <p:txBody>
          <a:bodyPr anchorCtr="0" anchor="t" bIns="91425" lIns="91425" rIns="91425" tIns="91425">
            <a:noAutofit/>
          </a:bodyPr>
          <a:lstStyle/>
          <a:p>
            <a:pPr lvl="0">
              <a:spcBef>
                <a:spcPts val="0"/>
              </a:spcBef>
              <a:buNone/>
            </a:pPr>
            <a:r>
              <a:rPr lang="es"/>
              <a:t>A continuación vamos a ver un ejemplo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s"/>
              <a:t>ÍNDICE</a:t>
            </a:r>
          </a:p>
        </p:txBody>
      </p:sp>
      <p:sp>
        <p:nvSpPr>
          <p:cNvPr id="133" name="Shape 133"/>
          <p:cNvSpPr txBox="1"/>
          <p:nvPr/>
        </p:nvSpPr>
        <p:spPr>
          <a:xfrm>
            <a:off x="812125" y="1213825"/>
            <a:ext cx="5422800" cy="3440700"/>
          </a:xfrm>
          <a:prstGeom prst="rect">
            <a:avLst/>
          </a:prstGeom>
          <a:noFill/>
          <a:ln>
            <a:noFill/>
          </a:ln>
        </p:spPr>
        <p:txBody>
          <a:bodyPr anchorCtr="0" anchor="t" bIns="91425" lIns="91425" rIns="91425" tIns="91425">
            <a:noAutofit/>
          </a:bodyPr>
          <a:lstStyle/>
          <a:p>
            <a:pPr indent="-228600" lvl="0" marL="457200" rtl="0">
              <a:spcBef>
                <a:spcPts val="0"/>
              </a:spcBef>
              <a:buAutoNum type="arabicPeriod"/>
            </a:pPr>
            <a:r>
              <a:rPr lang="es"/>
              <a:t>DRAWABLES</a:t>
            </a:r>
          </a:p>
          <a:p>
            <a:pPr indent="-228600" lvl="0" marL="457200" rtl="0">
              <a:spcBef>
                <a:spcPts val="0"/>
              </a:spcBef>
              <a:buAutoNum type="arabicPeriod"/>
            </a:pPr>
            <a:r>
              <a:rPr lang="es"/>
              <a:t>RECURSOS DRAWABLES</a:t>
            </a:r>
          </a:p>
          <a:p>
            <a:pPr indent="-228600" lvl="0" marL="457200" rtl="0">
              <a:spcBef>
                <a:spcPts val="0"/>
              </a:spcBef>
              <a:buAutoNum type="arabicPeriod"/>
            </a:pPr>
            <a:r>
              <a:rPr lang="es"/>
              <a:t>ANIMATION</a:t>
            </a:r>
          </a:p>
          <a:p>
            <a:pPr indent="-228600" lvl="0" marL="457200" rtl="0">
              <a:spcBef>
                <a:spcPts val="0"/>
              </a:spcBef>
              <a:buAutoNum type="arabicPeriod"/>
            </a:pPr>
            <a:r>
              <a:rPr lang="es"/>
              <a:t>ANIMATION TWEEN</a:t>
            </a:r>
          </a:p>
          <a:p>
            <a:pPr indent="-228600" lvl="0" marL="457200">
              <a:spcBef>
                <a:spcPts val="0"/>
              </a:spcBef>
              <a:buAutoNum type="arabicPeriod"/>
            </a:pPr>
            <a:r>
              <a:rPr lang="es"/>
              <a:t>API ANIMATION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IMPLEMENTACION</a:t>
            </a:r>
          </a:p>
        </p:txBody>
      </p:sp>
      <p:sp>
        <p:nvSpPr>
          <p:cNvPr id="268" name="Shape 268"/>
          <p:cNvSpPr txBox="1"/>
          <p:nvPr/>
        </p:nvSpPr>
        <p:spPr>
          <a:xfrm>
            <a:off x="270750" y="1484525"/>
            <a:ext cx="5117400" cy="2881800"/>
          </a:xfrm>
          <a:prstGeom prst="rect">
            <a:avLst/>
          </a:prstGeom>
          <a:solidFill>
            <a:srgbClr val="FFFFFF"/>
          </a:solidFill>
          <a:ln cap="flat" cmpd="sng" w="9525">
            <a:solidFill>
              <a:srgbClr val="783F04"/>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1000">
                <a:solidFill>
                  <a:srgbClr val="808080"/>
                </a:solidFill>
                <a:highlight>
                  <a:srgbClr val="FFFFFF"/>
                </a:highlight>
                <a:latin typeface="Roboto"/>
                <a:ea typeface="Roboto"/>
                <a:cs typeface="Roboto"/>
                <a:sym typeface="Roboto"/>
              </a:rPr>
              <a:t>//Definimos el ObjectAnimator</a:t>
            </a:r>
          </a:p>
          <a:p>
            <a:pPr lvl="0" rtl="0">
              <a:spcBef>
                <a:spcPts val="0"/>
              </a:spcBef>
              <a:buNone/>
            </a:pPr>
            <a:r>
              <a:rPr lang="es" sz="1000">
                <a:highlight>
                  <a:srgbClr val="FFFFFF"/>
                </a:highlight>
                <a:latin typeface="Roboto"/>
                <a:ea typeface="Roboto"/>
                <a:cs typeface="Roboto"/>
                <a:sym typeface="Roboto"/>
              </a:rPr>
              <a:t>ObjectAnimator alfa=ObjectAnimator.</a:t>
            </a:r>
            <a:r>
              <a:rPr i="1" lang="es" sz="1000">
                <a:highlight>
                  <a:srgbClr val="FFFFFF"/>
                </a:highlight>
                <a:latin typeface="Roboto"/>
                <a:ea typeface="Roboto"/>
                <a:cs typeface="Roboto"/>
                <a:sym typeface="Roboto"/>
              </a:rPr>
              <a:t>ofFloat</a:t>
            </a:r>
            <a:r>
              <a:rPr lang="es" sz="1000">
                <a:highlight>
                  <a:srgbClr val="FFFFFF"/>
                </a:highlight>
                <a:latin typeface="Roboto"/>
                <a:ea typeface="Roboto"/>
                <a:cs typeface="Roboto"/>
                <a:sym typeface="Roboto"/>
              </a:rPr>
              <a:t>(imgLogo, </a:t>
            </a:r>
            <a:r>
              <a:rPr b="1" lang="es" sz="1000">
                <a:solidFill>
                  <a:srgbClr val="008000"/>
                </a:solidFill>
                <a:highlight>
                  <a:srgbClr val="FFFFFF"/>
                </a:highlight>
                <a:latin typeface="Roboto"/>
                <a:ea typeface="Roboto"/>
                <a:cs typeface="Roboto"/>
                <a:sym typeface="Roboto"/>
              </a:rPr>
              <a:t>"alpha"</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0</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ObjectAnimator beta=ObjectAnimator.</a:t>
            </a:r>
            <a:r>
              <a:rPr i="1" lang="es" sz="1000">
                <a:highlight>
                  <a:srgbClr val="FFFFFF"/>
                </a:highlight>
                <a:latin typeface="Roboto"/>
                <a:ea typeface="Roboto"/>
                <a:cs typeface="Roboto"/>
                <a:sym typeface="Roboto"/>
              </a:rPr>
              <a:t>ofFloat</a:t>
            </a:r>
            <a:r>
              <a:rPr lang="es" sz="1000">
                <a:highlight>
                  <a:srgbClr val="FFFFFF"/>
                </a:highlight>
                <a:latin typeface="Roboto"/>
                <a:ea typeface="Roboto"/>
                <a:cs typeface="Roboto"/>
                <a:sym typeface="Roboto"/>
              </a:rPr>
              <a:t>(imgLogo, </a:t>
            </a:r>
            <a:r>
              <a:rPr b="1" lang="es" sz="1000">
                <a:solidFill>
                  <a:srgbClr val="008000"/>
                </a:solidFill>
                <a:highlight>
                  <a:srgbClr val="FFFFFF"/>
                </a:highlight>
                <a:latin typeface="Roboto"/>
                <a:ea typeface="Roboto"/>
                <a:cs typeface="Roboto"/>
                <a:sym typeface="Roboto"/>
              </a:rPr>
              <a:t>"scaleX"</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0.3f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1.05f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0.9f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ObjectAnimator gama=ObjectAnimator.</a:t>
            </a:r>
            <a:r>
              <a:rPr i="1" lang="es" sz="1000">
                <a:highlight>
                  <a:srgbClr val="FFFFFF"/>
                </a:highlight>
                <a:latin typeface="Roboto"/>
                <a:ea typeface="Roboto"/>
                <a:cs typeface="Roboto"/>
                <a:sym typeface="Roboto"/>
              </a:rPr>
              <a:t>ofFloat</a:t>
            </a:r>
            <a:r>
              <a:rPr lang="es" sz="1000">
                <a:highlight>
                  <a:srgbClr val="FFFFFF"/>
                </a:highlight>
                <a:latin typeface="Roboto"/>
                <a:ea typeface="Roboto"/>
                <a:cs typeface="Roboto"/>
                <a:sym typeface="Roboto"/>
              </a:rPr>
              <a:t>(imgLogo, </a:t>
            </a:r>
            <a:r>
              <a:rPr b="1" lang="es" sz="1000">
                <a:solidFill>
                  <a:srgbClr val="008000"/>
                </a:solidFill>
                <a:highlight>
                  <a:srgbClr val="FFFFFF"/>
                </a:highlight>
                <a:latin typeface="Roboto"/>
                <a:ea typeface="Roboto"/>
                <a:cs typeface="Roboto"/>
                <a:sym typeface="Roboto"/>
              </a:rPr>
              <a:t>"scaleY"</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0.3f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1.05f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0.9f</a:t>
            </a:r>
            <a:r>
              <a:rPr lang="es" sz="1000">
                <a:highlight>
                  <a:srgbClr val="FFFFFF"/>
                </a:highlight>
                <a:latin typeface="Roboto"/>
                <a:ea typeface="Roboto"/>
                <a:cs typeface="Roboto"/>
                <a:sym typeface="Roboto"/>
              </a:rPr>
              <a:t>, </a:t>
            </a:r>
            <a:r>
              <a:rPr lang="es" sz="1000">
                <a:solidFill>
                  <a:srgbClr val="0000FF"/>
                </a:solidFill>
                <a:highlight>
                  <a:srgbClr val="FFFFFF"/>
                </a:highlight>
                <a:latin typeface="Roboto"/>
                <a:ea typeface="Roboto"/>
                <a:cs typeface="Roboto"/>
                <a:sym typeface="Roboto"/>
              </a:rPr>
              <a:t>1</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//Establecemos una duración</a:t>
            </a:r>
          </a:p>
          <a:p>
            <a:pPr lvl="0" rtl="0">
              <a:spcBef>
                <a:spcPts val="0"/>
              </a:spcBef>
              <a:buNone/>
            </a:pPr>
            <a:r>
              <a:rPr lang="es" sz="1000">
                <a:highlight>
                  <a:srgbClr val="FFFFFF"/>
                </a:highlight>
                <a:latin typeface="Roboto"/>
                <a:ea typeface="Roboto"/>
                <a:cs typeface="Roboto"/>
                <a:sym typeface="Roboto"/>
              </a:rPr>
              <a:t>alfa.setDuration(</a:t>
            </a:r>
            <a:r>
              <a:rPr lang="es" sz="1000">
                <a:solidFill>
                  <a:srgbClr val="0000FF"/>
                </a:solidFill>
                <a:highlight>
                  <a:srgbClr val="FFFFFF"/>
                </a:highlight>
                <a:latin typeface="Roboto"/>
                <a:ea typeface="Roboto"/>
                <a:cs typeface="Roboto"/>
                <a:sym typeface="Roboto"/>
              </a:rPr>
              <a:t>2500</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beta.setDuration(</a:t>
            </a:r>
            <a:r>
              <a:rPr lang="es" sz="1000">
                <a:solidFill>
                  <a:srgbClr val="0000FF"/>
                </a:solidFill>
                <a:highlight>
                  <a:srgbClr val="FFFFFF"/>
                </a:highlight>
                <a:latin typeface="Roboto"/>
                <a:ea typeface="Roboto"/>
                <a:cs typeface="Roboto"/>
                <a:sym typeface="Roboto"/>
              </a:rPr>
              <a:t>4000</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gama.setDuration(</a:t>
            </a:r>
            <a:r>
              <a:rPr lang="es" sz="1000">
                <a:solidFill>
                  <a:srgbClr val="0000FF"/>
                </a:solidFill>
                <a:highlight>
                  <a:srgbClr val="FFFFFF"/>
                </a:highlight>
                <a:latin typeface="Roboto"/>
                <a:ea typeface="Roboto"/>
                <a:cs typeface="Roboto"/>
                <a:sym typeface="Roboto"/>
              </a:rPr>
              <a:t>4000</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//Establecemos la repetición</a:t>
            </a:r>
          </a:p>
          <a:p>
            <a:pPr lvl="0" rtl="0">
              <a:spcBef>
                <a:spcPts val="0"/>
              </a:spcBef>
              <a:buNone/>
            </a:pPr>
            <a:r>
              <a:rPr lang="es" sz="1000">
                <a:highlight>
                  <a:srgbClr val="FFFFFF"/>
                </a:highlight>
                <a:latin typeface="Roboto"/>
                <a:ea typeface="Roboto"/>
                <a:cs typeface="Roboto"/>
                <a:sym typeface="Roboto"/>
              </a:rPr>
              <a:t>alfa.</a:t>
            </a:r>
            <a:r>
              <a:rPr lang="es" sz="1000">
                <a:highlight>
                  <a:srgbClr val="E4E4FF"/>
                </a:highlight>
                <a:latin typeface="Roboto"/>
                <a:ea typeface="Roboto"/>
                <a:cs typeface="Roboto"/>
                <a:sym typeface="Roboto"/>
              </a:rPr>
              <a:t>setRepeatCount</a:t>
            </a:r>
            <a:r>
              <a:rPr lang="es" sz="1000">
                <a:highlight>
                  <a:srgbClr val="FFFFFF"/>
                </a:highlight>
                <a:latin typeface="Roboto"/>
                <a:ea typeface="Roboto"/>
                <a:cs typeface="Roboto"/>
                <a:sym typeface="Roboto"/>
              </a:rPr>
              <a:t>(ObjectAnimator.</a:t>
            </a:r>
            <a:r>
              <a:rPr b="1" i="1" lang="es" sz="1000">
                <a:solidFill>
                  <a:srgbClr val="660E7A"/>
                </a:solidFill>
                <a:highlight>
                  <a:srgbClr val="FFFFFF"/>
                </a:highlight>
                <a:latin typeface="Roboto"/>
                <a:ea typeface="Roboto"/>
                <a:cs typeface="Roboto"/>
                <a:sym typeface="Roboto"/>
              </a:rPr>
              <a:t>INFINITE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beta.</a:t>
            </a:r>
            <a:r>
              <a:rPr lang="es" sz="1000">
                <a:highlight>
                  <a:srgbClr val="E4E4FF"/>
                </a:highlight>
                <a:latin typeface="Roboto"/>
                <a:ea typeface="Roboto"/>
                <a:cs typeface="Roboto"/>
                <a:sym typeface="Roboto"/>
              </a:rPr>
              <a:t>setRepeatCount</a:t>
            </a:r>
            <a:r>
              <a:rPr lang="es" sz="1000">
                <a:highlight>
                  <a:srgbClr val="FFFFFF"/>
                </a:highlight>
                <a:latin typeface="Roboto"/>
                <a:ea typeface="Roboto"/>
                <a:cs typeface="Roboto"/>
                <a:sym typeface="Roboto"/>
              </a:rPr>
              <a:t>(ObjectAnimator.</a:t>
            </a:r>
            <a:r>
              <a:rPr b="1" i="1" lang="es" sz="1000">
                <a:solidFill>
                  <a:srgbClr val="660E7A"/>
                </a:solidFill>
                <a:highlight>
                  <a:srgbClr val="FFFFFF"/>
                </a:highlight>
                <a:latin typeface="Roboto"/>
                <a:ea typeface="Roboto"/>
                <a:cs typeface="Roboto"/>
                <a:sym typeface="Roboto"/>
              </a:rPr>
              <a:t>INFINITE</a:t>
            </a:r>
            <a:r>
              <a:rPr lang="es" sz="1000">
                <a:highlight>
                  <a:srgbClr val="FFFFFF"/>
                </a:highlight>
                <a:latin typeface="Roboto"/>
                <a:ea typeface="Roboto"/>
                <a:cs typeface="Roboto"/>
                <a:sym typeface="Roboto"/>
              </a:rPr>
              <a:t>);</a:t>
            </a:r>
          </a:p>
          <a:p>
            <a:pPr lvl="0" rtl="0">
              <a:spcBef>
                <a:spcPts val="0"/>
              </a:spcBef>
              <a:buNone/>
            </a:pPr>
            <a:r>
              <a:rPr lang="es" sz="1000">
                <a:highlight>
                  <a:srgbClr val="FFFFFF"/>
                </a:highlight>
                <a:latin typeface="Roboto"/>
                <a:ea typeface="Roboto"/>
                <a:cs typeface="Roboto"/>
                <a:sym typeface="Roboto"/>
              </a:rPr>
              <a:t>gama.</a:t>
            </a:r>
            <a:r>
              <a:rPr lang="es" sz="1000">
                <a:highlight>
                  <a:srgbClr val="E4E4FF"/>
                </a:highlight>
                <a:latin typeface="Roboto"/>
                <a:ea typeface="Roboto"/>
                <a:cs typeface="Roboto"/>
                <a:sym typeface="Roboto"/>
              </a:rPr>
              <a:t>setRepeatCount</a:t>
            </a:r>
            <a:r>
              <a:rPr lang="es" sz="1000">
                <a:highlight>
                  <a:srgbClr val="FFFFFF"/>
                </a:highlight>
                <a:latin typeface="Roboto"/>
                <a:ea typeface="Roboto"/>
                <a:cs typeface="Roboto"/>
                <a:sym typeface="Roboto"/>
              </a:rPr>
              <a:t>(ObjectAnimator.</a:t>
            </a:r>
            <a:r>
              <a:rPr b="1" i="1" lang="es" sz="1000">
                <a:solidFill>
                  <a:srgbClr val="660E7A"/>
                </a:solidFill>
                <a:highlight>
                  <a:srgbClr val="FFFFFF"/>
                </a:highlight>
                <a:latin typeface="Roboto"/>
                <a:ea typeface="Roboto"/>
                <a:cs typeface="Roboto"/>
                <a:sym typeface="Roboto"/>
              </a:rPr>
              <a:t>INFINITE</a:t>
            </a:r>
            <a:r>
              <a:rPr lang="es" sz="1000">
                <a:highlight>
                  <a:srgbClr val="FFFFFF"/>
                </a:highlight>
                <a:latin typeface="Roboto"/>
                <a:ea typeface="Roboto"/>
                <a:cs typeface="Roboto"/>
                <a:sym typeface="Roboto"/>
              </a:rPr>
              <a:t>);</a:t>
            </a:r>
          </a:p>
          <a:p>
            <a:pPr lvl="0" rtl="0">
              <a:spcBef>
                <a:spcPts val="0"/>
              </a:spcBef>
              <a:buNone/>
            </a:pPr>
            <a:r>
              <a:rPr i="1" lang="es" sz="1000">
                <a:solidFill>
                  <a:srgbClr val="808080"/>
                </a:solidFill>
                <a:highlight>
                  <a:srgbClr val="FFFFFF"/>
                </a:highlight>
                <a:latin typeface="Roboto"/>
                <a:ea typeface="Roboto"/>
                <a:cs typeface="Roboto"/>
                <a:sym typeface="Roboto"/>
              </a:rPr>
              <a:t>//iniciamos la animación</a:t>
            </a:r>
          </a:p>
          <a:p>
            <a:pPr lvl="0" rtl="0">
              <a:spcBef>
                <a:spcPts val="0"/>
              </a:spcBef>
              <a:buNone/>
            </a:pPr>
            <a:r>
              <a:rPr lang="es" sz="1000">
                <a:highlight>
                  <a:srgbClr val="FFFFFF"/>
                </a:highlight>
                <a:latin typeface="Roboto"/>
                <a:ea typeface="Roboto"/>
                <a:cs typeface="Roboto"/>
                <a:sym typeface="Roboto"/>
              </a:rPr>
              <a:t>alfa.start();</a:t>
            </a:r>
          </a:p>
          <a:p>
            <a:pPr lvl="0" rtl="0">
              <a:spcBef>
                <a:spcPts val="0"/>
              </a:spcBef>
              <a:buNone/>
            </a:pPr>
            <a:r>
              <a:rPr lang="es" sz="1000">
                <a:highlight>
                  <a:srgbClr val="FFFFFF"/>
                </a:highlight>
                <a:latin typeface="Roboto"/>
                <a:ea typeface="Roboto"/>
                <a:cs typeface="Roboto"/>
                <a:sym typeface="Roboto"/>
              </a:rPr>
              <a:t>beta.start();</a:t>
            </a:r>
          </a:p>
          <a:p>
            <a:pPr lvl="0" rtl="0">
              <a:spcBef>
                <a:spcPts val="0"/>
              </a:spcBef>
              <a:buNone/>
            </a:pPr>
            <a:r>
              <a:rPr lang="es" sz="1000">
                <a:highlight>
                  <a:srgbClr val="FFFFFF"/>
                </a:highlight>
                <a:latin typeface="Roboto"/>
                <a:ea typeface="Roboto"/>
                <a:cs typeface="Roboto"/>
                <a:sym typeface="Roboto"/>
              </a:rPr>
              <a:t>gama.start();</a:t>
            </a:r>
          </a:p>
        </p:txBody>
      </p:sp>
      <p:sp>
        <p:nvSpPr>
          <p:cNvPr id="269" name="Shape 269"/>
          <p:cNvSpPr txBox="1"/>
          <p:nvPr/>
        </p:nvSpPr>
        <p:spPr>
          <a:xfrm>
            <a:off x="471550" y="916925"/>
            <a:ext cx="8095200" cy="690000"/>
          </a:xfrm>
          <a:prstGeom prst="rect">
            <a:avLst/>
          </a:prstGeom>
          <a:noFill/>
          <a:ln>
            <a:noFill/>
          </a:ln>
        </p:spPr>
        <p:txBody>
          <a:bodyPr anchorCtr="0" anchor="t" bIns="91425" lIns="91425" rIns="91425" tIns="91425">
            <a:noAutofit/>
          </a:bodyPr>
          <a:lstStyle/>
          <a:p>
            <a:pPr lvl="0">
              <a:spcBef>
                <a:spcPts val="0"/>
              </a:spcBef>
              <a:buNone/>
            </a:pPr>
            <a:r>
              <a:rPr lang="es"/>
              <a:t>En el ejemplo y cuando invocamos el método ObjectAnimator, debemos pasar como parametro</a:t>
            </a:r>
          </a:p>
        </p:txBody>
      </p:sp>
      <p:sp>
        <p:nvSpPr>
          <p:cNvPr id="270" name="Shape 270"/>
          <p:cNvSpPr txBox="1"/>
          <p:nvPr/>
        </p:nvSpPr>
        <p:spPr>
          <a:xfrm>
            <a:off x="5553925" y="1493275"/>
            <a:ext cx="3222300" cy="2881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s"/>
              <a:t>El widget que queremos modificar.</a:t>
            </a:r>
          </a:p>
          <a:p>
            <a:pPr indent="-228600" lvl="0" marL="457200" rtl="0">
              <a:spcBef>
                <a:spcPts val="0"/>
              </a:spcBef>
              <a:buChar char="●"/>
            </a:pPr>
            <a:r>
              <a:rPr lang="es"/>
              <a:t>El tipo de animación que se va a realizar (alpha, scale, translate…).</a:t>
            </a:r>
          </a:p>
          <a:p>
            <a:pPr indent="-228600" lvl="0" marL="457200" rtl="0">
              <a:spcBef>
                <a:spcPts val="0"/>
              </a:spcBef>
              <a:buChar char="●"/>
            </a:pPr>
            <a:r>
              <a:rPr lang="es"/>
              <a:t>Los valores</a:t>
            </a:r>
          </a:p>
          <a:p>
            <a:pPr lvl="0" rtl="0">
              <a:spcBef>
                <a:spcPts val="0"/>
              </a:spcBef>
              <a:buNone/>
            </a:pPr>
            <a:r>
              <a:t/>
            </a:r>
            <a:endParaRPr/>
          </a:p>
          <a:p>
            <a:pPr lvl="0">
              <a:spcBef>
                <a:spcPts val="0"/>
              </a:spcBef>
              <a:buNone/>
            </a:pPr>
            <a:r>
              <a:rPr lang="es"/>
              <a:t>Posteriormente le establecemos una duración y la cuenta de Repetición. Para iniciar la Animación tendremos que llamar al método start().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DRAWABLES</a:t>
            </a:r>
          </a:p>
        </p:txBody>
      </p:sp>
      <p:sp>
        <p:nvSpPr>
          <p:cNvPr id="139" name="Shape 139"/>
          <p:cNvSpPr txBox="1"/>
          <p:nvPr/>
        </p:nvSpPr>
        <p:spPr>
          <a:xfrm>
            <a:off x="634350" y="803400"/>
            <a:ext cx="7754400" cy="4208999"/>
          </a:xfrm>
          <a:prstGeom prst="rect">
            <a:avLst/>
          </a:prstGeom>
          <a:noFill/>
          <a:ln>
            <a:noFill/>
          </a:ln>
        </p:spPr>
        <p:txBody>
          <a:bodyPr anchorCtr="0" anchor="t" bIns="91425" lIns="91425" rIns="91425" tIns="91425">
            <a:noAutofit/>
          </a:bodyPr>
          <a:lstStyle/>
          <a:p>
            <a:pPr lvl="0" rtl="0">
              <a:spcBef>
                <a:spcPts val="0"/>
              </a:spcBef>
              <a:buNone/>
            </a:pPr>
            <a:r>
              <a:rPr lang="es" sz="1100">
                <a:latin typeface="Roboto"/>
                <a:ea typeface="Roboto"/>
                <a:cs typeface="Roboto"/>
                <a:sym typeface="Roboto"/>
              </a:rPr>
              <a:t>Android nos proporciona una serie de recursos para poder dar interactividad a los recursos drawable, los tipos de recursos Drawables son:</a:t>
            </a:r>
          </a:p>
          <a:p>
            <a:pPr indent="-298450" lvl="1" marL="914400" rtl="0">
              <a:spcBef>
                <a:spcPts val="0"/>
              </a:spcBef>
              <a:buSzPct val="100000"/>
              <a:buFont typeface="Roboto"/>
              <a:buChar char="○"/>
            </a:pPr>
            <a:r>
              <a:rPr lang="es" sz="1100">
                <a:latin typeface="Roboto"/>
                <a:ea typeface="Roboto"/>
                <a:cs typeface="Roboto"/>
                <a:sym typeface="Roboto"/>
              </a:rPr>
              <a:t>Bitmap: fichero de imagen con extensión .png o .jpg. Nos crea un BitmapDrawable.</a:t>
            </a:r>
          </a:p>
          <a:p>
            <a:pPr indent="-298450" lvl="1" marL="914400" rtl="0">
              <a:spcBef>
                <a:spcPts val="0"/>
              </a:spcBef>
              <a:buSzPct val="100000"/>
              <a:buFont typeface="Roboto"/>
              <a:buChar char="○"/>
            </a:pPr>
            <a:r>
              <a:rPr lang="es" sz="1100">
                <a:latin typeface="Roboto"/>
                <a:ea typeface="Roboto"/>
                <a:cs typeface="Roboto"/>
                <a:sym typeface="Roboto"/>
              </a:rPr>
              <a:t>ShapeDrawable:  con la definición de este recurso podremos dibujar en archivo xml:</a:t>
            </a:r>
          </a:p>
          <a:p>
            <a:pPr indent="-298450" lvl="2" marL="1371600" rtl="0">
              <a:spcBef>
                <a:spcPts val="0"/>
              </a:spcBef>
              <a:buSzPct val="100000"/>
              <a:buFont typeface="Roboto"/>
              <a:buChar char="■"/>
            </a:pPr>
            <a:r>
              <a:rPr lang="es" sz="1100">
                <a:latin typeface="Roboto"/>
                <a:ea typeface="Roboto"/>
                <a:cs typeface="Roboto"/>
                <a:sym typeface="Roboto"/>
              </a:rPr>
              <a:t>circulos.</a:t>
            </a:r>
          </a:p>
          <a:p>
            <a:pPr indent="-298450" lvl="2" marL="1371600" rtl="0">
              <a:spcBef>
                <a:spcPts val="0"/>
              </a:spcBef>
              <a:buSzPct val="100000"/>
              <a:buFont typeface="Roboto"/>
              <a:buChar char="■"/>
            </a:pPr>
            <a:r>
              <a:rPr lang="es" sz="1100">
                <a:latin typeface="Roboto"/>
                <a:ea typeface="Roboto"/>
                <a:cs typeface="Roboto"/>
                <a:sym typeface="Roboto"/>
              </a:rPr>
              <a:t>rectangulos.</a:t>
            </a:r>
          </a:p>
          <a:p>
            <a:pPr indent="-298450" lvl="2" marL="1371600" rtl="0">
              <a:spcBef>
                <a:spcPts val="0"/>
              </a:spcBef>
              <a:buSzPct val="100000"/>
              <a:buFont typeface="Roboto"/>
              <a:buChar char="■"/>
            </a:pPr>
            <a:r>
              <a:rPr lang="es" sz="1100">
                <a:latin typeface="Roboto"/>
                <a:ea typeface="Roboto"/>
                <a:cs typeface="Roboto"/>
                <a:sym typeface="Roboto"/>
              </a:rPr>
              <a:t>lineas.</a:t>
            </a:r>
          </a:p>
          <a:p>
            <a:pPr indent="-298450" lvl="2" marL="1371600" rtl="0">
              <a:spcBef>
                <a:spcPts val="0"/>
              </a:spcBef>
              <a:buSzPct val="100000"/>
              <a:buFont typeface="Roboto"/>
              <a:buChar char="■"/>
            </a:pPr>
            <a:r>
              <a:rPr lang="es" sz="1100">
                <a:latin typeface="Roboto"/>
                <a:ea typeface="Roboto"/>
                <a:cs typeface="Roboto"/>
                <a:sym typeface="Roboto"/>
              </a:rPr>
              <a:t>anillos.</a:t>
            </a:r>
          </a:p>
          <a:p>
            <a:pPr indent="-298450" lvl="1" marL="914400" rtl="0">
              <a:spcBef>
                <a:spcPts val="0"/>
              </a:spcBef>
              <a:buSzPct val="100000"/>
              <a:buFont typeface="Roboto"/>
              <a:buChar char="○"/>
            </a:pPr>
            <a:r>
              <a:rPr lang="es" sz="1100">
                <a:latin typeface="Roboto"/>
                <a:ea typeface="Roboto"/>
                <a:cs typeface="Roboto"/>
                <a:sym typeface="Roboto"/>
              </a:rPr>
              <a:t>Layer-List: es un array de drawables que podremos utilizar después en la aplicación. Nos crea un LayerDrawable.</a:t>
            </a:r>
          </a:p>
          <a:p>
            <a:pPr indent="-298450" lvl="1" marL="914400" rtl="0">
              <a:spcBef>
                <a:spcPts val="0"/>
              </a:spcBef>
              <a:buSzPct val="100000"/>
              <a:buFont typeface="Roboto"/>
              <a:buChar char="○"/>
            </a:pPr>
            <a:r>
              <a:rPr lang="es" sz="1100">
                <a:latin typeface="Roboto"/>
                <a:ea typeface="Roboto"/>
                <a:cs typeface="Roboto"/>
                <a:sym typeface="Roboto"/>
              </a:rPr>
              <a:t>State-List: en xml se define como &lt;selector&gt;, parecido al layer-list, nos permitira pintar un drawable segun el estado en que se encuentre( Ej.: el estado por defecto y estado cuando se pulsa el botón, el selector mostrará las diferentes imágenes). Nos crea un StateListDrawable.</a:t>
            </a:r>
          </a:p>
          <a:p>
            <a:pPr indent="-298450" lvl="1" marL="914400" rtl="0">
              <a:spcBef>
                <a:spcPts val="0"/>
              </a:spcBef>
              <a:buSzPct val="100000"/>
              <a:buFont typeface="Roboto"/>
              <a:buChar char="○"/>
            </a:pPr>
            <a:r>
              <a:rPr lang="es" sz="1100">
                <a:latin typeface="Roboto"/>
                <a:ea typeface="Roboto"/>
                <a:cs typeface="Roboto"/>
                <a:sym typeface="Roboto"/>
              </a:rPr>
              <a:t>Level-list: similar al anterior, en vez de mostrar un drawable en función de un estado, se realizará dependiendo de un array de niveles (utilizado para la construcción de progressBar). Nos crea un LevelListDrawable.</a:t>
            </a:r>
          </a:p>
          <a:p>
            <a:pPr indent="-298450" lvl="1" marL="914400" rtl="0">
              <a:spcBef>
                <a:spcPts val="0"/>
              </a:spcBef>
              <a:buSzPct val="100000"/>
              <a:buFont typeface="Roboto"/>
              <a:buChar char="○"/>
            </a:pPr>
            <a:r>
              <a:rPr lang="es" sz="1100">
                <a:latin typeface="Roboto"/>
                <a:ea typeface="Roboto"/>
                <a:cs typeface="Roboto"/>
                <a:sym typeface="Roboto"/>
              </a:rPr>
              <a:t>TransitionDrawable: definición en xml para generar transiciones entre dos recursos drawables. Crea un TransitionDrawable.</a:t>
            </a:r>
          </a:p>
          <a:p>
            <a:pPr indent="-298450" lvl="1" marL="914400" rtl="0">
              <a:spcBef>
                <a:spcPts val="0"/>
              </a:spcBef>
              <a:buSzPct val="100000"/>
              <a:buFont typeface="Roboto"/>
              <a:buChar char="○"/>
            </a:pPr>
            <a:r>
              <a:rPr lang="es" sz="1100">
                <a:latin typeface="Roboto"/>
                <a:ea typeface="Roboto"/>
                <a:cs typeface="Roboto"/>
                <a:sym typeface="Roboto"/>
              </a:rPr>
              <a:t>Inset-drawable: recurso xml para poder definir un drawable dentro de otro recurso drawable en una posición determinada.</a:t>
            </a:r>
          </a:p>
          <a:p>
            <a:pPr indent="-298450" lvl="1" marL="914400" rtl="0">
              <a:spcBef>
                <a:spcPts val="0"/>
              </a:spcBef>
              <a:buSzPct val="100000"/>
              <a:buFont typeface="Roboto"/>
              <a:buChar char="○"/>
            </a:pPr>
            <a:r>
              <a:rPr lang="es" sz="1100">
                <a:latin typeface="Roboto"/>
                <a:ea typeface="Roboto"/>
                <a:cs typeface="Roboto"/>
                <a:sym typeface="Roboto"/>
              </a:rPr>
              <a:t>Clip Drawable: recurso xml que nos permitirá recortar la imagen en funció del nivel que establezcamos. Muy útil para construir drawables de barras de progreso. Nos crea un ClipDrawable.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BITMAP FILE	</a:t>
            </a:r>
          </a:p>
        </p:txBody>
      </p:sp>
      <p:sp>
        <p:nvSpPr>
          <p:cNvPr id="145" name="Shape 145"/>
          <p:cNvSpPr txBox="1"/>
          <p:nvPr/>
        </p:nvSpPr>
        <p:spPr>
          <a:xfrm>
            <a:off x="611275" y="995525"/>
            <a:ext cx="7999199" cy="803400"/>
          </a:xfrm>
          <a:prstGeom prst="rect">
            <a:avLst/>
          </a:prstGeom>
          <a:noFill/>
          <a:ln>
            <a:noFill/>
          </a:ln>
        </p:spPr>
        <p:txBody>
          <a:bodyPr anchorCtr="0" anchor="t" bIns="91425" lIns="91425" rIns="91425" tIns="91425">
            <a:noAutofit/>
          </a:bodyPr>
          <a:lstStyle/>
          <a:p>
            <a:pPr lvl="0" rtl="0">
              <a:spcBef>
                <a:spcPts val="0"/>
              </a:spcBef>
              <a:buNone/>
            </a:pPr>
            <a:r>
              <a:rPr lang="es" sz="1200">
                <a:latin typeface="Roboto"/>
                <a:ea typeface="Roboto"/>
                <a:cs typeface="Roboto"/>
                <a:sym typeface="Roboto"/>
              </a:rPr>
              <a:t>El archivo Bitmap, android lo convierte en un recurso Drawable. Los tipos de archivo que admite son:</a:t>
            </a:r>
          </a:p>
          <a:p>
            <a:pPr indent="-304800" lvl="0" marL="1371600" rtl="0">
              <a:spcBef>
                <a:spcPts val="0"/>
              </a:spcBef>
              <a:buSzPct val="100000"/>
              <a:buFont typeface="Roboto"/>
              <a:buChar char="●"/>
            </a:pPr>
            <a:r>
              <a:rPr lang="es" sz="1200">
                <a:latin typeface="Roboto"/>
                <a:ea typeface="Roboto"/>
                <a:cs typeface="Roboto"/>
                <a:sym typeface="Roboto"/>
              </a:rPr>
              <a:t>png. Formato recomendado por android.	</a:t>
            </a:r>
          </a:p>
          <a:p>
            <a:pPr indent="-304800" lvl="0" marL="1371600" rtl="0">
              <a:spcBef>
                <a:spcPts val="0"/>
              </a:spcBef>
              <a:buSzPct val="100000"/>
              <a:buFont typeface="Roboto"/>
              <a:buChar char="●"/>
            </a:pPr>
            <a:r>
              <a:rPr lang="es" sz="1200">
                <a:latin typeface="Roboto"/>
                <a:ea typeface="Roboto"/>
                <a:cs typeface="Roboto"/>
                <a:sym typeface="Roboto"/>
              </a:rPr>
              <a:t>jpg</a:t>
            </a:r>
          </a:p>
          <a:p>
            <a:pPr indent="-304800" lvl="0" marL="1371600" rtl="0">
              <a:spcBef>
                <a:spcPts val="0"/>
              </a:spcBef>
              <a:buSzPct val="100000"/>
              <a:buFont typeface="Roboto"/>
              <a:buChar char="●"/>
            </a:pPr>
            <a:r>
              <a:rPr lang="es" sz="1200">
                <a:latin typeface="Roboto"/>
                <a:ea typeface="Roboto"/>
                <a:cs typeface="Roboto"/>
                <a:sym typeface="Roboto"/>
              </a:rPr>
              <a:t>gif. Formato aceptado pero desaconsejado por android</a:t>
            </a:r>
          </a:p>
          <a:p>
            <a:pPr lvl="0" rtl="0">
              <a:spcBef>
                <a:spcPts val="0"/>
              </a:spcBef>
              <a:buNone/>
            </a:pPr>
            <a:r>
              <a:rPr lang="es" sz="1200">
                <a:latin typeface="Roboto"/>
                <a:ea typeface="Roboto"/>
                <a:cs typeface="Roboto"/>
                <a:sym typeface="Roboto"/>
              </a:rPr>
              <a:t>La localización de estos recursos:</a:t>
            </a:r>
          </a:p>
          <a:p>
            <a:pPr lvl="0" rtl="0">
              <a:spcBef>
                <a:spcPts val="0"/>
              </a:spcBef>
              <a:buNone/>
            </a:pPr>
            <a:r>
              <a:rPr lang="es" sz="1200">
                <a:latin typeface="Roboto"/>
                <a:ea typeface="Roboto"/>
                <a:cs typeface="Roboto"/>
                <a:sym typeface="Roboto"/>
              </a:rPr>
              <a:t>/res/drawable/[nombre_archivo].png(.jpg, .gif).</a:t>
            </a:r>
          </a:p>
          <a:p>
            <a:pPr lvl="0" rtl="0">
              <a:spcBef>
                <a:spcPts val="0"/>
              </a:spcBef>
              <a:buNone/>
            </a:pPr>
            <a:r>
              <a:t/>
            </a:r>
            <a:endParaRPr sz="1200">
              <a:latin typeface="Roboto"/>
              <a:ea typeface="Roboto"/>
              <a:cs typeface="Roboto"/>
              <a:sym typeface="Roboto"/>
            </a:endParaRPr>
          </a:p>
          <a:p>
            <a:pPr lvl="0">
              <a:spcBef>
                <a:spcPts val="0"/>
              </a:spcBef>
              <a:buNone/>
            </a:pPr>
            <a:r>
              <a:rPr lang="es" sz="1200">
                <a:latin typeface="Roboto"/>
                <a:ea typeface="Roboto"/>
                <a:cs typeface="Roboto"/>
                <a:sym typeface="Roboto"/>
              </a:rPr>
              <a:t>Existe la posibilidad de definir el bitmap en un xml, sus propiedades serían</a:t>
            </a:r>
          </a:p>
        </p:txBody>
      </p:sp>
      <p:sp>
        <p:nvSpPr>
          <p:cNvPr id="146" name="Shape 146"/>
          <p:cNvSpPr txBox="1"/>
          <p:nvPr/>
        </p:nvSpPr>
        <p:spPr>
          <a:xfrm>
            <a:off x="611275" y="2715850"/>
            <a:ext cx="3658799" cy="2060999"/>
          </a:xfrm>
          <a:prstGeom prst="rect">
            <a:avLst/>
          </a:prstGeom>
          <a:solidFill>
            <a:srgbClr val="FFFFFF"/>
          </a:solidFill>
          <a:ln cap="flat" cmpd="sng" w="9525">
            <a:solidFill>
              <a:srgbClr val="660000"/>
            </a:solidFill>
            <a:prstDash val="solid"/>
            <a:round/>
            <a:headEnd len="med" w="med" type="none"/>
            <a:tailEnd len="med" w="med" type="none"/>
          </a:ln>
        </p:spPr>
        <p:txBody>
          <a:bodyPr anchorCtr="0" anchor="ctr" bIns="91425" lIns="91425" rIns="91425" tIns="91425">
            <a:noAutofit/>
          </a:bodyPr>
          <a:lstStyle/>
          <a:p>
            <a:pPr lvl="0" rtl="0">
              <a:lnSpc>
                <a:spcPct val="100000"/>
              </a:lnSpc>
              <a:spcBef>
                <a:spcPts val="0"/>
              </a:spcBef>
              <a:buNone/>
            </a:pPr>
            <a:r>
              <a:rPr lang="es" sz="900">
                <a:solidFill>
                  <a:srgbClr val="666600"/>
                </a:solidFill>
                <a:highlight>
                  <a:srgbClr val="F7F7F7"/>
                </a:highlight>
                <a:latin typeface="Roboto"/>
                <a:ea typeface="Roboto"/>
                <a:cs typeface="Roboto"/>
                <a:sym typeface="Roboto"/>
              </a:rPr>
              <a:t>&lt;?</a:t>
            </a:r>
            <a:r>
              <a:rPr lang="es" sz="900">
                <a:highlight>
                  <a:srgbClr val="F7F7F7"/>
                </a:highlight>
                <a:latin typeface="Roboto"/>
                <a:ea typeface="Roboto"/>
                <a:cs typeface="Roboto"/>
                <a:sym typeface="Roboto"/>
              </a:rPr>
              <a:t>xml version</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"1.0"</a:t>
            </a:r>
            <a:r>
              <a:rPr lang="es" sz="900">
                <a:highlight>
                  <a:srgbClr val="F7F7F7"/>
                </a:highlight>
                <a:latin typeface="Roboto"/>
                <a:ea typeface="Roboto"/>
                <a:cs typeface="Roboto"/>
                <a:sym typeface="Roboto"/>
              </a:rPr>
              <a:t> encoding</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"utf-8"</a:t>
            </a:r>
            <a:r>
              <a:rPr lang="es" sz="900">
                <a:solidFill>
                  <a:srgbClr val="666600"/>
                </a:solidFill>
                <a:highlight>
                  <a:srgbClr val="F7F7F7"/>
                </a:highlight>
                <a:latin typeface="Roboto"/>
                <a:ea typeface="Roboto"/>
                <a:cs typeface="Roboto"/>
                <a:sym typeface="Roboto"/>
              </a:rPr>
              <a:t>?&gt;</a:t>
            </a:r>
          </a:p>
          <a:p>
            <a:pPr lvl="0" rtl="0">
              <a:lnSpc>
                <a:spcPct val="100000"/>
              </a:lnSpc>
              <a:spcBef>
                <a:spcPts val="0"/>
              </a:spcBef>
              <a:buNone/>
            </a:pPr>
            <a:r>
              <a:rPr lang="es" sz="900">
                <a:solidFill>
                  <a:srgbClr val="000088"/>
                </a:solidFill>
                <a:highlight>
                  <a:srgbClr val="F7F7F7"/>
                </a:highlight>
                <a:latin typeface="Roboto"/>
                <a:ea typeface="Roboto"/>
                <a:cs typeface="Roboto"/>
                <a:sym typeface="Roboto"/>
              </a:rPr>
              <a:t>&lt;</a:t>
            </a:r>
            <a:r>
              <a:rPr lang="es" sz="900">
                <a:solidFill>
                  <a:srgbClr val="000088"/>
                </a:solidFill>
                <a:highlight>
                  <a:srgbClr val="F7F7F7"/>
                </a:highlight>
                <a:latin typeface="Roboto"/>
                <a:ea typeface="Roboto"/>
                <a:cs typeface="Roboto"/>
                <a:sym typeface="Roboto"/>
                <a:hlinkClick r:id="rId3"/>
              </a:rPr>
              <a:t>bitmap</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xmlns:android</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"http://schemas.android.com/apk/res/android"</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android:src</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"@[package:]drawable/</a:t>
            </a:r>
            <a:r>
              <a:rPr i="1" lang="es" sz="900">
                <a:solidFill>
                  <a:srgbClr val="880000"/>
                </a:solidFill>
                <a:highlight>
                  <a:srgbClr val="F7F7F7"/>
                </a:highlight>
                <a:latin typeface="Roboto"/>
                <a:ea typeface="Roboto"/>
                <a:cs typeface="Roboto"/>
                <a:sym typeface="Roboto"/>
              </a:rPr>
              <a:t>drawable_resource</a:t>
            </a:r>
            <a:r>
              <a:rPr lang="es" sz="900">
                <a:solidFill>
                  <a:srgbClr val="880000"/>
                </a:solidFill>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android:antialias</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["true"</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"false"</a:t>
            </a:r>
            <a:r>
              <a:rPr lang="es" sz="900">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android:dither</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["true"</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"false"</a:t>
            </a:r>
            <a:r>
              <a:rPr lang="es" sz="900">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android:filter</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["true"</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"false"</a:t>
            </a:r>
            <a:r>
              <a:rPr lang="es" sz="900">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android:gravity</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["top"</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"bottom"</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"left"</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"right"</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"center_vertical"</a:t>
            </a:r>
            <a:r>
              <a:rPr lang="es" sz="900">
                <a:highlight>
                  <a:srgbClr val="F7F7F7"/>
                </a:highlight>
                <a:latin typeface="Roboto"/>
                <a:ea typeface="Roboto"/>
                <a:cs typeface="Roboto"/>
                <a:sym typeface="Roboto"/>
              </a:rPr>
              <a:t> |</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0000"/>
                </a:solidFill>
                <a:highlight>
                  <a:srgbClr val="F7F7F7"/>
                </a:highlight>
                <a:latin typeface="Roboto"/>
                <a:ea typeface="Roboto"/>
                <a:cs typeface="Roboto"/>
                <a:sym typeface="Roboto"/>
              </a:rPr>
              <a:t>"fill_vertical"</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"center_horizontal"</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"fill_horizontal"</a:t>
            </a:r>
            <a:r>
              <a:rPr lang="es" sz="900">
                <a:highlight>
                  <a:srgbClr val="F7F7F7"/>
                </a:highlight>
                <a:latin typeface="Roboto"/>
                <a:ea typeface="Roboto"/>
                <a:cs typeface="Roboto"/>
                <a:sym typeface="Roboto"/>
              </a:rPr>
              <a:t> |</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0000"/>
                </a:solidFill>
                <a:highlight>
                  <a:srgbClr val="F7F7F7"/>
                </a:highlight>
                <a:latin typeface="Roboto"/>
                <a:ea typeface="Roboto"/>
                <a:cs typeface="Roboto"/>
                <a:sym typeface="Roboto"/>
              </a:rPr>
              <a:t>"center"</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"fill"</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"clip_vertical"</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"clip_horizontal"</a:t>
            </a:r>
            <a:r>
              <a:rPr lang="es" sz="900">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android:mipMap</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["true"</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"false"</a:t>
            </a:r>
            <a:r>
              <a:rPr lang="es" sz="900">
                <a:highlight>
                  <a:srgbClr val="F7F7F7"/>
                </a:highlight>
                <a:latin typeface="Roboto"/>
                <a:ea typeface="Roboto"/>
                <a:cs typeface="Roboto"/>
                <a:sym typeface="Roboto"/>
              </a:rPr>
              <a:t>]</a:t>
            </a:r>
          </a:p>
          <a:p>
            <a:pPr lvl="0" rtl="0">
              <a:lnSpc>
                <a:spcPct val="100000"/>
              </a:lnSpc>
              <a:spcBef>
                <a:spcPts val="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android:tileMode</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["disabled"</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"clamp"</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"repeat"</a:t>
            </a:r>
            <a:r>
              <a:rPr lang="es" sz="900">
                <a:highlight>
                  <a:srgbClr val="F7F7F7"/>
                </a:highlight>
                <a:latin typeface="Roboto"/>
                <a:ea typeface="Roboto"/>
                <a:cs typeface="Roboto"/>
                <a:sym typeface="Roboto"/>
              </a:rPr>
              <a:t> | </a:t>
            </a:r>
            <a:r>
              <a:rPr lang="es" sz="900">
                <a:solidFill>
                  <a:srgbClr val="880000"/>
                </a:solidFill>
                <a:highlight>
                  <a:srgbClr val="F7F7F7"/>
                </a:highlight>
                <a:latin typeface="Roboto"/>
                <a:ea typeface="Roboto"/>
                <a:cs typeface="Roboto"/>
                <a:sym typeface="Roboto"/>
              </a:rPr>
              <a:t>"mirror"</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/&gt;</a:t>
            </a:r>
          </a:p>
        </p:txBody>
      </p:sp>
      <p:sp>
        <p:nvSpPr>
          <p:cNvPr id="147" name="Shape 147"/>
          <p:cNvSpPr txBox="1"/>
          <p:nvPr/>
        </p:nvSpPr>
        <p:spPr>
          <a:xfrm>
            <a:off x="4436275" y="3274725"/>
            <a:ext cx="4174199" cy="1275000"/>
          </a:xfrm>
          <a:prstGeom prst="rect">
            <a:avLst/>
          </a:prstGeom>
          <a:noFill/>
          <a:ln>
            <a:noFill/>
          </a:ln>
        </p:spPr>
        <p:txBody>
          <a:bodyPr anchorCtr="0" anchor="t" bIns="91425" lIns="91425" rIns="91425" tIns="91425">
            <a:noAutofit/>
          </a:bodyPr>
          <a:lstStyle/>
          <a:p>
            <a:pPr lvl="0" rtl="0">
              <a:spcBef>
                <a:spcPts val="0"/>
              </a:spcBef>
              <a:buNone/>
            </a:pPr>
            <a:r>
              <a:rPr b="1" lang="es" sz="1100">
                <a:latin typeface="Roboto"/>
                <a:ea typeface="Roboto"/>
                <a:cs typeface="Roboto"/>
                <a:sym typeface="Roboto"/>
              </a:rPr>
              <a:t>antialias</a:t>
            </a:r>
            <a:r>
              <a:rPr lang="es" sz="1100">
                <a:latin typeface="Roboto"/>
                <a:ea typeface="Roboto"/>
                <a:cs typeface="Roboto"/>
                <a:sym typeface="Roboto"/>
              </a:rPr>
              <a:t>: Activa o desactiva el antialising.</a:t>
            </a:r>
          </a:p>
          <a:p>
            <a:pPr lvl="0" rtl="0">
              <a:spcBef>
                <a:spcPts val="0"/>
              </a:spcBef>
              <a:buNone/>
            </a:pPr>
            <a:r>
              <a:rPr b="1" lang="es" sz="1100">
                <a:latin typeface="Roboto"/>
                <a:ea typeface="Roboto"/>
                <a:cs typeface="Roboto"/>
                <a:sym typeface="Roboto"/>
              </a:rPr>
              <a:t>dither</a:t>
            </a:r>
            <a:r>
              <a:rPr lang="es" sz="1100">
                <a:latin typeface="Roboto"/>
                <a:ea typeface="Roboto"/>
                <a:cs typeface="Roboto"/>
                <a:sym typeface="Roboto"/>
              </a:rPr>
              <a:t>: Activa la la interpolación del mapa de bits sino tiene la misma configuracion que la pantalla del movil.</a:t>
            </a:r>
          </a:p>
          <a:p>
            <a:pPr lvl="0" rtl="0">
              <a:spcBef>
                <a:spcPts val="0"/>
              </a:spcBef>
              <a:buNone/>
            </a:pPr>
            <a:r>
              <a:rPr b="1" lang="es" sz="1100">
                <a:latin typeface="Roboto"/>
                <a:ea typeface="Roboto"/>
                <a:cs typeface="Roboto"/>
                <a:sym typeface="Roboto"/>
              </a:rPr>
              <a:t>filter</a:t>
            </a:r>
            <a:r>
              <a:rPr lang="es" sz="1100">
                <a:latin typeface="Roboto"/>
                <a:ea typeface="Roboto"/>
                <a:cs typeface="Roboto"/>
                <a:sym typeface="Roboto"/>
              </a:rPr>
              <a:t>: cuando se estira o encoge suaviza su apariencia.</a:t>
            </a:r>
          </a:p>
          <a:p>
            <a:pPr lvl="0">
              <a:spcBef>
                <a:spcPts val="0"/>
              </a:spcBef>
              <a:buNone/>
            </a:pPr>
            <a:r>
              <a:rPr b="1" lang="es" sz="1100">
                <a:latin typeface="Roboto"/>
                <a:ea typeface="Roboto"/>
                <a:cs typeface="Roboto"/>
                <a:sym typeface="Roboto"/>
              </a:rPr>
              <a:t>titleMode</a:t>
            </a:r>
            <a:r>
              <a:rPr lang="es" sz="1100">
                <a:latin typeface="Roboto"/>
                <a:ea typeface="Roboto"/>
                <a:cs typeface="Roboto"/>
                <a:sym typeface="Roboto"/>
              </a:rPr>
              <a:t>:repetir la imagen.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GRADIENT</a:t>
            </a:r>
          </a:p>
        </p:txBody>
      </p:sp>
      <p:sp>
        <p:nvSpPr>
          <p:cNvPr id="153" name="Shape 153"/>
          <p:cNvSpPr txBox="1"/>
          <p:nvPr/>
        </p:nvSpPr>
        <p:spPr>
          <a:xfrm>
            <a:off x="98250" y="2515000"/>
            <a:ext cx="8601599" cy="2305499"/>
          </a:xfrm>
          <a:prstGeom prst="rect">
            <a:avLst/>
          </a:prstGeom>
          <a:noFill/>
          <a:ln>
            <a:noFill/>
          </a:ln>
        </p:spPr>
        <p:txBody>
          <a:bodyPr anchorCtr="0" anchor="ctr" bIns="91425" lIns="91425" rIns="91425" tIns="91425">
            <a:noAutofit/>
          </a:bodyPr>
          <a:lstStyle/>
          <a:p>
            <a:pPr indent="-304800" lvl="0" marL="457200" rtl="0">
              <a:lnSpc>
                <a:spcPct val="111157"/>
              </a:lnSpc>
              <a:spcBef>
                <a:spcPts val="100"/>
              </a:spcBef>
              <a:spcAft>
                <a:spcPts val="100"/>
              </a:spcAft>
              <a:buSzPct val="100000"/>
              <a:buFont typeface="Verdana"/>
            </a:pPr>
            <a:r>
              <a:rPr b="1" lang="es" sz="1200">
                <a:highlight>
                  <a:srgbClr val="FFFFFF"/>
                </a:highlight>
                <a:latin typeface="Roboto"/>
                <a:ea typeface="Roboto"/>
                <a:cs typeface="Roboto"/>
                <a:sym typeface="Roboto"/>
              </a:rPr>
              <a:t>linear</a:t>
            </a:r>
            <a:r>
              <a:rPr lang="es" sz="1200">
                <a:highlight>
                  <a:srgbClr val="FFFFFF"/>
                </a:highlight>
                <a:latin typeface="Roboto"/>
                <a:ea typeface="Roboto"/>
                <a:cs typeface="Roboto"/>
                <a:sym typeface="Roboto"/>
              </a:rPr>
              <a:t>: es el tipo por defecto. Muestra una transición directa desde startColor a endColor, con un ángulo que puede ser definido mediante el atributo angle.</a:t>
            </a:r>
          </a:p>
          <a:p>
            <a:pPr indent="-304800" lvl="0" marL="457200" rtl="0">
              <a:lnSpc>
                <a:spcPct val="111157"/>
              </a:lnSpc>
              <a:spcBef>
                <a:spcPts val="100"/>
              </a:spcBef>
              <a:spcAft>
                <a:spcPts val="100"/>
              </a:spcAft>
              <a:buSzPct val="100000"/>
              <a:buFont typeface="Verdana"/>
            </a:pPr>
            <a:r>
              <a:rPr b="1" lang="es" sz="1200">
                <a:highlight>
                  <a:srgbClr val="FFFFFF"/>
                </a:highlight>
                <a:latin typeface="Roboto"/>
                <a:ea typeface="Roboto"/>
                <a:cs typeface="Roboto"/>
                <a:sym typeface="Roboto"/>
              </a:rPr>
              <a:t>radial</a:t>
            </a:r>
            <a:r>
              <a:rPr lang="es" sz="1200">
                <a:highlight>
                  <a:srgbClr val="FFFFFF"/>
                </a:highlight>
                <a:latin typeface="Roboto"/>
                <a:ea typeface="Roboto"/>
                <a:cs typeface="Roboto"/>
                <a:sym typeface="Roboto"/>
              </a:rPr>
              <a:t>: dibuja un gradiente circular en el que se se produce una transición desde startColoren la parte más externa a endColor en el centro. Requiere el uso del atributo gradientRadiuspara indicar el radio del círculo a través del cual se producirá la transición. También es posible utilizar de manera opcional los atributos centerX y centerY para desplazar el centro del círculo. El atributo gradientRadius está definido en píxeles, por lo que será necesario definir un</a:t>
            </a:r>
            <a:r>
              <a:rPr i="1" lang="es" sz="1200">
                <a:highlight>
                  <a:srgbClr val="FFFFFF"/>
                </a:highlight>
                <a:latin typeface="Roboto"/>
                <a:ea typeface="Roboto"/>
                <a:cs typeface="Roboto"/>
                <a:sym typeface="Roboto"/>
              </a:rPr>
              <a:t>drawable</a:t>
            </a:r>
            <a:r>
              <a:rPr lang="es" sz="1200">
                <a:highlight>
                  <a:srgbClr val="FFFFFF"/>
                </a:highlight>
                <a:latin typeface="Roboto"/>
                <a:ea typeface="Roboto"/>
                <a:cs typeface="Roboto"/>
                <a:sym typeface="Roboto"/>
              </a:rPr>
              <a:t> de este estilo diferente para cada posible resolución de pantalla.</a:t>
            </a:r>
          </a:p>
          <a:p>
            <a:pPr indent="-304800" lvl="0" marL="457200" rtl="0">
              <a:lnSpc>
                <a:spcPct val="111157"/>
              </a:lnSpc>
              <a:spcBef>
                <a:spcPts val="100"/>
              </a:spcBef>
              <a:spcAft>
                <a:spcPts val="100"/>
              </a:spcAft>
              <a:buSzPct val="100000"/>
              <a:buFont typeface="Verdana"/>
            </a:pPr>
            <a:r>
              <a:rPr b="1" lang="es" sz="1200">
                <a:highlight>
                  <a:srgbClr val="FFFFFF"/>
                </a:highlight>
                <a:latin typeface="Roboto"/>
                <a:ea typeface="Roboto"/>
                <a:cs typeface="Roboto"/>
                <a:sym typeface="Roboto"/>
              </a:rPr>
              <a:t>sweep</a:t>
            </a:r>
            <a:r>
              <a:rPr lang="es" sz="1200">
                <a:highlight>
                  <a:srgbClr val="FFFFFF"/>
                </a:highlight>
                <a:latin typeface="Roboto"/>
                <a:ea typeface="Roboto"/>
                <a:cs typeface="Roboto"/>
                <a:sym typeface="Roboto"/>
              </a:rPr>
              <a:t>: el gradiente se muestra en el límite externo de la figura padre (normalmente un anillo).</a:t>
            </a:r>
          </a:p>
          <a:p>
            <a:pPr lvl="0" rtl="0">
              <a:spcBef>
                <a:spcPts val="0"/>
              </a:spcBef>
              <a:buNone/>
            </a:pPr>
            <a:r>
              <a:t/>
            </a:r>
            <a:endParaRPr/>
          </a:p>
        </p:txBody>
      </p:sp>
      <p:sp>
        <p:nvSpPr>
          <p:cNvPr id="154" name="Shape 154"/>
          <p:cNvSpPr txBox="1"/>
          <p:nvPr/>
        </p:nvSpPr>
        <p:spPr>
          <a:xfrm>
            <a:off x="319950" y="1309875"/>
            <a:ext cx="8383199" cy="1117799"/>
          </a:xfrm>
          <a:prstGeom prst="rect">
            <a:avLst/>
          </a:prstGeom>
          <a:noFill/>
          <a:ln>
            <a:noFill/>
          </a:ln>
        </p:spPr>
        <p:txBody>
          <a:bodyPr anchorCtr="0" anchor="t" bIns="91425" lIns="91425" rIns="91425" tIns="91425">
            <a:noAutofit/>
          </a:bodyPr>
          <a:lstStyle/>
          <a:p>
            <a:pPr lvl="0" rtl="0" algn="just">
              <a:spcBef>
                <a:spcPts val="0"/>
              </a:spcBef>
              <a:buNone/>
            </a:pPr>
            <a:r>
              <a:rPr lang="es" sz="1200">
                <a:latin typeface="Roboto"/>
                <a:ea typeface="Roboto"/>
                <a:cs typeface="Roboto"/>
                <a:sym typeface="Roboto"/>
              </a:rPr>
              <a:t>Un GradientDrawable permite incluir gradients más o menos complejos en nuestra Activity. Estos se definen mediante una etiqueta &lt;gradient&gt; en XML. Cada drawable de este tipo requiere al menos el uso de los atributos startColor y endColor, que indican los dos colores entre los que se va a realizar la transición. También es posible el uso de un atributo middleColor, por lo que la transición se puede llegar a realizar entre tres colores diferentes. El atributo type permite definir el tipo de gradient:</a:t>
            </a:r>
          </a:p>
          <a:p>
            <a:pPr lvl="0">
              <a:spcBef>
                <a:spcPts val="0"/>
              </a:spcBef>
              <a:buNone/>
            </a:pPr>
            <a:r>
              <a:t/>
            </a:r>
            <a:endParaRPr sz="1200">
              <a:latin typeface="Roboto"/>
              <a:ea typeface="Roboto"/>
              <a:cs typeface="Roboto"/>
              <a:sym typeface="Roboto"/>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shape</a:t>
            </a:r>
          </a:p>
        </p:txBody>
      </p:sp>
      <p:sp>
        <p:nvSpPr>
          <p:cNvPr id="160" name="Shape 160"/>
          <p:cNvSpPr txBox="1"/>
          <p:nvPr/>
        </p:nvSpPr>
        <p:spPr>
          <a:xfrm>
            <a:off x="628750" y="995525"/>
            <a:ext cx="8121299" cy="785999"/>
          </a:xfrm>
          <a:prstGeom prst="rect">
            <a:avLst/>
          </a:prstGeom>
          <a:noFill/>
          <a:ln>
            <a:noFill/>
          </a:ln>
        </p:spPr>
        <p:txBody>
          <a:bodyPr anchorCtr="0" anchor="t" bIns="91425" lIns="91425" rIns="91425" tIns="91425">
            <a:noAutofit/>
          </a:bodyPr>
          <a:lstStyle/>
          <a:p>
            <a:pPr lvl="0">
              <a:spcBef>
                <a:spcPts val="0"/>
              </a:spcBef>
              <a:buNone/>
            </a:pPr>
            <a:r>
              <a:rPr lang="es" sz="1200">
                <a:latin typeface="Roboto"/>
                <a:ea typeface="Roboto"/>
                <a:cs typeface="Roboto"/>
                <a:sym typeface="Roboto"/>
              </a:rPr>
              <a:t>Android nos permite realizar dibujos de formas primitivas como rectangulo, circulo, anillos o lineas. Para ello android nos ofrece la posibilidad de generarlo mediante un recurso drawable en xml.</a:t>
            </a:r>
          </a:p>
        </p:txBody>
      </p:sp>
      <p:sp>
        <p:nvSpPr>
          <p:cNvPr id="161" name="Shape 161"/>
          <p:cNvSpPr txBox="1"/>
          <p:nvPr/>
        </p:nvSpPr>
        <p:spPr>
          <a:xfrm>
            <a:off x="509650" y="1979700"/>
            <a:ext cx="4152599" cy="2550299"/>
          </a:xfrm>
          <a:prstGeom prst="rect">
            <a:avLst/>
          </a:prstGeom>
          <a:solidFill>
            <a:srgbClr val="FFFFFF"/>
          </a:solidFill>
          <a:ln cap="flat" cmpd="sng" w="9525">
            <a:solidFill>
              <a:srgbClr val="66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s" sz="1000">
                <a:highlight>
                  <a:srgbClr val="FFFFFF"/>
                </a:highlight>
                <a:latin typeface="Roboto"/>
                <a:ea typeface="Roboto"/>
                <a:cs typeface="Roboto"/>
                <a:sym typeface="Roboto"/>
              </a:rPr>
              <a:t>&lt;?</a:t>
            </a:r>
            <a:r>
              <a:rPr b="1" lang="es" sz="1000">
                <a:solidFill>
                  <a:srgbClr val="0000FF"/>
                </a:solidFill>
                <a:highlight>
                  <a:srgbClr val="FFFFFF"/>
                </a:highlight>
                <a:latin typeface="Roboto"/>
                <a:ea typeface="Roboto"/>
                <a:cs typeface="Roboto"/>
                <a:sym typeface="Roboto"/>
              </a:rPr>
              <a:t>xml version=</a:t>
            </a:r>
            <a:r>
              <a:rPr b="1" lang="es" sz="1000">
                <a:solidFill>
                  <a:srgbClr val="008000"/>
                </a:solidFill>
                <a:highlight>
                  <a:srgbClr val="FFFFFF"/>
                </a:highlight>
                <a:latin typeface="Roboto"/>
                <a:ea typeface="Roboto"/>
                <a:cs typeface="Roboto"/>
                <a:sym typeface="Roboto"/>
              </a:rPr>
              <a:t>"1.0" </a:t>
            </a:r>
            <a:r>
              <a:rPr b="1" lang="es" sz="1000">
                <a:solidFill>
                  <a:srgbClr val="0000FF"/>
                </a:solidFill>
                <a:highlight>
                  <a:srgbClr val="FFFFFF"/>
                </a:highlight>
                <a:latin typeface="Roboto"/>
                <a:ea typeface="Roboto"/>
                <a:cs typeface="Roboto"/>
                <a:sym typeface="Roboto"/>
              </a:rPr>
              <a:t>encoding=</a:t>
            </a:r>
            <a:r>
              <a:rPr b="1" lang="es" sz="1000">
                <a:solidFill>
                  <a:srgbClr val="008000"/>
                </a:solidFill>
                <a:highlight>
                  <a:srgbClr val="FFFFFF"/>
                </a:highlight>
                <a:latin typeface="Roboto"/>
                <a:ea typeface="Roboto"/>
                <a:cs typeface="Roboto"/>
                <a:sym typeface="Roboto"/>
              </a:rPr>
              <a:t>"utf-8"</a:t>
            </a:r>
            <a:r>
              <a:rPr i="1"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shape </a:t>
            </a:r>
            <a:r>
              <a:rPr b="1" lang="es" sz="1000">
                <a:solidFill>
                  <a:srgbClr val="0000FF"/>
                </a:solidFill>
                <a:highlight>
                  <a:srgbClr val="FFFFFF"/>
                </a:highlight>
                <a:latin typeface="Roboto"/>
                <a:ea typeface="Roboto"/>
                <a:cs typeface="Roboto"/>
                <a:sym typeface="Roboto"/>
              </a:rPr>
              <a:t>xmlns:</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"http://schemas.android.com/apk/res/android"</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:shape=</a:t>
            </a:r>
            <a:r>
              <a:rPr b="1" lang="es" sz="1000">
                <a:solidFill>
                  <a:srgbClr val="008000"/>
                </a:solidFill>
                <a:highlight>
                  <a:srgbClr val="FFFFFF"/>
                </a:highlight>
                <a:latin typeface="Roboto"/>
                <a:ea typeface="Roboto"/>
                <a:cs typeface="Roboto"/>
                <a:sym typeface="Roboto"/>
              </a:rPr>
              <a:t>"oval"</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solid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:color=</a:t>
            </a:r>
            <a:r>
              <a:rPr b="1" lang="es" sz="1000">
                <a:solidFill>
                  <a:srgbClr val="008000"/>
                </a:solidFill>
                <a:highlight>
                  <a:srgbClr val="FFFFFF"/>
                </a:highlight>
                <a:latin typeface="Roboto"/>
                <a:ea typeface="Roboto"/>
                <a:cs typeface="Roboto"/>
                <a:sym typeface="Roboto"/>
              </a:rPr>
              <a:t>"#f0600000"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stroke</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:width=</a:t>
            </a:r>
            <a:r>
              <a:rPr b="1" lang="es" sz="1000">
                <a:solidFill>
                  <a:srgbClr val="008000"/>
                </a:solidFill>
                <a:highlight>
                  <a:srgbClr val="FFFFFF"/>
                </a:highlight>
                <a:latin typeface="Roboto"/>
                <a:ea typeface="Roboto"/>
                <a:cs typeface="Roboto"/>
                <a:sym typeface="Roboto"/>
              </a:rPr>
              <a:t>"10dp"</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:color=</a:t>
            </a:r>
            <a:r>
              <a:rPr b="1" lang="es" sz="1000">
                <a:solidFill>
                  <a:srgbClr val="008000"/>
                </a:solidFill>
                <a:highlight>
                  <a:srgbClr val="FFFFFF"/>
                </a:highlight>
                <a:latin typeface="Roboto"/>
                <a:ea typeface="Roboto"/>
                <a:cs typeface="Roboto"/>
                <a:sym typeface="Roboto"/>
              </a:rPr>
              <a:t>"#00FF00"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FFFFFF"/>
                </a:highlight>
                <a:latin typeface="Roboto"/>
                <a:ea typeface="Roboto"/>
                <a:cs typeface="Roboto"/>
                <a:sym typeface="Roboto"/>
              </a:rPr>
              <a:t>corners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:radius=</a:t>
            </a:r>
            <a:r>
              <a:rPr b="1" lang="es" sz="1000">
                <a:solidFill>
                  <a:srgbClr val="008000"/>
                </a:solidFill>
                <a:highlight>
                  <a:srgbClr val="FFFFFF"/>
                </a:highlight>
                <a:latin typeface="Roboto"/>
                <a:ea typeface="Roboto"/>
                <a:cs typeface="Roboto"/>
                <a:sym typeface="Roboto"/>
              </a:rPr>
              <a:t>"100dp"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a:t>
            </a:r>
          </a:p>
          <a:p>
            <a:pPr lvl="0" rtl="0">
              <a:spcBef>
                <a:spcPts val="0"/>
              </a:spcBef>
              <a:buNone/>
            </a:pPr>
            <a:r>
              <a:rPr lang="es" sz="1000">
                <a:highlight>
                  <a:srgbClr val="FFFFFF"/>
                </a:highlight>
                <a:latin typeface="Roboto"/>
                <a:ea typeface="Roboto"/>
                <a:cs typeface="Roboto"/>
                <a:sym typeface="Roboto"/>
              </a:rPr>
              <a:t>   &lt;</a:t>
            </a:r>
            <a:r>
              <a:rPr b="1" lang="es" sz="1000">
                <a:solidFill>
                  <a:srgbClr val="000080"/>
                </a:solidFill>
                <a:highlight>
                  <a:srgbClr val="E4E4FF"/>
                </a:highlight>
                <a:latin typeface="Roboto"/>
                <a:ea typeface="Roboto"/>
                <a:cs typeface="Roboto"/>
                <a:sym typeface="Roboto"/>
              </a:rPr>
              <a:t>gradient</a:t>
            </a:r>
          </a:p>
          <a:p>
            <a:pPr lvl="0" rtl="0">
              <a:spcBef>
                <a:spcPts val="0"/>
              </a:spcBef>
              <a:buNone/>
            </a:pPr>
            <a:r>
              <a:rPr b="1" lang="es" sz="1000">
                <a:solidFill>
                  <a:srgbClr val="00008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:endColor=</a:t>
            </a:r>
            <a:r>
              <a:rPr b="1" lang="es" sz="1000">
                <a:solidFill>
                  <a:srgbClr val="008000"/>
                </a:solidFill>
                <a:highlight>
                  <a:srgbClr val="FFFFFF"/>
                </a:highlight>
                <a:latin typeface="Roboto"/>
                <a:ea typeface="Roboto"/>
                <a:cs typeface="Roboto"/>
                <a:sym typeface="Roboto"/>
              </a:rPr>
              <a:t>"@color/colorAccent"</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660E7A"/>
                </a:solidFill>
                <a:highlight>
                  <a:srgbClr val="FFFF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:startColor=</a:t>
            </a:r>
            <a:r>
              <a:rPr b="1" lang="es" sz="1000">
                <a:solidFill>
                  <a:srgbClr val="008000"/>
                </a:solidFill>
                <a:highlight>
                  <a:srgbClr val="FFFFFF"/>
                </a:highlight>
                <a:latin typeface="Roboto"/>
                <a:ea typeface="Roboto"/>
                <a:cs typeface="Roboto"/>
                <a:sym typeface="Roboto"/>
              </a:rPr>
              <a:t>"@color/colorPrimary"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shape</a:t>
            </a:r>
            <a:r>
              <a:rPr lang="es" sz="1000">
                <a:highlight>
                  <a:srgbClr val="FFFFFF"/>
                </a:highlight>
                <a:latin typeface="Roboto"/>
                <a:ea typeface="Roboto"/>
                <a:cs typeface="Roboto"/>
                <a:sym typeface="Roboto"/>
              </a:rPr>
              <a:t>&gt;</a:t>
            </a:r>
          </a:p>
        </p:txBody>
      </p:sp>
      <p:sp>
        <p:nvSpPr>
          <p:cNvPr id="162" name="Shape 162"/>
          <p:cNvSpPr txBox="1"/>
          <p:nvPr/>
        </p:nvSpPr>
        <p:spPr>
          <a:xfrm>
            <a:off x="5001925" y="2066850"/>
            <a:ext cx="3595800" cy="2462999"/>
          </a:xfrm>
          <a:prstGeom prst="rect">
            <a:avLst/>
          </a:prstGeom>
          <a:noFill/>
          <a:ln>
            <a:noFill/>
          </a:ln>
        </p:spPr>
        <p:txBody>
          <a:bodyPr anchorCtr="0" anchor="t" bIns="91425" lIns="91425" rIns="91425" tIns="91425">
            <a:noAutofit/>
          </a:bodyPr>
          <a:lstStyle/>
          <a:p>
            <a:pPr lvl="0" rtl="0">
              <a:spcBef>
                <a:spcPts val="0"/>
              </a:spcBef>
              <a:buNone/>
            </a:pPr>
            <a:r>
              <a:rPr b="1" lang="es" sz="1200">
                <a:latin typeface="Roboto"/>
                <a:ea typeface="Roboto"/>
                <a:cs typeface="Roboto"/>
                <a:sym typeface="Roboto"/>
              </a:rPr>
              <a:t>SOLID</a:t>
            </a:r>
            <a:r>
              <a:rPr lang="es" sz="1200">
                <a:latin typeface="Roboto"/>
                <a:ea typeface="Roboto"/>
                <a:cs typeface="Roboto"/>
                <a:sym typeface="Roboto"/>
              </a:rPr>
              <a:t>: Color de relleno de la forma.</a:t>
            </a:r>
          </a:p>
          <a:p>
            <a:pPr lvl="0" rtl="0">
              <a:spcBef>
                <a:spcPts val="0"/>
              </a:spcBef>
              <a:buNone/>
            </a:pPr>
            <a:r>
              <a:rPr b="1" lang="es" sz="1200">
                <a:latin typeface="Roboto"/>
                <a:ea typeface="Roboto"/>
                <a:cs typeface="Roboto"/>
                <a:sym typeface="Roboto"/>
              </a:rPr>
              <a:t>STROKE</a:t>
            </a:r>
            <a:r>
              <a:rPr lang="es" sz="1200">
                <a:latin typeface="Roboto"/>
                <a:ea typeface="Roboto"/>
                <a:cs typeface="Roboto"/>
                <a:sym typeface="Roboto"/>
              </a:rPr>
              <a:t>: Color de la línea de contorno de la forma.</a:t>
            </a:r>
          </a:p>
          <a:p>
            <a:pPr lvl="0" rtl="0">
              <a:spcBef>
                <a:spcPts val="0"/>
              </a:spcBef>
              <a:buNone/>
            </a:pPr>
            <a:r>
              <a:rPr b="1" lang="es" sz="1200">
                <a:latin typeface="Roboto"/>
                <a:ea typeface="Roboto"/>
                <a:cs typeface="Roboto"/>
                <a:sym typeface="Roboto"/>
              </a:rPr>
              <a:t>CORNER</a:t>
            </a:r>
            <a:r>
              <a:rPr lang="es" sz="1200">
                <a:latin typeface="Roboto"/>
                <a:ea typeface="Roboto"/>
                <a:cs typeface="Roboto"/>
                <a:sym typeface="Roboto"/>
              </a:rPr>
              <a:t>: Definición esquinas de la forma</a:t>
            </a:r>
          </a:p>
          <a:p>
            <a:pPr lvl="0" rtl="0">
              <a:spcBef>
                <a:spcPts val="0"/>
              </a:spcBef>
              <a:buNone/>
            </a:pPr>
            <a:r>
              <a:rPr b="1" lang="es" sz="1200">
                <a:latin typeface="Roboto"/>
                <a:ea typeface="Roboto"/>
                <a:cs typeface="Roboto"/>
                <a:sym typeface="Roboto"/>
              </a:rPr>
              <a:t>GRADIENT</a:t>
            </a:r>
            <a:r>
              <a:rPr lang="es" sz="1200">
                <a:latin typeface="Roboto"/>
                <a:ea typeface="Roboto"/>
                <a:cs typeface="Roboto"/>
                <a:sym typeface="Roboto"/>
              </a:rPr>
              <a:t>: Nos permite dar un degradado al relleno.</a:t>
            </a:r>
          </a:p>
          <a:p>
            <a:pPr lvl="0" rtl="0">
              <a:spcBef>
                <a:spcPts val="0"/>
              </a:spcBef>
              <a:buNone/>
            </a:pPr>
            <a:r>
              <a:t/>
            </a:r>
            <a:endParaRPr sz="1200">
              <a:latin typeface="Roboto"/>
              <a:ea typeface="Roboto"/>
              <a:cs typeface="Roboto"/>
              <a:sym typeface="Roboto"/>
            </a:endParaRPr>
          </a:p>
          <a:p>
            <a:pPr lvl="0">
              <a:spcBef>
                <a:spcPts val="0"/>
              </a:spcBef>
              <a:buNone/>
            </a:pPr>
            <a:r>
              <a:rPr lang="es" sz="1200">
                <a:latin typeface="Roboto"/>
                <a:ea typeface="Roboto"/>
                <a:cs typeface="Roboto"/>
                <a:sym typeface="Roboto"/>
              </a:rPr>
              <a:t>En el caso de definir un anillo, el radio interno y la anchura del anillo se definen mediante los atributos: innerRadius y thicknessRatio respectivamente.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STATE-LIST</a:t>
            </a:r>
          </a:p>
        </p:txBody>
      </p:sp>
      <p:sp>
        <p:nvSpPr>
          <p:cNvPr id="168" name="Shape 168"/>
          <p:cNvSpPr txBox="1"/>
          <p:nvPr/>
        </p:nvSpPr>
        <p:spPr>
          <a:xfrm>
            <a:off x="288150" y="767250"/>
            <a:ext cx="8446799" cy="1396800"/>
          </a:xfrm>
          <a:prstGeom prst="rect">
            <a:avLst/>
          </a:prstGeom>
          <a:noFill/>
          <a:ln>
            <a:noFill/>
          </a:ln>
        </p:spPr>
        <p:txBody>
          <a:bodyPr anchorCtr="0" anchor="t" bIns="91425" lIns="91425" rIns="91425" tIns="91425">
            <a:noAutofit/>
          </a:bodyPr>
          <a:lstStyle/>
          <a:p>
            <a:pPr lvl="0" algn="just">
              <a:lnSpc>
                <a:spcPct val="115000"/>
              </a:lnSpc>
              <a:spcBef>
                <a:spcPts val="0"/>
              </a:spcBef>
              <a:buNone/>
            </a:pPr>
            <a:r>
              <a:rPr lang="es" sz="1100">
                <a:latin typeface="Roboto"/>
                <a:ea typeface="Roboto"/>
                <a:cs typeface="Roboto"/>
                <a:sym typeface="Roboto"/>
              </a:rPr>
              <a:t>En Android se conoce al State-list por selector o lista de estados. Este recurso nos permitirar dar interactivid a los widgets. A partir del ejemplo de un Boton, nos encontramos en que no deben tener siempre el mismo fondo, sino que debería de cambiar según el estado en que se encuentre, a partir de un estado de defecto. Este drawable podremos agregarlo como propiedad background del boton y conseguir que este adquiera una imagen en función del estado en que se encuentre. </a:t>
            </a:r>
          </a:p>
        </p:txBody>
      </p:sp>
      <p:sp>
        <p:nvSpPr>
          <p:cNvPr id="169" name="Shape 169"/>
          <p:cNvSpPr txBox="1"/>
          <p:nvPr/>
        </p:nvSpPr>
        <p:spPr>
          <a:xfrm>
            <a:off x="288150" y="1774300"/>
            <a:ext cx="4298400" cy="2198700"/>
          </a:xfrm>
          <a:prstGeom prst="rect">
            <a:avLst/>
          </a:prstGeom>
          <a:solidFill>
            <a:srgbClr val="FFFFFF"/>
          </a:solidFill>
          <a:ln cap="flat" cmpd="sng" w="9525">
            <a:solidFill>
              <a:srgbClr val="66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s" sz="1000">
                <a:highlight>
                  <a:srgbClr val="FFFFFF"/>
                </a:highlight>
                <a:latin typeface="Roboto"/>
                <a:ea typeface="Roboto"/>
                <a:cs typeface="Roboto"/>
                <a:sym typeface="Roboto"/>
              </a:rPr>
              <a:t>RECURSO STATE-LIST ANDROID</a:t>
            </a:r>
          </a:p>
          <a:p>
            <a:pPr lvl="0" rtl="0">
              <a:spcBef>
                <a:spcPts val="0"/>
              </a:spcBef>
              <a:buNone/>
            </a:pPr>
            <a:r>
              <a:rPr i="1" lang="es" sz="1000">
                <a:highlight>
                  <a:srgbClr val="FFFFFF"/>
                </a:highlight>
                <a:latin typeface="Roboto"/>
                <a:ea typeface="Roboto"/>
                <a:cs typeface="Roboto"/>
                <a:sym typeface="Roboto"/>
              </a:rPr>
              <a:t>&lt;?</a:t>
            </a:r>
            <a:r>
              <a:rPr b="1" lang="es" sz="1000">
                <a:solidFill>
                  <a:srgbClr val="0000FF"/>
                </a:solidFill>
                <a:highlight>
                  <a:srgbClr val="FFFFFF"/>
                </a:highlight>
                <a:latin typeface="Roboto"/>
                <a:ea typeface="Roboto"/>
                <a:cs typeface="Roboto"/>
                <a:sym typeface="Roboto"/>
              </a:rPr>
              <a:t>xml version=</a:t>
            </a:r>
            <a:r>
              <a:rPr b="1" lang="es" sz="1000">
                <a:solidFill>
                  <a:srgbClr val="008000"/>
                </a:solidFill>
                <a:highlight>
                  <a:srgbClr val="FFFFFF"/>
                </a:highlight>
                <a:latin typeface="Roboto"/>
                <a:ea typeface="Roboto"/>
                <a:cs typeface="Roboto"/>
                <a:sym typeface="Roboto"/>
              </a:rPr>
              <a:t>"1.0" </a:t>
            </a:r>
            <a:r>
              <a:rPr b="1" lang="es" sz="1000">
                <a:solidFill>
                  <a:srgbClr val="0000FF"/>
                </a:solidFill>
                <a:highlight>
                  <a:srgbClr val="FFFFFF"/>
                </a:highlight>
                <a:latin typeface="Roboto"/>
                <a:ea typeface="Roboto"/>
                <a:cs typeface="Roboto"/>
                <a:sym typeface="Roboto"/>
              </a:rPr>
              <a:t>encoding=</a:t>
            </a:r>
            <a:r>
              <a:rPr b="1" lang="es" sz="1000">
                <a:solidFill>
                  <a:srgbClr val="008000"/>
                </a:solidFill>
                <a:highlight>
                  <a:srgbClr val="FFFFFF"/>
                </a:highlight>
                <a:latin typeface="Roboto"/>
                <a:ea typeface="Roboto"/>
                <a:cs typeface="Roboto"/>
                <a:sym typeface="Roboto"/>
              </a:rPr>
              <a:t>"utf-8"</a:t>
            </a:r>
            <a:r>
              <a:rPr i="1"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selector </a:t>
            </a:r>
            <a:r>
              <a:rPr b="1" lang="es" sz="1000">
                <a:solidFill>
                  <a:srgbClr val="0000FF"/>
                </a:solidFill>
                <a:highlight>
                  <a:srgbClr val="FFFFFF"/>
                </a:highlight>
                <a:latin typeface="Roboto"/>
                <a:ea typeface="Roboto"/>
                <a:cs typeface="Roboto"/>
                <a:sym typeface="Roboto"/>
              </a:rPr>
              <a:t>xmlns:</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a:t>
            </a:r>
            <a:r>
              <a:rPr b="1" lang="es" sz="1000">
                <a:solidFill>
                  <a:srgbClr val="008000"/>
                </a:solidFill>
                <a:highlight>
                  <a:srgbClr val="FFFFFF"/>
                </a:highlight>
                <a:latin typeface="Roboto"/>
                <a:ea typeface="Roboto"/>
                <a:cs typeface="Roboto"/>
                <a:sym typeface="Roboto"/>
              </a:rPr>
              <a:t>"http://schemas.android.com/apk/res/android"</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&lt;!-- presionado --&gt;</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:state_pressed=</a:t>
            </a:r>
            <a:r>
              <a:rPr b="1" lang="es" sz="1000">
                <a:solidFill>
                  <a:srgbClr val="008000"/>
                </a:solidFill>
                <a:highlight>
                  <a:srgbClr val="FFFFFF"/>
                </a:highlight>
                <a:latin typeface="Roboto"/>
                <a:ea typeface="Roboto"/>
                <a:cs typeface="Roboto"/>
                <a:sym typeface="Roboto"/>
              </a:rPr>
              <a:t>"true"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"@drawable/formas_seleccion"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&lt;!-- seleccionado --&gt;</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:state_focused=</a:t>
            </a:r>
            <a:r>
              <a:rPr b="1" lang="es" sz="1000">
                <a:solidFill>
                  <a:srgbClr val="008000"/>
                </a:solidFill>
                <a:highlight>
                  <a:srgbClr val="FFFFFF"/>
                </a:highlight>
                <a:latin typeface="Roboto"/>
                <a:ea typeface="Roboto"/>
                <a:cs typeface="Roboto"/>
                <a:sym typeface="Roboto"/>
              </a:rPr>
              <a:t>"true"</a:t>
            </a:r>
          </a:p>
          <a:p>
            <a:pPr lvl="0" rtl="0">
              <a:spcBef>
                <a:spcPts val="0"/>
              </a:spcBef>
              <a:buNone/>
            </a:pPr>
            <a:r>
              <a:rPr b="1" lang="es" sz="1000">
                <a:solidFill>
                  <a:srgbClr val="008000"/>
                </a:solidFill>
                <a:highlight>
                  <a:srgbClr val="FFFFFF"/>
                </a:highlight>
                <a:latin typeface="Roboto"/>
                <a:ea typeface="Roboto"/>
                <a:cs typeface="Roboto"/>
                <a:sym typeface="Roboto"/>
              </a:rPr>
              <a:t>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"@drawable/formas_seleccion"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   </a:t>
            </a:r>
            <a:r>
              <a:rPr i="1" lang="es" sz="1000">
                <a:solidFill>
                  <a:srgbClr val="808080"/>
                </a:solidFill>
                <a:highlight>
                  <a:srgbClr val="FFFFFF"/>
                </a:highlight>
                <a:latin typeface="Roboto"/>
                <a:ea typeface="Roboto"/>
                <a:cs typeface="Roboto"/>
                <a:sym typeface="Roboto"/>
              </a:rPr>
              <a:t>&lt;!-- no seleccionado --&gt;</a:t>
            </a:r>
          </a:p>
          <a:p>
            <a:pPr lvl="0" rtl="0">
              <a:spcBef>
                <a:spcPts val="0"/>
              </a:spcBef>
              <a:buNone/>
            </a:pPr>
            <a:r>
              <a:rPr i="1" lang="es" sz="1000">
                <a:solidFill>
                  <a:srgbClr val="808080"/>
                </a:solidFill>
                <a:highlight>
                  <a:srgbClr val="FFFFFF"/>
                </a:highlight>
                <a:latin typeface="Roboto"/>
                <a:ea typeface="Roboto"/>
                <a:cs typeface="Roboto"/>
                <a:sym typeface="Roboto"/>
              </a:rPr>
              <a:t>   </a:t>
            </a: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item </a:t>
            </a:r>
            <a:r>
              <a:rPr b="1" lang="es" sz="1000">
                <a:solidFill>
                  <a:srgbClr val="0000FF"/>
                </a:solidFill>
                <a:highlight>
                  <a:srgbClr val="E4E4FF"/>
                </a:highlight>
                <a:latin typeface="Roboto"/>
                <a:ea typeface="Roboto"/>
                <a:cs typeface="Roboto"/>
                <a:sym typeface="Roboto"/>
              </a:rPr>
              <a:t>android</a:t>
            </a:r>
            <a:r>
              <a:rPr b="1" lang="es" sz="1000">
                <a:solidFill>
                  <a:srgbClr val="0000FF"/>
                </a:solidFill>
                <a:highlight>
                  <a:srgbClr val="FFFFFF"/>
                </a:highlight>
                <a:latin typeface="Roboto"/>
                <a:ea typeface="Roboto"/>
                <a:cs typeface="Roboto"/>
                <a:sym typeface="Roboto"/>
              </a:rPr>
              <a:t>:drawable=</a:t>
            </a:r>
            <a:r>
              <a:rPr b="1" lang="es" sz="1000">
                <a:solidFill>
                  <a:srgbClr val="008000"/>
                </a:solidFill>
                <a:highlight>
                  <a:srgbClr val="FFFFFF"/>
                </a:highlight>
                <a:latin typeface="Roboto"/>
                <a:ea typeface="Roboto"/>
                <a:cs typeface="Roboto"/>
                <a:sym typeface="Roboto"/>
              </a:rPr>
              <a:t>"@drawable/formas" </a:t>
            </a:r>
            <a:r>
              <a:rPr lang="es" sz="1000">
                <a:highlight>
                  <a:srgbClr val="FFFFFF"/>
                </a:highlight>
                <a:latin typeface="Roboto"/>
                <a:ea typeface="Roboto"/>
                <a:cs typeface="Roboto"/>
                <a:sym typeface="Roboto"/>
              </a:rPr>
              <a:t>/&gt;</a:t>
            </a:r>
          </a:p>
          <a:p>
            <a:pPr lvl="0" rtl="0">
              <a:spcBef>
                <a:spcPts val="0"/>
              </a:spcBef>
              <a:buNone/>
            </a:pPr>
            <a:r>
              <a:rPr lang="es" sz="1000">
                <a:highlight>
                  <a:srgbClr val="FFFFFF"/>
                </a:highlight>
                <a:latin typeface="Roboto"/>
                <a:ea typeface="Roboto"/>
                <a:cs typeface="Roboto"/>
                <a:sym typeface="Roboto"/>
              </a:rPr>
              <a:t>&lt;/</a:t>
            </a:r>
            <a:r>
              <a:rPr b="1" lang="es" sz="1000">
                <a:solidFill>
                  <a:srgbClr val="000080"/>
                </a:solidFill>
                <a:highlight>
                  <a:srgbClr val="FFFFFF"/>
                </a:highlight>
                <a:latin typeface="Roboto"/>
                <a:ea typeface="Roboto"/>
                <a:cs typeface="Roboto"/>
                <a:sym typeface="Roboto"/>
              </a:rPr>
              <a:t>selector</a:t>
            </a:r>
            <a:r>
              <a:rPr lang="es" sz="1000">
                <a:highlight>
                  <a:srgbClr val="FFFFFF"/>
                </a:highlight>
                <a:latin typeface="Roboto"/>
                <a:ea typeface="Roboto"/>
                <a:cs typeface="Roboto"/>
                <a:sym typeface="Roboto"/>
              </a:rPr>
              <a:t>&gt;</a:t>
            </a:r>
          </a:p>
        </p:txBody>
      </p:sp>
      <p:pic>
        <p:nvPicPr>
          <p:cNvPr id="170" name="Shape 170"/>
          <p:cNvPicPr preferRelativeResize="0"/>
          <p:nvPr/>
        </p:nvPicPr>
        <p:blipFill>
          <a:blip r:embed="rId3">
            <a:alphaModFix/>
          </a:blip>
          <a:stretch>
            <a:fillRect/>
          </a:stretch>
        </p:blipFill>
        <p:spPr>
          <a:xfrm>
            <a:off x="2029000" y="4020175"/>
            <a:ext cx="2350300" cy="1002924"/>
          </a:xfrm>
          <a:prstGeom prst="rect">
            <a:avLst/>
          </a:prstGeom>
          <a:noFill/>
          <a:ln>
            <a:noFill/>
          </a:ln>
        </p:spPr>
      </p:pic>
      <p:pic>
        <p:nvPicPr>
          <p:cNvPr id="171" name="Shape 171"/>
          <p:cNvPicPr preferRelativeResize="0"/>
          <p:nvPr/>
        </p:nvPicPr>
        <p:blipFill>
          <a:blip r:embed="rId4">
            <a:alphaModFix/>
          </a:blip>
          <a:stretch>
            <a:fillRect/>
          </a:stretch>
        </p:blipFill>
        <p:spPr>
          <a:xfrm>
            <a:off x="4586544" y="3996507"/>
            <a:ext cx="2350300" cy="1050242"/>
          </a:xfrm>
          <a:prstGeom prst="rect">
            <a:avLst/>
          </a:prstGeom>
          <a:noFill/>
          <a:ln>
            <a:noFill/>
          </a:ln>
        </p:spPr>
      </p:pic>
      <p:sp>
        <p:nvSpPr>
          <p:cNvPr id="172" name="Shape 172"/>
          <p:cNvSpPr txBox="1"/>
          <p:nvPr/>
        </p:nvSpPr>
        <p:spPr>
          <a:xfrm>
            <a:off x="4775450" y="3189775"/>
            <a:ext cx="4102200" cy="830400"/>
          </a:xfrm>
          <a:prstGeom prst="rect">
            <a:avLst/>
          </a:prstGeom>
          <a:noFill/>
          <a:ln>
            <a:noFill/>
          </a:ln>
        </p:spPr>
        <p:txBody>
          <a:bodyPr anchorCtr="0" anchor="t" bIns="91425" lIns="91425" rIns="91425" tIns="91425">
            <a:noAutofit/>
          </a:bodyPr>
          <a:lstStyle/>
          <a:p>
            <a:pPr lvl="0">
              <a:spcBef>
                <a:spcPts val="0"/>
              </a:spcBef>
              <a:buNone/>
            </a:pPr>
            <a:r>
              <a:rPr lang="es" sz="1100">
                <a:latin typeface="Roboto"/>
                <a:ea typeface="Roboto"/>
                <a:cs typeface="Roboto"/>
                <a:sym typeface="Roboto"/>
              </a:rPr>
              <a:t>En este ejemplo nos encontramos con las formas definidas anteriormente pero en el estado por defecto y el estado de presionado.</a:t>
            </a:r>
          </a:p>
        </p:txBody>
      </p:sp>
      <p:sp>
        <p:nvSpPr>
          <p:cNvPr id="173" name="Shape 173"/>
          <p:cNvSpPr txBox="1"/>
          <p:nvPr/>
        </p:nvSpPr>
        <p:spPr>
          <a:xfrm>
            <a:off x="5228450" y="1887525"/>
            <a:ext cx="2982299" cy="1050300"/>
          </a:xfrm>
          <a:prstGeom prst="rect">
            <a:avLst/>
          </a:prstGeom>
          <a:solidFill>
            <a:srgbClr val="FFFFFF"/>
          </a:solidFill>
          <a:ln cap="flat" cmpd="sng" w="9525">
            <a:solidFill>
              <a:srgbClr val="66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sz="900">
                <a:highlight>
                  <a:srgbClr val="FFFFFF"/>
                </a:highlight>
                <a:latin typeface="Roboto"/>
                <a:ea typeface="Roboto"/>
                <a:cs typeface="Roboto"/>
                <a:sym typeface="Roboto"/>
              </a:rPr>
              <a:t>&lt;</a:t>
            </a:r>
            <a:r>
              <a:rPr b="1" lang="es" sz="900">
                <a:solidFill>
                  <a:srgbClr val="000080"/>
                </a:solidFill>
                <a:highlight>
                  <a:srgbClr val="FFFFFF"/>
                </a:highlight>
                <a:latin typeface="Roboto"/>
                <a:ea typeface="Roboto"/>
                <a:cs typeface="Roboto"/>
                <a:sym typeface="Roboto"/>
              </a:rPr>
              <a:t>Button</a:t>
            </a:r>
          </a:p>
          <a:p>
            <a:pPr lvl="0" rtl="0">
              <a:spcBef>
                <a:spcPts val="0"/>
              </a:spcBef>
              <a:buNone/>
            </a:pPr>
            <a:r>
              <a:rPr b="1" lang="es" sz="900">
                <a:solidFill>
                  <a:srgbClr val="00008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:layout_width=</a:t>
            </a:r>
            <a:r>
              <a:rPr b="1" lang="es" sz="900">
                <a:solidFill>
                  <a:srgbClr val="008000"/>
                </a:solidFill>
                <a:highlight>
                  <a:srgbClr val="FFFFFF"/>
                </a:highlight>
                <a:latin typeface="Roboto"/>
                <a:ea typeface="Roboto"/>
                <a:cs typeface="Roboto"/>
                <a:sym typeface="Roboto"/>
              </a:rPr>
              <a:t>"wrap_content"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:layout_height=</a:t>
            </a:r>
            <a:r>
              <a:rPr b="1" lang="es" sz="900">
                <a:solidFill>
                  <a:srgbClr val="008000"/>
                </a:solidFill>
                <a:highlight>
                  <a:srgbClr val="FFFFFF"/>
                </a:highlight>
                <a:latin typeface="Roboto"/>
                <a:ea typeface="Roboto"/>
                <a:cs typeface="Roboto"/>
                <a:sym typeface="Roboto"/>
              </a:rPr>
              <a:t>"wrap_content"</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:text=</a:t>
            </a:r>
            <a:r>
              <a:rPr b="1" lang="es" sz="900">
                <a:solidFill>
                  <a:srgbClr val="008000"/>
                </a:solidFill>
                <a:highlight>
                  <a:srgbClr val="FFFFFF"/>
                </a:highlight>
                <a:latin typeface="Roboto"/>
                <a:ea typeface="Roboto"/>
                <a:cs typeface="Roboto"/>
                <a:sym typeface="Roboto"/>
              </a:rPr>
              <a:t>"formas"</a:t>
            </a:r>
          </a:p>
          <a:p>
            <a:pPr lvl="0" rtl="0">
              <a:spcBef>
                <a:spcPts val="0"/>
              </a:spcBef>
              <a:buNone/>
            </a:pPr>
            <a:r>
              <a:rPr b="1" lang="es" sz="900">
                <a:solidFill>
                  <a:srgbClr val="008000"/>
                </a:solidFill>
                <a:highlight>
                  <a:srgbClr val="FFFFFF"/>
                </a:highlight>
                <a:latin typeface="Roboto"/>
                <a:ea typeface="Roboto"/>
                <a:cs typeface="Roboto"/>
                <a:sym typeface="Roboto"/>
              </a:rPr>
              <a:t>  </a:t>
            </a:r>
            <a:r>
              <a:rPr b="1" lang="es" sz="900">
                <a:solidFill>
                  <a:srgbClr val="660E7A"/>
                </a:solidFill>
                <a:highlight>
                  <a:srgbClr val="FFFFFF"/>
                </a:highlight>
                <a:latin typeface="Roboto"/>
                <a:ea typeface="Roboto"/>
                <a:cs typeface="Roboto"/>
                <a:sym typeface="Roboto"/>
              </a:rPr>
              <a:t>android</a:t>
            </a:r>
            <a:r>
              <a:rPr b="1" lang="es" sz="900">
                <a:solidFill>
                  <a:srgbClr val="0000FF"/>
                </a:solidFill>
                <a:highlight>
                  <a:srgbClr val="FFFFFF"/>
                </a:highlight>
                <a:latin typeface="Roboto"/>
                <a:ea typeface="Roboto"/>
                <a:cs typeface="Roboto"/>
                <a:sym typeface="Roboto"/>
              </a:rPr>
              <a:t>:background=</a:t>
            </a:r>
            <a:r>
              <a:rPr b="1" lang="es" sz="900">
                <a:solidFill>
                  <a:srgbClr val="008000"/>
                </a:solidFill>
                <a:highlight>
                  <a:srgbClr val="FFFFFF"/>
                </a:highlight>
                <a:latin typeface="Roboto"/>
                <a:ea typeface="Roboto"/>
                <a:cs typeface="Roboto"/>
                <a:sym typeface="Roboto"/>
              </a:rPr>
              <a:t>"@drawable/selector_formas"</a:t>
            </a:r>
            <a:r>
              <a:rPr lang="es" sz="900">
                <a:highlight>
                  <a:srgbClr val="FFFFFF"/>
                </a:highlight>
                <a:latin typeface="Roboto"/>
                <a:ea typeface="Roboto"/>
                <a:cs typeface="Roboto"/>
                <a:sym typeface="Roboto"/>
              </a:rPr>
              <a:t>/&gt;</a:t>
            </a:r>
          </a:p>
        </p:txBody>
      </p:sp>
      <p:cxnSp>
        <p:nvCxnSpPr>
          <p:cNvPr id="174" name="Shape 174"/>
          <p:cNvCxnSpPr>
            <a:endCxn id="173" idx="1"/>
          </p:cNvCxnSpPr>
          <p:nvPr/>
        </p:nvCxnSpPr>
        <p:spPr>
          <a:xfrm flipH="1" rot="10800000">
            <a:off x="4614949" y="2412675"/>
            <a:ext cx="613500" cy="41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LAYER-LIST</a:t>
            </a:r>
          </a:p>
        </p:txBody>
      </p:sp>
      <p:sp>
        <p:nvSpPr>
          <p:cNvPr id="180" name="Shape 180"/>
          <p:cNvSpPr txBox="1"/>
          <p:nvPr/>
        </p:nvSpPr>
        <p:spPr>
          <a:xfrm>
            <a:off x="292575" y="775000"/>
            <a:ext cx="8078699" cy="1066500"/>
          </a:xfrm>
          <a:prstGeom prst="rect">
            <a:avLst/>
          </a:prstGeom>
          <a:noFill/>
          <a:ln>
            <a:noFill/>
          </a:ln>
        </p:spPr>
        <p:txBody>
          <a:bodyPr anchorCtr="0" anchor="t" bIns="91425" lIns="91425" rIns="91425" tIns="91425">
            <a:noAutofit/>
          </a:bodyPr>
          <a:lstStyle/>
          <a:p>
            <a:pPr lvl="0">
              <a:spcBef>
                <a:spcPts val="0"/>
              </a:spcBef>
              <a:buNone/>
            </a:pPr>
            <a:r>
              <a:rPr lang="es" sz="1100">
                <a:latin typeface="Roboto"/>
                <a:ea typeface="Roboto"/>
                <a:cs typeface="Roboto"/>
                <a:sym typeface="Roboto"/>
              </a:rPr>
              <a:t>Recurso Drawable que nos permite generar un array de drawables o una lista de drawables. Para anadir deberemos utilizar el tag &lt;item&gt;</a:t>
            </a:r>
          </a:p>
        </p:txBody>
      </p:sp>
      <p:sp>
        <p:nvSpPr>
          <p:cNvPr id="181" name="Shape 181"/>
          <p:cNvSpPr txBox="1"/>
          <p:nvPr/>
        </p:nvSpPr>
        <p:spPr>
          <a:xfrm>
            <a:off x="803600" y="1208175"/>
            <a:ext cx="3652199" cy="3751799"/>
          </a:xfrm>
          <a:prstGeom prst="rect">
            <a:avLst/>
          </a:prstGeom>
          <a:solidFill>
            <a:srgbClr val="FFFFFF"/>
          </a:solidFill>
          <a:ln cap="flat" cmpd="sng" w="9525">
            <a:solidFill>
              <a:srgbClr val="660000"/>
            </a:solidFill>
            <a:prstDash val="solid"/>
            <a:round/>
            <a:headEnd len="med" w="med" type="none"/>
            <a:tailEnd len="med" w="med" type="none"/>
          </a:ln>
        </p:spPr>
        <p:txBody>
          <a:bodyPr anchorCtr="0" anchor="ctr" bIns="91425" lIns="91425" rIns="91425" tIns="91425">
            <a:noAutofit/>
          </a:bodyPr>
          <a:lstStyle/>
          <a:p>
            <a:pPr lvl="0" rtl="0" algn="just">
              <a:lnSpc>
                <a:spcPct val="100000"/>
              </a:lnSpc>
              <a:spcBef>
                <a:spcPts val="800"/>
              </a:spcBef>
              <a:buNone/>
            </a:pPr>
            <a:r>
              <a:rPr lang="es" sz="900">
                <a:solidFill>
                  <a:srgbClr val="666600"/>
                </a:solidFill>
                <a:highlight>
                  <a:srgbClr val="F7F7F7"/>
                </a:highlight>
                <a:latin typeface="Roboto"/>
                <a:ea typeface="Roboto"/>
                <a:cs typeface="Roboto"/>
                <a:sym typeface="Roboto"/>
              </a:rPr>
              <a:t>&lt;?</a:t>
            </a:r>
            <a:r>
              <a:rPr lang="es" sz="900">
                <a:highlight>
                  <a:srgbClr val="F7F7F7"/>
                </a:highlight>
                <a:latin typeface="Roboto"/>
                <a:ea typeface="Roboto"/>
                <a:cs typeface="Roboto"/>
                <a:sym typeface="Roboto"/>
              </a:rPr>
              <a:t>xml version</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"1.0"</a:t>
            </a:r>
            <a:r>
              <a:rPr lang="es" sz="900">
                <a:highlight>
                  <a:srgbClr val="F7F7F7"/>
                </a:highlight>
                <a:latin typeface="Roboto"/>
                <a:ea typeface="Roboto"/>
                <a:cs typeface="Roboto"/>
                <a:sym typeface="Roboto"/>
              </a:rPr>
              <a:t> encoding</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"utf-8"</a:t>
            </a:r>
            <a:r>
              <a:rPr lang="es" sz="900">
                <a:solidFill>
                  <a:srgbClr val="666600"/>
                </a:solidFill>
                <a:highlight>
                  <a:srgbClr val="F7F7F7"/>
                </a:highlight>
                <a:latin typeface="Roboto"/>
                <a:ea typeface="Roboto"/>
                <a:cs typeface="Roboto"/>
                <a:sym typeface="Roboto"/>
              </a:rPr>
              <a:t>?&gt;</a:t>
            </a:r>
          </a:p>
          <a:p>
            <a:pPr lvl="0" rtl="0" algn="just">
              <a:lnSpc>
                <a:spcPct val="100000"/>
              </a:lnSpc>
              <a:spcBef>
                <a:spcPts val="800"/>
              </a:spcBef>
              <a:buNone/>
            </a:pPr>
            <a:r>
              <a:rPr lang="es" sz="900">
                <a:solidFill>
                  <a:srgbClr val="000088"/>
                </a:solidFill>
                <a:highlight>
                  <a:srgbClr val="F7F7F7"/>
                </a:highlight>
                <a:latin typeface="Roboto"/>
                <a:ea typeface="Roboto"/>
                <a:cs typeface="Roboto"/>
                <a:sym typeface="Roboto"/>
              </a:rPr>
              <a:t>&lt;layer-list</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xmlns:android</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"http://schemas.android.com/apk/res/android"</a:t>
            </a:r>
            <a:r>
              <a:rPr lang="es" sz="900">
                <a:solidFill>
                  <a:srgbClr val="000088"/>
                </a:solidFill>
                <a:highlight>
                  <a:srgbClr val="F7F7F7"/>
                </a:highlight>
                <a:latin typeface="Roboto"/>
                <a:ea typeface="Roboto"/>
                <a:cs typeface="Roboto"/>
                <a:sym typeface="Roboto"/>
              </a:rPr>
              <a:t>&gt;</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&lt;bitmap</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android:src</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"@drawable/android_red"</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android:gravity</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"center"</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android:top</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"10dp"</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android:left</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"10dp"</a:t>
            </a:r>
            <a:r>
              <a:rPr lang="es" sz="900">
                <a:solidFill>
                  <a:srgbClr val="000088"/>
                </a:solidFill>
                <a:highlight>
                  <a:srgbClr val="F7F7F7"/>
                </a:highlight>
                <a:latin typeface="Roboto"/>
                <a:ea typeface="Roboto"/>
                <a:cs typeface="Roboto"/>
                <a:sym typeface="Roboto"/>
              </a:rPr>
              <a:t>&gt;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&lt;bitmap</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android:src</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"@drawable/android_green"</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android:gravity</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"center"</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android:top</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"20dp"</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android:left</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"20dp"</a:t>
            </a:r>
            <a:r>
              <a:rPr lang="es" sz="900">
                <a:solidFill>
                  <a:srgbClr val="000088"/>
                </a:solidFill>
                <a:highlight>
                  <a:srgbClr val="F7F7F7"/>
                </a:highlight>
                <a:latin typeface="Roboto"/>
                <a:ea typeface="Roboto"/>
                <a:cs typeface="Roboto"/>
                <a:sym typeface="Roboto"/>
              </a:rPr>
              <a:t>&gt;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&lt;bitmap</a:t>
            </a: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android:src</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"@drawable/android_blue"</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882288"/>
                </a:solidFill>
                <a:highlight>
                  <a:srgbClr val="F7F7F7"/>
                </a:highlight>
                <a:latin typeface="Roboto"/>
                <a:ea typeface="Roboto"/>
                <a:cs typeface="Roboto"/>
                <a:sym typeface="Roboto"/>
              </a:rPr>
              <a:t>android:gravity</a:t>
            </a:r>
            <a:r>
              <a:rPr lang="es" sz="900">
                <a:solidFill>
                  <a:srgbClr val="666600"/>
                </a:solidFill>
                <a:highlight>
                  <a:srgbClr val="F7F7F7"/>
                </a:highlight>
                <a:latin typeface="Roboto"/>
                <a:ea typeface="Roboto"/>
                <a:cs typeface="Roboto"/>
                <a:sym typeface="Roboto"/>
              </a:rPr>
              <a:t>=</a:t>
            </a:r>
            <a:r>
              <a:rPr lang="es" sz="900">
                <a:solidFill>
                  <a:srgbClr val="880000"/>
                </a:solidFill>
                <a:highlight>
                  <a:srgbClr val="F7F7F7"/>
                </a:highlight>
                <a:latin typeface="Roboto"/>
                <a:ea typeface="Roboto"/>
                <a:cs typeface="Roboto"/>
                <a:sym typeface="Roboto"/>
              </a:rPr>
              <a:t>"center"</a:t>
            </a: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/&gt;</a:t>
            </a:r>
          </a:p>
          <a:p>
            <a:pPr lvl="0" rtl="0" algn="just">
              <a:lnSpc>
                <a:spcPct val="100000"/>
              </a:lnSpc>
              <a:spcBef>
                <a:spcPts val="800"/>
              </a:spcBef>
              <a:buNone/>
            </a:pPr>
            <a:r>
              <a:rPr lang="es" sz="900">
                <a:highlight>
                  <a:srgbClr val="F7F7F7"/>
                </a:highlight>
                <a:latin typeface="Roboto"/>
                <a:ea typeface="Roboto"/>
                <a:cs typeface="Roboto"/>
                <a:sym typeface="Roboto"/>
              </a:rPr>
              <a:t>    </a:t>
            </a:r>
            <a:r>
              <a:rPr lang="es" sz="900">
                <a:solidFill>
                  <a:srgbClr val="000088"/>
                </a:solidFill>
                <a:highlight>
                  <a:srgbClr val="F7F7F7"/>
                </a:highlight>
                <a:latin typeface="Roboto"/>
                <a:ea typeface="Roboto"/>
                <a:cs typeface="Roboto"/>
                <a:sym typeface="Roboto"/>
              </a:rPr>
              <a:t>&lt;/item&gt;</a:t>
            </a:r>
          </a:p>
          <a:p>
            <a:pPr lvl="0" rtl="0" algn="just">
              <a:lnSpc>
                <a:spcPct val="100000"/>
              </a:lnSpc>
              <a:spcBef>
                <a:spcPts val="800"/>
              </a:spcBef>
              <a:buNone/>
            </a:pPr>
            <a:r>
              <a:rPr lang="es" sz="900">
                <a:solidFill>
                  <a:srgbClr val="000088"/>
                </a:solidFill>
                <a:highlight>
                  <a:srgbClr val="F7F7F7"/>
                </a:highlight>
                <a:latin typeface="Roboto"/>
                <a:ea typeface="Roboto"/>
                <a:cs typeface="Roboto"/>
                <a:sym typeface="Roboto"/>
              </a:rPr>
              <a:t>&lt;/layer-list&gt;</a:t>
            </a:r>
          </a:p>
        </p:txBody>
      </p:sp>
      <p:pic>
        <p:nvPicPr>
          <p:cNvPr id="182" name="Shape 182"/>
          <p:cNvPicPr preferRelativeResize="0"/>
          <p:nvPr/>
        </p:nvPicPr>
        <p:blipFill>
          <a:blip r:embed="rId3">
            <a:alphaModFix/>
          </a:blip>
          <a:stretch>
            <a:fillRect/>
          </a:stretch>
        </p:blipFill>
        <p:spPr>
          <a:xfrm>
            <a:off x="6066200" y="2882262"/>
            <a:ext cx="1143000" cy="942975"/>
          </a:xfrm>
          <a:prstGeom prst="rect">
            <a:avLst/>
          </a:prstGeom>
          <a:noFill/>
          <a:ln>
            <a:noFill/>
          </a:ln>
        </p:spPr>
      </p:pic>
      <p:sp>
        <p:nvSpPr>
          <p:cNvPr id="183" name="Shape 183"/>
          <p:cNvSpPr txBox="1"/>
          <p:nvPr/>
        </p:nvSpPr>
        <p:spPr>
          <a:xfrm>
            <a:off x="4778450" y="1443950"/>
            <a:ext cx="3718500" cy="2472599"/>
          </a:xfrm>
          <a:prstGeom prst="rect">
            <a:avLst/>
          </a:prstGeom>
          <a:noFill/>
          <a:ln>
            <a:noFill/>
          </a:ln>
        </p:spPr>
        <p:txBody>
          <a:bodyPr anchorCtr="0" anchor="t" bIns="91425" lIns="91425" rIns="91425" tIns="91425">
            <a:noAutofit/>
          </a:bodyPr>
          <a:lstStyle/>
          <a:p>
            <a:pPr lvl="0">
              <a:spcBef>
                <a:spcPts val="0"/>
              </a:spcBef>
              <a:buNone/>
            </a:pPr>
            <a:r>
              <a:rPr lang="es" sz="1200">
                <a:latin typeface="Roboto"/>
                <a:ea typeface="Roboto"/>
                <a:cs typeface="Roboto"/>
                <a:sym typeface="Roboto"/>
              </a:rPr>
              <a:t>Ademas de imagenes podemos generar un listado de formas primitivas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s"/>
              <a:t>ANIMACIONES</a:t>
            </a:r>
          </a:p>
        </p:txBody>
      </p:sp>
      <p:sp>
        <p:nvSpPr>
          <p:cNvPr id="189" name="Shape 189"/>
          <p:cNvSpPr txBox="1"/>
          <p:nvPr/>
        </p:nvSpPr>
        <p:spPr>
          <a:xfrm>
            <a:off x="590550" y="1100300"/>
            <a:ext cx="7842000" cy="3728700"/>
          </a:xfrm>
          <a:prstGeom prst="rect">
            <a:avLst/>
          </a:prstGeom>
          <a:noFill/>
          <a:ln>
            <a:noFill/>
          </a:ln>
        </p:spPr>
        <p:txBody>
          <a:bodyPr anchorCtr="0" anchor="ctr" bIns="91425" lIns="91425" rIns="91425" tIns="91425">
            <a:noAutofit/>
          </a:bodyPr>
          <a:lstStyle/>
          <a:p>
            <a:pPr lvl="0" rtl="0">
              <a:spcBef>
                <a:spcPts val="0"/>
              </a:spcBef>
              <a:buNone/>
            </a:pPr>
            <a:r>
              <a:rPr lang="es" sz="1100">
                <a:latin typeface="Roboto"/>
                <a:ea typeface="Roboto"/>
                <a:cs typeface="Roboto"/>
                <a:sym typeface="Roboto"/>
              </a:rPr>
              <a:t>Android dispone de tres mecanismos para crear animaciones en las aplicaciones:</a:t>
            </a:r>
          </a:p>
          <a:p>
            <a:pPr lvl="0" rtl="0">
              <a:spcBef>
                <a:spcPts val="0"/>
              </a:spcBef>
              <a:buNone/>
            </a:pPr>
            <a:r>
              <a:rPr lang="es" sz="1100">
                <a:latin typeface="Roboto"/>
                <a:ea typeface="Roboto"/>
                <a:cs typeface="Roboto"/>
                <a:sym typeface="Roboto"/>
              </a:rPr>
              <a:t>- </a:t>
            </a:r>
            <a:r>
              <a:rPr b="1" lang="es" sz="1100">
                <a:latin typeface="Roboto"/>
                <a:ea typeface="Roboto"/>
                <a:cs typeface="Roboto"/>
                <a:sym typeface="Roboto"/>
              </a:rPr>
              <a:t>AnimationDrawable</a:t>
            </a:r>
            <a:r>
              <a:rPr lang="es" sz="1100">
                <a:latin typeface="Roboto"/>
                <a:ea typeface="Roboto"/>
                <a:cs typeface="Roboto"/>
                <a:sym typeface="Roboto"/>
              </a:rPr>
              <a:t>: mediante esta clase, ya vista en el apartado anterior, podemos crear drawables que reproducen una animación fotograma a fotograma (en inglés se denomina Frame Animation).</a:t>
            </a:r>
          </a:p>
          <a:p>
            <a:pPr lvl="0" rtl="0">
              <a:spcBef>
                <a:spcPts val="0"/>
              </a:spcBef>
              <a:buNone/>
            </a:pPr>
            <a:r>
              <a:rPr lang="es" sz="1100">
                <a:latin typeface="Roboto"/>
                <a:ea typeface="Roboto"/>
                <a:cs typeface="Roboto"/>
                <a:sym typeface="Roboto"/>
              </a:rPr>
              <a:t>- </a:t>
            </a:r>
            <a:r>
              <a:rPr b="1" lang="es" sz="1100">
                <a:latin typeface="Roboto"/>
                <a:ea typeface="Roboto"/>
                <a:cs typeface="Roboto"/>
                <a:sym typeface="Roboto"/>
              </a:rPr>
              <a:t>Animaciones Tween</a:t>
            </a:r>
            <a:r>
              <a:rPr lang="es" sz="1100">
                <a:latin typeface="Roboto"/>
                <a:ea typeface="Roboto"/>
                <a:cs typeface="Roboto"/>
                <a:sym typeface="Roboto"/>
              </a:rPr>
              <a:t>: crean efectos de translación, rotación, zoom y alfa a cualquier vista de una aplicación Android, cambiando su representación en la pantalla.</a:t>
            </a:r>
          </a:p>
          <a:p>
            <a:pPr lvl="0" rtl="0">
              <a:spcBef>
                <a:spcPts val="0"/>
              </a:spcBef>
              <a:buNone/>
            </a:pPr>
            <a:r>
              <a:rPr lang="es" sz="1100">
                <a:latin typeface="Roboto"/>
                <a:ea typeface="Roboto"/>
                <a:cs typeface="Roboto"/>
                <a:sym typeface="Roboto"/>
              </a:rPr>
              <a:t>- </a:t>
            </a:r>
            <a:r>
              <a:rPr b="1" lang="es" sz="1100">
                <a:latin typeface="Roboto"/>
                <a:ea typeface="Roboto"/>
                <a:cs typeface="Roboto"/>
                <a:sym typeface="Roboto"/>
              </a:rPr>
              <a:t>API de animación de Android</a:t>
            </a:r>
            <a:r>
              <a:rPr lang="es" sz="1100">
                <a:latin typeface="Roboto"/>
                <a:ea typeface="Roboto"/>
                <a:cs typeface="Roboto"/>
                <a:sym typeface="Roboto"/>
              </a:rPr>
              <a:t>: anima cualquier propiedad de un objeto Java sea del tipo Vista o no, modificando el objeto en sí mismo.</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