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2" name="Shape 72"/>
        <p:cNvGrpSpPr/>
        <p:nvPr/>
      </p:nvGrpSpPr>
      <p:grpSpPr>
        <a:xfrm>
          <a:off x="0" y="0"/>
          <a:ext cx="0" cy="0"/>
          <a:chOff x="0" y="0"/>
          <a:chExt cx="0" cy="0"/>
        </a:xfrm>
      </p:grpSpPr>
      <p:sp>
        <p:nvSpPr>
          <p:cNvPr id="73" name="Shape 73"/>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6" name="Shape 76"/>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77" name="Shape 7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80" name="Shape 8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1" name="Shape 81"/>
        <p:cNvGrpSpPr/>
        <p:nvPr/>
      </p:nvGrpSpPr>
      <p:grpSpPr>
        <a:xfrm>
          <a:off x="0" y="0"/>
          <a:ext cx="0" cy="0"/>
          <a:chOff x="0" y="0"/>
          <a:chExt cx="0" cy="0"/>
        </a:xfrm>
      </p:grpSpPr>
      <p:sp>
        <p:nvSpPr>
          <p:cNvPr id="82" name="Shape 82"/>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7" name="Shape 87"/>
        <p:cNvGrpSpPr/>
        <p:nvPr/>
      </p:nvGrpSpPr>
      <p:grpSpPr>
        <a:xfrm>
          <a:off x="0" y="0"/>
          <a:ext cx="0" cy="0"/>
          <a:chOff x="0" y="0"/>
          <a:chExt cx="0" cy="0"/>
        </a:xfrm>
      </p:grpSpPr>
      <p:sp>
        <p:nvSpPr>
          <p:cNvPr id="88" name="Shape 8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2" name="Shape 92"/>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3" name="Shape 9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8" name="Shape 9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99" name="Shape 99"/>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100" name="Shape 100"/>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01" name="Shape 101"/>
        <p:cNvGrpSpPr/>
        <p:nvPr/>
      </p:nvGrpSpPr>
      <p:grpSpPr>
        <a:xfrm>
          <a:off x="0" y="0"/>
          <a:ext cx="0" cy="0"/>
          <a:chOff x="0" y="0"/>
          <a:chExt cx="0" cy="0"/>
        </a:xfrm>
      </p:grpSpPr>
      <p:sp>
        <p:nvSpPr>
          <p:cNvPr id="102" name="Shape 102"/>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4" name="Shape 104"/>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06" name="Shape 10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09" name="Shape 10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10" name="Shape 110"/>
        <p:cNvGrpSpPr/>
        <p:nvPr/>
      </p:nvGrpSpPr>
      <p:grpSpPr>
        <a:xfrm>
          <a:off x="0" y="0"/>
          <a:ext cx="0" cy="0"/>
          <a:chOff x="0" y="0"/>
          <a:chExt cx="0" cy="0"/>
        </a:xfrm>
      </p:grpSpPr>
      <p:sp>
        <p:nvSpPr>
          <p:cNvPr id="111" name="Shape 111"/>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14" name="Shape 114"/>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16" name="Shape 1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7" name="Shape 117"/>
        <p:cNvGrpSpPr/>
        <p:nvPr/>
      </p:nvGrpSpPr>
      <p:grpSpPr>
        <a:xfrm>
          <a:off x="0" y="0"/>
          <a:ext cx="0" cy="0"/>
          <a:chOff x="0" y="0"/>
          <a:chExt cx="0" cy="0"/>
        </a:xfrm>
      </p:grpSpPr>
      <p:sp>
        <p:nvSpPr>
          <p:cNvPr id="118" name="Shape 118"/>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21" name="Shape 12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22" name="Shape 122"/>
        <p:cNvGrpSpPr/>
        <p:nvPr/>
      </p:nvGrpSpPr>
      <p:grpSpPr>
        <a:xfrm>
          <a:off x="0" y="0"/>
          <a:ext cx="0" cy="0"/>
          <a:chOff x="0" y="0"/>
          <a:chExt cx="0" cy="0"/>
        </a:xfrm>
      </p:grpSpPr>
      <p:sp>
        <p:nvSpPr>
          <p:cNvPr id="123" name="Shape 123"/>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24" name="Shape 124"/>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5" name="Shape 1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 name="Shape 126"/>
        <p:cNvGrpSpPr/>
        <p:nvPr/>
      </p:nvGrpSpPr>
      <p:grpSpPr>
        <a:xfrm>
          <a:off x="0" y="0"/>
          <a:ext cx="0" cy="0"/>
          <a:chOff x="0" y="0"/>
          <a:chExt cx="0" cy="0"/>
        </a:xfrm>
      </p:grpSpPr>
      <p:sp>
        <p:nvSpPr>
          <p:cNvPr id="127" name="Shape 12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6" name="Shape 226"/>
        <p:cNvGrpSpPr/>
        <p:nvPr/>
      </p:nvGrpSpPr>
      <p:grpSpPr>
        <a:xfrm>
          <a:off x="0" y="0"/>
          <a:ext cx="0" cy="0"/>
          <a:chOff x="0" y="0"/>
          <a:chExt cx="0" cy="0"/>
        </a:xfrm>
      </p:grpSpPr>
      <p:sp>
        <p:nvSpPr>
          <p:cNvPr id="227" name="Shape 227"/>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229" name="Shape 229"/>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30" name="Shape 230"/>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231" name="Shape 23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32" name="Shape 232"/>
        <p:cNvGrpSpPr/>
        <p:nvPr/>
      </p:nvGrpSpPr>
      <p:grpSpPr>
        <a:xfrm>
          <a:off x="0" y="0"/>
          <a:ext cx="0" cy="0"/>
          <a:chOff x="0" y="0"/>
          <a:chExt cx="0" cy="0"/>
        </a:xfrm>
      </p:grpSpPr>
      <p:sp>
        <p:nvSpPr>
          <p:cNvPr id="233" name="Shape 233"/>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234" name="Shape 23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35" name="Shape 235"/>
        <p:cNvGrpSpPr/>
        <p:nvPr/>
      </p:nvGrpSpPr>
      <p:grpSpPr>
        <a:xfrm>
          <a:off x="0" y="0"/>
          <a:ext cx="0" cy="0"/>
          <a:chOff x="0" y="0"/>
          <a:chExt cx="0" cy="0"/>
        </a:xfrm>
      </p:grpSpPr>
      <p:sp>
        <p:nvSpPr>
          <p:cNvPr id="236" name="Shape 236"/>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38" name="Shape 238"/>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9" name="Shape 239"/>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0" name="Shape 24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1" name="Shape 241"/>
        <p:cNvGrpSpPr/>
        <p:nvPr/>
      </p:nvGrpSpPr>
      <p:grpSpPr>
        <a:xfrm>
          <a:off x="0" y="0"/>
          <a:ext cx="0" cy="0"/>
          <a:chOff x="0" y="0"/>
          <a:chExt cx="0" cy="0"/>
        </a:xfrm>
      </p:grpSpPr>
      <p:sp>
        <p:nvSpPr>
          <p:cNvPr id="242" name="Shape 242"/>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4" name="Shape 244"/>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5" name="Shape 245"/>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6" name="Shape 246"/>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7" name="Shape 24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8" name="Shape 248"/>
        <p:cNvGrpSpPr/>
        <p:nvPr/>
      </p:nvGrpSpPr>
      <p:grpSpPr>
        <a:xfrm>
          <a:off x="0" y="0"/>
          <a:ext cx="0" cy="0"/>
          <a:chOff x="0" y="0"/>
          <a:chExt cx="0" cy="0"/>
        </a:xfrm>
      </p:grpSpPr>
      <p:sp>
        <p:nvSpPr>
          <p:cNvPr id="249" name="Shape 249"/>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51" name="Shape 251"/>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252" name="Shape 25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253" name="Shape 253"/>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254" name="Shape 254"/>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55" name="Shape 255"/>
        <p:cNvGrpSpPr/>
        <p:nvPr/>
      </p:nvGrpSpPr>
      <p:grpSpPr>
        <a:xfrm>
          <a:off x="0" y="0"/>
          <a:ext cx="0" cy="0"/>
          <a:chOff x="0" y="0"/>
          <a:chExt cx="0" cy="0"/>
        </a:xfrm>
      </p:grpSpPr>
      <p:sp>
        <p:nvSpPr>
          <p:cNvPr id="256" name="Shape 256"/>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58" name="Shape 258"/>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59" name="Shape 259"/>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260" name="Shape 2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61" name="Shape 261"/>
        <p:cNvGrpSpPr/>
        <p:nvPr/>
      </p:nvGrpSpPr>
      <p:grpSpPr>
        <a:xfrm>
          <a:off x="0" y="0"/>
          <a:ext cx="0" cy="0"/>
          <a:chOff x="0" y="0"/>
          <a:chExt cx="0" cy="0"/>
        </a:xfrm>
      </p:grpSpPr>
      <p:sp>
        <p:nvSpPr>
          <p:cNvPr id="262" name="Shape 262"/>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263" name="Shape 26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264" name="Shape 264"/>
        <p:cNvGrpSpPr/>
        <p:nvPr/>
      </p:nvGrpSpPr>
      <p:grpSpPr>
        <a:xfrm>
          <a:off x="0" y="0"/>
          <a:ext cx="0" cy="0"/>
          <a:chOff x="0" y="0"/>
          <a:chExt cx="0" cy="0"/>
        </a:xfrm>
      </p:grpSpPr>
      <p:sp>
        <p:nvSpPr>
          <p:cNvPr id="265" name="Shape 265"/>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67" name="Shape 267"/>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268" name="Shape 268"/>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69" name="Shape 269"/>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270" name="Shape 27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1" name="Shape 271"/>
        <p:cNvGrpSpPr/>
        <p:nvPr/>
      </p:nvGrpSpPr>
      <p:grpSpPr>
        <a:xfrm>
          <a:off x="0" y="0"/>
          <a:ext cx="0" cy="0"/>
          <a:chOff x="0" y="0"/>
          <a:chExt cx="0" cy="0"/>
        </a:xfrm>
      </p:grpSpPr>
      <p:sp>
        <p:nvSpPr>
          <p:cNvPr id="272" name="Shape 272"/>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4" name="Shape 274"/>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275" name="Shape 27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276" name="Shape 276"/>
        <p:cNvGrpSpPr/>
        <p:nvPr/>
      </p:nvGrpSpPr>
      <p:grpSpPr>
        <a:xfrm>
          <a:off x="0" y="0"/>
          <a:ext cx="0" cy="0"/>
          <a:chOff x="0" y="0"/>
          <a:chExt cx="0" cy="0"/>
        </a:xfrm>
      </p:grpSpPr>
      <p:sp>
        <p:nvSpPr>
          <p:cNvPr id="277" name="Shape 277"/>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278" name="Shape 278"/>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79" name="Shape 27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0" name="Shape 280"/>
        <p:cNvGrpSpPr/>
        <p:nvPr/>
      </p:nvGrpSpPr>
      <p:grpSpPr>
        <a:xfrm>
          <a:off x="0" y="0"/>
          <a:ext cx="0" cy="0"/>
          <a:chOff x="0" y="0"/>
          <a:chExt cx="0" cy="0"/>
        </a:xfrm>
      </p:grpSpPr>
      <p:sp>
        <p:nvSpPr>
          <p:cNvPr id="281" name="Shape 28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0" name="Shape 70"/>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1" name="Shape 71"/>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222" name="Shape 222"/>
        <p:cNvGrpSpPr/>
        <p:nvPr/>
      </p:nvGrpSpPr>
      <p:grpSpPr>
        <a:xfrm>
          <a:off x="0" y="0"/>
          <a:ext cx="0" cy="0"/>
          <a:chOff x="0" y="0"/>
          <a:chExt cx="0" cy="0"/>
        </a:xfrm>
      </p:grpSpPr>
      <p:sp>
        <p:nvSpPr>
          <p:cNvPr id="223" name="Shape 223"/>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224" name="Shape 224"/>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225" name="Shape 225"/>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460950" y="1536925"/>
            <a:ext cx="8222100" cy="2255099"/>
          </a:xfrm>
          <a:prstGeom prst="rect">
            <a:avLst/>
          </a:prstGeom>
        </p:spPr>
        <p:txBody>
          <a:bodyPr anchorCtr="0" anchor="b" bIns="91425" lIns="91425" rIns="91425" tIns="91425">
            <a:noAutofit/>
          </a:bodyPr>
          <a:lstStyle/>
          <a:p>
            <a:pPr lvl="0" rtl="0">
              <a:spcBef>
                <a:spcPts val="0"/>
              </a:spcBef>
              <a:buNone/>
            </a:pPr>
            <a:r>
              <a:rPr lang="es"/>
              <a:t>NOTIFICACIONES</a:t>
            </a:r>
          </a:p>
          <a:p>
            <a:pPr lvl="0" rtl="0">
              <a:spcBef>
                <a:spcPts val="0"/>
              </a:spcBef>
              <a:buNone/>
            </a:pPr>
            <a:r>
              <a:rPr lang="es"/>
              <a:t>SNACKBAR</a:t>
            </a:r>
          </a:p>
          <a:p>
            <a:pPr lvl="0">
              <a:spcBef>
                <a:spcPts val="0"/>
              </a:spcBef>
              <a:buNone/>
            </a:pPr>
            <a:r>
              <a:rPr lang="es"/>
              <a:t>DIALOGOS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DIALOG</a:t>
            </a:r>
          </a:p>
          <a:p>
            <a:pPr lvl="0">
              <a:spcBef>
                <a:spcPts val="0"/>
              </a:spcBef>
              <a:buNone/>
            </a:pPr>
            <a:r>
              <a:rPr lang="es" sz="1000"/>
              <a:t>implementación</a:t>
            </a:r>
          </a:p>
        </p:txBody>
      </p:sp>
      <p:sp>
        <p:nvSpPr>
          <p:cNvPr id="201" name="Shape 201"/>
          <p:cNvSpPr txBox="1"/>
          <p:nvPr/>
        </p:nvSpPr>
        <p:spPr>
          <a:xfrm>
            <a:off x="331850" y="751000"/>
            <a:ext cx="8505299" cy="969300"/>
          </a:xfrm>
          <a:prstGeom prst="rect">
            <a:avLst/>
          </a:prstGeom>
          <a:noFill/>
          <a:ln>
            <a:noFill/>
          </a:ln>
        </p:spPr>
        <p:txBody>
          <a:bodyPr anchorCtr="0" anchor="t" bIns="91425" lIns="91425" rIns="91425" tIns="91425">
            <a:noAutofit/>
          </a:bodyPr>
          <a:lstStyle/>
          <a:p>
            <a:pPr lvl="0" rtl="0">
              <a:spcBef>
                <a:spcPts val="0"/>
              </a:spcBef>
              <a:buNone/>
            </a:pPr>
            <a:r>
              <a:rPr lang="es" sz="1100">
                <a:latin typeface="Roboto"/>
                <a:ea typeface="Roboto"/>
                <a:cs typeface="Roboto"/>
                <a:sym typeface="Roboto"/>
              </a:rPr>
              <a:t>Un diálogo se construye mediante un builder que nos ofrece Android e invocando a la clase AlertDialog. Para construirlo deberemos</a:t>
            </a:r>
          </a:p>
          <a:p>
            <a:pPr indent="-298450" lvl="0" marL="457200" rtl="0">
              <a:spcBef>
                <a:spcPts val="0"/>
              </a:spcBef>
              <a:buSzPct val="100000"/>
              <a:buFont typeface="Roboto"/>
              <a:buAutoNum type="arabicParenR"/>
            </a:pPr>
            <a:r>
              <a:rPr lang="es" sz="1100">
                <a:latin typeface="Roboto"/>
                <a:ea typeface="Roboto"/>
                <a:cs typeface="Roboto"/>
                <a:sym typeface="Roboto"/>
              </a:rPr>
              <a:t>Instanciar el constructor del AlertDialog</a:t>
            </a: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indent="-298450" lvl="0" marL="457200" rtl="0">
              <a:spcBef>
                <a:spcPts val="0"/>
              </a:spcBef>
              <a:buSzPct val="100000"/>
              <a:buFont typeface="Roboto"/>
              <a:buAutoNum type="arabicParenR"/>
            </a:pPr>
            <a:r>
              <a:rPr lang="es" sz="1100">
                <a:latin typeface="Roboto"/>
                <a:ea typeface="Roboto"/>
                <a:cs typeface="Roboto"/>
                <a:sym typeface="Roboto"/>
              </a:rPr>
              <a:t>construir los componentes del Diálogo: titulo y mensaje.</a:t>
            </a: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indent="-298450" lvl="0" marL="457200" rtl="0">
              <a:spcBef>
                <a:spcPts val="0"/>
              </a:spcBef>
              <a:buSzPct val="100000"/>
              <a:buFont typeface="Roboto"/>
              <a:buAutoNum type="arabicParenR"/>
            </a:pPr>
            <a:r>
              <a:rPr lang="es" sz="1100">
                <a:latin typeface="Roboto"/>
                <a:ea typeface="Roboto"/>
                <a:cs typeface="Roboto"/>
                <a:sym typeface="Roboto"/>
              </a:rPr>
              <a:t>Agregar los botones</a:t>
            </a: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indent="-298450" lvl="0" marL="457200" rtl="0">
              <a:spcBef>
                <a:spcPts val="0"/>
              </a:spcBef>
              <a:buSzPct val="100000"/>
              <a:buFont typeface="Roboto"/>
              <a:buAutoNum type="arabicParenR"/>
            </a:pPr>
            <a:r>
              <a:rPr lang="es" sz="1100">
                <a:latin typeface="Roboto"/>
                <a:ea typeface="Roboto"/>
                <a:cs typeface="Roboto"/>
                <a:sym typeface="Roboto"/>
              </a:rPr>
              <a:t>Obtener el dialogo invocando el metodo create();</a:t>
            </a:r>
          </a:p>
          <a:p>
            <a:pPr lvl="0" rtl="0">
              <a:spcBef>
                <a:spcPts val="0"/>
              </a:spcBef>
              <a:buNone/>
            </a:pPr>
            <a:r>
              <a:t/>
            </a:r>
            <a:endParaRPr sz="1200">
              <a:latin typeface="Roboto"/>
              <a:ea typeface="Roboto"/>
              <a:cs typeface="Roboto"/>
              <a:sym typeface="Roboto"/>
            </a:endParaRPr>
          </a:p>
          <a:p>
            <a:pPr indent="0" lvl="0" marL="457200">
              <a:spcBef>
                <a:spcPts val="0"/>
              </a:spcBef>
              <a:buNone/>
            </a:pPr>
            <a:r>
              <a:t/>
            </a:r>
            <a:endParaRPr/>
          </a:p>
        </p:txBody>
      </p:sp>
      <p:sp>
        <p:nvSpPr>
          <p:cNvPr id="202" name="Shape 202"/>
          <p:cNvSpPr txBox="1"/>
          <p:nvPr/>
        </p:nvSpPr>
        <p:spPr>
          <a:xfrm>
            <a:off x="2780400" y="1208975"/>
            <a:ext cx="3462299" cy="305699"/>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AlertDialog.Builder builder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AlertDialog.Builder(</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a:t>
            </a:r>
          </a:p>
        </p:txBody>
      </p:sp>
      <p:sp>
        <p:nvSpPr>
          <p:cNvPr id="203" name="Shape 203"/>
          <p:cNvSpPr txBox="1"/>
          <p:nvPr/>
        </p:nvSpPr>
        <p:spPr>
          <a:xfrm>
            <a:off x="3135450" y="1720300"/>
            <a:ext cx="2873100" cy="567599"/>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builder.setMessage(</a:t>
            </a:r>
            <a:r>
              <a:rPr b="1" lang="es" sz="1000">
                <a:solidFill>
                  <a:srgbClr val="008000"/>
                </a:solidFill>
                <a:highlight>
                  <a:srgbClr val="FFFFFF"/>
                </a:highlight>
                <a:latin typeface="Roboto"/>
                <a:ea typeface="Roboto"/>
                <a:cs typeface="Roboto"/>
                <a:sym typeface="Roboto"/>
              </a:rPr>
              <a:t>"MENSAJE"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.setTitle(</a:t>
            </a:r>
            <a:r>
              <a:rPr b="1" lang="es" sz="1000">
                <a:solidFill>
                  <a:srgbClr val="008000"/>
                </a:solidFill>
                <a:highlight>
                  <a:srgbClr val="FFFFFF"/>
                </a:highlight>
                <a:latin typeface="Roboto"/>
                <a:ea typeface="Roboto"/>
                <a:cs typeface="Roboto"/>
                <a:sym typeface="Roboto"/>
              </a:rPr>
              <a:t>"TITULO"</a:t>
            </a:r>
            <a:r>
              <a:rPr lang="es" sz="1000">
                <a:highlight>
                  <a:srgbClr val="FFFFFF"/>
                </a:highlight>
                <a:latin typeface="Roboto"/>
                <a:ea typeface="Roboto"/>
                <a:cs typeface="Roboto"/>
                <a:sym typeface="Roboto"/>
              </a:rPr>
              <a:t>);</a:t>
            </a:r>
          </a:p>
        </p:txBody>
      </p:sp>
      <p:sp>
        <p:nvSpPr>
          <p:cNvPr id="204" name="Shape 204"/>
          <p:cNvSpPr txBox="1"/>
          <p:nvPr/>
        </p:nvSpPr>
        <p:spPr>
          <a:xfrm>
            <a:off x="4135375" y="4471100"/>
            <a:ext cx="2741999" cy="480299"/>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AlertDialog dialog = builder.create();</a:t>
            </a:r>
          </a:p>
        </p:txBody>
      </p:sp>
      <p:sp>
        <p:nvSpPr>
          <p:cNvPr id="205" name="Shape 205"/>
          <p:cNvSpPr txBox="1"/>
          <p:nvPr/>
        </p:nvSpPr>
        <p:spPr>
          <a:xfrm>
            <a:off x="6724100" y="2825025"/>
            <a:ext cx="2165699" cy="1466999"/>
          </a:xfrm>
          <a:prstGeom prst="rect">
            <a:avLst/>
          </a:prstGeom>
          <a:noFill/>
          <a:ln>
            <a:noFill/>
          </a:ln>
        </p:spPr>
        <p:txBody>
          <a:bodyPr anchorCtr="0" anchor="t" bIns="91425" lIns="91425" rIns="91425" tIns="91425">
            <a:noAutofit/>
          </a:bodyPr>
          <a:lstStyle/>
          <a:p>
            <a:pPr lvl="0">
              <a:spcBef>
                <a:spcPts val="0"/>
              </a:spcBef>
              <a:buNone/>
            </a:pPr>
            <a:r>
              <a:rPr lang="es"/>
              <a:t>OJO: PARA MOSTRAR EL DIALOGO HAY QUE LLAMAR AL MÉTODO SHOW();</a:t>
            </a:r>
          </a:p>
        </p:txBody>
      </p:sp>
      <p:sp>
        <p:nvSpPr>
          <p:cNvPr id="206" name="Shape 206"/>
          <p:cNvSpPr txBox="1"/>
          <p:nvPr/>
        </p:nvSpPr>
        <p:spPr>
          <a:xfrm>
            <a:off x="2572950" y="2458287"/>
            <a:ext cx="3877200" cy="1641600"/>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900">
                <a:solidFill>
                  <a:srgbClr val="808080"/>
                </a:solidFill>
                <a:highlight>
                  <a:srgbClr val="FFFFFF"/>
                </a:highlight>
                <a:latin typeface="Roboto"/>
                <a:ea typeface="Roboto"/>
                <a:cs typeface="Roboto"/>
                <a:sym typeface="Roboto"/>
              </a:rPr>
              <a:t>// Add the buttons</a:t>
            </a:r>
          </a:p>
          <a:p>
            <a:pPr lvl="0" rtl="0">
              <a:spcBef>
                <a:spcPts val="0"/>
              </a:spcBef>
              <a:buNone/>
            </a:pPr>
            <a:r>
              <a:rPr lang="es" sz="900">
                <a:highlight>
                  <a:srgbClr val="FFFFFF"/>
                </a:highlight>
                <a:latin typeface="Roboto"/>
                <a:ea typeface="Roboto"/>
                <a:cs typeface="Roboto"/>
                <a:sym typeface="Roboto"/>
              </a:rPr>
              <a:t>builder.setPositiveButton(</a:t>
            </a:r>
            <a:r>
              <a:rPr b="1" lang="es" sz="900">
                <a:solidFill>
                  <a:srgbClr val="008000"/>
                </a:solidFill>
                <a:highlight>
                  <a:srgbClr val="FFFFFF"/>
                </a:highlight>
                <a:latin typeface="Roboto"/>
                <a:ea typeface="Roboto"/>
                <a:cs typeface="Roboto"/>
                <a:sym typeface="Roboto"/>
              </a:rPr>
              <a:t>"ok"</a:t>
            </a: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new </a:t>
            </a:r>
            <a:r>
              <a:rPr lang="es" sz="900">
                <a:highlight>
                  <a:srgbClr val="FFFFFF"/>
                </a:highlight>
                <a:latin typeface="Roboto"/>
                <a:ea typeface="Roboto"/>
                <a:cs typeface="Roboto"/>
                <a:sym typeface="Roboto"/>
              </a:rPr>
              <a:t>DialogInterface.OnClickListener()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public void </a:t>
            </a:r>
            <a:r>
              <a:rPr lang="es" sz="900">
                <a:highlight>
                  <a:srgbClr val="FFFFFF"/>
                </a:highlight>
                <a:latin typeface="Roboto"/>
                <a:ea typeface="Roboto"/>
                <a:cs typeface="Roboto"/>
                <a:sym typeface="Roboto"/>
              </a:rPr>
              <a:t>onClick(DialogInterface dialog, </a:t>
            </a:r>
            <a:r>
              <a:rPr b="1" lang="es" sz="900">
                <a:solidFill>
                  <a:srgbClr val="000080"/>
                </a:solidFill>
                <a:highlight>
                  <a:srgbClr val="FFFFFF"/>
                </a:highlight>
                <a:latin typeface="Roboto"/>
                <a:ea typeface="Roboto"/>
                <a:cs typeface="Roboto"/>
                <a:sym typeface="Roboto"/>
              </a:rPr>
              <a:t>int </a:t>
            </a:r>
            <a:r>
              <a:rPr lang="es" sz="900">
                <a:highlight>
                  <a:srgbClr val="FFFFFF"/>
                </a:highlight>
                <a:latin typeface="Roboto"/>
                <a:ea typeface="Roboto"/>
                <a:cs typeface="Roboto"/>
                <a:sym typeface="Roboto"/>
              </a:rPr>
              <a:t>id) {</a:t>
            </a:r>
          </a:p>
          <a:p>
            <a:pPr lvl="0" rtl="0">
              <a:spcBef>
                <a:spcPts val="0"/>
              </a:spcBef>
              <a:buNone/>
            </a:pPr>
            <a:r>
              <a:rPr lang="es" sz="900">
                <a:highlight>
                  <a:srgbClr val="FFFFFF"/>
                </a:highlight>
                <a:latin typeface="Roboto"/>
                <a:ea typeface="Roboto"/>
                <a:cs typeface="Roboto"/>
                <a:sym typeface="Roboto"/>
              </a:rPr>
              <a:t>       </a:t>
            </a:r>
            <a:r>
              <a:rPr i="1" lang="es" sz="900">
                <a:solidFill>
                  <a:srgbClr val="808080"/>
                </a:solidFill>
                <a:highlight>
                  <a:srgbClr val="FFFFFF"/>
                </a:highlight>
                <a:latin typeface="Roboto"/>
                <a:ea typeface="Roboto"/>
                <a:cs typeface="Roboto"/>
                <a:sym typeface="Roboto"/>
              </a:rPr>
              <a:t>// User clicked OK button</a:t>
            </a:r>
          </a:p>
          <a:p>
            <a:pPr lvl="0" rtl="0">
              <a:spcBef>
                <a:spcPts val="0"/>
              </a:spcBef>
              <a:buNone/>
            </a:pPr>
            <a:r>
              <a:rPr i="1" lang="es" sz="900">
                <a:solidFill>
                  <a:srgbClr val="808080"/>
                </a:solidFill>
                <a:highlight>
                  <a:srgbClr val="FFFFFF"/>
                </a:highlight>
                <a:latin typeface="Roboto"/>
                <a:ea typeface="Roboto"/>
                <a:cs typeface="Roboto"/>
                <a:sym typeface="Roboto"/>
              </a:rPr>
              <a:t>   </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builder.setNegativeButton(</a:t>
            </a:r>
            <a:r>
              <a:rPr b="1" lang="es" sz="900">
                <a:solidFill>
                  <a:srgbClr val="008000"/>
                </a:solidFill>
                <a:highlight>
                  <a:srgbClr val="FFFFFF"/>
                </a:highlight>
                <a:latin typeface="Roboto"/>
                <a:ea typeface="Roboto"/>
                <a:cs typeface="Roboto"/>
                <a:sym typeface="Roboto"/>
              </a:rPr>
              <a:t>"cancel"</a:t>
            </a: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new </a:t>
            </a:r>
            <a:r>
              <a:rPr lang="es" sz="900">
                <a:highlight>
                  <a:srgbClr val="FFFFFF"/>
                </a:highlight>
                <a:latin typeface="Roboto"/>
                <a:ea typeface="Roboto"/>
                <a:cs typeface="Roboto"/>
                <a:sym typeface="Roboto"/>
              </a:rPr>
              <a:t>DialogInterface.OnClickListener() {</a:t>
            </a:r>
          </a:p>
          <a:p>
            <a:pPr lvl="0" rtl="0">
              <a:spcBef>
                <a:spcPts val="0"/>
              </a:spcBef>
              <a:buNone/>
            </a:pPr>
            <a:r>
              <a:rPr lang="es" sz="900">
                <a:highlight>
                  <a:srgbClr val="FFFFFF"/>
                </a:highlight>
                <a:latin typeface="Roboto"/>
                <a:ea typeface="Roboto"/>
                <a:cs typeface="Roboto"/>
                <a:sym typeface="Roboto"/>
              </a:rPr>
              <a:t>   </a:t>
            </a:r>
            <a:r>
              <a:rPr b="1" lang="es" sz="900">
                <a:solidFill>
                  <a:srgbClr val="000080"/>
                </a:solidFill>
                <a:highlight>
                  <a:srgbClr val="FFFFFF"/>
                </a:highlight>
                <a:latin typeface="Roboto"/>
                <a:ea typeface="Roboto"/>
                <a:cs typeface="Roboto"/>
                <a:sym typeface="Roboto"/>
              </a:rPr>
              <a:t>public void </a:t>
            </a:r>
            <a:r>
              <a:rPr lang="es" sz="900">
                <a:highlight>
                  <a:srgbClr val="FFFFFF"/>
                </a:highlight>
                <a:latin typeface="Roboto"/>
                <a:ea typeface="Roboto"/>
                <a:cs typeface="Roboto"/>
                <a:sym typeface="Roboto"/>
              </a:rPr>
              <a:t>onClick(DialogInterface dialog, </a:t>
            </a:r>
            <a:r>
              <a:rPr b="1" lang="es" sz="900">
                <a:solidFill>
                  <a:srgbClr val="000080"/>
                </a:solidFill>
                <a:highlight>
                  <a:srgbClr val="FFFFFF"/>
                </a:highlight>
                <a:latin typeface="Roboto"/>
                <a:ea typeface="Roboto"/>
                <a:cs typeface="Roboto"/>
                <a:sym typeface="Roboto"/>
              </a:rPr>
              <a:t>int </a:t>
            </a:r>
            <a:r>
              <a:rPr lang="es" sz="900">
                <a:highlight>
                  <a:srgbClr val="FFFFFF"/>
                </a:highlight>
                <a:latin typeface="Roboto"/>
                <a:ea typeface="Roboto"/>
                <a:cs typeface="Roboto"/>
                <a:sym typeface="Roboto"/>
              </a:rPr>
              <a:t>id) {</a:t>
            </a:r>
          </a:p>
          <a:p>
            <a:pPr lvl="0" rtl="0">
              <a:spcBef>
                <a:spcPts val="0"/>
              </a:spcBef>
              <a:buNone/>
            </a:pPr>
            <a:r>
              <a:rPr lang="es" sz="900">
                <a:highlight>
                  <a:srgbClr val="FFFFFF"/>
                </a:highlight>
                <a:latin typeface="Roboto"/>
                <a:ea typeface="Roboto"/>
                <a:cs typeface="Roboto"/>
                <a:sym typeface="Roboto"/>
              </a:rPr>
              <a:t>       </a:t>
            </a:r>
            <a:r>
              <a:rPr i="1" lang="es" sz="900">
                <a:solidFill>
                  <a:srgbClr val="808080"/>
                </a:solidFill>
                <a:highlight>
                  <a:srgbClr val="FFFFFF"/>
                </a:highlight>
                <a:latin typeface="Roboto"/>
                <a:ea typeface="Roboto"/>
                <a:cs typeface="Roboto"/>
                <a:sym typeface="Roboto"/>
              </a:rPr>
              <a:t>// User cancelled the dialog</a:t>
            </a:r>
          </a:p>
          <a:p>
            <a:pPr lvl="0" rtl="0">
              <a:spcBef>
                <a:spcPts val="0"/>
              </a:spcBef>
              <a:buNone/>
            </a:pPr>
            <a:r>
              <a:rPr i="1" lang="es" sz="900">
                <a:solidFill>
                  <a:srgbClr val="808080"/>
                </a:solidFill>
                <a:highlight>
                  <a:srgbClr val="FFFFFF"/>
                </a:highlight>
                <a:latin typeface="Roboto"/>
                <a:ea typeface="Roboto"/>
                <a:cs typeface="Roboto"/>
                <a:sym typeface="Roboto"/>
              </a:rPr>
              <a:t>   </a:t>
            </a:r>
            <a:r>
              <a:rPr lang="es" sz="900">
                <a:highlight>
                  <a:srgbClr val="FFFFFF"/>
                </a:highlight>
                <a:latin typeface="Roboto"/>
                <a:ea typeface="Roboto"/>
                <a:cs typeface="Roboto"/>
                <a:sym typeface="Roboto"/>
              </a:rPr>
              <a:t>}</a:t>
            </a:r>
          </a:p>
          <a:p>
            <a:pPr lvl="0" rtl="0">
              <a:spcBef>
                <a:spcPts val="0"/>
              </a:spcBef>
              <a:buNone/>
            </a:pPr>
            <a:r>
              <a:rPr lang="es" sz="900">
                <a:highlight>
                  <a:srgbClr val="FFFFFF"/>
                </a:highlight>
                <a:latin typeface="Roboto"/>
                <a:ea typeface="Roboto"/>
                <a:cs typeface="Roboto"/>
                <a:sym typeface="Roboto"/>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DIALOG</a:t>
            </a:r>
          </a:p>
          <a:p>
            <a:pPr lvl="0">
              <a:spcBef>
                <a:spcPts val="0"/>
              </a:spcBef>
              <a:buNone/>
            </a:pPr>
            <a:r>
              <a:rPr lang="es"/>
              <a:t>Listas</a:t>
            </a:r>
          </a:p>
        </p:txBody>
      </p:sp>
      <p:pic>
        <p:nvPicPr>
          <p:cNvPr id="212" name="Shape 212"/>
          <p:cNvPicPr preferRelativeResize="0"/>
          <p:nvPr/>
        </p:nvPicPr>
        <p:blipFill>
          <a:blip r:embed="rId3">
            <a:alphaModFix/>
          </a:blip>
          <a:stretch>
            <a:fillRect/>
          </a:stretch>
        </p:blipFill>
        <p:spPr>
          <a:xfrm>
            <a:off x="437675" y="1946275"/>
            <a:ext cx="2590800" cy="1790700"/>
          </a:xfrm>
          <a:prstGeom prst="rect">
            <a:avLst/>
          </a:prstGeom>
          <a:noFill/>
          <a:ln>
            <a:noFill/>
          </a:ln>
        </p:spPr>
      </p:pic>
      <p:sp>
        <p:nvSpPr>
          <p:cNvPr id="213" name="Shape 213"/>
          <p:cNvSpPr txBox="1"/>
          <p:nvPr/>
        </p:nvSpPr>
        <p:spPr>
          <a:xfrm>
            <a:off x="3624025" y="2078500"/>
            <a:ext cx="4208999" cy="2392799"/>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lnSpc>
                <a:spcPct val="135000"/>
              </a:lnSpc>
              <a:spcBef>
                <a:spcPts val="0"/>
              </a:spcBef>
              <a:buNone/>
            </a:pPr>
            <a:r>
              <a:rPr lang="es" sz="900">
                <a:solidFill>
                  <a:srgbClr val="006666"/>
                </a:solidFill>
                <a:highlight>
                  <a:srgbClr val="F7F7F7"/>
                </a:highlight>
                <a:latin typeface="Roboto"/>
                <a:ea typeface="Roboto"/>
                <a:cs typeface="Roboto"/>
                <a:sym typeface="Roboto"/>
              </a:rPr>
              <a:t>@Override</a:t>
            </a:r>
          </a:p>
          <a:p>
            <a:pPr lvl="0" rtl="0">
              <a:lnSpc>
                <a:spcPct val="135000"/>
              </a:lnSpc>
              <a:spcBef>
                <a:spcPts val="0"/>
              </a:spcBef>
              <a:buNone/>
            </a:pPr>
            <a:r>
              <a:rPr lang="es" sz="900">
                <a:solidFill>
                  <a:srgbClr val="000088"/>
                </a:solidFill>
                <a:highlight>
                  <a:srgbClr val="F7F7F7"/>
                </a:highlight>
                <a:latin typeface="Roboto"/>
                <a:ea typeface="Roboto"/>
                <a:cs typeface="Roboto"/>
                <a:sym typeface="Roboto"/>
              </a:rPr>
              <a:t>public</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Dialog</a:t>
            </a:r>
            <a:r>
              <a:rPr lang="es" sz="900">
                <a:highlight>
                  <a:srgbClr val="F7F7F7"/>
                </a:highlight>
                <a:latin typeface="Roboto"/>
                <a:ea typeface="Roboto"/>
                <a:cs typeface="Roboto"/>
                <a:sym typeface="Roboto"/>
              </a:rPr>
              <a:t> onCreateDialog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Bundle</a:t>
            </a:r>
            <a:r>
              <a:rPr lang="es" sz="900">
                <a:highlight>
                  <a:srgbClr val="F7F7F7"/>
                </a:highlight>
                <a:latin typeface="Roboto"/>
                <a:ea typeface="Roboto"/>
                <a:cs typeface="Roboto"/>
                <a:sym typeface="Roboto"/>
              </a:rPr>
              <a:t> savedInstanceState</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AlertDialog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Builder</a:t>
            </a:r>
            <a:r>
              <a:rPr lang="es" sz="900">
                <a:highlight>
                  <a:srgbClr val="F7F7F7"/>
                </a:highlight>
                <a:latin typeface="Roboto"/>
                <a:ea typeface="Roboto"/>
                <a:cs typeface="Roboto"/>
                <a:sym typeface="Roboto"/>
              </a:rPr>
              <a:t> builder </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new</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AlertDialog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Builder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getActivity</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builder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setTitle</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R</a:t>
            </a:r>
            <a:r>
              <a:rPr lang="es" sz="900">
                <a:solidFill>
                  <a:srgbClr val="666600"/>
                </a:solidFill>
                <a:highlight>
                  <a:srgbClr val="F7F7F7"/>
                </a:highlight>
                <a:latin typeface="Roboto"/>
                <a:ea typeface="Roboto"/>
                <a:cs typeface="Roboto"/>
                <a:sym typeface="Roboto"/>
              </a:rPr>
              <a:t>.</a:t>
            </a:r>
            <a:r>
              <a:rPr lang="es" sz="900">
                <a:solidFill>
                  <a:srgbClr val="000088"/>
                </a:solidFill>
                <a:highlight>
                  <a:srgbClr val="F7F7F7"/>
                </a:highlight>
                <a:latin typeface="Roboto"/>
                <a:ea typeface="Roboto"/>
                <a:cs typeface="Roboto"/>
                <a:sym typeface="Roboto"/>
              </a:rPr>
              <a:t>string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pick_color</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setItems</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R</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array</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colors_array</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new</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DialogInterface</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OnClickListener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public</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void</a:t>
            </a:r>
            <a:r>
              <a:rPr lang="es" sz="900">
                <a:highlight>
                  <a:srgbClr val="F7F7F7"/>
                </a:highlight>
                <a:latin typeface="Roboto"/>
                <a:ea typeface="Roboto"/>
                <a:cs typeface="Roboto"/>
                <a:sym typeface="Roboto"/>
              </a:rPr>
              <a:t> onClick</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DialogInterface</a:t>
            </a:r>
            <a:r>
              <a:rPr lang="es" sz="900">
                <a:highlight>
                  <a:srgbClr val="F7F7F7"/>
                </a:highlight>
                <a:latin typeface="Roboto"/>
                <a:ea typeface="Roboto"/>
                <a:cs typeface="Roboto"/>
                <a:sym typeface="Roboto"/>
              </a:rPr>
              <a:t> dialog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int</a:t>
            </a:r>
            <a:r>
              <a:rPr lang="es" sz="900">
                <a:highlight>
                  <a:srgbClr val="F7F7F7"/>
                </a:highlight>
                <a:latin typeface="Roboto"/>
                <a:ea typeface="Roboto"/>
                <a:cs typeface="Roboto"/>
                <a:sym typeface="Roboto"/>
              </a:rPr>
              <a:t> which</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The 'which' argument contains the index position</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of the selected item</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return</a:t>
            </a:r>
            <a:r>
              <a:rPr lang="es" sz="900">
                <a:highlight>
                  <a:srgbClr val="F7F7F7"/>
                </a:highlight>
                <a:latin typeface="Roboto"/>
                <a:ea typeface="Roboto"/>
                <a:cs typeface="Roboto"/>
                <a:sym typeface="Roboto"/>
              </a:rPr>
              <a:t> builder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create</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solidFill>
                  <a:srgbClr val="666600"/>
                </a:solidFill>
                <a:highlight>
                  <a:srgbClr val="F7F7F7"/>
                </a:highlight>
                <a:latin typeface="Roboto"/>
                <a:ea typeface="Roboto"/>
                <a:cs typeface="Roboto"/>
                <a:sym typeface="Roboto"/>
              </a:rPr>
              <a:t>}</a:t>
            </a:r>
          </a:p>
        </p:txBody>
      </p:sp>
      <p:sp>
        <p:nvSpPr>
          <p:cNvPr id="214" name="Shape 214"/>
          <p:cNvSpPr txBox="1"/>
          <p:nvPr/>
        </p:nvSpPr>
        <p:spPr>
          <a:xfrm>
            <a:off x="3571600" y="794250"/>
            <a:ext cx="4208999" cy="917399"/>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100">
                <a:latin typeface="Roboto"/>
                <a:ea typeface="Roboto"/>
                <a:cs typeface="Roboto"/>
                <a:sym typeface="Roboto"/>
              </a:rPr>
              <a:t>Para implementar una lista, deberemos generar el método </a:t>
            </a:r>
            <a:r>
              <a:rPr b="1" lang="es" sz="1100">
                <a:latin typeface="Roboto"/>
                <a:ea typeface="Roboto"/>
                <a:cs typeface="Roboto"/>
                <a:sym typeface="Roboto"/>
              </a:rPr>
              <a:t>setItems </a:t>
            </a:r>
            <a:r>
              <a:rPr lang="es" sz="1100">
                <a:latin typeface="Roboto"/>
                <a:ea typeface="Roboto"/>
                <a:cs typeface="Roboto"/>
                <a:sym typeface="Roboto"/>
              </a:rPr>
              <a:t>y como parámetro podemos ir a buscar el recurso array donde tenemos definido este array. </a:t>
            </a:r>
          </a:p>
          <a:p>
            <a:pPr lvl="0" algn="just">
              <a:lnSpc>
                <a:spcPct val="115000"/>
              </a:lnSpc>
              <a:spcBef>
                <a:spcPts val="0"/>
              </a:spcBef>
              <a:spcAft>
                <a:spcPts val="1000"/>
              </a:spcAft>
              <a:buNone/>
            </a:pPr>
            <a:r>
              <a:rPr lang="es" sz="1100">
                <a:latin typeface="Roboto"/>
                <a:ea typeface="Roboto"/>
                <a:cs typeface="Roboto"/>
                <a:sym typeface="Roboto"/>
              </a:rPr>
              <a:t>En el evento OnClickListener el parámetro which nos ofrece el índice de la posición del array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DIALOG</a:t>
            </a:r>
          </a:p>
          <a:p>
            <a:pPr lvl="0">
              <a:spcBef>
                <a:spcPts val="0"/>
              </a:spcBef>
              <a:buNone/>
            </a:pPr>
            <a:r>
              <a:rPr lang="es" sz="1000"/>
              <a:t>Custom Layout</a:t>
            </a:r>
          </a:p>
        </p:txBody>
      </p:sp>
      <p:sp>
        <p:nvSpPr>
          <p:cNvPr id="220" name="Shape 220"/>
          <p:cNvSpPr txBox="1"/>
          <p:nvPr/>
        </p:nvSpPr>
        <p:spPr>
          <a:xfrm>
            <a:off x="5361875" y="1851300"/>
            <a:ext cx="3501599" cy="2610899"/>
          </a:xfrm>
          <a:prstGeom prst="rect">
            <a:avLst/>
          </a:prstGeom>
          <a:noFill/>
          <a:ln>
            <a:noFill/>
          </a:ln>
        </p:spPr>
        <p:txBody>
          <a:bodyPr anchorCtr="0" anchor="t" bIns="91425" lIns="91425" rIns="91425" tIns="91425">
            <a:noAutofit/>
          </a:bodyPr>
          <a:lstStyle/>
          <a:p>
            <a:pPr lvl="0" algn="just">
              <a:lnSpc>
                <a:spcPct val="115000"/>
              </a:lnSpc>
              <a:spcBef>
                <a:spcPts val="0"/>
              </a:spcBef>
              <a:spcAft>
                <a:spcPts val="1000"/>
              </a:spcAft>
              <a:buNone/>
            </a:pPr>
            <a:r>
              <a:rPr lang="es" sz="1100">
                <a:latin typeface="Roboto"/>
                <a:ea typeface="Roboto"/>
                <a:cs typeface="Roboto"/>
                <a:sym typeface="Roboto"/>
              </a:rPr>
              <a:t>Otra de las posibilidades que tenemos es configurar el layout que queremos representar en el Diálogo y posteriormente inflarlo en nuestro AlertDialog llamando al método setView().</a:t>
            </a:r>
          </a:p>
        </p:txBody>
      </p:sp>
      <p:sp>
        <p:nvSpPr>
          <p:cNvPr id="221" name="Shape 221"/>
          <p:cNvSpPr txBox="1"/>
          <p:nvPr/>
        </p:nvSpPr>
        <p:spPr>
          <a:xfrm>
            <a:off x="392975" y="1021725"/>
            <a:ext cx="4968899" cy="4052100"/>
          </a:xfrm>
          <a:prstGeom prst="rect">
            <a:avLst/>
          </a:prstGeom>
          <a:solidFill>
            <a:srgbClr val="FFFFFF"/>
          </a:solidFill>
          <a:ln>
            <a:noFill/>
          </a:ln>
        </p:spPr>
        <p:txBody>
          <a:bodyPr anchorCtr="0" anchor="ctr" bIns="91425" lIns="91425" rIns="91425" tIns="91425">
            <a:noAutofit/>
          </a:bodyPr>
          <a:lstStyle/>
          <a:p>
            <a:pPr lvl="0" rtl="0">
              <a:lnSpc>
                <a:spcPct val="135000"/>
              </a:lnSpc>
              <a:spcBef>
                <a:spcPts val="0"/>
              </a:spcBef>
              <a:buNone/>
            </a:pPr>
            <a:r>
              <a:rPr lang="es" sz="1000">
                <a:solidFill>
                  <a:srgbClr val="006666"/>
                </a:solidFill>
                <a:highlight>
                  <a:srgbClr val="F7F7F7"/>
                </a:highlight>
                <a:latin typeface="Consolas"/>
                <a:ea typeface="Consolas"/>
                <a:cs typeface="Consolas"/>
                <a:sym typeface="Consolas"/>
              </a:rPr>
              <a:t>@Override</a:t>
            </a:r>
          </a:p>
          <a:p>
            <a:pPr lvl="0" rtl="0">
              <a:lnSpc>
                <a:spcPct val="135000"/>
              </a:lnSpc>
              <a:spcBef>
                <a:spcPts val="0"/>
              </a:spcBef>
              <a:buNone/>
            </a:pPr>
            <a:r>
              <a:rPr lang="es" sz="900">
                <a:solidFill>
                  <a:srgbClr val="000088"/>
                </a:solidFill>
                <a:highlight>
                  <a:srgbClr val="F7F7F7"/>
                </a:highlight>
                <a:latin typeface="Roboto"/>
                <a:ea typeface="Roboto"/>
                <a:cs typeface="Roboto"/>
                <a:sym typeface="Roboto"/>
              </a:rPr>
              <a:t>public</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Dialog</a:t>
            </a:r>
            <a:r>
              <a:rPr lang="es" sz="900">
                <a:highlight>
                  <a:srgbClr val="F7F7F7"/>
                </a:highlight>
                <a:latin typeface="Roboto"/>
                <a:ea typeface="Roboto"/>
                <a:cs typeface="Roboto"/>
                <a:sym typeface="Roboto"/>
              </a:rPr>
              <a:t> onCreateDialog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Bundle</a:t>
            </a:r>
            <a:r>
              <a:rPr lang="es" sz="900">
                <a:highlight>
                  <a:srgbClr val="F7F7F7"/>
                </a:highlight>
                <a:latin typeface="Roboto"/>
                <a:ea typeface="Roboto"/>
                <a:cs typeface="Roboto"/>
                <a:sym typeface="Roboto"/>
              </a:rPr>
              <a:t> savedInstanceState</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AlertDialog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Builder</a:t>
            </a:r>
            <a:r>
              <a:rPr lang="es" sz="900">
                <a:highlight>
                  <a:srgbClr val="F7F7F7"/>
                </a:highlight>
                <a:latin typeface="Roboto"/>
                <a:ea typeface="Roboto"/>
                <a:cs typeface="Roboto"/>
                <a:sym typeface="Roboto"/>
              </a:rPr>
              <a:t> builder </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new</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AlertDialog</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Builder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getActivity</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Get the layout inflater</a:t>
            </a:r>
          </a:p>
          <a:p>
            <a:pPr lvl="0" rtl="0">
              <a:lnSpc>
                <a:spcPct val="135000"/>
              </a:lnSpc>
              <a:spcBef>
                <a:spcPts val="0"/>
              </a:spcBef>
              <a:buNone/>
            </a:pPr>
            <a:r>
              <a:rPr lang="es" sz="900">
                <a:highlight>
                  <a:srgbClr val="F7F7F7"/>
                </a:highlight>
                <a:latin typeface="Roboto"/>
                <a:ea typeface="Roboto"/>
                <a:cs typeface="Roboto"/>
                <a:sym typeface="Roboto"/>
              </a:rPr>
              <a:t>    </a:t>
            </a:r>
            <a:r>
              <a:rPr b="1" lang="es" sz="900">
                <a:solidFill>
                  <a:srgbClr val="660066"/>
                </a:solidFill>
                <a:highlight>
                  <a:srgbClr val="F7F7F7"/>
                </a:highlight>
                <a:latin typeface="Roboto"/>
                <a:ea typeface="Roboto"/>
                <a:cs typeface="Roboto"/>
                <a:sym typeface="Roboto"/>
              </a:rPr>
              <a:t>LayoutInflater</a:t>
            </a:r>
            <a:r>
              <a:rPr b="1" lang="es" sz="900">
                <a:highlight>
                  <a:srgbClr val="F7F7F7"/>
                </a:highlight>
                <a:latin typeface="Roboto"/>
                <a:ea typeface="Roboto"/>
                <a:cs typeface="Roboto"/>
                <a:sym typeface="Roboto"/>
              </a:rPr>
              <a:t> inflater </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 getActivity</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getLayoutInflater</a:t>
            </a:r>
            <a:r>
              <a:rPr b="1"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Inflate and set the layout for the dialog</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Pass null as the parent view because its going in the dialog layout</a:t>
            </a:r>
          </a:p>
          <a:p>
            <a:pPr lvl="0" rtl="0">
              <a:lnSpc>
                <a:spcPct val="135000"/>
              </a:lnSpc>
              <a:spcBef>
                <a:spcPts val="0"/>
              </a:spcBef>
              <a:buNone/>
            </a:pPr>
            <a:r>
              <a:rPr lang="es" sz="900">
                <a:highlight>
                  <a:srgbClr val="F7F7F7"/>
                </a:highlight>
                <a:latin typeface="Roboto"/>
                <a:ea typeface="Roboto"/>
                <a:cs typeface="Roboto"/>
                <a:sym typeface="Roboto"/>
              </a:rPr>
              <a:t>    </a:t>
            </a:r>
            <a:r>
              <a:rPr b="1" lang="es" sz="900">
                <a:highlight>
                  <a:srgbClr val="F7F7F7"/>
                </a:highlight>
                <a:latin typeface="Roboto"/>
                <a:ea typeface="Roboto"/>
                <a:cs typeface="Roboto"/>
                <a:sym typeface="Roboto"/>
              </a:rPr>
              <a:t>builder</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setView</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inflater</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inflate</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R</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layout</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dialog_signin</a:t>
            </a:r>
            <a:r>
              <a:rPr b="1" lang="es" sz="900">
                <a:solidFill>
                  <a:srgbClr val="666600"/>
                </a:solidFill>
                <a:highlight>
                  <a:srgbClr val="F7F7F7"/>
                </a:highlight>
                <a:latin typeface="Roboto"/>
                <a:ea typeface="Roboto"/>
                <a:cs typeface="Roboto"/>
                <a:sym typeface="Roboto"/>
              </a:rPr>
              <a:t>,</a:t>
            </a:r>
            <a:r>
              <a:rPr b="1" lang="es" sz="900">
                <a:highlight>
                  <a:srgbClr val="F7F7F7"/>
                </a:highlight>
                <a:latin typeface="Roboto"/>
                <a:ea typeface="Roboto"/>
                <a:cs typeface="Roboto"/>
                <a:sym typeface="Roboto"/>
              </a:rPr>
              <a:t> </a:t>
            </a:r>
            <a:r>
              <a:rPr b="1" lang="es" sz="900">
                <a:solidFill>
                  <a:srgbClr val="000088"/>
                </a:solidFill>
                <a:highlight>
                  <a:srgbClr val="F7F7F7"/>
                </a:highlight>
                <a:latin typeface="Roboto"/>
                <a:ea typeface="Roboto"/>
                <a:cs typeface="Roboto"/>
                <a:sym typeface="Roboto"/>
              </a:rPr>
              <a:t>null</a:t>
            </a:r>
            <a:r>
              <a:rPr b="1"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Add action buttons</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setPositiveButton</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R</a:t>
            </a:r>
            <a:r>
              <a:rPr lang="es" sz="900">
                <a:solidFill>
                  <a:srgbClr val="666600"/>
                </a:solidFill>
                <a:highlight>
                  <a:srgbClr val="F7F7F7"/>
                </a:highlight>
                <a:latin typeface="Roboto"/>
                <a:ea typeface="Roboto"/>
                <a:cs typeface="Roboto"/>
                <a:sym typeface="Roboto"/>
              </a:rPr>
              <a:t>.</a:t>
            </a:r>
            <a:r>
              <a:rPr lang="es" sz="900">
                <a:solidFill>
                  <a:srgbClr val="000088"/>
                </a:solidFill>
                <a:highlight>
                  <a:srgbClr val="F7F7F7"/>
                </a:highlight>
                <a:latin typeface="Roboto"/>
                <a:ea typeface="Roboto"/>
                <a:cs typeface="Roboto"/>
                <a:sym typeface="Roboto"/>
              </a:rPr>
              <a:t>string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signin</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new</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DialogInterface</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OnClickListener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66"/>
                </a:solidFill>
                <a:highlight>
                  <a:srgbClr val="F7F7F7"/>
                </a:highlight>
                <a:latin typeface="Roboto"/>
                <a:ea typeface="Roboto"/>
                <a:cs typeface="Roboto"/>
                <a:sym typeface="Roboto"/>
              </a:rPr>
              <a:t>@Override</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public</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void</a:t>
            </a:r>
            <a:r>
              <a:rPr lang="es" sz="900">
                <a:highlight>
                  <a:srgbClr val="F7F7F7"/>
                </a:highlight>
                <a:latin typeface="Roboto"/>
                <a:ea typeface="Roboto"/>
                <a:cs typeface="Roboto"/>
                <a:sym typeface="Roboto"/>
              </a:rPr>
              <a:t> onClick</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DialogInterface</a:t>
            </a:r>
            <a:r>
              <a:rPr lang="es" sz="900">
                <a:highlight>
                  <a:srgbClr val="F7F7F7"/>
                </a:highlight>
                <a:latin typeface="Roboto"/>
                <a:ea typeface="Roboto"/>
                <a:cs typeface="Roboto"/>
                <a:sym typeface="Roboto"/>
              </a:rPr>
              <a:t> dialog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int</a:t>
            </a:r>
            <a:r>
              <a:rPr lang="es" sz="900">
                <a:highlight>
                  <a:srgbClr val="F7F7F7"/>
                </a:highlight>
                <a:latin typeface="Roboto"/>
                <a:ea typeface="Roboto"/>
                <a:cs typeface="Roboto"/>
                <a:sym typeface="Roboto"/>
              </a:rPr>
              <a:t> id</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6600"/>
                </a:solidFill>
                <a:highlight>
                  <a:srgbClr val="F7F7F7"/>
                </a:highlight>
                <a:latin typeface="Roboto"/>
                <a:ea typeface="Roboto"/>
                <a:cs typeface="Roboto"/>
                <a:sym typeface="Roboto"/>
              </a:rPr>
              <a:t>// sign in the user ...</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setNegativeButton</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R</a:t>
            </a:r>
            <a:r>
              <a:rPr lang="es" sz="900">
                <a:solidFill>
                  <a:srgbClr val="666600"/>
                </a:solidFill>
                <a:highlight>
                  <a:srgbClr val="F7F7F7"/>
                </a:highlight>
                <a:latin typeface="Roboto"/>
                <a:ea typeface="Roboto"/>
                <a:cs typeface="Roboto"/>
                <a:sym typeface="Roboto"/>
              </a:rPr>
              <a:t>.</a:t>
            </a:r>
            <a:r>
              <a:rPr lang="es" sz="900">
                <a:solidFill>
                  <a:srgbClr val="000088"/>
                </a:solidFill>
                <a:highlight>
                  <a:srgbClr val="F7F7F7"/>
                </a:highlight>
                <a:latin typeface="Roboto"/>
                <a:ea typeface="Roboto"/>
                <a:cs typeface="Roboto"/>
                <a:sym typeface="Roboto"/>
              </a:rPr>
              <a:t>string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cancel</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new</a:t>
            </a: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DialogInterface</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OnClickListener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public</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void</a:t>
            </a:r>
            <a:r>
              <a:rPr lang="es" sz="900">
                <a:highlight>
                  <a:srgbClr val="F7F7F7"/>
                </a:highlight>
                <a:latin typeface="Roboto"/>
                <a:ea typeface="Roboto"/>
                <a:cs typeface="Roboto"/>
                <a:sym typeface="Roboto"/>
              </a:rPr>
              <a:t> onClick</a:t>
            </a:r>
            <a:r>
              <a:rPr lang="es" sz="900">
                <a:solidFill>
                  <a:srgbClr val="666600"/>
                </a:solidFill>
                <a:highlight>
                  <a:srgbClr val="F7F7F7"/>
                </a:highlight>
                <a:latin typeface="Roboto"/>
                <a:ea typeface="Roboto"/>
                <a:cs typeface="Roboto"/>
                <a:sym typeface="Roboto"/>
              </a:rPr>
              <a:t>(</a:t>
            </a:r>
            <a:r>
              <a:rPr lang="es" sz="900">
                <a:solidFill>
                  <a:srgbClr val="660066"/>
                </a:solidFill>
                <a:highlight>
                  <a:srgbClr val="F7F7F7"/>
                </a:highlight>
                <a:latin typeface="Roboto"/>
                <a:ea typeface="Roboto"/>
                <a:cs typeface="Roboto"/>
                <a:sym typeface="Roboto"/>
              </a:rPr>
              <a:t>DialogInterface</a:t>
            </a:r>
            <a:r>
              <a:rPr lang="es" sz="900">
                <a:highlight>
                  <a:srgbClr val="F7F7F7"/>
                </a:highlight>
                <a:latin typeface="Roboto"/>
                <a:ea typeface="Roboto"/>
                <a:cs typeface="Roboto"/>
                <a:sym typeface="Roboto"/>
              </a:rPr>
              <a:t> dialog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int</a:t>
            </a:r>
            <a:r>
              <a:rPr lang="es" sz="900">
                <a:highlight>
                  <a:srgbClr val="F7F7F7"/>
                </a:highlight>
                <a:latin typeface="Roboto"/>
                <a:ea typeface="Roboto"/>
                <a:cs typeface="Roboto"/>
                <a:sym typeface="Roboto"/>
              </a:rPr>
              <a:t> id</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0066"/>
                </a:solidFill>
                <a:highlight>
                  <a:srgbClr val="F7F7F7"/>
                </a:highlight>
                <a:latin typeface="Roboto"/>
                <a:ea typeface="Roboto"/>
                <a:cs typeface="Roboto"/>
                <a:sym typeface="Roboto"/>
              </a:rPr>
              <a:t>LoginDialogFragment</a:t>
            </a:r>
            <a:r>
              <a:rPr lang="es" sz="900">
                <a:solidFill>
                  <a:srgbClr val="666600"/>
                </a:solidFill>
                <a:highlight>
                  <a:srgbClr val="F7F7F7"/>
                </a:highlight>
                <a:latin typeface="Roboto"/>
                <a:ea typeface="Roboto"/>
                <a:cs typeface="Roboto"/>
                <a:sym typeface="Roboto"/>
              </a:rPr>
              <a:t>.</a:t>
            </a:r>
            <a:r>
              <a:rPr lang="es" sz="900">
                <a:solidFill>
                  <a:srgbClr val="000088"/>
                </a:solidFill>
                <a:highlight>
                  <a:srgbClr val="F7F7F7"/>
                </a:highlight>
                <a:latin typeface="Roboto"/>
                <a:ea typeface="Roboto"/>
                <a:cs typeface="Roboto"/>
                <a:sym typeface="Roboto"/>
              </a:rPr>
              <a:t>this</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getDialog</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cancel</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      </a:t>
            </a:r>
          </a:p>
          <a:p>
            <a:pPr lvl="0" rtl="0">
              <a:lnSpc>
                <a:spcPct val="135000"/>
              </a:lnSpc>
              <a:spcBef>
                <a:spcPts val="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return</a:t>
            </a:r>
            <a:r>
              <a:rPr lang="es" sz="900">
                <a:highlight>
                  <a:srgbClr val="F7F7F7"/>
                </a:highlight>
                <a:latin typeface="Roboto"/>
                <a:ea typeface="Roboto"/>
                <a:cs typeface="Roboto"/>
                <a:sym typeface="Roboto"/>
              </a:rPr>
              <a:t> builder</a:t>
            </a:r>
            <a:r>
              <a:rPr lang="es" sz="900">
                <a:solidFill>
                  <a:srgbClr val="666600"/>
                </a:solidFill>
                <a:highlight>
                  <a:srgbClr val="F7F7F7"/>
                </a:highlight>
                <a:latin typeface="Roboto"/>
                <a:ea typeface="Roboto"/>
                <a:cs typeface="Roboto"/>
                <a:sym typeface="Roboto"/>
              </a:rPr>
              <a:t>.</a:t>
            </a:r>
            <a:r>
              <a:rPr lang="es" sz="900">
                <a:highlight>
                  <a:srgbClr val="F7F7F7"/>
                </a:highlight>
                <a:latin typeface="Roboto"/>
                <a:ea typeface="Roboto"/>
                <a:cs typeface="Roboto"/>
                <a:sym typeface="Roboto"/>
              </a:rPr>
              <a:t>create</a:t>
            </a:r>
            <a:r>
              <a:rPr lang="es" sz="9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900">
                <a:solidFill>
                  <a:srgbClr val="666600"/>
                </a:solidFill>
                <a:highlight>
                  <a:srgbClr val="F7F7F7"/>
                </a:highlight>
                <a:latin typeface="Roboto"/>
                <a:ea typeface="Roboto"/>
                <a:cs typeface="Roboto"/>
                <a:sym typeface="Roboto"/>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DIALOGFRAGMENT</a:t>
            </a:r>
          </a:p>
        </p:txBody>
      </p:sp>
      <p:sp>
        <p:nvSpPr>
          <p:cNvPr id="287" name="Shape 28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88" name="Shape 288"/>
          <p:cNvSpPr txBox="1"/>
          <p:nvPr/>
        </p:nvSpPr>
        <p:spPr>
          <a:xfrm>
            <a:off x="985600" y="724800"/>
            <a:ext cx="6454499" cy="1388399"/>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rPr lang="es"/>
              <a:t>• </a:t>
            </a:r>
            <a:r>
              <a:rPr lang="es">
                <a:latin typeface="Roboto"/>
                <a:ea typeface="Roboto"/>
                <a:cs typeface="Roboto"/>
                <a:sym typeface="Roboto"/>
              </a:rPr>
              <a:t>DialogFragment extiende de fragment y precisamente por ello es capaz de</a:t>
            </a:r>
          </a:p>
          <a:p>
            <a:pPr lvl="0" rtl="0" algn="just">
              <a:lnSpc>
                <a:spcPct val="115000"/>
              </a:lnSpc>
              <a:spcBef>
                <a:spcPts val="0"/>
              </a:spcBef>
              <a:buNone/>
            </a:pPr>
            <a:r>
              <a:rPr lang="es">
                <a:latin typeface="Roboto"/>
                <a:ea typeface="Roboto"/>
                <a:cs typeface="Roboto"/>
                <a:sym typeface="Roboto"/>
              </a:rPr>
              <a:t>usarse en diferentes activities.</a:t>
            </a:r>
          </a:p>
          <a:p>
            <a:pPr lvl="0" rtl="0" algn="just">
              <a:lnSpc>
                <a:spcPct val="115000"/>
              </a:lnSpc>
              <a:spcBef>
                <a:spcPts val="0"/>
              </a:spcBef>
              <a:buNone/>
            </a:pPr>
            <a:r>
              <a:t/>
            </a:r>
            <a:endParaRPr>
              <a:latin typeface="Roboto"/>
              <a:ea typeface="Roboto"/>
              <a:cs typeface="Roboto"/>
              <a:sym typeface="Roboto"/>
            </a:endParaRPr>
          </a:p>
          <a:p>
            <a:pPr lvl="0" rtl="0" algn="just">
              <a:lnSpc>
                <a:spcPct val="115000"/>
              </a:lnSpc>
              <a:spcBef>
                <a:spcPts val="0"/>
              </a:spcBef>
              <a:buNone/>
            </a:pPr>
            <a:r>
              <a:rPr lang="es">
                <a:latin typeface="Roboto"/>
                <a:ea typeface="Roboto"/>
                <a:cs typeface="Roboto"/>
                <a:sym typeface="Roboto"/>
              </a:rPr>
              <a:t>• Para crear un dialogFragment bastaría con este código:</a:t>
            </a:r>
          </a:p>
          <a:p>
            <a:pPr lvl="0" rtl="0">
              <a:spcBef>
                <a:spcPts val="0"/>
              </a:spcBef>
              <a:buNone/>
            </a:pPr>
            <a:r>
              <a:t/>
            </a:r>
            <a:endParaRPr/>
          </a:p>
        </p:txBody>
      </p:sp>
      <p:sp>
        <p:nvSpPr>
          <p:cNvPr id="289" name="Shape 289"/>
          <p:cNvSpPr txBox="1"/>
          <p:nvPr/>
        </p:nvSpPr>
        <p:spPr>
          <a:xfrm>
            <a:off x="1046900" y="1991050"/>
            <a:ext cx="6454499" cy="2768099"/>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b="1" lang="es" sz="900">
                <a:solidFill>
                  <a:srgbClr val="000080"/>
                </a:solidFill>
                <a:highlight>
                  <a:srgbClr val="FFFFFF"/>
                </a:highlight>
                <a:latin typeface="Courier New"/>
                <a:ea typeface="Courier New"/>
                <a:cs typeface="Courier New"/>
                <a:sym typeface="Courier New"/>
              </a:rPr>
              <a:t>public class </a:t>
            </a:r>
            <a:r>
              <a:rPr lang="es" sz="900">
                <a:highlight>
                  <a:srgbClr val="FFFFFF"/>
                </a:highlight>
                <a:latin typeface="Courier New"/>
                <a:ea typeface="Courier New"/>
                <a:cs typeface="Courier New"/>
                <a:sym typeface="Courier New"/>
              </a:rPr>
              <a:t>SampleDialogFragment </a:t>
            </a:r>
            <a:r>
              <a:rPr b="1" lang="es" sz="900">
                <a:solidFill>
                  <a:srgbClr val="000080"/>
                </a:solidFill>
                <a:highlight>
                  <a:srgbClr val="FFFFFF"/>
                </a:highlight>
                <a:latin typeface="Courier New"/>
                <a:ea typeface="Courier New"/>
                <a:cs typeface="Courier New"/>
                <a:sym typeface="Courier New"/>
              </a:rPr>
              <a:t>extends </a:t>
            </a:r>
            <a:r>
              <a:rPr lang="es" sz="900">
                <a:highlight>
                  <a:srgbClr val="FFFFFF"/>
                </a:highlight>
                <a:latin typeface="Courier New"/>
                <a:ea typeface="Courier New"/>
                <a:cs typeface="Courier New"/>
                <a:sym typeface="Courier New"/>
              </a:rPr>
              <a:t>DialogFragment {</a:t>
            </a:r>
          </a:p>
          <a:p>
            <a:pPr lvl="0" rtl="0">
              <a:spcBef>
                <a:spcPts val="0"/>
              </a:spcBef>
              <a:buNone/>
            </a:pPr>
            <a:r>
              <a:rPr lang="es" sz="900">
                <a:highlight>
                  <a:srgbClr val="FFFFFF"/>
                </a:highlight>
                <a:latin typeface="Courier New"/>
                <a:ea typeface="Courier New"/>
                <a:cs typeface="Courier New"/>
                <a:sym typeface="Courier New"/>
              </a:rPr>
              <a:t>   </a:t>
            </a:r>
            <a:r>
              <a:rPr lang="es" sz="900">
                <a:solidFill>
                  <a:srgbClr val="808000"/>
                </a:solidFill>
                <a:highlight>
                  <a:srgbClr val="FFFFFF"/>
                </a:highlight>
                <a:latin typeface="Courier New"/>
                <a:ea typeface="Courier New"/>
                <a:cs typeface="Courier New"/>
                <a:sym typeface="Courier New"/>
              </a:rPr>
              <a:t>@Override</a:t>
            </a:r>
          </a:p>
          <a:p>
            <a:pPr lvl="0" rtl="0">
              <a:spcBef>
                <a:spcPts val="0"/>
              </a:spcBef>
              <a:buNone/>
            </a:pPr>
            <a:r>
              <a:rPr lang="es" sz="900">
                <a:solidFill>
                  <a:srgbClr val="808000"/>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a:t>
            </a:r>
            <a:r>
              <a:rPr lang="es" sz="900">
                <a:highlight>
                  <a:srgbClr val="FFFFFF"/>
                </a:highlight>
                <a:latin typeface="Courier New"/>
                <a:ea typeface="Courier New"/>
                <a:cs typeface="Courier New"/>
                <a:sym typeface="Courier New"/>
              </a:rPr>
              <a:t>Dialog onCreateDialog(Bundle savedInstanceState) {</a:t>
            </a:r>
          </a:p>
          <a:p>
            <a:pPr lvl="0" rtl="0">
              <a:spcBef>
                <a:spcPts val="0"/>
              </a:spcBef>
              <a:buNone/>
            </a:pPr>
            <a:r>
              <a:rPr lang="es" sz="900">
                <a:highlight>
                  <a:srgbClr val="FFFFFF"/>
                </a:highlight>
                <a:latin typeface="Courier New"/>
                <a:ea typeface="Courier New"/>
                <a:cs typeface="Courier New"/>
                <a:sym typeface="Courier New"/>
              </a:rPr>
              <a:t>       AlertDialog.Builder builder = </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AlertDialog.Builder(getActivity());</a:t>
            </a:r>
          </a:p>
          <a:p>
            <a:pPr lvl="0" rtl="0">
              <a:spcBef>
                <a:spcPts val="0"/>
              </a:spcBef>
              <a:buNone/>
            </a:pPr>
            <a:r>
              <a:rPr lang="es" sz="900">
                <a:highlight>
                  <a:srgbClr val="FFFFFF"/>
                </a:highlight>
                <a:latin typeface="Courier New"/>
                <a:ea typeface="Courier New"/>
                <a:cs typeface="Courier New"/>
                <a:sym typeface="Courier New"/>
              </a:rPr>
              <a:t>       builder.setMessage(R.string.dialog_message)</a:t>
            </a:r>
          </a:p>
          <a:p>
            <a:pPr lvl="0" rtl="0">
              <a:spcBef>
                <a:spcPts val="0"/>
              </a:spcBef>
              <a:buNone/>
            </a:pPr>
            <a:r>
              <a:rPr lang="es" sz="900">
                <a:highlight>
                  <a:srgbClr val="FFFFFF"/>
                </a:highlight>
                <a:latin typeface="Courier New"/>
                <a:ea typeface="Courier New"/>
                <a:cs typeface="Courier New"/>
                <a:sym typeface="Courier New"/>
              </a:rPr>
              <a:t>               .setPositiveButton(R.string.fire, </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DialogInterface.OnClickListener() {</a:t>
            </a:r>
          </a:p>
          <a:p>
            <a:pPr lvl="0" rtl="0">
              <a:spcBef>
                <a:spcPts val="0"/>
              </a:spcBef>
              <a:buNone/>
            </a:pPr>
            <a:r>
              <a:rPr lang="es" sz="900">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void </a:t>
            </a:r>
            <a:r>
              <a:rPr lang="es" sz="900">
                <a:highlight>
                  <a:srgbClr val="FFFFFF"/>
                </a:highlight>
                <a:latin typeface="Courier New"/>
                <a:ea typeface="Courier New"/>
                <a:cs typeface="Courier New"/>
                <a:sym typeface="Courier New"/>
              </a:rPr>
              <a:t>onClick(DialogInterface dialog, </a:t>
            </a:r>
            <a:r>
              <a:rPr b="1" lang="es" sz="900">
                <a:solidFill>
                  <a:srgbClr val="000080"/>
                </a:solidFill>
                <a:highlight>
                  <a:srgbClr val="FFFFFF"/>
                </a:highlight>
                <a:latin typeface="Courier New"/>
                <a:ea typeface="Courier New"/>
                <a:cs typeface="Courier New"/>
                <a:sym typeface="Courier New"/>
              </a:rPr>
              <a:t>int </a:t>
            </a:r>
            <a:r>
              <a:rPr lang="es" sz="900">
                <a:highlight>
                  <a:srgbClr val="FFFFFF"/>
                </a:highlight>
                <a:latin typeface="Courier New"/>
                <a:ea typeface="Courier New"/>
                <a:cs typeface="Courier New"/>
                <a:sym typeface="Courier New"/>
              </a:rPr>
              <a:t>id) {</a:t>
            </a:r>
          </a:p>
          <a:p>
            <a:pPr lvl="0" rtl="0">
              <a:spcBef>
                <a:spcPts val="0"/>
              </a:spcBef>
              <a:buNone/>
            </a:pPr>
            <a:r>
              <a:rPr i="1" lang="es" sz="900">
                <a:solidFill>
                  <a:srgbClr val="808080"/>
                </a:solidFill>
                <a:highlight>
                  <a:srgbClr val="FFFFFF"/>
                </a:highlight>
                <a:latin typeface="Courier New"/>
                <a:ea typeface="Courier New"/>
                <a:cs typeface="Courier New"/>
                <a:sym typeface="Courier New"/>
              </a:rPr>
              <a:t>//Aquí el código para este botón</a:t>
            </a:r>
          </a:p>
          <a:p>
            <a:pPr lvl="0" rtl="0">
              <a:spcBef>
                <a:spcPts val="0"/>
              </a:spcBef>
              <a:buNone/>
            </a:pPr>
            <a:r>
              <a:rPr i="1" lang="es" sz="900">
                <a:solidFill>
                  <a:srgbClr val="808080"/>
                </a:solidFill>
                <a:highlight>
                  <a:srgbClr val="FFFFFF"/>
                </a:highlight>
                <a:latin typeface="Courier New"/>
                <a:ea typeface="Courier New"/>
                <a:cs typeface="Courier New"/>
                <a:sym typeface="Courier New"/>
              </a:rPr>
              <a:t>                   </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               .setNegativeButton(R.string.cancel, </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DialogInterface.OnClickListener() {</a:t>
            </a:r>
          </a:p>
          <a:p>
            <a:pPr lvl="0" rtl="0">
              <a:spcBef>
                <a:spcPts val="0"/>
              </a:spcBef>
              <a:buNone/>
            </a:pPr>
            <a:r>
              <a:rPr lang="es" sz="900">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void </a:t>
            </a:r>
            <a:r>
              <a:rPr lang="es" sz="900">
                <a:highlight>
                  <a:srgbClr val="FFFFFF"/>
                </a:highlight>
                <a:latin typeface="Courier New"/>
                <a:ea typeface="Courier New"/>
                <a:cs typeface="Courier New"/>
                <a:sym typeface="Courier New"/>
              </a:rPr>
              <a:t>onClick(DialogInterface dialog, </a:t>
            </a:r>
            <a:r>
              <a:rPr b="1" lang="es" sz="900">
                <a:solidFill>
                  <a:srgbClr val="000080"/>
                </a:solidFill>
                <a:highlight>
                  <a:srgbClr val="FFFFFF"/>
                </a:highlight>
                <a:latin typeface="Courier New"/>
                <a:ea typeface="Courier New"/>
                <a:cs typeface="Courier New"/>
                <a:sym typeface="Courier New"/>
              </a:rPr>
              <a:t>int </a:t>
            </a:r>
            <a:r>
              <a:rPr lang="es" sz="900">
                <a:highlight>
                  <a:srgbClr val="FFFFFF"/>
                </a:highlight>
                <a:latin typeface="Courier New"/>
                <a:ea typeface="Courier New"/>
                <a:cs typeface="Courier New"/>
                <a:sym typeface="Courier New"/>
              </a:rPr>
              <a:t>id) {</a:t>
            </a:r>
          </a:p>
          <a:p>
            <a:pPr lvl="0" rtl="0">
              <a:spcBef>
                <a:spcPts val="0"/>
              </a:spcBef>
              <a:buNone/>
            </a:pPr>
            <a:r>
              <a:rPr i="1" lang="es" sz="900">
                <a:solidFill>
                  <a:srgbClr val="808080"/>
                </a:solidFill>
                <a:highlight>
                  <a:srgbClr val="FFFFFF"/>
                </a:highlight>
                <a:latin typeface="Courier New"/>
                <a:ea typeface="Courier New"/>
                <a:cs typeface="Courier New"/>
                <a:sym typeface="Courier New"/>
              </a:rPr>
              <a:t>//Aquí el código para este botón</a:t>
            </a:r>
          </a:p>
          <a:p>
            <a:pPr lvl="0" rtl="0">
              <a:spcBef>
                <a:spcPts val="0"/>
              </a:spcBef>
              <a:buNone/>
            </a:pPr>
            <a:r>
              <a:rPr i="1" lang="es" sz="900">
                <a:solidFill>
                  <a:srgbClr val="808080"/>
                </a:solidFill>
                <a:highlight>
                  <a:srgbClr val="FFFFFF"/>
                </a:highlight>
                <a:latin typeface="Courier New"/>
                <a:ea typeface="Courier New"/>
                <a:cs typeface="Courier New"/>
                <a:sym typeface="Courier New"/>
              </a:rPr>
              <a:t>                   </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return </a:t>
            </a:r>
            <a:r>
              <a:rPr lang="es" sz="900">
                <a:highlight>
                  <a:srgbClr val="FFFFFF"/>
                </a:highlight>
                <a:latin typeface="Courier New"/>
                <a:ea typeface="Courier New"/>
                <a:cs typeface="Courier New"/>
                <a:sym typeface="Courier New"/>
              </a:rPr>
              <a:t>builder.create();</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DIALOGFRAGMENT</a:t>
            </a:r>
          </a:p>
        </p:txBody>
      </p:sp>
      <p:sp>
        <p:nvSpPr>
          <p:cNvPr id="295" name="Shape 29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296" name="Shape 296"/>
          <p:cNvSpPr txBox="1"/>
          <p:nvPr/>
        </p:nvSpPr>
        <p:spPr>
          <a:xfrm>
            <a:off x="2427675" y="803375"/>
            <a:ext cx="3000000" cy="1528200"/>
          </a:xfrm>
          <a:prstGeom prst="rect">
            <a:avLst/>
          </a:prstGeom>
          <a:noFill/>
          <a:ln>
            <a:noFill/>
          </a:ln>
        </p:spPr>
        <p:txBody>
          <a:bodyPr anchorCtr="0" anchor="ctr" bIns="91425" lIns="91425" rIns="91425" tIns="91425">
            <a:noAutofit/>
          </a:bodyPr>
          <a:lstStyle/>
          <a:p>
            <a:pPr lvl="0" rtl="0">
              <a:spcBef>
                <a:spcPts val="0"/>
              </a:spcBef>
              <a:buNone/>
            </a:pPr>
            <a:r>
              <a:rPr lang="es"/>
              <a:t>• Y para lanzarlo desde el activity:</a:t>
            </a:r>
          </a:p>
        </p:txBody>
      </p:sp>
      <p:sp>
        <p:nvSpPr>
          <p:cNvPr id="297" name="Shape 297"/>
          <p:cNvSpPr txBox="1"/>
          <p:nvPr/>
        </p:nvSpPr>
        <p:spPr>
          <a:xfrm>
            <a:off x="1912425" y="1886275"/>
            <a:ext cx="4619400" cy="1196399"/>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DialogFragment dialog = </a:t>
            </a:r>
            <a:r>
              <a:rPr b="1" lang="es" sz="1100">
                <a:solidFill>
                  <a:srgbClr val="000080"/>
                </a:solidFill>
                <a:highlight>
                  <a:srgbClr val="FFFFFF"/>
                </a:highlight>
                <a:latin typeface="Courier New"/>
                <a:ea typeface="Courier New"/>
                <a:cs typeface="Courier New"/>
                <a:sym typeface="Courier New"/>
              </a:rPr>
              <a:t>new </a:t>
            </a:r>
            <a:r>
              <a:rPr lang="es" sz="1100">
                <a:highlight>
                  <a:srgbClr val="FFFFFF"/>
                </a:highlight>
                <a:latin typeface="Courier New"/>
                <a:ea typeface="Courier New"/>
                <a:cs typeface="Courier New"/>
                <a:sym typeface="Courier New"/>
              </a:rPr>
              <a:t>SampleDialogFragment();</a:t>
            </a:r>
          </a:p>
          <a:p>
            <a:pPr lvl="0" rtl="0">
              <a:spcBef>
                <a:spcPts val="0"/>
              </a:spcBef>
              <a:buNone/>
            </a:pPr>
            <a:r>
              <a:rPr lang="es" sz="1100">
                <a:highlight>
                  <a:srgbClr val="FFFFFF"/>
                </a:highlight>
                <a:latin typeface="Courier New"/>
                <a:ea typeface="Courier New"/>
                <a:cs typeface="Courier New"/>
                <a:sym typeface="Courier New"/>
              </a:rPr>
              <a:t>dialog.show(getSupportFragmentManager(), </a:t>
            </a:r>
            <a:r>
              <a:rPr b="1" lang="es" sz="1100">
                <a:solidFill>
                  <a:srgbClr val="008000"/>
                </a:solidFill>
                <a:highlight>
                  <a:srgbClr val="FFFFFF"/>
                </a:highlight>
                <a:latin typeface="Courier New"/>
                <a:ea typeface="Courier New"/>
                <a:cs typeface="Courier New"/>
                <a:sym typeface="Courier New"/>
              </a:rPr>
              <a:t>"SampleDialogFragment"</a:t>
            </a:r>
            <a:r>
              <a:rPr lang="es" sz="11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NOTIFICACIONES</a:t>
            </a:r>
          </a:p>
        </p:txBody>
      </p:sp>
      <p:sp>
        <p:nvSpPr>
          <p:cNvPr id="303" name="Shape 303">
            <a:hlinkClick/>
          </p:cNvPr>
          <p:cNvSpPr/>
          <p:nvPr/>
        </p:nvSpPr>
        <p:spPr>
          <a:xfrm>
            <a:off x="2286000" y="857250"/>
            <a:ext cx="4572000" cy="3429000"/>
          </a:xfrm>
          <a:prstGeom prst="rect">
            <a:avLst/>
          </a:prstGeom>
          <a:blipFill>
            <a:blip r:embed="rId3">
              <a:alphaModFix/>
            </a:blip>
            <a:stretch>
              <a:fillRect/>
            </a:stretch>
          </a:blipFill>
          <a:ln>
            <a:noFill/>
          </a:ln>
        </p:spPr>
      </p:sp>
      <p:sp>
        <p:nvSpPr>
          <p:cNvPr id="304" name="Shape 304"/>
          <p:cNvSpPr txBox="1"/>
          <p:nvPr/>
        </p:nvSpPr>
        <p:spPr>
          <a:xfrm>
            <a:off x="1877525" y="4331400"/>
            <a:ext cx="5574300" cy="812100"/>
          </a:xfrm>
          <a:prstGeom prst="rect">
            <a:avLst/>
          </a:prstGeom>
          <a:noFill/>
          <a:ln>
            <a:noFill/>
          </a:ln>
        </p:spPr>
        <p:txBody>
          <a:bodyPr anchorCtr="0" anchor="ctr" bIns="91425" lIns="91425" rIns="91425" tIns="91425">
            <a:noAutofit/>
          </a:bodyPr>
          <a:lstStyle/>
          <a:p>
            <a:pPr lvl="0" rtl="0">
              <a:spcBef>
                <a:spcPts val="0"/>
              </a:spcBef>
              <a:buNone/>
            </a:pPr>
            <a:r>
              <a:rPr lang="es"/>
              <a:t>http://developer.android.com/intl/es/design/patterns/notifications.html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Implementación</a:t>
            </a:r>
          </a:p>
        </p:txBody>
      </p:sp>
      <p:sp>
        <p:nvSpPr>
          <p:cNvPr id="310" name="Shape 310"/>
          <p:cNvSpPr txBox="1"/>
          <p:nvPr/>
        </p:nvSpPr>
        <p:spPr>
          <a:xfrm>
            <a:off x="2380150" y="1274975"/>
            <a:ext cx="5322000" cy="3545400"/>
          </a:xfrm>
          <a:prstGeom prst="rect">
            <a:avLst/>
          </a:prstGeom>
          <a:solidFill>
            <a:srgbClr val="FFFFFF"/>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000">
                <a:highlight>
                  <a:srgbClr val="FFFFFF"/>
                </a:highlight>
                <a:latin typeface="Roboto"/>
                <a:ea typeface="Roboto"/>
                <a:cs typeface="Roboto"/>
                <a:sym typeface="Roboto"/>
              </a:rPr>
              <a:t>//CONSTRUCTOR</a:t>
            </a:r>
          </a:p>
          <a:p>
            <a:pPr lvl="0" rtl="0">
              <a:spcBef>
                <a:spcPts val="0"/>
              </a:spcBef>
              <a:buNone/>
            </a:pPr>
            <a:r>
              <a:rPr lang="es" sz="1000">
                <a:highlight>
                  <a:srgbClr val="FFFFFF"/>
                </a:highlight>
                <a:latin typeface="Roboto"/>
                <a:ea typeface="Roboto"/>
                <a:cs typeface="Roboto"/>
                <a:sym typeface="Roboto"/>
              </a:rPr>
              <a:t>NotificationCompat.Builder mBuilder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NotificationCompat.Builder(</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 </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b="1" lang="es" sz="1000">
                <a:highlight>
                  <a:srgbClr val="FFFFFF"/>
                </a:highlight>
                <a:latin typeface="Roboto"/>
                <a:ea typeface="Roboto"/>
                <a:cs typeface="Roboto"/>
                <a:sym typeface="Roboto"/>
              </a:rPr>
              <a:t>//INVOCACIÓN A METODOS PARA CONSTRUIR LA NOTIFICACION</a:t>
            </a:r>
          </a:p>
          <a:p>
            <a:pPr lvl="0" rtl="0">
              <a:spcBef>
                <a:spcPts val="0"/>
              </a:spcBef>
              <a:buNone/>
            </a:pPr>
            <a:r>
              <a:rPr lang="es" sz="1000">
                <a:highlight>
                  <a:srgbClr val="FFFFFF"/>
                </a:highlight>
                <a:latin typeface="Roboto"/>
                <a:ea typeface="Roboto"/>
                <a:cs typeface="Roboto"/>
                <a:sym typeface="Roboto"/>
              </a:rPr>
              <a:t>   mBuilder.setSmallIcon(R.mipmap.</a:t>
            </a:r>
            <a:r>
              <a:rPr b="1" i="1" lang="es" sz="1000">
                <a:solidFill>
                  <a:srgbClr val="660E7A"/>
                </a:solidFill>
                <a:highlight>
                  <a:srgbClr val="FFFFFF"/>
                </a:highlight>
                <a:latin typeface="Roboto"/>
                <a:ea typeface="Roboto"/>
                <a:cs typeface="Roboto"/>
                <a:sym typeface="Roboto"/>
              </a:rPr>
              <a:t>ic_launcher</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mBuilder.setContentTitle(</a:t>
            </a:r>
            <a:r>
              <a:rPr b="1" lang="es" sz="1000">
                <a:solidFill>
                  <a:srgbClr val="008000"/>
                </a:solidFill>
                <a:highlight>
                  <a:srgbClr val="FFFFFF"/>
                </a:highlight>
                <a:latin typeface="Roboto"/>
                <a:ea typeface="Roboto"/>
                <a:cs typeface="Roboto"/>
                <a:sym typeface="Roboto"/>
              </a:rPr>
              <a:t>"Notificación de Prueba"</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mBuilder.setContentText(</a:t>
            </a:r>
            <a:r>
              <a:rPr b="1" lang="es" sz="1000">
                <a:solidFill>
                  <a:srgbClr val="008000"/>
                </a:solidFill>
                <a:highlight>
                  <a:srgbClr val="FFFFFF"/>
                </a:highlight>
                <a:latin typeface="Roboto"/>
                <a:ea typeface="Roboto"/>
                <a:cs typeface="Roboto"/>
                <a:sym typeface="Roboto"/>
              </a:rPr>
              <a:t>"Contenido"</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mBuilder.setAutoCancel(</a:t>
            </a:r>
            <a:r>
              <a:rPr b="1" lang="es" sz="1000">
                <a:solidFill>
                  <a:srgbClr val="000080"/>
                </a:solidFill>
                <a:highlight>
                  <a:srgbClr val="FFFFFF"/>
                </a:highlight>
                <a:latin typeface="Roboto"/>
                <a:ea typeface="Roboto"/>
                <a:cs typeface="Roboto"/>
                <a:sym typeface="Roboto"/>
              </a:rPr>
              <a:t>true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mBuilder.setTicker(</a:t>
            </a:r>
            <a:r>
              <a:rPr b="1" lang="es" sz="1000">
                <a:solidFill>
                  <a:srgbClr val="008000"/>
                </a:solidFill>
                <a:highlight>
                  <a:srgbClr val="FFFFFF"/>
                </a:highlight>
                <a:latin typeface="Roboto"/>
                <a:ea typeface="Roboto"/>
                <a:cs typeface="Roboto"/>
                <a:sym typeface="Roboto"/>
              </a:rPr>
              <a:t>"Notificación de Prueba"</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mBuilder.setVisibility(NotificationCompat.</a:t>
            </a:r>
            <a:r>
              <a:rPr b="1" i="1" lang="es" sz="1000">
                <a:solidFill>
                  <a:srgbClr val="660E7A"/>
                </a:solidFill>
                <a:highlight>
                  <a:srgbClr val="FFFFFF"/>
                </a:highlight>
                <a:latin typeface="Roboto"/>
                <a:ea typeface="Roboto"/>
                <a:cs typeface="Roboto"/>
                <a:sym typeface="Roboto"/>
              </a:rPr>
              <a:t>VISIBILITY_SECRET</a:t>
            </a:r>
            <a:r>
              <a:rPr lang="es" sz="1000">
                <a:highlight>
                  <a:srgbClr val="FFFFFF"/>
                </a:highlight>
                <a:latin typeface="Roboto"/>
                <a:ea typeface="Roboto"/>
                <a:cs typeface="Roboto"/>
                <a:sym typeface="Roboto"/>
              </a:rPr>
              <a:t>);</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b="1" lang="es" sz="1000">
                <a:highlight>
                  <a:srgbClr val="FFFFFF"/>
                </a:highlight>
                <a:latin typeface="Roboto"/>
                <a:ea typeface="Roboto"/>
                <a:cs typeface="Roboto"/>
                <a:sym typeface="Roboto"/>
              </a:rPr>
              <a:t>// LLAMAR A GESTOR PARA CARGAR LA NOTIFICACION</a:t>
            </a:r>
          </a:p>
          <a:p>
            <a:pPr lvl="0" rtl="0">
              <a:spcBef>
                <a:spcPts val="0"/>
              </a:spcBef>
              <a:buNone/>
            </a:pPr>
            <a:r>
              <a:rPr lang="es" sz="1000">
                <a:highlight>
                  <a:srgbClr val="FFFFFF"/>
                </a:highlight>
                <a:latin typeface="Roboto"/>
                <a:ea typeface="Roboto"/>
                <a:cs typeface="Roboto"/>
                <a:sym typeface="Roboto"/>
              </a:rPr>
              <a:t>   NotificationManager mNotificationManager =</a:t>
            </a:r>
          </a:p>
          <a:p>
            <a:pPr lvl="0" rtl="0">
              <a:spcBef>
                <a:spcPts val="0"/>
              </a:spcBef>
              <a:buNone/>
            </a:pPr>
            <a:r>
              <a:rPr lang="es" sz="1000">
                <a:highlight>
                  <a:srgbClr val="FFFFFF"/>
                </a:highlight>
                <a:latin typeface="Roboto"/>
                <a:ea typeface="Roboto"/>
                <a:cs typeface="Roboto"/>
                <a:sym typeface="Roboto"/>
              </a:rPr>
              <a:t>           (NotificationManager) getSystemService(Context.</a:t>
            </a:r>
            <a:r>
              <a:rPr b="1" i="1" lang="es" sz="1000">
                <a:solidFill>
                  <a:srgbClr val="660E7A"/>
                </a:solidFill>
                <a:highlight>
                  <a:srgbClr val="FFFFFF"/>
                </a:highlight>
                <a:latin typeface="Roboto"/>
                <a:ea typeface="Roboto"/>
                <a:cs typeface="Roboto"/>
                <a:sym typeface="Roboto"/>
              </a:rPr>
              <a:t>NOTIFICATION_SERVICE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mNotificationManager.notify(</a:t>
            </a:r>
            <a:r>
              <a:rPr b="1" i="1" lang="es" sz="1000">
                <a:solidFill>
                  <a:srgbClr val="660E7A"/>
                </a:solidFill>
                <a:highlight>
                  <a:srgbClr val="FFFFFF"/>
                </a:highlight>
                <a:latin typeface="Roboto"/>
                <a:ea typeface="Roboto"/>
                <a:cs typeface="Roboto"/>
                <a:sym typeface="Roboto"/>
              </a:rPr>
              <a:t>CODE</a:t>
            </a:r>
            <a:r>
              <a:rPr lang="es" sz="1000">
                <a:highlight>
                  <a:srgbClr val="FFFFFF"/>
                </a:highlight>
                <a:latin typeface="Roboto"/>
                <a:ea typeface="Roboto"/>
                <a:cs typeface="Roboto"/>
                <a:sym typeface="Roboto"/>
              </a:rPr>
              <a:t>, mBuilder.build());</a:t>
            </a:r>
          </a:p>
          <a:p>
            <a:pPr lvl="0" rtl="0">
              <a:spcBef>
                <a:spcPts val="0"/>
              </a:spcBef>
              <a:buNone/>
            </a:pPr>
            <a:r>
              <a:rPr lang="es" sz="1000">
                <a:highlight>
                  <a:srgbClr val="FFFFFF"/>
                </a:highlight>
                <a:latin typeface="Roboto"/>
                <a:ea typeface="Roboto"/>
                <a:cs typeface="Roboto"/>
                <a:sym typeface="Roboto"/>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ANDROID LOLLIPOP</a:t>
            </a:r>
          </a:p>
          <a:p>
            <a:pPr lvl="0" rtl="0">
              <a:spcBef>
                <a:spcPts val="0"/>
              </a:spcBef>
              <a:buNone/>
            </a:pPr>
            <a:r>
              <a:rPr lang="es"/>
              <a:t>SnackBar</a:t>
            </a:r>
          </a:p>
        </p:txBody>
      </p:sp>
      <p:sp>
        <p:nvSpPr>
          <p:cNvPr id="133" name="Shape 13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34" name="Shape 134"/>
          <p:cNvSpPr txBox="1"/>
          <p:nvPr/>
        </p:nvSpPr>
        <p:spPr>
          <a:xfrm>
            <a:off x="2996550" y="855800"/>
            <a:ext cx="5928299" cy="4070699"/>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buFont typeface="Roboto"/>
              <a:buChar char="●"/>
            </a:pPr>
            <a:r>
              <a:rPr lang="es">
                <a:latin typeface="Roboto"/>
                <a:ea typeface="Roboto"/>
                <a:cs typeface="Roboto"/>
                <a:sym typeface="Roboto"/>
              </a:rPr>
              <a:t>SnackBar es un nuevo componente, del apartado de las notificaciones, para mostrar mensajes al usuario.</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Hasta la actualidad los Toast eran los encargados de ofrecernos esta funcionalidad. De hecho,  podemos entender los Toast y los SnackBar como similares.</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La diferencia principal se encuentra, en que SnackBar nos ofrece la posibilidad de añadir botones de acción y gracias a la integración con Material Desing nos permite eliminar el mensaje.</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SnackBar son mensajes que aparecen en la parte inferior de la pantalla, solo puede haber uno visible y nunca deben mostrar imagenes.</a:t>
            </a:r>
          </a:p>
          <a:p>
            <a:pPr indent="-228600" lvl="0" marL="457200" rtl="0" algn="just">
              <a:lnSpc>
                <a:spcPct val="115000"/>
              </a:lnSpc>
              <a:spcBef>
                <a:spcPts val="0"/>
              </a:spcBef>
              <a:buFont typeface="Roboto"/>
              <a:buChar char="●"/>
            </a:pPr>
            <a:r>
              <a:rPr lang="es">
                <a:latin typeface="Roboto"/>
                <a:ea typeface="Roboto"/>
                <a:cs typeface="Roboto"/>
                <a:sym typeface="Roboto"/>
              </a:rPr>
              <a:t>SnackBar puede añadir un tiempo indefinido de duracion, a traves de la constante SnackBar.LENGTH.INDEFINITE</a:t>
            </a:r>
          </a:p>
        </p:txBody>
      </p:sp>
      <p:pic>
        <p:nvPicPr>
          <p:cNvPr id="135" name="Shape 135"/>
          <p:cNvPicPr preferRelativeResize="0"/>
          <p:nvPr/>
        </p:nvPicPr>
        <p:blipFill>
          <a:blip r:embed="rId3">
            <a:alphaModFix/>
          </a:blip>
          <a:stretch>
            <a:fillRect/>
          </a:stretch>
        </p:blipFill>
        <p:spPr>
          <a:xfrm>
            <a:off x="455950" y="855799"/>
            <a:ext cx="2224349" cy="39543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07675" y="91850"/>
            <a:ext cx="8826599" cy="602700"/>
          </a:xfrm>
          <a:prstGeom prst="rect">
            <a:avLst/>
          </a:prstGeom>
        </p:spPr>
        <p:txBody>
          <a:bodyPr anchorCtr="0" anchor="ctr" bIns="91425" lIns="91425" rIns="91425" tIns="91425">
            <a:noAutofit/>
          </a:bodyPr>
          <a:lstStyle/>
          <a:p>
            <a:pPr lvl="0" rtl="0">
              <a:spcBef>
                <a:spcPts val="0"/>
              </a:spcBef>
              <a:buNone/>
            </a:pPr>
            <a:r>
              <a:rPr lang="es"/>
              <a:t>ANDROID LOLLIPOP</a:t>
            </a:r>
          </a:p>
          <a:p>
            <a:pPr lvl="0" rtl="0">
              <a:spcBef>
                <a:spcPts val="0"/>
              </a:spcBef>
              <a:buNone/>
            </a:pPr>
            <a:r>
              <a:rPr lang="es" sz="1000"/>
              <a:t>SnackBar. Especificaciones</a:t>
            </a:r>
          </a:p>
          <a:p>
            <a:pPr lvl="0" rtl="0">
              <a:spcBef>
                <a:spcPts val="0"/>
              </a:spcBef>
              <a:buNone/>
            </a:pPr>
            <a:r>
              <a:t/>
            </a:r>
            <a:endParaRPr/>
          </a:p>
        </p:txBody>
      </p:sp>
      <p:sp>
        <p:nvSpPr>
          <p:cNvPr id="141" name="Shape 1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142" name="Shape 142"/>
          <p:cNvPicPr preferRelativeResize="0"/>
          <p:nvPr/>
        </p:nvPicPr>
        <p:blipFill>
          <a:blip r:embed="rId3">
            <a:alphaModFix/>
          </a:blip>
          <a:stretch>
            <a:fillRect/>
          </a:stretch>
        </p:blipFill>
        <p:spPr>
          <a:xfrm>
            <a:off x="59823" y="990949"/>
            <a:ext cx="4571175" cy="4029848"/>
          </a:xfrm>
          <a:prstGeom prst="rect">
            <a:avLst/>
          </a:prstGeom>
          <a:noFill/>
          <a:ln>
            <a:noFill/>
          </a:ln>
        </p:spPr>
      </p:pic>
      <p:sp>
        <p:nvSpPr>
          <p:cNvPr id="143" name="Shape 143"/>
          <p:cNvSpPr txBox="1"/>
          <p:nvPr/>
        </p:nvSpPr>
        <p:spPr>
          <a:xfrm>
            <a:off x="4631000" y="1047575"/>
            <a:ext cx="4023599" cy="37277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b="1" lang="es">
                <a:latin typeface="Roboto"/>
                <a:ea typeface="Roboto"/>
                <a:cs typeface="Roboto"/>
                <a:sym typeface="Roboto"/>
              </a:rPr>
              <a:t>MOBIL</a:t>
            </a:r>
          </a:p>
          <a:p>
            <a:pPr lvl="0" rtl="0" algn="just">
              <a:lnSpc>
                <a:spcPct val="115000"/>
              </a:lnSpc>
              <a:spcBef>
                <a:spcPts val="0"/>
              </a:spcBef>
              <a:buNone/>
            </a:pPr>
            <a:r>
              <a:t/>
            </a:r>
            <a:endParaRPr b="1">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Linea simple snackBar, altura 48dp</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Multiples lineas, altura: 80dp.</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Texto: Roboto Regular 14sp</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Texto Boton de Accion: Roboto Medium 14sp, texto en Mayusculas.</a:t>
            </a:r>
          </a:p>
          <a:p>
            <a:pPr lvl="0" rtl="0" algn="just">
              <a:lnSpc>
                <a:spcPct val="115000"/>
              </a:lnSpc>
              <a:spcBef>
                <a:spcPts val="0"/>
              </a:spcBef>
              <a:buNone/>
            </a:pPr>
            <a:r>
              <a:t/>
            </a:r>
            <a:endParaRPr>
              <a:latin typeface="Roboto"/>
              <a:ea typeface="Roboto"/>
              <a:cs typeface="Roboto"/>
              <a:sym typeface="Roboto"/>
            </a:endParaRPr>
          </a:p>
          <a:p>
            <a:pPr indent="-228600" lvl="0" marL="457200" rtl="0" algn="just">
              <a:lnSpc>
                <a:spcPct val="115000"/>
              </a:lnSpc>
              <a:spcBef>
                <a:spcPts val="0"/>
              </a:spcBef>
              <a:buFont typeface="Roboto"/>
              <a:buChar char="●"/>
            </a:pPr>
            <a:r>
              <a:rPr lang="es">
                <a:latin typeface="Roboto"/>
                <a:ea typeface="Roboto"/>
                <a:cs typeface="Roboto"/>
                <a:sym typeface="Roboto"/>
              </a:rPr>
              <a:t>Fondo por defecto #323232 100%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ANDROID LOLLIPOP</a:t>
            </a:r>
          </a:p>
          <a:p>
            <a:pPr lvl="0" rtl="0">
              <a:spcBef>
                <a:spcPts val="0"/>
              </a:spcBef>
              <a:buNone/>
            </a:pPr>
            <a:r>
              <a:rPr lang="es"/>
              <a:t>SnackBar. Especificaciones</a:t>
            </a:r>
          </a:p>
        </p:txBody>
      </p:sp>
      <p:sp>
        <p:nvSpPr>
          <p:cNvPr id="149" name="Shape 14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150" name="Shape 150"/>
          <p:cNvPicPr preferRelativeResize="0"/>
          <p:nvPr/>
        </p:nvPicPr>
        <p:blipFill>
          <a:blip r:embed="rId3">
            <a:alphaModFix/>
          </a:blip>
          <a:stretch>
            <a:fillRect/>
          </a:stretch>
        </p:blipFill>
        <p:spPr>
          <a:xfrm>
            <a:off x="0" y="1057000"/>
            <a:ext cx="4983050" cy="3926049"/>
          </a:xfrm>
          <a:prstGeom prst="rect">
            <a:avLst/>
          </a:prstGeom>
          <a:noFill/>
          <a:ln>
            <a:noFill/>
          </a:ln>
        </p:spPr>
      </p:pic>
      <p:sp>
        <p:nvSpPr>
          <p:cNvPr id="151" name="Shape 151"/>
          <p:cNvSpPr txBox="1"/>
          <p:nvPr/>
        </p:nvSpPr>
        <p:spPr>
          <a:xfrm>
            <a:off x="4983050" y="1085325"/>
            <a:ext cx="3699599" cy="3897600"/>
          </a:xfrm>
          <a:prstGeom prst="rect">
            <a:avLst/>
          </a:prstGeom>
          <a:noFill/>
          <a:ln>
            <a:noFill/>
          </a:ln>
        </p:spPr>
        <p:txBody>
          <a:bodyPr anchorCtr="0" anchor="t" bIns="91425" lIns="91425" rIns="91425" tIns="91425">
            <a:noAutofit/>
          </a:bodyPr>
          <a:lstStyle/>
          <a:p>
            <a:pPr lvl="0" rtl="0">
              <a:spcBef>
                <a:spcPts val="0"/>
              </a:spcBef>
              <a:buNone/>
            </a:pPr>
            <a:r>
              <a:rPr lang="es"/>
              <a:t>TABLETS</a:t>
            </a:r>
          </a:p>
          <a:p>
            <a:pPr lvl="0" rtl="0">
              <a:spcBef>
                <a:spcPts val="0"/>
              </a:spcBef>
              <a:buNone/>
            </a:pPr>
            <a:r>
              <a:t/>
            </a:r>
            <a:endParaRPr/>
          </a:p>
          <a:p>
            <a:pPr indent="-228600" lvl="0" marL="457200" rtl="0">
              <a:spcBef>
                <a:spcPts val="0"/>
              </a:spcBef>
              <a:buChar char="●"/>
            </a:pPr>
            <a:r>
              <a:rPr lang="es"/>
              <a:t>Linea simple, altura 48dp.</a:t>
            </a:r>
          </a:p>
          <a:p>
            <a:pPr indent="-228600" lvl="0" marL="457200" rtl="0">
              <a:spcBef>
                <a:spcPts val="0"/>
              </a:spcBef>
              <a:buChar char="●"/>
            </a:pPr>
            <a:r>
              <a:rPr lang="es"/>
              <a:t>Ancho mínimo, 288dp.</a:t>
            </a:r>
          </a:p>
          <a:p>
            <a:pPr indent="-228600" lvl="0" marL="457200" rtl="0">
              <a:spcBef>
                <a:spcPts val="0"/>
              </a:spcBef>
              <a:buChar char="●"/>
            </a:pPr>
            <a:r>
              <a:rPr lang="es"/>
              <a:t>Ancho máximo: 568dp.</a:t>
            </a:r>
          </a:p>
          <a:p>
            <a:pPr indent="-228600" lvl="0" marL="457200" rtl="0">
              <a:spcBef>
                <a:spcPts val="0"/>
              </a:spcBef>
              <a:buChar char="●"/>
            </a:pPr>
            <a:r>
              <a:rPr lang="es"/>
              <a:t>Esquinas redondeadas: 2dp</a:t>
            </a:r>
          </a:p>
          <a:p>
            <a:pPr indent="-228600" lvl="0" marL="457200" rtl="0">
              <a:spcBef>
                <a:spcPts val="0"/>
              </a:spcBef>
              <a:buChar char="●"/>
            </a:pPr>
            <a:r>
              <a:rPr lang="es"/>
              <a:t>Texto: Roboto Regular 14 sp.</a:t>
            </a:r>
          </a:p>
          <a:p>
            <a:pPr indent="-228600" lvl="0" marL="457200" rtl="0">
              <a:spcBef>
                <a:spcPts val="0"/>
              </a:spcBef>
              <a:buChar char="●"/>
            </a:pPr>
            <a:r>
              <a:rPr lang="es"/>
              <a:t>Texto Boton de Acción Roboto Medium, 14sp, Mayusculas.</a:t>
            </a:r>
          </a:p>
          <a:p>
            <a:pPr indent="-228600" lvl="0" marL="457200" rtl="0">
              <a:spcBef>
                <a:spcPts val="0"/>
              </a:spcBef>
              <a:buChar char="●"/>
            </a:pPr>
            <a:r>
              <a:rPr lang="es"/>
              <a:t>Fondo #323232 100%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ANDROID LOLLIPOP.</a:t>
            </a:r>
          </a:p>
          <a:p>
            <a:pPr lvl="0" rtl="0">
              <a:spcBef>
                <a:spcPts val="0"/>
              </a:spcBef>
              <a:buNone/>
            </a:pPr>
            <a:r>
              <a:rPr lang="es" sz="1000"/>
              <a:t>SnackBar. Implementación</a:t>
            </a:r>
          </a:p>
        </p:txBody>
      </p:sp>
      <p:sp>
        <p:nvSpPr>
          <p:cNvPr id="157" name="Shape 15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58" name="Shape 158"/>
          <p:cNvSpPr txBox="1"/>
          <p:nvPr/>
        </p:nvSpPr>
        <p:spPr>
          <a:xfrm>
            <a:off x="320875" y="934325"/>
            <a:ext cx="8342700" cy="1981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s"/>
              <a:t>Para la implementación en Api inferior a 21, deberemos de incorporar la librería de compatibilidad Android Desing Support Library. Esta librería nos permitirá utilizar otros componenetes que veremos más adelante.</a:t>
            </a:r>
          </a:p>
          <a:p>
            <a:pPr indent="-228600" lvl="0" marL="457200" rtl="0">
              <a:spcBef>
                <a:spcPts val="0"/>
              </a:spcBef>
              <a:buChar char="●"/>
            </a:pPr>
            <a:r>
              <a:rPr lang="es"/>
              <a:t>Para utilizar la librería en Android Studio deberemos crear la dependencia  a nivel de gradle/app</a:t>
            </a:r>
          </a:p>
          <a:p>
            <a:pPr lvl="0" rtl="0">
              <a:spcBef>
                <a:spcPts val="0"/>
              </a:spcBef>
              <a:buNone/>
            </a:pPr>
            <a:r>
              <a:t/>
            </a:r>
            <a:endParaRPr/>
          </a:p>
        </p:txBody>
      </p:sp>
      <p:sp>
        <p:nvSpPr>
          <p:cNvPr id="159" name="Shape 159"/>
          <p:cNvSpPr txBox="1"/>
          <p:nvPr/>
        </p:nvSpPr>
        <p:spPr>
          <a:xfrm>
            <a:off x="320875" y="3020000"/>
            <a:ext cx="8125800" cy="1877999"/>
          </a:xfrm>
          <a:prstGeom prst="rect">
            <a:avLst/>
          </a:prstGeom>
          <a:noFill/>
          <a:ln>
            <a:noFill/>
          </a:ln>
        </p:spPr>
        <p:txBody>
          <a:bodyPr anchorCtr="0" anchor="t" bIns="91425" lIns="91425" rIns="91425" tIns="91425">
            <a:noAutofit/>
          </a:bodyPr>
          <a:lstStyle/>
          <a:p>
            <a:pPr lvl="0" rtl="0">
              <a:spcBef>
                <a:spcPts val="0"/>
              </a:spcBef>
              <a:buNone/>
            </a:pPr>
            <a:r>
              <a:rPr lang="es"/>
              <a:t>SNACKBAR SENCILLO</a:t>
            </a:r>
          </a:p>
          <a:p>
            <a:pPr indent="-228600" lvl="0" marL="457200" rtl="0">
              <a:spcBef>
                <a:spcPts val="0"/>
              </a:spcBef>
              <a:buChar char="●"/>
            </a:pPr>
            <a:r>
              <a:rPr lang="es"/>
              <a:t>Un SnackBar se implementa de forma similar que un Toast, veremos el método make() y el método show().</a:t>
            </a:r>
          </a:p>
          <a:p>
            <a:pPr indent="-228600" lvl="0" marL="457200" rtl="0">
              <a:spcBef>
                <a:spcPts val="0"/>
              </a:spcBef>
              <a:buChar char="●"/>
            </a:pPr>
            <a:r>
              <a:t/>
            </a:r>
            <a:endParaRPr/>
          </a:p>
        </p:txBody>
      </p:sp>
      <p:sp>
        <p:nvSpPr>
          <p:cNvPr id="160" name="Shape 160"/>
          <p:cNvSpPr txBox="1"/>
          <p:nvPr/>
        </p:nvSpPr>
        <p:spPr>
          <a:xfrm>
            <a:off x="2638200" y="1972500"/>
            <a:ext cx="3746700" cy="11985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s" sz="900">
                <a:highlight>
                  <a:srgbClr val="FFFFFF"/>
                </a:highlight>
                <a:latin typeface="Courier New"/>
                <a:ea typeface="Courier New"/>
                <a:cs typeface="Courier New"/>
                <a:sym typeface="Courier New"/>
              </a:rPr>
              <a:t>dependencies {</a:t>
            </a:r>
          </a:p>
          <a:p>
            <a:pPr lvl="0" rtl="0">
              <a:spcBef>
                <a:spcPts val="0"/>
              </a:spcBef>
              <a:buNone/>
            </a:pPr>
            <a:r>
              <a:rPr lang="es" sz="900">
                <a:highlight>
                  <a:srgbClr val="FFFFFF"/>
                </a:highlight>
                <a:latin typeface="Courier New"/>
                <a:ea typeface="Courier New"/>
                <a:cs typeface="Courier New"/>
                <a:sym typeface="Courier New"/>
              </a:rPr>
              <a:t>   compile fileTree(</a:t>
            </a:r>
            <a:r>
              <a:rPr lang="es" sz="900">
                <a:solidFill>
                  <a:srgbClr val="008000"/>
                </a:solidFill>
                <a:highlight>
                  <a:srgbClr val="FFFFFF"/>
                </a:highlight>
                <a:latin typeface="Courier New"/>
                <a:ea typeface="Courier New"/>
                <a:cs typeface="Courier New"/>
                <a:sym typeface="Courier New"/>
              </a:rPr>
              <a:t>dir</a:t>
            </a:r>
            <a:r>
              <a:rPr lang="es" sz="900">
                <a:highlight>
                  <a:srgbClr val="FFFFFF"/>
                </a:highlight>
                <a:latin typeface="Courier New"/>
                <a:ea typeface="Courier New"/>
                <a:cs typeface="Courier New"/>
                <a:sym typeface="Courier New"/>
              </a:rPr>
              <a:t>: </a:t>
            </a:r>
            <a:r>
              <a:rPr b="1" lang="es" sz="900">
                <a:solidFill>
                  <a:srgbClr val="008000"/>
                </a:solidFill>
                <a:highlight>
                  <a:srgbClr val="FFFFFF"/>
                </a:highlight>
                <a:latin typeface="Courier New"/>
                <a:ea typeface="Courier New"/>
                <a:cs typeface="Courier New"/>
                <a:sym typeface="Courier New"/>
              </a:rPr>
              <a:t>'libs'</a:t>
            </a:r>
            <a:r>
              <a:rPr lang="es" sz="900">
                <a:highlight>
                  <a:srgbClr val="FFFFFF"/>
                </a:highlight>
                <a:latin typeface="Courier New"/>
                <a:ea typeface="Courier New"/>
                <a:cs typeface="Courier New"/>
                <a:sym typeface="Courier New"/>
              </a:rPr>
              <a:t>, </a:t>
            </a:r>
            <a:r>
              <a:rPr lang="es" sz="900">
                <a:solidFill>
                  <a:srgbClr val="008000"/>
                </a:solidFill>
                <a:highlight>
                  <a:srgbClr val="FFFFFF"/>
                </a:highlight>
                <a:latin typeface="Courier New"/>
                <a:ea typeface="Courier New"/>
                <a:cs typeface="Courier New"/>
                <a:sym typeface="Courier New"/>
              </a:rPr>
              <a:t>include</a:t>
            </a:r>
            <a:r>
              <a:rPr lang="es" sz="900">
                <a:highlight>
                  <a:srgbClr val="FFFFFF"/>
                </a:highlight>
                <a:latin typeface="Courier New"/>
                <a:ea typeface="Courier New"/>
                <a:cs typeface="Courier New"/>
                <a:sym typeface="Courier New"/>
              </a:rPr>
              <a:t>: [</a:t>
            </a:r>
            <a:r>
              <a:rPr b="1" lang="es" sz="900">
                <a:solidFill>
                  <a:srgbClr val="008000"/>
                </a:solidFill>
                <a:highlight>
                  <a:srgbClr val="FFFFFF"/>
                </a:highlight>
                <a:latin typeface="Courier New"/>
                <a:ea typeface="Courier New"/>
                <a:cs typeface="Courier New"/>
                <a:sym typeface="Courier New"/>
              </a:rPr>
              <a:t>'*.jar'</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compile </a:t>
            </a:r>
            <a:r>
              <a:rPr b="1" lang="es" sz="900">
                <a:solidFill>
                  <a:srgbClr val="008000"/>
                </a:solidFill>
                <a:highlight>
                  <a:srgbClr val="FFFFFF"/>
                </a:highlight>
                <a:latin typeface="Courier New"/>
                <a:ea typeface="Courier New"/>
                <a:cs typeface="Courier New"/>
                <a:sym typeface="Courier New"/>
              </a:rPr>
              <a:t>'com.android.support:appcompat-v7:22.2.0'</a:t>
            </a:r>
          </a:p>
          <a:p>
            <a:pPr lvl="0" rtl="0">
              <a:spcBef>
                <a:spcPts val="0"/>
              </a:spcBef>
              <a:buNone/>
            </a:pPr>
            <a:r>
              <a:rPr b="1" lang="es" sz="900">
                <a:solidFill>
                  <a:srgbClr val="008000"/>
                </a:solidFill>
                <a:highlight>
                  <a:srgbClr val="FFFFFF"/>
                </a:highlight>
                <a:latin typeface="Courier New"/>
                <a:ea typeface="Courier New"/>
                <a:cs typeface="Courier New"/>
                <a:sym typeface="Courier New"/>
              </a:rPr>
              <a:t>   </a:t>
            </a:r>
            <a:r>
              <a:rPr lang="es" sz="900">
                <a:highlight>
                  <a:srgbClr val="FFFFFF"/>
                </a:highlight>
                <a:latin typeface="Courier New"/>
                <a:ea typeface="Courier New"/>
                <a:cs typeface="Courier New"/>
                <a:sym typeface="Courier New"/>
              </a:rPr>
              <a:t>compile </a:t>
            </a:r>
            <a:r>
              <a:rPr b="1" lang="es" sz="900">
                <a:solidFill>
                  <a:srgbClr val="008000"/>
                </a:solidFill>
                <a:highlight>
                  <a:srgbClr val="FFFFFF"/>
                </a:highlight>
                <a:latin typeface="Courier New"/>
                <a:ea typeface="Courier New"/>
                <a:cs typeface="Courier New"/>
                <a:sym typeface="Courier New"/>
              </a:rPr>
              <a:t>'com.android.support:design:22.2.1'</a:t>
            </a:r>
          </a:p>
          <a:p>
            <a:pPr lvl="0" rtl="0">
              <a:spcBef>
                <a:spcPts val="0"/>
              </a:spcBef>
              <a:buNone/>
            </a:pPr>
            <a:r>
              <a:rPr lang="es" sz="9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SNACKBAR</a:t>
            </a:r>
          </a:p>
          <a:p>
            <a:pPr lvl="0" rtl="0">
              <a:spcBef>
                <a:spcPts val="0"/>
              </a:spcBef>
              <a:buNone/>
            </a:pPr>
            <a:r>
              <a:rPr lang="es" sz="1000"/>
              <a:t>implementación</a:t>
            </a:r>
          </a:p>
        </p:txBody>
      </p:sp>
      <p:sp>
        <p:nvSpPr>
          <p:cNvPr id="166" name="Shape 16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67" name="Shape 167"/>
          <p:cNvSpPr txBox="1"/>
          <p:nvPr/>
        </p:nvSpPr>
        <p:spPr>
          <a:xfrm>
            <a:off x="311450" y="1151400"/>
            <a:ext cx="7814399" cy="213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s"/>
              <a:t>El segundo y tercer parámetro, es similar al de los Toast, en cambio el primer parámetro no debemos pasar el contexto sino una vista. Dentro del árbol de vistas, en principio, snackBar tratara de buscar un contenedor CoordinatorLayout y sino un contenedor padre.</a:t>
            </a:r>
          </a:p>
        </p:txBody>
      </p:sp>
      <p:sp>
        <p:nvSpPr>
          <p:cNvPr id="168" name="Shape 168"/>
          <p:cNvSpPr txBox="1"/>
          <p:nvPr/>
        </p:nvSpPr>
        <p:spPr>
          <a:xfrm>
            <a:off x="1838100" y="2104550"/>
            <a:ext cx="5346899" cy="17460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s" sz="900">
                <a:highlight>
                  <a:srgbClr val="FFFFFF"/>
                </a:highlight>
                <a:latin typeface="Courier New"/>
                <a:ea typeface="Courier New"/>
                <a:cs typeface="Courier New"/>
                <a:sym typeface="Courier New"/>
              </a:rPr>
              <a:t>btn.setOnClickListener(</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View.OnClickListener() {</a:t>
            </a:r>
          </a:p>
          <a:p>
            <a:pPr lvl="0" rtl="0">
              <a:spcBef>
                <a:spcPts val="0"/>
              </a:spcBef>
              <a:buNone/>
            </a:pPr>
            <a:r>
              <a:rPr lang="es" sz="900">
                <a:highlight>
                  <a:srgbClr val="FFFFFF"/>
                </a:highlight>
                <a:latin typeface="Courier New"/>
                <a:ea typeface="Courier New"/>
                <a:cs typeface="Courier New"/>
                <a:sym typeface="Courier New"/>
              </a:rPr>
              <a:t>   </a:t>
            </a:r>
            <a:r>
              <a:rPr lang="es" sz="900">
                <a:solidFill>
                  <a:srgbClr val="808000"/>
                </a:solidFill>
                <a:highlight>
                  <a:srgbClr val="FFFFFF"/>
                </a:highlight>
                <a:latin typeface="Courier New"/>
                <a:ea typeface="Courier New"/>
                <a:cs typeface="Courier New"/>
                <a:sym typeface="Courier New"/>
              </a:rPr>
              <a:t>@Override</a:t>
            </a:r>
          </a:p>
          <a:p>
            <a:pPr lvl="0" rtl="0">
              <a:spcBef>
                <a:spcPts val="0"/>
              </a:spcBef>
              <a:buNone/>
            </a:pPr>
            <a:r>
              <a:rPr lang="es" sz="900">
                <a:solidFill>
                  <a:srgbClr val="808000"/>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void </a:t>
            </a:r>
            <a:r>
              <a:rPr lang="es" sz="900">
                <a:highlight>
                  <a:srgbClr val="FFFFFF"/>
                </a:highlight>
                <a:latin typeface="Courier New"/>
                <a:ea typeface="Courier New"/>
                <a:cs typeface="Courier New"/>
                <a:sym typeface="Courier New"/>
              </a:rPr>
              <a:t>onClick(View view) {</a:t>
            </a:r>
          </a:p>
          <a:p>
            <a:pPr lvl="0" rtl="0">
              <a:spcBef>
                <a:spcPts val="0"/>
              </a:spcBef>
              <a:buNone/>
            </a:pPr>
            <a:r>
              <a:t/>
            </a:r>
            <a:endParaRPr sz="900">
              <a:highlight>
                <a:srgbClr val="FFFFFF"/>
              </a:highlight>
              <a:latin typeface="Courier New"/>
              <a:ea typeface="Courier New"/>
              <a:cs typeface="Courier New"/>
              <a:sym typeface="Courier New"/>
            </a:endParaRPr>
          </a:p>
          <a:p>
            <a:pPr lvl="0" rtl="0">
              <a:spcBef>
                <a:spcPts val="0"/>
              </a:spcBef>
              <a:buNone/>
            </a:pPr>
            <a:r>
              <a:rPr lang="es" sz="900">
                <a:highlight>
                  <a:srgbClr val="FFFFFF"/>
                </a:highlight>
                <a:latin typeface="Courier New"/>
                <a:ea typeface="Courier New"/>
                <a:cs typeface="Courier New"/>
                <a:sym typeface="Courier New"/>
              </a:rPr>
              <a:t>       Snackbar.</a:t>
            </a:r>
            <a:r>
              <a:rPr i="1" lang="es" sz="900">
                <a:highlight>
                  <a:srgbClr val="FFFFFF"/>
                </a:highlight>
                <a:latin typeface="Courier New"/>
                <a:ea typeface="Courier New"/>
                <a:cs typeface="Courier New"/>
                <a:sym typeface="Courier New"/>
              </a:rPr>
              <a:t>make</a:t>
            </a:r>
            <a:r>
              <a:rPr lang="es" sz="900">
                <a:highlight>
                  <a:srgbClr val="FFFFFF"/>
                </a:highlight>
                <a:latin typeface="Courier New"/>
                <a:ea typeface="Courier New"/>
                <a:cs typeface="Courier New"/>
                <a:sym typeface="Courier New"/>
              </a:rPr>
              <a:t>(view, </a:t>
            </a:r>
            <a:r>
              <a:rPr b="1" lang="es" sz="900">
                <a:solidFill>
                  <a:srgbClr val="008000"/>
                </a:solidFill>
                <a:highlight>
                  <a:srgbClr val="FFFFFF"/>
                </a:highlight>
                <a:latin typeface="Courier New"/>
                <a:ea typeface="Courier New"/>
                <a:cs typeface="Courier New"/>
                <a:sym typeface="Courier New"/>
              </a:rPr>
              <a:t>"Mi primer SnackBar"</a:t>
            </a:r>
            <a:r>
              <a:rPr lang="es" sz="900">
                <a:highlight>
                  <a:srgbClr val="FFFFFF"/>
                </a:highlight>
                <a:latin typeface="Courier New"/>
                <a:ea typeface="Courier New"/>
                <a:cs typeface="Courier New"/>
                <a:sym typeface="Courier New"/>
              </a:rPr>
              <a:t>, Snackbar.</a:t>
            </a:r>
            <a:r>
              <a:rPr b="1" i="1" lang="es" sz="900">
                <a:solidFill>
                  <a:srgbClr val="660E7A"/>
                </a:solidFill>
                <a:highlight>
                  <a:srgbClr val="FFFFFF"/>
                </a:highlight>
                <a:latin typeface="Courier New"/>
                <a:ea typeface="Courier New"/>
                <a:cs typeface="Courier New"/>
                <a:sym typeface="Courier New"/>
              </a:rPr>
              <a:t>LENGTH_LONG</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.show();</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SNACKBAR</a:t>
            </a:r>
          </a:p>
          <a:p>
            <a:pPr lvl="0" rtl="0">
              <a:spcBef>
                <a:spcPts val="0"/>
              </a:spcBef>
              <a:buNone/>
            </a:pPr>
            <a:r>
              <a:rPr lang="es" sz="1000"/>
              <a:t>boton de Accion</a:t>
            </a:r>
          </a:p>
        </p:txBody>
      </p:sp>
      <p:sp>
        <p:nvSpPr>
          <p:cNvPr id="174" name="Shape 17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75" name="Shape 175"/>
          <p:cNvSpPr txBox="1"/>
          <p:nvPr/>
        </p:nvSpPr>
        <p:spPr>
          <a:xfrm>
            <a:off x="292575" y="734150"/>
            <a:ext cx="8231100" cy="443700"/>
          </a:xfrm>
          <a:prstGeom prst="rect">
            <a:avLst/>
          </a:prstGeom>
          <a:noFill/>
          <a:ln>
            <a:noFill/>
          </a:ln>
        </p:spPr>
        <p:txBody>
          <a:bodyPr anchorCtr="0" anchor="t" bIns="91425" lIns="91425" rIns="91425" tIns="91425">
            <a:noAutofit/>
          </a:bodyPr>
          <a:lstStyle/>
          <a:p>
            <a:pPr lvl="0" rtl="0">
              <a:spcBef>
                <a:spcPts val="0"/>
              </a:spcBef>
              <a:buNone/>
            </a:pPr>
            <a:r>
              <a:rPr lang="es"/>
              <a:t>SNACKBAR CON BOTON DE ACCION</a:t>
            </a:r>
          </a:p>
          <a:p>
            <a:pPr lvl="0" rtl="0">
              <a:spcBef>
                <a:spcPts val="0"/>
              </a:spcBef>
              <a:buNone/>
            </a:pPr>
            <a:r>
              <a:t/>
            </a:r>
            <a:endParaRPr/>
          </a:p>
        </p:txBody>
      </p:sp>
      <p:sp>
        <p:nvSpPr>
          <p:cNvPr id="176" name="Shape 176"/>
          <p:cNvSpPr txBox="1"/>
          <p:nvPr/>
        </p:nvSpPr>
        <p:spPr>
          <a:xfrm>
            <a:off x="358650" y="3482500"/>
            <a:ext cx="7795500" cy="1382999"/>
          </a:xfrm>
          <a:prstGeom prst="rect">
            <a:avLst/>
          </a:prstGeom>
          <a:noFill/>
          <a:ln>
            <a:noFill/>
          </a:ln>
        </p:spPr>
        <p:txBody>
          <a:bodyPr anchorCtr="0" anchor="t" bIns="91425" lIns="91425" rIns="91425" tIns="91425">
            <a:noAutofit/>
          </a:bodyPr>
          <a:lstStyle/>
          <a:p>
            <a:pPr lvl="0" rtl="0">
              <a:spcBef>
                <a:spcPts val="0"/>
              </a:spcBef>
              <a:buNone/>
            </a:pPr>
            <a:r>
              <a:rPr lang="es"/>
              <a:t>Con esta implementación se mostrará un boton de acción, por defecto el texto se muestra del color definido en nuestro estilo como colorAccent. Sin embargo se puede modificar el texto y el fondo con los metodos:</a:t>
            </a:r>
          </a:p>
          <a:p>
            <a:pPr indent="-228600" lvl="0" marL="457200" rtl="0">
              <a:spcBef>
                <a:spcPts val="0"/>
              </a:spcBef>
              <a:buChar char="●"/>
            </a:pPr>
            <a:r>
              <a:rPr lang="es"/>
              <a:t>setActionTextColor(Color del Texto )</a:t>
            </a:r>
          </a:p>
          <a:p>
            <a:pPr indent="-228600" lvl="0" marL="457200" rtl="0">
              <a:spcBef>
                <a:spcPts val="0"/>
              </a:spcBef>
              <a:buChar char="●"/>
            </a:pPr>
            <a:r>
              <a:rPr lang="es"/>
              <a:t>[obtener la vista snackbar].setBackgroundColor(Color del fondo)</a:t>
            </a:r>
          </a:p>
        </p:txBody>
      </p:sp>
      <p:sp>
        <p:nvSpPr>
          <p:cNvPr id="177" name="Shape 177"/>
          <p:cNvSpPr txBox="1"/>
          <p:nvPr/>
        </p:nvSpPr>
        <p:spPr>
          <a:xfrm>
            <a:off x="1351500" y="1085325"/>
            <a:ext cx="6441000" cy="25293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s" sz="900">
                <a:highlight>
                  <a:srgbClr val="FFFFFF"/>
                </a:highlight>
                <a:latin typeface="Courier New"/>
                <a:ea typeface="Courier New"/>
                <a:cs typeface="Courier New"/>
                <a:sym typeface="Courier New"/>
              </a:rPr>
              <a:t>btn.setOnClickListener(</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View.OnClickListener() {</a:t>
            </a:r>
          </a:p>
          <a:p>
            <a:pPr lvl="0" rtl="0">
              <a:spcBef>
                <a:spcPts val="0"/>
              </a:spcBef>
              <a:buNone/>
            </a:pPr>
            <a:r>
              <a:rPr lang="es" sz="900">
                <a:highlight>
                  <a:srgbClr val="FFFFFF"/>
                </a:highlight>
                <a:latin typeface="Courier New"/>
                <a:ea typeface="Courier New"/>
                <a:cs typeface="Courier New"/>
                <a:sym typeface="Courier New"/>
              </a:rPr>
              <a:t>   </a:t>
            </a:r>
            <a:r>
              <a:rPr lang="es" sz="900">
                <a:solidFill>
                  <a:srgbClr val="808000"/>
                </a:solidFill>
                <a:highlight>
                  <a:srgbClr val="FFFFFF"/>
                </a:highlight>
                <a:latin typeface="Courier New"/>
                <a:ea typeface="Courier New"/>
                <a:cs typeface="Courier New"/>
                <a:sym typeface="Courier New"/>
              </a:rPr>
              <a:t>@Override</a:t>
            </a:r>
          </a:p>
          <a:p>
            <a:pPr lvl="0" rtl="0">
              <a:spcBef>
                <a:spcPts val="0"/>
              </a:spcBef>
              <a:buNone/>
            </a:pPr>
            <a:r>
              <a:rPr lang="es" sz="900">
                <a:solidFill>
                  <a:srgbClr val="808000"/>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void </a:t>
            </a:r>
            <a:r>
              <a:rPr lang="es" sz="900">
                <a:highlight>
                  <a:srgbClr val="FFFFFF"/>
                </a:highlight>
                <a:latin typeface="Courier New"/>
                <a:ea typeface="Courier New"/>
                <a:cs typeface="Courier New"/>
                <a:sym typeface="Courier New"/>
              </a:rPr>
              <a:t>onClick(View view) {</a:t>
            </a:r>
          </a:p>
          <a:p>
            <a:pPr lvl="0" rtl="0">
              <a:spcBef>
                <a:spcPts val="0"/>
              </a:spcBef>
              <a:buNone/>
            </a:pPr>
            <a:r>
              <a:t/>
            </a:r>
            <a:endParaRPr sz="900">
              <a:highlight>
                <a:srgbClr val="FFFFFF"/>
              </a:highlight>
              <a:latin typeface="Courier New"/>
              <a:ea typeface="Courier New"/>
              <a:cs typeface="Courier New"/>
              <a:sym typeface="Courier New"/>
            </a:endParaRPr>
          </a:p>
          <a:p>
            <a:pPr lvl="0" rtl="0">
              <a:spcBef>
                <a:spcPts val="0"/>
              </a:spcBef>
              <a:buNone/>
            </a:pPr>
            <a:r>
              <a:rPr lang="es" sz="900">
                <a:highlight>
                  <a:srgbClr val="FFFFFF"/>
                </a:highlight>
                <a:latin typeface="Courier New"/>
                <a:ea typeface="Courier New"/>
                <a:cs typeface="Courier New"/>
                <a:sym typeface="Courier New"/>
              </a:rPr>
              <a:t>       Snackbar snack= Snackbar.</a:t>
            </a:r>
            <a:r>
              <a:rPr i="1" lang="es" sz="900">
                <a:highlight>
                  <a:srgbClr val="FFFFFF"/>
                </a:highlight>
                <a:latin typeface="Courier New"/>
                <a:ea typeface="Courier New"/>
                <a:cs typeface="Courier New"/>
                <a:sym typeface="Courier New"/>
              </a:rPr>
              <a:t>make</a:t>
            </a:r>
            <a:r>
              <a:rPr lang="es" sz="900">
                <a:highlight>
                  <a:srgbClr val="FFFFFF"/>
                </a:highlight>
                <a:latin typeface="Courier New"/>
                <a:ea typeface="Courier New"/>
                <a:cs typeface="Courier New"/>
                <a:sym typeface="Courier New"/>
              </a:rPr>
              <a:t>(view, </a:t>
            </a:r>
            <a:r>
              <a:rPr b="1" lang="es" sz="900">
                <a:solidFill>
                  <a:srgbClr val="008000"/>
                </a:solidFill>
                <a:highlight>
                  <a:srgbClr val="FFFFFF"/>
                </a:highlight>
                <a:latin typeface="Courier New"/>
                <a:ea typeface="Courier New"/>
                <a:cs typeface="Courier New"/>
                <a:sym typeface="Courier New"/>
              </a:rPr>
              <a:t>"Mi primer SnackBar"</a:t>
            </a:r>
            <a:r>
              <a:rPr lang="es" sz="900">
                <a:highlight>
                  <a:srgbClr val="FFFFFF"/>
                </a:highlight>
                <a:latin typeface="Courier New"/>
                <a:ea typeface="Courier New"/>
                <a:cs typeface="Courier New"/>
                <a:sym typeface="Courier New"/>
              </a:rPr>
              <a:t>, Snackbar.</a:t>
            </a:r>
            <a:r>
              <a:rPr b="1" i="1" lang="es" sz="900">
                <a:solidFill>
                  <a:srgbClr val="660E7A"/>
                </a:solidFill>
                <a:highlight>
                  <a:srgbClr val="FFFFFF"/>
                </a:highlight>
                <a:latin typeface="Courier New"/>
                <a:ea typeface="Courier New"/>
                <a:cs typeface="Courier New"/>
                <a:sym typeface="Courier New"/>
              </a:rPr>
              <a:t>LENGTH_LONG</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.setAction(</a:t>
            </a:r>
            <a:r>
              <a:rPr b="1" lang="es" sz="900">
                <a:solidFill>
                  <a:srgbClr val="008000"/>
                </a:solidFill>
                <a:highlight>
                  <a:srgbClr val="FFFFFF"/>
                </a:highlight>
                <a:latin typeface="Courier New"/>
                <a:ea typeface="Courier New"/>
                <a:cs typeface="Courier New"/>
                <a:sym typeface="Courier New"/>
              </a:rPr>
              <a:t>"Acción"</a:t>
            </a:r>
            <a:r>
              <a:rPr lang="es" sz="900">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new </a:t>
            </a:r>
            <a:r>
              <a:rPr lang="es" sz="900">
                <a:highlight>
                  <a:srgbClr val="FFFFFF"/>
                </a:highlight>
                <a:latin typeface="Courier New"/>
                <a:ea typeface="Courier New"/>
                <a:cs typeface="Courier New"/>
                <a:sym typeface="Courier New"/>
              </a:rPr>
              <a:t>View.OnClickListener() {</a:t>
            </a:r>
          </a:p>
          <a:p>
            <a:pPr lvl="0" rtl="0">
              <a:spcBef>
                <a:spcPts val="0"/>
              </a:spcBef>
              <a:buNone/>
            </a:pPr>
            <a:r>
              <a:rPr lang="es" sz="900">
                <a:highlight>
                  <a:srgbClr val="FFFFFF"/>
                </a:highlight>
                <a:latin typeface="Courier New"/>
                <a:ea typeface="Courier New"/>
                <a:cs typeface="Courier New"/>
                <a:sym typeface="Courier New"/>
              </a:rPr>
              <a:t>                   </a:t>
            </a:r>
            <a:r>
              <a:rPr lang="es" sz="900">
                <a:solidFill>
                  <a:srgbClr val="808000"/>
                </a:solidFill>
                <a:highlight>
                  <a:srgbClr val="FFFFFF"/>
                </a:highlight>
                <a:latin typeface="Courier New"/>
                <a:ea typeface="Courier New"/>
                <a:cs typeface="Courier New"/>
                <a:sym typeface="Courier New"/>
              </a:rPr>
              <a:t>@Override</a:t>
            </a:r>
          </a:p>
          <a:p>
            <a:pPr lvl="0" rtl="0">
              <a:spcBef>
                <a:spcPts val="0"/>
              </a:spcBef>
              <a:buNone/>
            </a:pPr>
            <a:r>
              <a:rPr lang="es" sz="900">
                <a:solidFill>
                  <a:srgbClr val="808000"/>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public void </a:t>
            </a:r>
            <a:r>
              <a:rPr lang="es" sz="900">
                <a:highlight>
                  <a:srgbClr val="FFFFFF"/>
                </a:highlight>
                <a:latin typeface="Courier New"/>
                <a:ea typeface="Courier New"/>
                <a:cs typeface="Courier New"/>
                <a:sym typeface="Courier New"/>
              </a:rPr>
              <a:t>onClick(View view) {</a:t>
            </a:r>
          </a:p>
          <a:p>
            <a:pPr lvl="0" rtl="0">
              <a:spcBef>
                <a:spcPts val="0"/>
              </a:spcBef>
              <a:buNone/>
            </a:pPr>
            <a:r>
              <a:rPr lang="es" sz="900">
                <a:highlight>
                  <a:srgbClr val="FFFFFF"/>
                </a:highlight>
                <a:latin typeface="Courier New"/>
                <a:ea typeface="Courier New"/>
                <a:cs typeface="Courier New"/>
                <a:sym typeface="Courier New"/>
              </a:rPr>
              <a:t>                       Log.</a:t>
            </a:r>
            <a:r>
              <a:rPr i="1" lang="es" sz="900">
                <a:highlight>
                  <a:srgbClr val="FFFFFF"/>
                </a:highlight>
                <a:latin typeface="Courier New"/>
                <a:ea typeface="Courier New"/>
                <a:cs typeface="Courier New"/>
                <a:sym typeface="Courier New"/>
              </a:rPr>
              <a:t>i</a:t>
            </a:r>
            <a:r>
              <a:rPr lang="es" sz="900">
                <a:highlight>
                  <a:srgbClr val="FFFFFF"/>
                </a:highlight>
                <a:latin typeface="Courier New"/>
                <a:ea typeface="Courier New"/>
                <a:cs typeface="Courier New"/>
                <a:sym typeface="Courier New"/>
              </a:rPr>
              <a:t>(</a:t>
            </a:r>
            <a:r>
              <a:rPr b="1" lang="es" sz="900">
                <a:solidFill>
                  <a:srgbClr val="008000"/>
                </a:solidFill>
                <a:highlight>
                  <a:srgbClr val="FFFFFF"/>
                </a:highlight>
                <a:latin typeface="Courier New"/>
                <a:ea typeface="Courier New"/>
                <a:cs typeface="Courier New"/>
                <a:sym typeface="Courier New"/>
              </a:rPr>
              <a:t>"Snackbar"</a:t>
            </a:r>
            <a:r>
              <a:rPr lang="es" sz="900">
                <a:highlight>
                  <a:srgbClr val="FFFFFF"/>
                </a:highlight>
                <a:latin typeface="Courier New"/>
                <a:ea typeface="Courier New"/>
                <a:cs typeface="Courier New"/>
                <a:sym typeface="Courier New"/>
              </a:rPr>
              <a:t>, </a:t>
            </a:r>
            <a:r>
              <a:rPr b="1" lang="es" sz="900">
                <a:solidFill>
                  <a:srgbClr val="008000"/>
                </a:solidFill>
                <a:highlight>
                  <a:srgbClr val="FFFFFF"/>
                </a:highlight>
                <a:latin typeface="Courier New"/>
                <a:ea typeface="Courier New"/>
                <a:cs typeface="Courier New"/>
                <a:sym typeface="Courier New"/>
              </a:rPr>
              <a:t>"Pulsada acción snackbar!"</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       snack.setActionTextColor(getResources().getColor(android.R.color.</a:t>
            </a:r>
            <a:r>
              <a:rPr b="1" i="1" lang="es" sz="900">
                <a:solidFill>
                  <a:srgbClr val="660E7A"/>
                </a:solidFill>
                <a:highlight>
                  <a:srgbClr val="FFFFFF"/>
                </a:highlight>
                <a:latin typeface="Courier New"/>
                <a:ea typeface="Courier New"/>
                <a:cs typeface="Courier New"/>
                <a:sym typeface="Courier New"/>
              </a:rPr>
              <a:t>black</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View snackView=snack.getView();</a:t>
            </a:r>
          </a:p>
          <a:p>
            <a:pPr lvl="0" rtl="0">
              <a:spcBef>
                <a:spcPts val="0"/>
              </a:spcBef>
              <a:buNone/>
            </a:pPr>
            <a:r>
              <a:rPr lang="es" sz="900">
                <a:highlight>
                  <a:srgbClr val="FFFFFF"/>
                </a:highlight>
                <a:latin typeface="Courier New"/>
                <a:ea typeface="Courier New"/>
                <a:cs typeface="Courier New"/>
                <a:sym typeface="Courier New"/>
              </a:rPr>
              <a:t>       snackView.setBackgroundColor(getResources().getColor(android.R.color.</a:t>
            </a:r>
            <a:r>
              <a:rPr b="1" i="1" lang="es" sz="900">
                <a:solidFill>
                  <a:srgbClr val="660E7A"/>
                </a:solidFill>
                <a:highlight>
                  <a:srgbClr val="FFFFFF"/>
                </a:highlight>
                <a:latin typeface="Courier New"/>
                <a:ea typeface="Courier New"/>
                <a:cs typeface="Courier New"/>
                <a:sym typeface="Courier New"/>
              </a:rPr>
              <a:t>holo_blue_dark</a:t>
            </a:r>
            <a:r>
              <a:rPr lang="es" sz="900">
                <a:highlight>
                  <a:srgbClr val="FFFFFF"/>
                </a:highlight>
                <a:latin typeface="Courier New"/>
                <a:ea typeface="Courier New"/>
                <a:cs typeface="Courier New"/>
                <a:sym typeface="Courier New"/>
              </a:rPr>
              <a:t>));</a:t>
            </a:r>
          </a:p>
          <a:p>
            <a:pPr lvl="0" rtl="0">
              <a:spcBef>
                <a:spcPts val="0"/>
              </a:spcBef>
              <a:buNone/>
            </a:pPr>
            <a:r>
              <a:rPr lang="es" sz="900">
                <a:highlight>
                  <a:srgbClr val="FFFFFF"/>
                </a:highlight>
                <a:latin typeface="Courier New"/>
                <a:ea typeface="Courier New"/>
                <a:cs typeface="Courier New"/>
                <a:sym typeface="Courier New"/>
              </a:rPr>
              <a:t>              snack.show();</a:t>
            </a:r>
          </a:p>
          <a:p>
            <a:pPr lvl="0" rtl="0">
              <a:spcBef>
                <a:spcPts val="0"/>
              </a:spcBef>
              <a:buNone/>
            </a:pPr>
            <a:r>
              <a:rPr lang="es" sz="900">
                <a:highlight>
                  <a:srgbClr val="FFFFFF"/>
                </a:highlight>
                <a:latin typeface="Courier New"/>
                <a:ea typeface="Courier New"/>
                <a:cs typeface="Courier New"/>
                <a:sym typeface="Courier New"/>
              </a:rPr>
              <a:t>   }</a:t>
            </a:r>
          </a:p>
          <a:p>
            <a:pPr lvl="0" rtl="0">
              <a:spcBef>
                <a:spcPts val="0"/>
              </a:spcBef>
              <a:buNone/>
            </a:pPr>
            <a:r>
              <a:rPr lang="es" sz="9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SNACKBAR</a:t>
            </a:r>
          </a:p>
        </p:txBody>
      </p:sp>
      <p:sp>
        <p:nvSpPr>
          <p:cNvPr id="183" name="Shape 18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184" name="Shape 184"/>
          <p:cNvSpPr txBox="1"/>
          <p:nvPr/>
        </p:nvSpPr>
        <p:spPr>
          <a:xfrm>
            <a:off x="688925" y="2368850"/>
            <a:ext cx="7408500" cy="1255199"/>
          </a:xfrm>
          <a:prstGeom prst="rect">
            <a:avLst/>
          </a:prstGeom>
          <a:noFill/>
          <a:ln>
            <a:noFill/>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&lt;</a:t>
            </a:r>
            <a:r>
              <a:rPr b="1" lang="es" sz="1100">
                <a:solidFill>
                  <a:srgbClr val="000080"/>
                </a:solidFill>
                <a:highlight>
                  <a:srgbClr val="FFFFFF"/>
                </a:highlight>
                <a:latin typeface="Courier New"/>
                <a:ea typeface="Courier New"/>
                <a:cs typeface="Courier New"/>
                <a:sym typeface="Courier New"/>
              </a:rPr>
              <a:t>android.support.design.widget.CoordinatorLayout</a:t>
            </a:r>
          </a:p>
          <a:p>
            <a:pPr lvl="0" rtl="0">
              <a:spcBef>
                <a:spcPts val="0"/>
              </a:spcBef>
              <a:buNone/>
            </a:pPr>
            <a:r>
              <a:rPr b="1" lang="es" sz="1100">
                <a:solidFill>
                  <a:srgbClr val="000080"/>
                </a:solidFill>
                <a:highlight>
                  <a:srgbClr val="FFFFFF"/>
                </a:highlight>
                <a:latin typeface="Courier New"/>
                <a:ea typeface="Courier New"/>
                <a:cs typeface="Courier New"/>
                <a:sym typeface="Courier New"/>
              </a:rPr>
              <a:t>   </a:t>
            </a:r>
            <a:r>
              <a:rPr b="1" lang="es" sz="1100">
                <a:solidFill>
                  <a:srgbClr val="0000FF"/>
                </a:solidFill>
                <a:highlight>
                  <a:srgbClr val="FFFFFF"/>
                </a:highlight>
                <a:latin typeface="Courier New"/>
                <a:ea typeface="Courier New"/>
                <a:cs typeface="Courier New"/>
                <a:sym typeface="Courier New"/>
              </a:rPr>
              <a:t>xmlns:</a:t>
            </a:r>
            <a:r>
              <a:rPr b="1" lang="es" sz="1100">
                <a:solidFill>
                  <a:srgbClr val="660E7A"/>
                </a:solidFill>
                <a:highlight>
                  <a:srgbClr val="FFFFFF"/>
                </a:highlight>
                <a:latin typeface="Courier New"/>
                <a:ea typeface="Courier New"/>
                <a:cs typeface="Courier New"/>
                <a:sym typeface="Courier New"/>
              </a:rPr>
              <a:t>android</a:t>
            </a:r>
            <a:r>
              <a:rPr b="1" lang="es" sz="1100">
                <a:solidFill>
                  <a:srgbClr val="0000FF"/>
                </a:solidFill>
                <a:highlight>
                  <a:srgbClr val="FFFFFF"/>
                </a:highlight>
                <a:latin typeface="Courier New"/>
                <a:ea typeface="Courier New"/>
                <a:cs typeface="Courier New"/>
                <a:sym typeface="Courier New"/>
              </a:rPr>
              <a:t>=</a:t>
            </a:r>
            <a:r>
              <a:rPr b="1" lang="es" sz="1100">
                <a:solidFill>
                  <a:srgbClr val="008000"/>
                </a:solidFill>
                <a:highlight>
                  <a:srgbClr val="FFFFFF"/>
                </a:highlight>
                <a:latin typeface="Courier New"/>
                <a:ea typeface="Courier New"/>
                <a:cs typeface="Courier New"/>
                <a:sym typeface="Courier New"/>
              </a:rPr>
              <a:t>"http://schemas.android.com/apk/res/android"</a:t>
            </a:r>
          </a:p>
          <a:p>
            <a:pPr lvl="0" rtl="0">
              <a:spcBef>
                <a:spcPts val="0"/>
              </a:spcBef>
              <a:buNone/>
            </a:pPr>
            <a:r>
              <a:rPr b="1" lang="es" sz="1100">
                <a:solidFill>
                  <a:srgbClr val="008000"/>
                </a:solidFill>
                <a:highlight>
                  <a:srgbClr val="FFFFFF"/>
                </a:highlight>
                <a:latin typeface="Courier New"/>
                <a:ea typeface="Courier New"/>
                <a:cs typeface="Courier New"/>
                <a:sym typeface="Courier New"/>
              </a:rPr>
              <a:t>   </a:t>
            </a:r>
            <a:r>
              <a:rPr b="1" lang="es" sz="1100">
                <a:solidFill>
                  <a:srgbClr val="660E7A"/>
                </a:solidFill>
                <a:highlight>
                  <a:srgbClr val="FFFFFF"/>
                </a:highlight>
                <a:latin typeface="Courier New"/>
                <a:ea typeface="Courier New"/>
                <a:cs typeface="Courier New"/>
                <a:sym typeface="Courier New"/>
              </a:rPr>
              <a:t>android</a:t>
            </a:r>
            <a:r>
              <a:rPr b="1" lang="es" sz="1100">
                <a:solidFill>
                  <a:srgbClr val="0000FF"/>
                </a:solidFill>
                <a:highlight>
                  <a:srgbClr val="FFFFFF"/>
                </a:highlight>
                <a:latin typeface="Courier New"/>
                <a:ea typeface="Courier New"/>
                <a:cs typeface="Courier New"/>
                <a:sym typeface="Courier New"/>
              </a:rPr>
              <a:t>:layout_width=</a:t>
            </a:r>
            <a:r>
              <a:rPr b="1" lang="es" sz="1100">
                <a:solidFill>
                  <a:srgbClr val="008000"/>
                </a:solidFill>
                <a:highlight>
                  <a:srgbClr val="FFFFFF"/>
                </a:highlight>
                <a:latin typeface="Courier New"/>
                <a:ea typeface="Courier New"/>
                <a:cs typeface="Courier New"/>
                <a:sym typeface="Courier New"/>
              </a:rPr>
              <a:t>"match_parent"</a:t>
            </a:r>
          </a:p>
          <a:p>
            <a:pPr lvl="0" rtl="0">
              <a:spcBef>
                <a:spcPts val="0"/>
              </a:spcBef>
              <a:buNone/>
            </a:pPr>
            <a:r>
              <a:rPr b="1" lang="es" sz="1100">
                <a:solidFill>
                  <a:srgbClr val="008000"/>
                </a:solidFill>
                <a:highlight>
                  <a:srgbClr val="FFFFFF"/>
                </a:highlight>
                <a:latin typeface="Courier New"/>
                <a:ea typeface="Courier New"/>
                <a:cs typeface="Courier New"/>
                <a:sym typeface="Courier New"/>
              </a:rPr>
              <a:t>   </a:t>
            </a:r>
            <a:r>
              <a:rPr b="1" lang="es" sz="1100">
                <a:solidFill>
                  <a:srgbClr val="660E7A"/>
                </a:solidFill>
                <a:highlight>
                  <a:srgbClr val="FFFFFF"/>
                </a:highlight>
                <a:latin typeface="Courier New"/>
                <a:ea typeface="Courier New"/>
                <a:cs typeface="Courier New"/>
                <a:sym typeface="Courier New"/>
              </a:rPr>
              <a:t>android</a:t>
            </a:r>
            <a:r>
              <a:rPr b="1" lang="es" sz="1100">
                <a:solidFill>
                  <a:srgbClr val="0000FF"/>
                </a:solidFill>
                <a:highlight>
                  <a:srgbClr val="FFFFFF"/>
                </a:highlight>
                <a:latin typeface="Courier New"/>
                <a:ea typeface="Courier New"/>
                <a:cs typeface="Courier New"/>
                <a:sym typeface="Courier New"/>
              </a:rPr>
              <a:t>:layout_height=</a:t>
            </a:r>
            <a:r>
              <a:rPr b="1" lang="es" sz="1100">
                <a:solidFill>
                  <a:srgbClr val="008000"/>
                </a:solidFill>
                <a:highlight>
                  <a:srgbClr val="FFFFFF"/>
                </a:highlight>
                <a:latin typeface="Courier New"/>
                <a:ea typeface="Courier New"/>
                <a:cs typeface="Courier New"/>
                <a:sym typeface="Courier New"/>
              </a:rPr>
              <a:t>"match_parent"</a:t>
            </a:r>
            <a:r>
              <a:rPr lang="es" sz="1100">
                <a:highlight>
                  <a:srgbClr val="FFFFFF"/>
                </a:highlight>
                <a:latin typeface="Courier New"/>
                <a:ea typeface="Courier New"/>
                <a:cs typeface="Courier New"/>
                <a:sym typeface="Courier New"/>
              </a:rPr>
              <a:t>&gt;</a:t>
            </a:r>
          </a:p>
        </p:txBody>
      </p:sp>
      <p:sp>
        <p:nvSpPr>
          <p:cNvPr id="185" name="Shape 185"/>
          <p:cNvSpPr txBox="1"/>
          <p:nvPr/>
        </p:nvSpPr>
        <p:spPr>
          <a:xfrm>
            <a:off x="377500" y="1009825"/>
            <a:ext cx="8493900" cy="1104299"/>
          </a:xfrm>
          <a:prstGeom prst="rect">
            <a:avLst/>
          </a:prstGeom>
          <a:noFill/>
          <a:ln>
            <a:noFill/>
          </a:ln>
        </p:spPr>
        <p:txBody>
          <a:bodyPr anchorCtr="0" anchor="t" bIns="91425" lIns="91425" rIns="91425" tIns="91425">
            <a:noAutofit/>
          </a:bodyPr>
          <a:lstStyle/>
          <a:p>
            <a:pPr lvl="0" rtl="0">
              <a:spcBef>
                <a:spcPts val="0"/>
              </a:spcBef>
              <a:buNone/>
            </a:pPr>
            <a:r>
              <a:rPr lang="es"/>
              <a:t>SNACKBAR INTEGRADO EN COORDINATOR LAYOUT</a:t>
            </a:r>
          </a:p>
          <a:p>
            <a:pPr indent="-228600" lvl="0" marL="457200" rtl="0">
              <a:spcBef>
                <a:spcPts val="0"/>
              </a:spcBef>
              <a:buChar char="●"/>
            </a:pPr>
            <a:r>
              <a:rPr lang="es"/>
              <a:t>CoordinatorLayout es un contenedor que permite a las vistas hijas relacionar el comportamiento y sincronizar entre ellos las animaciones.</a:t>
            </a:r>
          </a:p>
          <a:p>
            <a:pPr indent="-228600" lvl="0" marL="457200" rtl="0">
              <a:spcBef>
                <a:spcPts val="0"/>
              </a:spcBef>
              <a:buChar char="●"/>
            </a:pPr>
            <a:r>
              <a:rPr lang="es"/>
              <a:t>En el snackbar permite además eliminar el mensaje, deslizando con el dedo el SnackBar.</a:t>
            </a:r>
          </a:p>
          <a:p>
            <a:pPr indent="-228600" lvl="0" marL="457200" rtl="0">
              <a:spcBef>
                <a:spcPts val="0"/>
              </a:spcBef>
              <a:buChar char="●"/>
            </a:pPr>
            <a:r>
              <a:rPr lang="es"/>
              <a:t>Para generar este efecto, deberemos incorporar como layout parent en nuestra activity lo siguiente: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DIALOG</a:t>
            </a:r>
          </a:p>
        </p:txBody>
      </p:sp>
      <p:pic>
        <p:nvPicPr>
          <p:cNvPr id="191" name="Shape 191"/>
          <p:cNvPicPr preferRelativeResize="0"/>
          <p:nvPr/>
        </p:nvPicPr>
        <p:blipFill>
          <a:blip r:embed="rId3">
            <a:alphaModFix/>
          </a:blip>
          <a:stretch>
            <a:fillRect/>
          </a:stretch>
        </p:blipFill>
        <p:spPr>
          <a:xfrm>
            <a:off x="356323" y="768475"/>
            <a:ext cx="2386800" cy="4243200"/>
          </a:xfrm>
          <a:prstGeom prst="rect">
            <a:avLst/>
          </a:prstGeom>
          <a:noFill/>
          <a:ln>
            <a:noFill/>
          </a:ln>
        </p:spPr>
      </p:pic>
      <p:sp>
        <p:nvSpPr>
          <p:cNvPr id="192" name="Shape 192"/>
          <p:cNvSpPr txBox="1"/>
          <p:nvPr/>
        </p:nvSpPr>
        <p:spPr>
          <a:xfrm>
            <a:off x="3073875" y="1645675"/>
            <a:ext cx="5553900" cy="2488799"/>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Un Diálogo es una pequeña ventana que nos informa de un evento, y espera una interacción por parte del Usuario.</a:t>
            </a:r>
          </a:p>
          <a:p>
            <a:pPr lvl="0" rtl="0" algn="just">
              <a:lnSpc>
                <a:spcPct val="115000"/>
              </a:lnSpc>
              <a:spcBef>
                <a:spcPts val="0"/>
              </a:spcBef>
              <a:spcAft>
                <a:spcPts val="1000"/>
              </a:spcAft>
              <a:buNone/>
            </a:pPr>
            <a:r>
              <a:rPr lang="es" sz="1200">
                <a:latin typeface="Roboto"/>
                <a:ea typeface="Roboto"/>
                <a:cs typeface="Roboto"/>
                <a:sym typeface="Roboto"/>
              </a:rPr>
              <a:t>A partir de Android Lollipop, los Diálogos implementan Botones flat design.</a:t>
            </a:r>
          </a:p>
          <a:p>
            <a:pPr lvl="0" rtl="0" algn="just">
              <a:lnSpc>
                <a:spcPct val="115000"/>
              </a:lnSpc>
              <a:spcBef>
                <a:spcPts val="0"/>
              </a:spcBef>
              <a:spcAft>
                <a:spcPts val="1000"/>
              </a:spcAft>
              <a:buNone/>
            </a:pPr>
            <a:r>
              <a:rPr lang="es" sz="1200">
                <a:latin typeface="Roboto"/>
                <a:ea typeface="Roboto"/>
                <a:cs typeface="Roboto"/>
                <a:sym typeface="Roboto"/>
              </a:rPr>
              <a:t>COMPONENTES DEL DIÁLOGO</a:t>
            </a:r>
          </a:p>
          <a:p>
            <a:pPr indent="-304800" lvl="0" marL="457200" rtl="0" algn="just">
              <a:lnSpc>
                <a:spcPct val="115000"/>
              </a:lnSpc>
              <a:spcBef>
                <a:spcPts val="0"/>
              </a:spcBef>
              <a:spcAft>
                <a:spcPts val="1000"/>
              </a:spcAft>
              <a:buSzPct val="100000"/>
              <a:buFont typeface="Roboto"/>
              <a:buAutoNum type="arabicParenR"/>
            </a:pPr>
            <a:r>
              <a:rPr b="1" lang="es" sz="1200">
                <a:latin typeface="Roboto"/>
                <a:ea typeface="Roboto"/>
                <a:cs typeface="Roboto"/>
                <a:sym typeface="Roboto"/>
              </a:rPr>
              <a:t>title</a:t>
            </a:r>
            <a:r>
              <a:rPr lang="es" sz="1200">
                <a:latin typeface="Roboto"/>
                <a:ea typeface="Roboto"/>
                <a:cs typeface="Roboto"/>
                <a:sym typeface="Roboto"/>
              </a:rPr>
              <a:t>: título del diálogo.</a:t>
            </a:r>
          </a:p>
          <a:p>
            <a:pPr indent="-304800" lvl="0" marL="457200" rtl="0" algn="just">
              <a:lnSpc>
                <a:spcPct val="115000"/>
              </a:lnSpc>
              <a:spcBef>
                <a:spcPts val="0"/>
              </a:spcBef>
              <a:spcAft>
                <a:spcPts val="1000"/>
              </a:spcAft>
              <a:buSzPct val="100000"/>
              <a:buFont typeface="Roboto"/>
              <a:buAutoNum type="arabicParenR"/>
            </a:pPr>
            <a:r>
              <a:rPr b="1" lang="es" sz="1200">
                <a:latin typeface="Roboto"/>
                <a:ea typeface="Roboto"/>
                <a:cs typeface="Roboto"/>
                <a:sym typeface="Roboto"/>
              </a:rPr>
              <a:t>content area</a:t>
            </a:r>
            <a:r>
              <a:rPr lang="es" sz="1200">
                <a:latin typeface="Roboto"/>
                <a:ea typeface="Roboto"/>
                <a:cs typeface="Roboto"/>
                <a:sym typeface="Roboto"/>
              </a:rPr>
              <a:t>: para mostrar el mensaje que se quiere transmitir al usuario</a:t>
            </a:r>
          </a:p>
          <a:p>
            <a:pPr indent="-304800" lvl="0" marL="457200" algn="just">
              <a:lnSpc>
                <a:spcPct val="115000"/>
              </a:lnSpc>
              <a:spcBef>
                <a:spcPts val="0"/>
              </a:spcBef>
              <a:spcAft>
                <a:spcPts val="1000"/>
              </a:spcAft>
              <a:buSzPct val="100000"/>
              <a:buFont typeface="Roboto"/>
              <a:buAutoNum type="arabicParenR"/>
            </a:pPr>
            <a:r>
              <a:rPr b="1" lang="es" sz="1200">
                <a:latin typeface="Roboto"/>
                <a:ea typeface="Roboto"/>
                <a:cs typeface="Roboto"/>
                <a:sym typeface="Roboto"/>
              </a:rPr>
              <a:t>Actions Buttons:</a:t>
            </a:r>
            <a:r>
              <a:rPr lang="es" sz="1200">
                <a:latin typeface="Roboto"/>
                <a:ea typeface="Roboto"/>
                <a:cs typeface="Roboto"/>
                <a:sym typeface="Roboto"/>
              </a:rPr>
              <a:t> Botones de Acción para la interacción del usuario.</a:t>
            </a:r>
          </a:p>
        </p:txBody>
      </p:sp>
      <p:sp>
        <p:nvSpPr>
          <p:cNvPr id="193" name="Shape 193"/>
          <p:cNvSpPr txBox="1"/>
          <p:nvPr/>
        </p:nvSpPr>
        <p:spPr>
          <a:xfrm>
            <a:off x="2060900" y="1921150"/>
            <a:ext cx="209699" cy="244500"/>
          </a:xfrm>
          <a:prstGeom prst="rect">
            <a:avLst/>
          </a:prstGeom>
          <a:noFill/>
          <a:ln>
            <a:noFill/>
          </a:ln>
        </p:spPr>
        <p:txBody>
          <a:bodyPr anchorCtr="0" anchor="t" bIns="91425" lIns="91425" rIns="91425" tIns="91425">
            <a:noAutofit/>
          </a:bodyPr>
          <a:lstStyle/>
          <a:p>
            <a:pPr lvl="0">
              <a:spcBef>
                <a:spcPts val="0"/>
              </a:spcBef>
              <a:buNone/>
            </a:pPr>
            <a:r>
              <a:rPr lang="es">
                <a:solidFill>
                  <a:srgbClr val="CC0000"/>
                </a:solidFill>
              </a:rPr>
              <a:t>1</a:t>
            </a:r>
          </a:p>
        </p:txBody>
      </p:sp>
      <p:sp>
        <p:nvSpPr>
          <p:cNvPr id="194" name="Shape 194"/>
          <p:cNvSpPr txBox="1"/>
          <p:nvPr/>
        </p:nvSpPr>
        <p:spPr>
          <a:xfrm>
            <a:off x="2191900" y="2593575"/>
            <a:ext cx="209699" cy="244500"/>
          </a:xfrm>
          <a:prstGeom prst="rect">
            <a:avLst/>
          </a:prstGeom>
          <a:noFill/>
          <a:ln>
            <a:noFill/>
          </a:ln>
        </p:spPr>
        <p:txBody>
          <a:bodyPr anchorCtr="0" anchor="t" bIns="91425" lIns="91425" rIns="91425" tIns="91425">
            <a:noAutofit/>
          </a:bodyPr>
          <a:lstStyle/>
          <a:p>
            <a:pPr lvl="0">
              <a:spcBef>
                <a:spcPts val="0"/>
              </a:spcBef>
              <a:buNone/>
            </a:pPr>
            <a:r>
              <a:rPr lang="es">
                <a:solidFill>
                  <a:srgbClr val="CC0000"/>
                </a:solidFill>
              </a:rPr>
              <a:t>2</a:t>
            </a:r>
          </a:p>
        </p:txBody>
      </p:sp>
      <p:sp>
        <p:nvSpPr>
          <p:cNvPr id="195" name="Shape 195"/>
          <p:cNvSpPr txBox="1"/>
          <p:nvPr/>
        </p:nvSpPr>
        <p:spPr>
          <a:xfrm>
            <a:off x="1222575" y="3292200"/>
            <a:ext cx="218400" cy="244500"/>
          </a:xfrm>
          <a:prstGeom prst="rect">
            <a:avLst/>
          </a:prstGeom>
          <a:noFill/>
          <a:ln>
            <a:noFill/>
          </a:ln>
        </p:spPr>
        <p:txBody>
          <a:bodyPr anchorCtr="0" anchor="t" bIns="91425" lIns="91425" rIns="91425" tIns="91425">
            <a:noAutofit/>
          </a:bodyPr>
          <a:lstStyle/>
          <a:p>
            <a:pPr lvl="0">
              <a:spcBef>
                <a:spcPts val="0"/>
              </a:spcBef>
              <a:buNone/>
            </a:pPr>
            <a:r>
              <a:rPr lang="es">
                <a:solidFill>
                  <a:srgbClr val="CC0000"/>
                </a:solidFill>
              </a:rPr>
              <a:t>3</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