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5" name="Shape 3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2" name="Shape 3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 Id="rId3" Type="http://schemas.openxmlformats.org/officeDocument/2006/relationships/image" Target="../media/image0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2" name="Shape 72"/>
        <p:cNvGrpSpPr/>
        <p:nvPr/>
      </p:nvGrpSpPr>
      <p:grpSpPr>
        <a:xfrm>
          <a:off x="0" y="0"/>
          <a:ext cx="0" cy="0"/>
          <a:chOff x="0" y="0"/>
          <a:chExt cx="0" cy="0"/>
        </a:xfrm>
      </p:grpSpPr>
      <p:sp>
        <p:nvSpPr>
          <p:cNvPr id="73" name="Shape 73"/>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75" name="Shape 75"/>
          <p:cNvSpPr txBox="1"/>
          <p:nvPr>
            <p:ph type="ctrTitle"/>
          </p:nvPr>
        </p:nvSpPr>
        <p:spPr>
          <a:xfrm>
            <a:off x="390525" y="1819275"/>
            <a:ext cx="8222100" cy="933599"/>
          </a:xfrm>
          <a:prstGeom prst="rect">
            <a:avLst/>
          </a:prstGeom>
        </p:spPr>
        <p:txBody>
          <a:bodyPr anchorCtr="0" anchor="b"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76" name="Shape 76"/>
          <p:cNvSpPr txBox="1"/>
          <p:nvPr>
            <p:ph idx="1" type="subTitle"/>
          </p:nvPr>
        </p:nvSpPr>
        <p:spPr>
          <a:xfrm>
            <a:off x="390525" y="2789130"/>
            <a:ext cx="8222100" cy="432899"/>
          </a:xfrm>
          <a:prstGeom prst="rect">
            <a:avLst/>
          </a:prstGeom>
        </p:spPr>
        <p:txBody>
          <a:bodyPr anchorCtr="0" anchor="t"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77" name="Shape 7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78" name="Shape 78"/>
        <p:cNvGrpSpPr/>
        <p:nvPr/>
      </p:nvGrpSpPr>
      <p:grpSpPr>
        <a:xfrm>
          <a:off x="0" y="0"/>
          <a:ext cx="0" cy="0"/>
          <a:chOff x="0" y="0"/>
          <a:chExt cx="0" cy="0"/>
        </a:xfrm>
      </p:grpSpPr>
      <p:sp>
        <p:nvSpPr>
          <p:cNvPr id="79" name="Shape 79"/>
          <p:cNvSpPr txBox="1"/>
          <p:nvPr>
            <p:ph type="title"/>
          </p:nvPr>
        </p:nvSpPr>
        <p:spPr>
          <a:xfrm>
            <a:off x="460950" y="2065350"/>
            <a:ext cx="8222100" cy="1012799"/>
          </a:xfrm>
          <a:prstGeom prst="rect">
            <a:avLst/>
          </a:prstGeom>
        </p:spPr>
        <p:txBody>
          <a:bodyPr anchorCtr="0" anchor="ctr"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80" name="Shape 8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81" name="Shape 81"/>
        <p:cNvGrpSpPr/>
        <p:nvPr/>
      </p:nvGrpSpPr>
      <p:grpSpPr>
        <a:xfrm>
          <a:off x="0" y="0"/>
          <a:ext cx="0" cy="0"/>
          <a:chOff x="0" y="0"/>
          <a:chExt cx="0" cy="0"/>
        </a:xfrm>
      </p:grpSpPr>
      <p:sp>
        <p:nvSpPr>
          <p:cNvPr id="82" name="Shape 82"/>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84" name="Shape 84"/>
          <p:cNvSpPr txBox="1"/>
          <p:nvPr>
            <p:ph type="title"/>
          </p:nvPr>
        </p:nvSpPr>
        <p:spPr>
          <a:xfrm>
            <a:off x="471900" y="738725"/>
            <a:ext cx="8222100" cy="767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 name="Shape 85"/>
          <p:cNvSpPr txBox="1"/>
          <p:nvPr>
            <p:ph idx="1" type="body"/>
          </p:nvPr>
        </p:nvSpPr>
        <p:spPr>
          <a:xfrm>
            <a:off x="471900" y="1919075"/>
            <a:ext cx="8222100" cy="271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6" name="Shape 8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7" name="Shape 87"/>
        <p:cNvGrpSpPr/>
        <p:nvPr/>
      </p:nvGrpSpPr>
      <p:grpSpPr>
        <a:xfrm>
          <a:off x="0" y="0"/>
          <a:ext cx="0" cy="0"/>
          <a:chOff x="0" y="0"/>
          <a:chExt cx="0" cy="0"/>
        </a:xfrm>
      </p:grpSpPr>
      <p:sp>
        <p:nvSpPr>
          <p:cNvPr id="88" name="Shape 88"/>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90" name="Shape 90"/>
          <p:cNvSpPr txBox="1"/>
          <p:nvPr>
            <p:ph type="title"/>
          </p:nvPr>
        </p:nvSpPr>
        <p:spPr>
          <a:xfrm>
            <a:off x="471900" y="738725"/>
            <a:ext cx="8222100" cy="767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1" name="Shape 91"/>
          <p:cNvSpPr txBox="1"/>
          <p:nvPr>
            <p:ph idx="1" type="body"/>
          </p:nvPr>
        </p:nvSpPr>
        <p:spPr>
          <a:xfrm>
            <a:off x="471900" y="1919075"/>
            <a:ext cx="3999899" cy="271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2" name="Shape 92"/>
          <p:cNvSpPr txBox="1"/>
          <p:nvPr>
            <p:ph idx="2" type="body"/>
          </p:nvPr>
        </p:nvSpPr>
        <p:spPr>
          <a:xfrm>
            <a:off x="4694250" y="1919075"/>
            <a:ext cx="3999899" cy="271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3" name="Shape 9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4" name="Shape 94"/>
        <p:cNvGrpSpPr/>
        <p:nvPr/>
      </p:nvGrpSpPr>
      <p:grpSpPr>
        <a:xfrm>
          <a:off x="0" y="0"/>
          <a:ext cx="0" cy="0"/>
          <a:chOff x="0" y="0"/>
          <a:chExt cx="0" cy="0"/>
        </a:xfrm>
      </p:grpSpPr>
      <p:sp>
        <p:nvSpPr>
          <p:cNvPr id="95" name="Shape 95"/>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97" name="Shape 97"/>
          <p:cNvSpPr txBox="1"/>
          <p:nvPr>
            <p:ph type="title"/>
          </p:nvPr>
        </p:nvSpPr>
        <p:spPr>
          <a:xfrm>
            <a:off x="98250" y="16350"/>
            <a:ext cx="8826599" cy="602700"/>
          </a:xfrm>
          <a:prstGeom prst="rect">
            <a:avLst/>
          </a:prstGeom>
        </p:spPr>
        <p:txBody>
          <a:bodyPr anchorCtr="0" anchor="ctr"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98" name="Shape 98"/>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pic>
        <p:nvPicPr>
          <p:cNvPr id="99" name="Shape 99"/>
          <p:cNvPicPr preferRelativeResize="0"/>
          <p:nvPr/>
        </p:nvPicPr>
        <p:blipFill>
          <a:blip r:embed="rId2">
            <a:alphaModFix/>
          </a:blip>
          <a:stretch>
            <a:fillRect/>
          </a:stretch>
        </p:blipFill>
        <p:spPr>
          <a:xfrm>
            <a:off x="3637106" y="0"/>
            <a:ext cx="3913317" cy="654950"/>
          </a:xfrm>
          <a:prstGeom prst="rect">
            <a:avLst/>
          </a:prstGeom>
          <a:noFill/>
          <a:ln>
            <a:noFill/>
          </a:ln>
        </p:spPr>
      </p:pic>
      <p:pic>
        <p:nvPicPr>
          <p:cNvPr id="100" name="Shape 100"/>
          <p:cNvPicPr preferRelativeResize="0"/>
          <p:nvPr/>
        </p:nvPicPr>
        <p:blipFill>
          <a:blip r:embed="rId3">
            <a:alphaModFix/>
          </a:blip>
          <a:stretch>
            <a:fillRect/>
          </a:stretch>
        </p:blipFill>
        <p:spPr>
          <a:xfrm>
            <a:off x="7550397" y="0"/>
            <a:ext cx="1593602" cy="6549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101" name="Shape 101"/>
        <p:cNvGrpSpPr/>
        <p:nvPr/>
      </p:nvGrpSpPr>
      <p:grpSpPr>
        <a:xfrm>
          <a:off x="0" y="0"/>
          <a:ext cx="0" cy="0"/>
          <a:chOff x="0" y="0"/>
          <a:chExt cx="0" cy="0"/>
        </a:xfrm>
      </p:grpSpPr>
      <p:sp>
        <p:nvSpPr>
          <p:cNvPr id="102" name="Shape 102"/>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04" name="Shape 104"/>
          <p:cNvSpPr txBox="1"/>
          <p:nvPr>
            <p:ph type="title"/>
          </p:nvPr>
        </p:nvSpPr>
        <p:spPr>
          <a:xfrm>
            <a:off x="226077" y="357800"/>
            <a:ext cx="2807999" cy="9533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05" name="Shape 105"/>
          <p:cNvSpPr txBox="1"/>
          <p:nvPr>
            <p:ph idx="1" type="body"/>
          </p:nvPr>
        </p:nvSpPr>
        <p:spPr>
          <a:xfrm>
            <a:off x="226075" y="1465800"/>
            <a:ext cx="2807999" cy="3163499"/>
          </a:xfrm>
          <a:prstGeom prst="rect">
            <a:avLst/>
          </a:prstGeom>
        </p:spPr>
        <p:txBody>
          <a:bodyPr anchorCtr="0" anchor="t" bIns="91425" lIns="91425" rIns="91425"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106" name="Shape 10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107" name="Shape 107"/>
        <p:cNvGrpSpPr/>
        <p:nvPr/>
      </p:nvGrpSpPr>
      <p:grpSpPr>
        <a:xfrm>
          <a:off x="0" y="0"/>
          <a:ext cx="0" cy="0"/>
          <a:chOff x="0" y="0"/>
          <a:chExt cx="0" cy="0"/>
        </a:xfrm>
      </p:grpSpPr>
      <p:sp>
        <p:nvSpPr>
          <p:cNvPr id="108" name="Shape 108"/>
          <p:cNvSpPr txBox="1"/>
          <p:nvPr>
            <p:ph type="title"/>
          </p:nvPr>
        </p:nvSpPr>
        <p:spPr>
          <a:xfrm>
            <a:off x="490250" y="488250"/>
            <a:ext cx="6227100" cy="4090800"/>
          </a:xfrm>
          <a:prstGeom prst="rect">
            <a:avLst/>
          </a:prstGeom>
        </p:spPr>
        <p:txBody>
          <a:bodyPr anchorCtr="0" anchor="ctr"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109" name="Shape 109"/>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10" name="Shape 110"/>
        <p:cNvGrpSpPr/>
        <p:nvPr/>
      </p:nvGrpSpPr>
      <p:grpSpPr>
        <a:xfrm>
          <a:off x="0" y="0"/>
          <a:ext cx="0" cy="0"/>
          <a:chOff x="0" y="0"/>
          <a:chExt cx="0" cy="0"/>
        </a:xfrm>
      </p:grpSpPr>
      <p:sp>
        <p:nvSpPr>
          <p:cNvPr id="111" name="Shape 111"/>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13" name="Shape 113"/>
          <p:cNvSpPr txBox="1"/>
          <p:nvPr>
            <p:ph type="title"/>
          </p:nvPr>
        </p:nvSpPr>
        <p:spPr>
          <a:xfrm>
            <a:off x="265500" y="1233175"/>
            <a:ext cx="4045199" cy="1482300"/>
          </a:xfrm>
          <a:prstGeom prst="rect">
            <a:avLst/>
          </a:prstGeom>
        </p:spPr>
        <p:txBody>
          <a:bodyPr anchorCtr="0" anchor="b" bIns="91425" lIns="91425" rIns="91425"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114" name="Shape 114"/>
          <p:cNvSpPr txBox="1"/>
          <p:nvPr>
            <p:ph idx="1" type="subTitle"/>
          </p:nvPr>
        </p:nvSpPr>
        <p:spPr>
          <a:xfrm>
            <a:off x="265500" y="2779466"/>
            <a:ext cx="4045199"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15" name="Shape 115"/>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116" name="Shape 11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7" name="Shape 117"/>
        <p:cNvGrpSpPr/>
        <p:nvPr/>
      </p:nvGrpSpPr>
      <p:grpSpPr>
        <a:xfrm>
          <a:off x="0" y="0"/>
          <a:ext cx="0" cy="0"/>
          <a:chOff x="0" y="0"/>
          <a:chExt cx="0" cy="0"/>
        </a:xfrm>
      </p:grpSpPr>
      <p:sp>
        <p:nvSpPr>
          <p:cNvPr id="118" name="Shape 118"/>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20" name="Shape 120"/>
          <p:cNvSpPr txBox="1"/>
          <p:nvPr>
            <p:ph idx="1" type="body"/>
          </p:nvPr>
        </p:nvSpPr>
        <p:spPr>
          <a:xfrm>
            <a:off x="57150" y="4696825"/>
            <a:ext cx="8381999" cy="446700"/>
          </a:xfrm>
          <a:prstGeom prst="rect">
            <a:avLst/>
          </a:prstGeom>
        </p:spPr>
        <p:txBody>
          <a:bodyPr anchorCtr="0" anchor="ctr" bIns="91425" lIns="91425" rIns="91425"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121" name="Shape 12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22" name="Shape 122"/>
        <p:cNvGrpSpPr/>
        <p:nvPr/>
      </p:nvGrpSpPr>
      <p:grpSpPr>
        <a:xfrm>
          <a:off x="0" y="0"/>
          <a:ext cx="0" cy="0"/>
          <a:chOff x="0" y="0"/>
          <a:chExt cx="0" cy="0"/>
        </a:xfrm>
      </p:grpSpPr>
      <p:sp>
        <p:nvSpPr>
          <p:cNvPr id="123" name="Shape 123"/>
          <p:cNvSpPr txBox="1"/>
          <p:nvPr>
            <p:ph type="title"/>
          </p:nvPr>
        </p:nvSpPr>
        <p:spPr>
          <a:xfrm>
            <a:off x="475500" y="1258525"/>
            <a:ext cx="8222100" cy="1963500"/>
          </a:xfrm>
          <a:prstGeom prst="rect">
            <a:avLst/>
          </a:prstGeom>
        </p:spPr>
        <p:txBody>
          <a:bodyPr anchorCtr="0" anchor="b" bIns="91425" lIns="91425" rIns="91425"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124" name="Shape 124"/>
          <p:cNvSpPr txBox="1"/>
          <p:nvPr>
            <p:ph idx="1" type="body"/>
          </p:nvPr>
        </p:nvSpPr>
        <p:spPr>
          <a:xfrm>
            <a:off x="475500" y="3304625"/>
            <a:ext cx="82221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25" name="Shape 12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6" name="Shape 126"/>
        <p:cNvGrpSpPr/>
        <p:nvPr/>
      </p:nvGrpSpPr>
      <p:grpSpPr>
        <a:xfrm>
          <a:off x="0" y="0"/>
          <a:ext cx="0" cy="0"/>
          <a:chOff x="0" y="0"/>
          <a:chExt cx="0" cy="0"/>
        </a:xfrm>
      </p:grpSpPr>
      <p:sp>
        <p:nvSpPr>
          <p:cNvPr id="127" name="Shape 12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4125"/>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4125"/>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471900" y="738725"/>
            <a:ext cx="8222100" cy="767699"/>
          </a:xfrm>
          <a:prstGeom prst="rect">
            <a:avLst/>
          </a:prstGeom>
          <a:noFill/>
          <a:ln>
            <a:noFill/>
          </a:ln>
        </p:spPr>
        <p:txBody>
          <a:bodyPr anchorCtr="0" anchor="b" bIns="91425" lIns="91425" rIns="91425" tIns="91425"/>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0" name="Shape 70"/>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71" name="Shape 71"/>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s"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spcBef>
                <a:spcPts val="0"/>
              </a:spcBef>
              <a:buNone/>
            </a:pPr>
            <a:r>
              <a:rPr lang="es"/>
              <a:t>PERSISTENCIA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197" name="Shape 19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198" name="Shape 198"/>
          <p:cNvSpPr txBox="1"/>
          <p:nvPr/>
        </p:nvSpPr>
        <p:spPr>
          <a:xfrm>
            <a:off x="419700" y="698600"/>
            <a:ext cx="8304599" cy="4296599"/>
          </a:xfrm>
          <a:prstGeom prst="rect">
            <a:avLst/>
          </a:prstGeom>
          <a:noFill/>
          <a:ln>
            <a:noFill/>
          </a:ln>
        </p:spPr>
        <p:txBody>
          <a:bodyPr anchorCtr="0" anchor="ctr" bIns="91425" lIns="91425" rIns="91425" tIns="91425">
            <a:noAutofit/>
          </a:bodyPr>
          <a:lstStyle/>
          <a:p>
            <a:pPr indent="-304800" lvl="0" marL="457200" rtl="0">
              <a:spcBef>
                <a:spcPts val="0"/>
              </a:spcBef>
              <a:buSzPct val="100000"/>
              <a:buFont typeface="Roboto"/>
              <a:buChar char="●"/>
            </a:pPr>
            <a:r>
              <a:rPr lang="es" sz="1200">
                <a:latin typeface="Roboto"/>
                <a:ea typeface="Roboto"/>
                <a:cs typeface="Roboto"/>
                <a:sym typeface="Roboto"/>
              </a:rPr>
              <a:t>Las sentencias SQL suelen ser de la forma</a:t>
            </a:r>
          </a:p>
          <a:p>
            <a:pPr indent="-304800" lvl="1" marL="914400" rtl="0">
              <a:spcBef>
                <a:spcPts val="0"/>
              </a:spcBef>
              <a:buSzPct val="100000"/>
              <a:buFont typeface="Roboto"/>
              <a:buChar char="○"/>
            </a:pPr>
            <a:r>
              <a:rPr lang="es" sz="1200">
                <a:latin typeface="Roboto"/>
                <a:ea typeface="Roboto"/>
                <a:cs typeface="Roboto"/>
                <a:sym typeface="Roboto"/>
              </a:rPr>
              <a:t> </a:t>
            </a:r>
            <a:r>
              <a:rPr b="1" lang="es" sz="1200">
                <a:latin typeface="Roboto"/>
                <a:ea typeface="Roboto"/>
                <a:cs typeface="Roboto"/>
                <a:sym typeface="Roboto"/>
              </a:rPr>
              <a:t>SELECT * FROM el nombre de la tabla WHERE id = 4</a:t>
            </a:r>
          </a:p>
          <a:p>
            <a:pPr indent="0" lvl="0" marL="0" rtl="0">
              <a:spcBef>
                <a:spcPts val="0"/>
              </a:spcBef>
              <a:buNone/>
            </a:pPr>
            <a:r>
              <a:t/>
            </a:r>
            <a:endParaRPr b="1" sz="1200">
              <a:latin typeface="Roboto"/>
              <a:ea typeface="Roboto"/>
              <a:cs typeface="Roboto"/>
              <a:sym typeface="Roboto"/>
            </a:endParaRPr>
          </a:p>
          <a:p>
            <a:pPr indent="-304800" lvl="0" marL="457200" rtl="0">
              <a:spcBef>
                <a:spcPts val="0"/>
              </a:spcBef>
              <a:spcAft>
                <a:spcPts val="1000"/>
              </a:spcAft>
              <a:buSzPct val="100000"/>
              <a:buFont typeface="Roboto"/>
              <a:buChar char="●"/>
            </a:pPr>
            <a:r>
              <a:rPr lang="es" sz="1200">
                <a:latin typeface="Roboto"/>
                <a:ea typeface="Roboto"/>
                <a:cs typeface="Roboto"/>
                <a:sym typeface="Roboto"/>
              </a:rPr>
              <a:t>No son sensitivas a mayúsculas, pero usualmente las palabras clave se suelen poner en mayúsculas para diferenciar cada parte de forma sencilla.</a:t>
            </a:r>
          </a:p>
          <a:p>
            <a:pPr indent="-304800" lvl="0" marL="457200" rtl="0">
              <a:spcBef>
                <a:spcPts val="0"/>
              </a:spcBef>
              <a:spcAft>
                <a:spcPts val="1000"/>
              </a:spcAft>
              <a:buSzPct val="100000"/>
              <a:buFont typeface="Roboto"/>
              <a:buChar char="●"/>
            </a:pPr>
            <a:r>
              <a:rPr lang="es" sz="1200">
                <a:latin typeface="Roboto"/>
                <a:ea typeface="Roboto"/>
                <a:cs typeface="Roboto"/>
                <a:sym typeface="Roboto"/>
              </a:rPr>
              <a:t>Los comandos más importantes en SQL son: </a:t>
            </a:r>
          </a:p>
          <a:p>
            <a:pPr indent="-304800" lvl="1" marL="914400" rtl="0">
              <a:lnSpc>
                <a:spcPct val="115000"/>
              </a:lnSpc>
              <a:spcBef>
                <a:spcPts val="0"/>
              </a:spcBef>
              <a:spcAft>
                <a:spcPts val="0"/>
              </a:spcAft>
              <a:buSzPct val="100000"/>
              <a:buFont typeface="Roboto"/>
              <a:buChar char="○"/>
            </a:pPr>
            <a:r>
              <a:rPr lang="es" sz="1200">
                <a:latin typeface="Roboto"/>
                <a:ea typeface="Roboto"/>
                <a:cs typeface="Roboto"/>
                <a:sym typeface="Roboto"/>
              </a:rPr>
              <a:t> SELECT Hace una consulta en la base de datos </a:t>
            </a:r>
          </a:p>
          <a:p>
            <a:pPr indent="-304800" lvl="1" marL="914400" rtl="0">
              <a:lnSpc>
                <a:spcPct val="115000"/>
              </a:lnSpc>
              <a:spcBef>
                <a:spcPts val="0"/>
              </a:spcBef>
              <a:buSzPct val="100000"/>
              <a:buFont typeface="Roboto"/>
              <a:buChar char="○"/>
            </a:pPr>
            <a:r>
              <a:rPr lang="es" sz="1200">
                <a:latin typeface="Roboto"/>
                <a:ea typeface="Roboto"/>
                <a:cs typeface="Roboto"/>
                <a:sym typeface="Roboto"/>
              </a:rPr>
              <a:t>UPDATE Actualiza filas de la base de datos </a:t>
            </a:r>
          </a:p>
          <a:p>
            <a:pPr indent="-304800" lvl="1" marL="914400" rtl="0">
              <a:lnSpc>
                <a:spcPct val="115000"/>
              </a:lnSpc>
              <a:spcBef>
                <a:spcPts val="0"/>
              </a:spcBef>
              <a:buSzPct val="100000"/>
              <a:buFont typeface="Roboto"/>
              <a:buChar char="○"/>
            </a:pPr>
            <a:r>
              <a:rPr lang="es" sz="1200">
                <a:latin typeface="Roboto"/>
                <a:ea typeface="Roboto"/>
                <a:cs typeface="Roboto"/>
                <a:sym typeface="Roboto"/>
              </a:rPr>
              <a:t>DELETE Borra filas de de la base de datos </a:t>
            </a:r>
          </a:p>
          <a:p>
            <a:pPr indent="-304800" lvl="1" marL="914400" rtl="0">
              <a:lnSpc>
                <a:spcPct val="115000"/>
              </a:lnSpc>
              <a:spcBef>
                <a:spcPts val="0"/>
              </a:spcBef>
              <a:buSzPct val="100000"/>
              <a:buFont typeface="Roboto"/>
              <a:buChar char="○"/>
            </a:pPr>
            <a:r>
              <a:rPr lang="es" sz="1200">
                <a:latin typeface="Roboto"/>
                <a:ea typeface="Roboto"/>
                <a:cs typeface="Roboto"/>
                <a:sym typeface="Roboto"/>
              </a:rPr>
              <a:t>INSERT INTO Inserta filas en la base de datos </a:t>
            </a:r>
          </a:p>
          <a:p>
            <a:pPr indent="-304800" lvl="1" marL="914400" rtl="0">
              <a:lnSpc>
                <a:spcPct val="115000"/>
              </a:lnSpc>
              <a:spcBef>
                <a:spcPts val="0"/>
              </a:spcBef>
              <a:buSzPct val="100000"/>
              <a:buFont typeface="Roboto"/>
              <a:buChar char="○"/>
            </a:pPr>
            <a:r>
              <a:rPr lang="es" sz="1200">
                <a:latin typeface="Roboto"/>
                <a:ea typeface="Roboto"/>
                <a:cs typeface="Roboto"/>
                <a:sym typeface="Roboto"/>
              </a:rPr>
              <a:t>CREATE DATABASE Crea una nueva base de datos </a:t>
            </a:r>
          </a:p>
          <a:p>
            <a:pPr indent="-304800" lvl="1" marL="914400" rtl="0">
              <a:lnSpc>
                <a:spcPct val="115000"/>
              </a:lnSpc>
              <a:spcBef>
                <a:spcPts val="0"/>
              </a:spcBef>
              <a:buSzPct val="100000"/>
              <a:buFont typeface="Roboto"/>
              <a:buChar char="○"/>
            </a:pPr>
            <a:r>
              <a:rPr lang="es" sz="1200">
                <a:latin typeface="Roboto"/>
                <a:ea typeface="Roboto"/>
                <a:cs typeface="Roboto"/>
                <a:sym typeface="Roboto"/>
              </a:rPr>
              <a:t>ALTER DATABASE Modifica la base de datos </a:t>
            </a:r>
          </a:p>
          <a:p>
            <a:pPr indent="-304800" lvl="1" marL="914400" rtl="0">
              <a:lnSpc>
                <a:spcPct val="115000"/>
              </a:lnSpc>
              <a:spcBef>
                <a:spcPts val="0"/>
              </a:spcBef>
              <a:buSzPct val="100000"/>
              <a:buFont typeface="Roboto"/>
              <a:buChar char="○"/>
            </a:pPr>
            <a:r>
              <a:rPr lang="es" sz="1200">
                <a:latin typeface="Roboto"/>
                <a:ea typeface="Roboto"/>
                <a:cs typeface="Roboto"/>
                <a:sym typeface="Roboto"/>
              </a:rPr>
              <a:t>CREATE TABLE Crea una nueva tabla en la base de datos </a:t>
            </a:r>
          </a:p>
          <a:p>
            <a:pPr indent="-304800" lvl="1" marL="914400" rtl="0">
              <a:lnSpc>
                <a:spcPct val="115000"/>
              </a:lnSpc>
              <a:spcBef>
                <a:spcPts val="0"/>
              </a:spcBef>
              <a:buSzPct val="100000"/>
              <a:buFont typeface="Roboto"/>
              <a:buChar char="○"/>
            </a:pPr>
            <a:r>
              <a:rPr lang="es" sz="1200">
                <a:latin typeface="Roboto"/>
                <a:ea typeface="Roboto"/>
                <a:cs typeface="Roboto"/>
                <a:sym typeface="Roboto"/>
              </a:rPr>
              <a:t>ALTER TABLE Modifica una tabla en la base de datos </a:t>
            </a:r>
          </a:p>
          <a:p>
            <a:pPr indent="-304800" lvl="1" marL="914400" rtl="0">
              <a:lnSpc>
                <a:spcPct val="115000"/>
              </a:lnSpc>
              <a:spcBef>
                <a:spcPts val="0"/>
              </a:spcBef>
              <a:buSzPct val="100000"/>
              <a:buFont typeface="Roboto"/>
              <a:buChar char="○"/>
            </a:pPr>
            <a:r>
              <a:rPr lang="es" sz="1200">
                <a:latin typeface="Roboto"/>
                <a:ea typeface="Roboto"/>
                <a:cs typeface="Roboto"/>
                <a:sym typeface="Roboto"/>
              </a:rPr>
              <a:t>DROP TABLE Elimina una tabla en la base de datos </a:t>
            </a:r>
          </a:p>
          <a:p>
            <a:pPr indent="-304800" lvl="1" marL="914400" rtl="0">
              <a:lnSpc>
                <a:spcPct val="115000"/>
              </a:lnSpc>
              <a:spcBef>
                <a:spcPts val="0"/>
              </a:spcBef>
              <a:buSzPct val="100000"/>
              <a:buFont typeface="Roboto"/>
              <a:buChar char="○"/>
            </a:pPr>
            <a:r>
              <a:rPr lang="es" sz="1200">
                <a:latin typeface="Roboto"/>
                <a:ea typeface="Roboto"/>
                <a:cs typeface="Roboto"/>
                <a:sym typeface="Roboto"/>
              </a:rPr>
              <a:t>CREATE INDEX Crea un índice para un campo de una tabla </a:t>
            </a:r>
          </a:p>
          <a:p>
            <a:pPr indent="-304800" lvl="1" marL="914400" rtl="0">
              <a:lnSpc>
                <a:spcPct val="115000"/>
              </a:lnSpc>
              <a:spcBef>
                <a:spcPts val="0"/>
              </a:spcBef>
              <a:buSzPct val="100000"/>
              <a:buFont typeface="Roboto"/>
              <a:buChar char="○"/>
            </a:pPr>
            <a:r>
              <a:rPr lang="es" sz="1200">
                <a:latin typeface="Roboto"/>
                <a:ea typeface="Roboto"/>
                <a:cs typeface="Roboto"/>
                <a:sym typeface="Roboto"/>
              </a:rPr>
              <a:t>DROP INDEX Elimina un índice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204" name="Shape 20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205" name="Shape 205"/>
          <p:cNvSpPr txBox="1"/>
          <p:nvPr/>
        </p:nvSpPr>
        <p:spPr>
          <a:xfrm>
            <a:off x="546300" y="803400"/>
            <a:ext cx="8051399" cy="4034399"/>
          </a:xfrm>
          <a:prstGeom prst="rect">
            <a:avLst/>
          </a:prstGeom>
          <a:noFill/>
          <a:ln>
            <a:noFill/>
          </a:ln>
        </p:spPr>
        <p:txBody>
          <a:bodyPr anchorCtr="0" anchor="ctr" bIns="91425" lIns="91425" rIns="91425" tIns="91425">
            <a:noAutofit/>
          </a:bodyPr>
          <a:lstStyle/>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La sentencia SELECT se utiliza para obtener datos de la base de datos.</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Los resultados obtenidos se almacenarán en un result-set, que en Android es un Cursor.</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La sintaxis de estas sentencias es de la forma:</a:t>
            </a:r>
          </a:p>
          <a:p>
            <a:pPr lvl="0" rtl="0" algn="ctr">
              <a:lnSpc>
                <a:spcPct val="115000"/>
              </a:lnSpc>
              <a:spcBef>
                <a:spcPts val="0"/>
              </a:spcBef>
              <a:spcAft>
                <a:spcPts val="0"/>
              </a:spcAft>
              <a:buNone/>
            </a:pPr>
            <a:r>
              <a:rPr lang="es" sz="1000">
                <a:latin typeface="Roboto"/>
                <a:ea typeface="Roboto"/>
                <a:cs typeface="Roboto"/>
                <a:sym typeface="Roboto"/>
              </a:rPr>
              <a:t>SELECT column_name,column_name</a:t>
            </a:r>
          </a:p>
          <a:p>
            <a:pPr lvl="0" rtl="0" algn="ctr">
              <a:lnSpc>
                <a:spcPct val="115000"/>
              </a:lnSpc>
              <a:spcBef>
                <a:spcPts val="0"/>
              </a:spcBef>
              <a:spcAft>
                <a:spcPts val="0"/>
              </a:spcAft>
              <a:buNone/>
            </a:pPr>
            <a:r>
              <a:rPr lang="es" sz="1000">
                <a:latin typeface="Roboto"/>
                <a:ea typeface="Roboto"/>
                <a:cs typeface="Roboto"/>
                <a:sym typeface="Roboto"/>
              </a:rPr>
              <a:t>FROM table_name;</a:t>
            </a:r>
          </a:p>
          <a:p>
            <a:pPr lvl="0" rtl="0" algn="ctr">
              <a:lnSpc>
                <a:spcPct val="115000"/>
              </a:lnSpc>
              <a:spcBef>
                <a:spcPts val="0"/>
              </a:spcBef>
              <a:spcAft>
                <a:spcPts val="0"/>
              </a:spcAft>
              <a:buNone/>
            </a:pPr>
            <a:r>
              <a:t/>
            </a:r>
            <a:endParaRPr sz="1200">
              <a:latin typeface="Roboto"/>
              <a:ea typeface="Roboto"/>
              <a:cs typeface="Roboto"/>
              <a:sym typeface="Roboto"/>
            </a:endParaRPr>
          </a:p>
          <a:p>
            <a:pPr indent="-304800" lvl="0" marL="457200" rtl="0">
              <a:spcBef>
                <a:spcPts val="0"/>
              </a:spcBef>
              <a:buSzPct val="100000"/>
              <a:buFont typeface="Roboto"/>
              <a:buChar char="●"/>
            </a:pPr>
            <a:r>
              <a:rPr lang="es" sz="1200">
                <a:latin typeface="Roboto"/>
                <a:ea typeface="Roboto"/>
                <a:cs typeface="Roboto"/>
                <a:sym typeface="Roboto"/>
              </a:rPr>
              <a:t>O también podemos utilizar</a:t>
            </a:r>
          </a:p>
          <a:p>
            <a:pPr lvl="0" rtl="0" algn="ctr">
              <a:spcBef>
                <a:spcPts val="0"/>
              </a:spcBef>
              <a:buNone/>
            </a:pPr>
            <a:r>
              <a:rPr lang="es" sz="1000">
                <a:latin typeface="Roboto"/>
                <a:ea typeface="Roboto"/>
                <a:cs typeface="Roboto"/>
                <a:sym typeface="Roboto"/>
              </a:rPr>
              <a:t>SELECT * FROM table_name;</a:t>
            </a:r>
          </a:p>
          <a:p>
            <a:pPr lvl="0" rtl="0" algn="ctr">
              <a:spcBef>
                <a:spcPts val="0"/>
              </a:spcBef>
              <a:buNone/>
            </a:pPr>
            <a:r>
              <a:t/>
            </a:r>
            <a:endParaRPr sz="1200">
              <a:latin typeface="Roboto"/>
              <a:ea typeface="Roboto"/>
              <a:cs typeface="Roboto"/>
              <a:sym typeface="Roboto"/>
            </a:endParaRP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Para obtener todos los campos de una tabla.</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De esta forma SELECT salario FROM Empleados devolvería el salario de todos los empleados.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211" name="Shape 21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212" name="Shape 212"/>
          <p:cNvSpPr txBox="1"/>
          <p:nvPr/>
        </p:nvSpPr>
        <p:spPr>
          <a:xfrm>
            <a:off x="262350" y="427900"/>
            <a:ext cx="8619300" cy="4940100"/>
          </a:xfrm>
          <a:prstGeom prst="rect">
            <a:avLst/>
          </a:prstGeom>
          <a:noFill/>
          <a:ln>
            <a:noFill/>
          </a:ln>
        </p:spPr>
        <p:txBody>
          <a:bodyPr anchorCtr="0" anchor="ctr" bIns="91425" lIns="91425" rIns="91425" tIns="91425">
            <a:noAutofit/>
          </a:bodyPr>
          <a:lstStyle/>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Añadiendo DISTINCT después del SELECT evitamos obtener filas duplicadas. Esto cobra más importancia cuando tengamos varias tablas relacionadas y queramos obtener filas enteras sin duplicados.</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Hasta ahora solo hemos visto como obtener todos los datos de una tabla sin ningún tipo de filtro.Podemos filtrar que filas obtener mediante la cláusula WHERE.</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De esta forma solo se obtendrán los datos que cumplan con ciertas condiciones. La estructura que sigue es la siguiente:</a:t>
            </a:r>
          </a:p>
          <a:p>
            <a:pPr lvl="0" rtl="0" algn="ctr">
              <a:spcBef>
                <a:spcPts val="0"/>
              </a:spcBef>
              <a:buNone/>
            </a:pPr>
            <a:r>
              <a:rPr lang="es" sz="900">
                <a:latin typeface="Roboto"/>
                <a:ea typeface="Roboto"/>
                <a:cs typeface="Roboto"/>
                <a:sym typeface="Roboto"/>
              </a:rPr>
              <a:t>PONER UN EJEMPLO</a:t>
            </a:r>
          </a:p>
          <a:p>
            <a:pPr lvl="0" rtl="0" algn="ctr">
              <a:spcBef>
                <a:spcPts val="0"/>
              </a:spcBef>
              <a:buNone/>
            </a:pPr>
            <a:r>
              <a:t/>
            </a:r>
            <a:endParaRPr sz="900">
              <a:latin typeface="Roboto"/>
              <a:ea typeface="Roboto"/>
              <a:cs typeface="Roboto"/>
              <a:sym typeface="Roboto"/>
            </a:endParaRPr>
          </a:p>
          <a:p>
            <a:pPr indent="-304800" lvl="0" marL="457200" rtl="0">
              <a:spcBef>
                <a:spcPts val="0"/>
              </a:spcBef>
              <a:buSzPct val="100000"/>
              <a:buFont typeface="Roboto"/>
              <a:buChar char="●"/>
            </a:pPr>
            <a:r>
              <a:rPr lang="es" sz="1200">
                <a:latin typeface="Roboto"/>
                <a:ea typeface="Roboto"/>
                <a:cs typeface="Roboto"/>
                <a:sym typeface="Roboto"/>
              </a:rPr>
              <a:t>Es importante notar que cuando operemos con string deberemos utilizar comillas simples y cuando trabajamos con enteros utilizarlos directamente. Por ejemplo:</a:t>
            </a:r>
          </a:p>
          <a:p>
            <a:pPr lvl="0" rtl="0" algn="ctr">
              <a:spcBef>
                <a:spcPts val="0"/>
              </a:spcBef>
              <a:buNone/>
            </a:pPr>
            <a:r>
              <a:rPr lang="es" sz="900">
                <a:latin typeface="Roboto"/>
                <a:ea typeface="Roboto"/>
                <a:cs typeface="Roboto"/>
                <a:sym typeface="Roboto"/>
              </a:rPr>
              <a:t>PONER EJEMPLO</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218" name="Shape 218"/>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219" name="Shape 219"/>
          <p:cNvSpPr txBox="1"/>
          <p:nvPr/>
        </p:nvSpPr>
        <p:spPr>
          <a:xfrm>
            <a:off x="506500" y="768475"/>
            <a:ext cx="8060400" cy="3927000"/>
          </a:xfrm>
          <a:prstGeom prst="rect">
            <a:avLst/>
          </a:prstGeom>
          <a:noFill/>
          <a:ln>
            <a:noFill/>
          </a:ln>
        </p:spPr>
        <p:txBody>
          <a:bodyPr anchorCtr="0" anchor="ctr" bIns="91425" lIns="91425" rIns="91425" tIns="91425">
            <a:noAutofit/>
          </a:bodyPr>
          <a:lstStyle/>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Los operadores aceptados por WHERE son los siguientes:</a:t>
            </a:r>
          </a:p>
          <a:p>
            <a:pPr indent="457200" lvl="0" marL="457200" rtl="0" algn="just">
              <a:lnSpc>
                <a:spcPct val="115000"/>
              </a:lnSpc>
              <a:spcBef>
                <a:spcPts val="0"/>
              </a:spcBef>
              <a:spcAft>
                <a:spcPts val="0"/>
              </a:spcAft>
              <a:buNone/>
            </a:pPr>
            <a:r>
              <a:rPr lang="es" sz="1200">
                <a:latin typeface="Roboto"/>
                <a:ea typeface="Roboto"/>
                <a:cs typeface="Roboto"/>
                <a:sym typeface="Roboto"/>
              </a:rPr>
              <a:t>= igualdad</a:t>
            </a:r>
          </a:p>
          <a:p>
            <a:pPr indent="457200" lvl="0" marL="457200" rtl="0" algn="just">
              <a:lnSpc>
                <a:spcPct val="115000"/>
              </a:lnSpc>
              <a:spcBef>
                <a:spcPts val="0"/>
              </a:spcBef>
              <a:spcAft>
                <a:spcPts val="0"/>
              </a:spcAft>
              <a:buNone/>
            </a:pPr>
            <a:r>
              <a:rPr lang="es" sz="1200">
                <a:latin typeface="Roboto"/>
                <a:ea typeface="Roboto"/>
                <a:cs typeface="Roboto"/>
                <a:sym typeface="Roboto"/>
              </a:rPr>
              <a:t>&lt;&gt; desigualdad</a:t>
            </a:r>
          </a:p>
          <a:p>
            <a:pPr indent="457200" lvl="0" marL="457200" rtl="0" algn="just">
              <a:lnSpc>
                <a:spcPct val="115000"/>
              </a:lnSpc>
              <a:spcBef>
                <a:spcPts val="0"/>
              </a:spcBef>
              <a:spcAft>
                <a:spcPts val="0"/>
              </a:spcAft>
              <a:buNone/>
            </a:pPr>
            <a:r>
              <a:rPr lang="es" sz="1200">
                <a:latin typeface="Roboto"/>
                <a:ea typeface="Roboto"/>
                <a:cs typeface="Roboto"/>
                <a:sym typeface="Roboto"/>
              </a:rPr>
              <a:t>&gt; mayor que</a:t>
            </a:r>
          </a:p>
          <a:p>
            <a:pPr indent="457200" lvl="0" marL="457200" rtl="0" algn="just">
              <a:lnSpc>
                <a:spcPct val="115000"/>
              </a:lnSpc>
              <a:spcBef>
                <a:spcPts val="0"/>
              </a:spcBef>
              <a:spcAft>
                <a:spcPts val="0"/>
              </a:spcAft>
              <a:buNone/>
            </a:pPr>
            <a:r>
              <a:rPr lang="es" sz="1200">
                <a:latin typeface="Roboto"/>
                <a:ea typeface="Roboto"/>
                <a:cs typeface="Roboto"/>
                <a:sym typeface="Roboto"/>
              </a:rPr>
              <a:t>&lt; menor que</a:t>
            </a:r>
          </a:p>
          <a:p>
            <a:pPr indent="457200" lvl="0" marL="457200" rtl="0" algn="just">
              <a:lnSpc>
                <a:spcPct val="115000"/>
              </a:lnSpc>
              <a:spcBef>
                <a:spcPts val="0"/>
              </a:spcBef>
              <a:spcAft>
                <a:spcPts val="0"/>
              </a:spcAft>
              <a:buNone/>
            </a:pPr>
            <a:r>
              <a:rPr lang="es" sz="1200">
                <a:latin typeface="Roboto"/>
                <a:ea typeface="Roboto"/>
                <a:cs typeface="Roboto"/>
                <a:sym typeface="Roboto"/>
              </a:rPr>
              <a:t>&gt;= mayor o igual que</a:t>
            </a:r>
          </a:p>
          <a:p>
            <a:pPr indent="457200" lvl="0" marL="457200" rtl="0" algn="just">
              <a:lnSpc>
                <a:spcPct val="115000"/>
              </a:lnSpc>
              <a:spcBef>
                <a:spcPts val="0"/>
              </a:spcBef>
              <a:spcAft>
                <a:spcPts val="0"/>
              </a:spcAft>
              <a:buNone/>
            </a:pPr>
            <a:r>
              <a:rPr lang="es" sz="1200">
                <a:latin typeface="Roboto"/>
                <a:ea typeface="Roboto"/>
                <a:cs typeface="Roboto"/>
                <a:sym typeface="Roboto"/>
              </a:rPr>
              <a:t>&lt;= menor o igual que</a:t>
            </a:r>
          </a:p>
          <a:p>
            <a:pPr indent="457200" lvl="0" marL="457200" rtl="0" algn="just">
              <a:lnSpc>
                <a:spcPct val="115000"/>
              </a:lnSpc>
              <a:spcBef>
                <a:spcPts val="0"/>
              </a:spcBef>
              <a:spcAft>
                <a:spcPts val="0"/>
              </a:spcAft>
              <a:buNone/>
            </a:pPr>
            <a:r>
              <a:rPr lang="es" sz="1200">
                <a:latin typeface="Roboto"/>
                <a:ea typeface="Roboto"/>
                <a:cs typeface="Roboto"/>
                <a:sym typeface="Roboto"/>
              </a:rPr>
              <a:t>BETWEEN el valor debe estar entre un rango inclusivo</a:t>
            </a:r>
          </a:p>
          <a:p>
            <a:pPr indent="457200" lvl="0" marL="457200" rtl="0" algn="just">
              <a:lnSpc>
                <a:spcPct val="115000"/>
              </a:lnSpc>
              <a:spcBef>
                <a:spcPts val="0"/>
              </a:spcBef>
              <a:spcAft>
                <a:spcPts val="0"/>
              </a:spcAft>
              <a:buNone/>
            </a:pPr>
            <a:r>
              <a:rPr lang="es" sz="1200">
                <a:latin typeface="Roboto"/>
                <a:ea typeface="Roboto"/>
                <a:cs typeface="Roboto"/>
                <a:sym typeface="Roboto"/>
              </a:rPr>
              <a:t>LIKE busca por un patrón de texto (mediante % introducimos cualquier conjunto posible de caracteres)</a:t>
            </a:r>
          </a:p>
          <a:p>
            <a:pPr indent="457200" lvl="0" marL="457200" rtl="0" algn="just">
              <a:lnSpc>
                <a:spcPct val="115000"/>
              </a:lnSpc>
              <a:spcBef>
                <a:spcPts val="0"/>
              </a:spcBef>
              <a:spcAft>
                <a:spcPts val="0"/>
              </a:spcAft>
              <a:buNone/>
            </a:pPr>
            <a:r>
              <a:rPr lang="es" sz="1200">
                <a:latin typeface="Roboto"/>
                <a:ea typeface="Roboto"/>
                <a:cs typeface="Roboto"/>
                <a:sym typeface="Roboto"/>
              </a:rPr>
              <a:t>IN el valor debe estar algunos de los valores de la lista</a:t>
            </a:r>
          </a:p>
          <a:p>
            <a:pPr indent="457200" lvl="0" marL="457200" rtl="0" algn="just">
              <a:lnSpc>
                <a:spcPct val="115000"/>
              </a:lnSpc>
              <a:spcBef>
                <a:spcPts val="0"/>
              </a:spcBef>
              <a:spcAft>
                <a:spcPts val="0"/>
              </a:spcAft>
              <a:buNone/>
            </a:pPr>
            <a:r>
              <a:t/>
            </a:r>
            <a:endParaRPr sz="1200">
              <a:latin typeface="Roboto"/>
              <a:ea typeface="Roboto"/>
              <a:cs typeface="Roboto"/>
              <a:sym typeface="Roboto"/>
            </a:endParaRP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Si queremos utilizar más de una condición podemos encadenar las diferentes comparaciones con los operadores lógicos AND y OR.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225" name="Shape 22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226" name="Shape 226"/>
          <p:cNvSpPr txBox="1"/>
          <p:nvPr/>
        </p:nvSpPr>
        <p:spPr>
          <a:xfrm>
            <a:off x="1082850" y="1266225"/>
            <a:ext cx="6968700" cy="1222499"/>
          </a:xfrm>
          <a:prstGeom prst="rect">
            <a:avLst/>
          </a:prstGeom>
          <a:noFill/>
          <a:ln>
            <a:noFill/>
          </a:ln>
        </p:spPr>
        <p:txBody>
          <a:bodyPr anchorCtr="0" anchor="t" bIns="91425" lIns="91425" rIns="91425" tIns="91425">
            <a:noAutofit/>
          </a:bodyPr>
          <a:lstStyle/>
          <a:p>
            <a:pPr indent="-228600" lvl="0" marL="457200" rtl="0">
              <a:spcBef>
                <a:spcPts val="0"/>
              </a:spcBef>
              <a:buAutoNum type="arabicParenR"/>
            </a:pPr>
            <a:r>
              <a:rPr lang="es"/>
              <a:t>EXPLICAR BASE DE DATOS LO BASICO EN</a:t>
            </a:r>
          </a:p>
          <a:p>
            <a:pPr lvl="0" rtl="0">
              <a:spcBef>
                <a:spcPts val="0"/>
              </a:spcBef>
              <a:buNone/>
            </a:pPr>
            <a:r>
              <a:rPr lang="es"/>
              <a:t>CRUD. COMO </a:t>
            </a:r>
          </a:p>
          <a:p>
            <a:pPr lvl="0" rtl="0">
              <a:spcBef>
                <a:spcPts val="0"/>
              </a:spcBef>
              <a:buNone/>
            </a:pPr>
            <a:r>
              <a:rPr lang="es"/>
              <a:t>INSERTAR</a:t>
            </a:r>
          </a:p>
          <a:p>
            <a:pPr lvl="0" rtl="0">
              <a:spcBef>
                <a:spcPts val="0"/>
              </a:spcBef>
              <a:buNone/>
            </a:pPr>
            <a:r>
              <a:rPr lang="es"/>
              <a:t>LEER</a:t>
            </a:r>
          </a:p>
          <a:p>
            <a:pPr lvl="0" rtl="0">
              <a:spcBef>
                <a:spcPts val="0"/>
              </a:spcBef>
              <a:buNone/>
            </a:pPr>
            <a:r>
              <a:rPr lang="es"/>
              <a:t>ACTUALIZAR</a:t>
            </a:r>
          </a:p>
          <a:p>
            <a:pPr lvl="0" rtl="0">
              <a:spcBef>
                <a:spcPts val="0"/>
              </a:spcBef>
              <a:buNone/>
            </a:pPr>
            <a:r>
              <a:rPr lang="es"/>
              <a:t>BORRAR</a:t>
            </a:r>
          </a:p>
          <a:p>
            <a:pPr lvl="0" rtl="0">
              <a:spcBef>
                <a:spcPts val="0"/>
              </a:spcBef>
              <a:buNone/>
            </a:pPr>
            <a:r>
              <a:t/>
            </a:r>
            <a:endParaRPr/>
          </a:p>
          <a:p>
            <a:pPr lvl="0" rtl="0">
              <a:spcBef>
                <a:spcPts val="0"/>
              </a:spcBef>
              <a:buNone/>
            </a:pPr>
            <a:r>
              <a:rPr lang="es"/>
              <a:t>DESPUES A TRAVES DE UNA IMPLEMENTACIÓN CREAR UNA ESTRUCTURA DAO Y DTO DE CONTRUCCION DE BASE DE DATOS.</a:t>
            </a:r>
          </a:p>
          <a:p>
            <a:pPr lvl="0" rtl="0">
              <a:spcBef>
                <a:spcPts val="0"/>
              </a:spcBef>
              <a:buNone/>
            </a:pPr>
            <a:r>
              <a:rPr lang="es"/>
              <a:t>UTILIZAR ALTERNATIVAMENTE LA IMPLEMENTACIÓN POR SQL EMBEDIDO Y TAMBIEN A TRAVES DE LAS CLASES DE LA API ANDROID PARA SQL (CONTENTVALUES….).</a:t>
            </a:r>
          </a:p>
          <a:p>
            <a:pPr lvl="0" rtl="0">
              <a:spcBef>
                <a:spcPts val="0"/>
              </a:spcBef>
              <a:buNone/>
            </a:pPr>
            <a:r>
              <a:rPr lang="es"/>
              <a:t>EXPLICAR EL CURSOR Y EL CURSORADAPTER PARA IMPLEMENTACIONES DE LISTVIEW. </a:t>
            </a:r>
          </a:p>
          <a:p>
            <a:pPr lvl="0" rtl="0">
              <a:spcBef>
                <a:spcPts val="0"/>
              </a:spcBef>
              <a:buNone/>
            </a:pPr>
            <a:r>
              <a:rPr lang="es"/>
              <a:t>CREAR UN EJEMPLO DE LOADERS PARA TEMARIO AVANZADO DE ANDROID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232" name="Shape 23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233" name="Shape 233"/>
          <p:cNvSpPr txBox="1"/>
          <p:nvPr/>
        </p:nvSpPr>
        <p:spPr>
          <a:xfrm>
            <a:off x="367200" y="733550"/>
            <a:ext cx="8409600" cy="820800"/>
          </a:xfrm>
          <a:prstGeom prst="rect">
            <a:avLst/>
          </a:prstGeom>
          <a:noFill/>
          <a:ln>
            <a:noFill/>
          </a:ln>
        </p:spPr>
        <p:txBody>
          <a:bodyPr anchorCtr="0" anchor="ctr" bIns="91425" lIns="91425" rIns="91425" tIns="91425">
            <a:noAutofit/>
          </a:bodyPr>
          <a:lstStyle/>
          <a:p>
            <a:pPr lvl="0" rtl="0">
              <a:spcBef>
                <a:spcPts val="0"/>
              </a:spcBef>
              <a:buNone/>
            </a:pPr>
            <a:r>
              <a:rPr lang="es"/>
              <a:t>• </a:t>
            </a:r>
            <a:r>
              <a:rPr lang="es" sz="1200">
                <a:latin typeface="Roboto"/>
                <a:ea typeface="Roboto"/>
                <a:cs typeface="Roboto"/>
                <a:sym typeface="Roboto"/>
              </a:rPr>
              <a:t>De esta manera los valores deben estar ordenados, si queremos también podemos ponerlos  desordenados pero debemos especificar el nuevo orden.</a:t>
            </a:r>
          </a:p>
        </p:txBody>
      </p:sp>
      <p:sp>
        <p:nvSpPr>
          <p:cNvPr id="234" name="Shape 234"/>
          <p:cNvSpPr txBox="1"/>
          <p:nvPr/>
        </p:nvSpPr>
        <p:spPr>
          <a:xfrm>
            <a:off x="3108775" y="1318162"/>
            <a:ext cx="2672099" cy="820800"/>
          </a:xfrm>
          <a:prstGeom prst="rect">
            <a:avLst/>
          </a:prstGeom>
          <a:noFill/>
          <a:ln>
            <a:noFill/>
          </a:ln>
        </p:spPr>
        <p:txBody>
          <a:bodyPr anchorCtr="0" anchor="ctr" bIns="91425" lIns="91425" rIns="91425" tIns="91425">
            <a:noAutofit/>
          </a:bodyPr>
          <a:lstStyle/>
          <a:p>
            <a:pPr lvl="0" rtl="0">
              <a:spcBef>
                <a:spcPts val="0"/>
              </a:spcBef>
              <a:buNone/>
            </a:pPr>
            <a:r>
              <a:rPr lang="es" sz="1100">
                <a:latin typeface="Roboto"/>
                <a:ea typeface="Roboto"/>
                <a:cs typeface="Roboto"/>
                <a:sym typeface="Roboto"/>
              </a:rPr>
              <a:t>INSERT INTO table_name</a:t>
            </a:r>
          </a:p>
          <a:p>
            <a:pPr lvl="0" rtl="0">
              <a:spcBef>
                <a:spcPts val="0"/>
              </a:spcBef>
              <a:buNone/>
            </a:pPr>
            <a:r>
              <a:rPr lang="es" sz="1100">
                <a:latin typeface="Roboto"/>
                <a:ea typeface="Roboto"/>
                <a:cs typeface="Roboto"/>
                <a:sym typeface="Roboto"/>
              </a:rPr>
              <a:t>VALUES (value1,value2,value3,...);</a:t>
            </a:r>
          </a:p>
        </p:txBody>
      </p:sp>
      <p:sp>
        <p:nvSpPr>
          <p:cNvPr id="235" name="Shape 235"/>
          <p:cNvSpPr txBox="1"/>
          <p:nvPr/>
        </p:nvSpPr>
        <p:spPr>
          <a:xfrm>
            <a:off x="558875" y="2052175"/>
            <a:ext cx="7239300" cy="1187700"/>
          </a:xfrm>
          <a:prstGeom prst="rect">
            <a:avLst/>
          </a:prstGeom>
          <a:noFill/>
          <a:ln>
            <a:noFill/>
          </a:ln>
        </p:spPr>
        <p:txBody>
          <a:bodyPr anchorCtr="0" anchor="ctr" bIns="91425" lIns="91425" rIns="91425" tIns="91425">
            <a:noAutofit/>
          </a:bodyPr>
          <a:lstStyle/>
          <a:p>
            <a:pPr lvl="0" rtl="0">
              <a:spcBef>
                <a:spcPts val="0"/>
              </a:spcBef>
              <a:buNone/>
            </a:pPr>
            <a:r>
              <a:rPr lang="es"/>
              <a:t>• </a:t>
            </a:r>
            <a:r>
              <a:rPr lang="es" sz="1200">
                <a:latin typeface="Roboto"/>
                <a:ea typeface="Roboto"/>
                <a:cs typeface="Roboto"/>
                <a:sym typeface="Roboto"/>
              </a:rPr>
              <a:t>Para insertar nuevas filas en una tabla debemos utilizar la sentencia INSERT INTO que sigue la siguiente estructura:</a:t>
            </a:r>
          </a:p>
        </p:txBody>
      </p:sp>
      <p:sp>
        <p:nvSpPr>
          <p:cNvPr id="236" name="Shape 236"/>
          <p:cNvSpPr txBox="1"/>
          <p:nvPr/>
        </p:nvSpPr>
        <p:spPr>
          <a:xfrm>
            <a:off x="2453875" y="2768200"/>
            <a:ext cx="3606600" cy="1187700"/>
          </a:xfrm>
          <a:prstGeom prst="rect">
            <a:avLst/>
          </a:prstGeom>
          <a:noFill/>
          <a:ln>
            <a:noFill/>
          </a:ln>
        </p:spPr>
        <p:txBody>
          <a:bodyPr anchorCtr="0" anchor="ctr" bIns="91425" lIns="91425" rIns="91425" tIns="91425">
            <a:noAutofit/>
          </a:bodyPr>
          <a:lstStyle/>
          <a:p>
            <a:pPr lvl="0" rtl="0" algn="ctr">
              <a:spcBef>
                <a:spcPts val="0"/>
              </a:spcBef>
              <a:buNone/>
            </a:pPr>
            <a:r>
              <a:rPr lang="es" sz="1100">
                <a:latin typeface="Roboto"/>
                <a:ea typeface="Roboto"/>
                <a:cs typeface="Roboto"/>
                <a:sym typeface="Roboto"/>
              </a:rPr>
              <a:t>INSERT INTO table_name (column1,column2,column3,...)</a:t>
            </a:r>
          </a:p>
          <a:p>
            <a:pPr lvl="0" rtl="0" algn="ctr">
              <a:spcBef>
                <a:spcPts val="0"/>
              </a:spcBef>
              <a:buNone/>
            </a:pPr>
            <a:r>
              <a:rPr lang="es" sz="1100">
                <a:latin typeface="Roboto"/>
                <a:ea typeface="Roboto"/>
                <a:cs typeface="Roboto"/>
                <a:sym typeface="Roboto"/>
              </a:rPr>
              <a:t>VALUES (value1,value2,value3,...);</a:t>
            </a:r>
          </a:p>
        </p:txBody>
      </p:sp>
      <p:sp>
        <p:nvSpPr>
          <p:cNvPr id="237" name="Shape 237"/>
          <p:cNvSpPr txBox="1"/>
          <p:nvPr/>
        </p:nvSpPr>
        <p:spPr>
          <a:xfrm>
            <a:off x="489025" y="3239875"/>
            <a:ext cx="2899200" cy="1449600"/>
          </a:xfrm>
          <a:prstGeom prst="rect">
            <a:avLst/>
          </a:prstGeom>
          <a:noFill/>
          <a:ln>
            <a:noFill/>
          </a:ln>
        </p:spPr>
        <p:txBody>
          <a:bodyPr anchorCtr="0" anchor="ctr" bIns="91425" lIns="91425" rIns="91425" tIns="91425">
            <a:noAutofit/>
          </a:bodyPr>
          <a:lstStyle/>
          <a:p>
            <a:pPr lvl="0" rtl="0">
              <a:spcBef>
                <a:spcPts val="0"/>
              </a:spcBef>
              <a:buNone/>
            </a:pPr>
            <a:r>
              <a:rPr lang="es" sz="1200">
                <a:latin typeface="Roboto"/>
                <a:ea typeface="Roboto"/>
                <a:cs typeface="Roboto"/>
                <a:sym typeface="Roboto"/>
              </a:rPr>
              <a:t>Un ejemplo podría ser:</a:t>
            </a:r>
          </a:p>
        </p:txBody>
      </p:sp>
      <p:sp>
        <p:nvSpPr>
          <p:cNvPr id="238" name="Shape 238"/>
          <p:cNvSpPr txBox="1"/>
          <p:nvPr/>
        </p:nvSpPr>
        <p:spPr>
          <a:xfrm>
            <a:off x="2589325" y="3920900"/>
            <a:ext cx="3335699" cy="1095899"/>
          </a:xfrm>
          <a:prstGeom prst="rect">
            <a:avLst/>
          </a:prstGeom>
          <a:noFill/>
          <a:ln>
            <a:noFill/>
          </a:ln>
        </p:spPr>
        <p:txBody>
          <a:bodyPr anchorCtr="0" anchor="ctr" bIns="91425" lIns="91425" rIns="91425" tIns="91425">
            <a:noAutofit/>
          </a:bodyPr>
          <a:lstStyle/>
          <a:p>
            <a:pPr lvl="0" rtl="0">
              <a:spcBef>
                <a:spcPts val="0"/>
              </a:spcBef>
              <a:buNone/>
            </a:pPr>
            <a:r>
              <a:rPr lang="es" sz="1100">
                <a:latin typeface="Roboto"/>
                <a:ea typeface="Roboto"/>
                <a:cs typeface="Roboto"/>
                <a:sym typeface="Roboto"/>
              </a:rPr>
              <a:t>INSERT INTO Empleados</a:t>
            </a:r>
          </a:p>
          <a:p>
            <a:pPr lvl="0" rtl="0">
              <a:spcBef>
                <a:spcPts val="0"/>
              </a:spcBef>
              <a:buNone/>
            </a:pPr>
            <a:r>
              <a:rPr lang="es" sz="1100">
                <a:latin typeface="Roboto"/>
                <a:ea typeface="Roboto"/>
                <a:cs typeface="Roboto"/>
                <a:sym typeface="Roboto"/>
              </a:rPr>
              <a:t>VALUES (1,‘Jonhy’,‘Love’,‘Mantenimiento’,600);</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244" name="Shape 2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250" name="Shape 25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256" name="Shape 2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257" name="Shape 257"/>
          <p:cNvSpPr txBox="1"/>
          <p:nvPr/>
        </p:nvSpPr>
        <p:spPr>
          <a:xfrm>
            <a:off x="0" y="0"/>
            <a:ext cx="8226000" cy="4794299"/>
          </a:xfrm>
          <a:prstGeom prst="rect">
            <a:avLst/>
          </a:prstGeom>
          <a:noFill/>
          <a:ln>
            <a:noFill/>
          </a:ln>
        </p:spPr>
        <p:txBody>
          <a:bodyPr anchorCtr="0" anchor="ctr" bIns="91425" lIns="91425" rIns="91425" tIns="91425">
            <a:noAutofit/>
          </a:bodyPr>
          <a:lstStyle/>
          <a:p>
            <a:pPr lvl="0" rtl="0">
              <a:spcBef>
                <a:spcPts val="0"/>
              </a:spcBef>
              <a:buNone/>
            </a:pPr>
            <a:r>
              <a:rPr lang="es"/>
              <a:t>• A menudo se suelen asignar valores especiales a las columnas. Estos valores</a:t>
            </a:r>
          </a:p>
          <a:p>
            <a:pPr lvl="0" rtl="0">
              <a:spcBef>
                <a:spcPts val="0"/>
              </a:spcBef>
              <a:buNone/>
            </a:pPr>
            <a:r>
              <a:rPr lang="es"/>
              <a:t>pueden ser los siguientes:</a:t>
            </a:r>
          </a:p>
          <a:p>
            <a:pPr lvl="0" rtl="0">
              <a:spcBef>
                <a:spcPts val="0"/>
              </a:spcBef>
              <a:buNone/>
            </a:pPr>
            <a:r>
              <a:rPr lang="es"/>
              <a:t>• NOT NULL evita que se almacene un null</a:t>
            </a:r>
          </a:p>
          <a:p>
            <a:pPr lvl="0" rtl="0">
              <a:spcBef>
                <a:spcPts val="0"/>
              </a:spcBef>
              <a:buNone/>
            </a:pPr>
            <a:r>
              <a:rPr lang="es"/>
              <a:t>• UNIQUE se asegura que cada columna tenga un valor único</a:t>
            </a:r>
          </a:p>
          <a:p>
            <a:pPr lvl="0" rtl="0">
              <a:spcBef>
                <a:spcPts val="0"/>
              </a:spcBef>
              <a:buNone/>
            </a:pPr>
            <a:r>
              <a:rPr lang="es"/>
              <a:t>• PRIMARY KEY es una combinación de NOT NULL y UNIQUE</a:t>
            </a:r>
          </a:p>
          <a:p>
            <a:pPr lvl="0" rtl="0">
              <a:spcBef>
                <a:spcPts val="0"/>
              </a:spcBef>
              <a:buNone/>
            </a:pPr>
            <a:r>
              <a:rPr lang="es"/>
              <a:t>• FOREIGN KEY se asegura de que se cumpla la integridad referencial entre</a:t>
            </a:r>
          </a:p>
          <a:p>
            <a:pPr lvl="0" rtl="0">
              <a:spcBef>
                <a:spcPts val="0"/>
              </a:spcBef>
              <a:buNone/>
            </a:pPr>
            <a:r>
              <a:rPr lang="es"/>
              <a:t>dos tablas</a:t>
            </a:r>
          </a:p>
          <a:p>
            <a:pPr lvl="0" rtl="0">
              <a:spcBef>
                <a:spcPts val="0"/>
              </a:spcBef>
              <a:buNone/>
            </a:pPr>
            <a:r>
              <a:rPr lang="es"/>
              <a:t>• CHECK se asegura que el valor de la columna cumpla unas condiciones</a:t>
            </a:r>
          </a:p>
          <a:p>
            <a:pPr lvl="0" rtl="0">
              <a:spcBef>
                <a:spcPts val="0"/>
              </a:spcBef>
              <a:buNone/>
            </a:pPr>
            <a:r>
              <a:rPr lang="es"/>
              <a:t>específicas</a:t>
            </a:r>
          </a:p>
          <a:p>
            <a:pPr lvl="0" rtl="0">
              <a:spcBef>
                <a:spcPts val="0"/>
              </a:spcBef>
              <a:buNone/>
            </a:pPr>
            <a:r>
              <a:rPr lang="es"/>
              <a:t>• DEFAULT especifica un valor por defecto en caso de no insertarlo</a:t>
            </a:r>
          </a:p>
          <a:p>
            <a:pPr lvl="0" rtl="0">
              <a:spcBef>
                <a:spcPts val="0"/>
              </a:spcBef>
              <a:buNone/>
            </a:pPr>
            <a:r>
              <a:rPr lang="es"/>
              <a:t>nosotros</a:t>
            </a:r>
          </a:p>
          <a:p>
            <a:pPr lvl="0" rtl="0">
              <a:spcBef>
                <a:spcPts val="0"/>
              </a:spcBef>
              <a:buNone/>
            </a:pPr>
            <a:r>
              <a:rPr lang="es"/>
              <a:t>• A parte de todos estos valores especiales, la mayoría de los gestores SQL</a:t>
            </a:r>
          </a:p>
          <a:p>
            <a:pPr lvl="0" rtl="0">
              <a:spcBef>
                <a:spcPts val="0"/>
              </a:spcBef>
              <a:buNone/>
            </a:pPr>
            <a:r>
              <a:rPr lang="es"/>
              <a:t>ofrecen el atributo AUTOINCREMENT para incrementar de forma automática</a:t>
            </a:r>
          </a:p>
          <a:p>
            <a:pPr lvl="0" rtl="0">
              <a:spcBef>
                <a:spcPts val="0"/>
              </a:spcBef>
              <a:buNone/>
            </a:pPr>
            <a:r>
              <a:rPr lang="es"/>
              <a:t>un campo.</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263" name="Shape 26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264" name="Shape 264"/>
          <p:cNvSpPr txBox="1"/>
          <p:nvPr/>
        </p:nvSpPr>
        <p:spPr>
          <a:xfrm>
            <a:off x="0" y="0"/>
            <a:ext cx="8295900" cy="4637099"/>
          </a:xfrm>
          <a:prstGeom prst="rect">
            <a:avLst/>
          </a:prstGeom>
          <a:noFill/>
          <a:ln>
            <a:noFill/>
          </a:ln>
        </p:spPr>
        <p:txBody>
          <a:bodyPr anchorCtr="0" anchor="ctr" bIns="91425" lIns="91425" rIns="91425" tIns="91425">
            <a:noAutofit/>
          </a:bodyPr>
          <a:lstStyle/>
          <a:p>
            <a:pPr lvl="0" rtl="0">
              <a:spcBef>
                <a:spcPts val="0"/>
              </a:spcBef>
              <a:buNone/>
            </a:pPr>
            <a:r>
              <a:rPr lang="es"/>
              <a:t>• Para eliminar una tabla de la base de datos debemos utilizar la sentencia</a:t>
            </a:r>
          </a:p>
          <a:p>
            <a:pPr lvl="0" rtl="0">
              <a:spcBef>
                <a:spcPts val="0"/>
              </a:spcBef>
              <a:buNone/>
            </a:pPr>
            <a:r>
              <a:rPr lang="es"/>
              <a:t>DROP TABLE y para eliminar la base de datos entera DROP DATABASE.</a:t>
            </a:r>
          </a:p>
          <a:p>
            <a:pPr lvl="0" rtl="0">
              <a:spcBef>
                <a:spcPts val="0"/>
              </a:spcBef>
              <a:buNone/>
            </a:pPr>
            <a:r>
              <a:rPr lang="es"/>
              <a:t>• Solo debemos especificar el nombre de la tabla o base de datos se eliminará.</a:t>
            </a:r>
          </a:p>
          <a:p>
            <a:pPr lvl="0" rtl="0">
              <a:spcBef>
                <a:spcPts val="0"/>
              </a:spcBef>
              <a:buNone/>
            </a:pPr>
            <a:r>
              <a:rPr lang="es"/>
              <a:t>• También podemos eliminar índices mediante DROP INDEX pero su sintaxis</a:t>
            </a:r>
          </a:p>
          <a:p>
            <a:pPr lvl="0" rtl="0">
              <a:spcBef>
                <a:spcPts val="0"/>
              </a:spcBef>
              <a:buNone/>
            </a:pPr>
            <a:r>
              <a:rPr lang="es"/>
              <a:t>varia dependiendo del gestor.</a:t>
            </a:r>
          </a:p>
          <a:p>
            <a:pPr lvl="0" rtl="0">
              <a:spcBef>
                <a:spcPts val="0"/>
              </a:spcBef>
              <a:buNone/>
            </a:pPr>
            <a:r>
              <a:rPr lang="es"/>
              <a:t>• Si queremos modificar una tabla deberemos utilizar ALTER TABLE seguido</a:t>
            </a:r>
          </a:p>
          <a:p>
            <a:pPr lvl="0" rtl="0">
              <a:spcBef>
                <a:spcPts val="0"/>
              </a:spcBef>
              <a:buNone/>
            </a:pPr>
            <a:r>
              <a:rPr lang="es"/>
              <a:t>del nombre de la tabla y las operaciones a realizar. Estas operaciones varían</a:t>
            </a:r>
          </a:p>
          <a:p>
            <a:pPr lvl="0" rtl="0">
              <a:spcBef>
                <a:spcPts val="0"/>
              </a:spcBef>
              <a:buNone/>
            </a:pPr>
            <a:r>
              <a:rPr lang="es"/>
              <a:t>dependiendo del gestor. Aunque suelen ser parecidas. Podemos insertar</a:t>
            </a:r>
          </a:p>
          <a:p>
            <a:pPr lvl="0" rtl="0">
              <a:spcBef>
                <a:spcPts val="0"/>
              </a:spcBef>
              <a:buNone/>
            </a:pPr>
            <a:r>
              <a:rPr lang="es"/>
              <a:t>columnas nuevas mediante ADD o eliminar mediante DROP</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PERSISTENCIA ANDROID</a:t>
            </a:r>
          </a:p>
          <a:p>
            <a:pPr lvl="0" rtl="0">
              <a:spcBef>
                <a:spcPts val="0"/>
              </a:spcBef>
              <a:buNone/>
            </a:pPr>
            <a:r>
              <a:rPr lang="es"/>
              <a:t>Ficheros	</a:t>
            </a:r>
          </a:p>
        </p:txBody>
      </p:sp>
      <p:sp>
        <p:nvSpPr>
          <p:cNvPr id="133" name="Shape 13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134" name="Shape 134"/>
          <p:cNvSpPr txBox="1"/>
          <p:nvPr/>
        </p:nvSpPr>
        <p:spPr>
          <a:xfrm>
            <a:off x="882000" y="1082850"/>
            <a:ext cx="7597199" cy="934500"/>
          </a:xfrm>
          <a:prstGeom prst="rect">
            <a:avLst/>
          </a:prstGeom>
          <a:noFill/>
          <a:ln>
            <a:noFill/>
          </a:ln>
        </p:spPr>
        <p:txBody>
          <a:bodyPr anchorCtr="0" anchor="t" bIns="91425" lIns="91425" rIns="91425" tIns="91425">
            <a:noAutofit/>
          </a:bodyPr>
          <a:lstStyle/>
          <a:p>
            <a:pPr lvl="0">
              <a:spcBef>
                <a:spcPts val="0"/>
              </a:spcBef>
              <a:buNone/>
            </a:pPr>
            <a:r>
              <a:rPr lang="es"/>
              <a:t>Actualmente en Android existen 3 formas para poder persistir los datos en el dispositivo.</a:t>
            </a:r>
          </a:p>
        </p:txBody>
      </p:sp>
      <p:pic>
        <p:nvPicPr>
          <p:cNvPr id="135" name="Shape 135"/>
          <p:cNvPicPr preferRelativeResize="0"/>
          <p:nvPr/>
        </p:nvPicPr>
        <p:blipFill>
          <a:blip r:embed="rId3">
            <a:alphaModFix/>
          </a:blip>
          <a:stretch>
            <a:fillRect/>
          </a:stretch>
        </p:blipFill>
        <p:spPr>
          <a:xfrm>
            <a:off x="1248525" y="1721844"/>
            <a:ext cx="3484550" cy="2848499"/>
          </a:xfrm>
          <a:prstGeom prst="rect">
            <a:avLst/>
          </a:prstGeom>
          <a:noFill/>
          <a:ln>
            <a:noFill/>
          </a:ln>
        </p:spPr>
      </p:pic>
      <p:sp>
        <p:nvSpPr>
          <p:cNvPr id="136" name="Shape 136"/>
          <p:cNvSpPr txBox="1"/>
          <p:nvPr/>
        </p:nvSpPr>
        <p:spPr>
          <a:xfrm>
            <a:off x="5056175" y="2331600"/>
            <a:ext cx="3266100" cy="1999799"/>
          </a:xfrm>
          <a:prstGeom prst="rect">
            <a:avLst/>
          </a:prstGeom>
          <a:noFill/>
          <a:ln>
            <a:noFill/>
          </a:ln>
        </p:spPr>
        <p:txBody>
          <a:bodyPr anchorCtr="0" anchor="t" bIns="91425" lIns="91425" rIns="91425" tIns="91425">
            <a:noAutofit/>
          </a:bodyPr>
          <a:lstStyle/>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Preferencias: ficheros xml generados a traves de la clase SharePreference.</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Ficheros: manipulación de ficheros mediante las clases de java File</a:t>
            </a:r>
          </a:p>
          <a:p>
            <a:pPr indent="-304800" lvl="0" marL="457200" algn="just">
              <a:lnSpc>
                <a:spcPct val="115000"/>
              </a:lnSpc>
              <a:spcBef>
                <a:spcPts val="0"/>
              </a:spcBef>
              <a:spcAft>
                <a:spcPts val="1000"/>
              </a:spcAft>
              <a:buSzPct val="100000"/>
              <a:buFont typeface="Roboto"/>
              <a:buChar char="●"/>
            </a:pPr>
            <a:r>
              <a:rPr lang="es" sz="1200">
                <a:latin typeface="Roboto"/>
                <a:ea typeface="Roboto"/>
                <a:cs typeface="Roboto"/>
                <a:sym typeface="Roboto"/>
              </a:rPr>
              <a:t>Base de Datos: Android contiene como librería SQLite para poder persistir los datos en Base de Datos.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270" name="Shape 27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271" name="Shape 271"/>
          <p:cNvSpPr txBox="1"/>
          <p:nvPr/>
        </p:nvSpPr>
        <p:spPr>
          <a:xfrm>
            <a:off x="0" y="0"/>
            <a:ext cx="8523600" cy="4695599"/>
          </a:xfrm>
          <a:prstGeom prst="rect">
            <a:avLst/>
          </a:prstGeom>
          <a:noFill/>
          <a:ln>
            <a:noFill/>
          </a:ln>
        </p:spPr>
        <p:txBody>
          <a:bodyPr anchorCtr="0" anchor="ctr" bIns="91425" lIns="91425" rIns="91425" tIns="91425">
            <a:noAutofit/>
          </a:bodyPr>
          <a:lstStyle/>
          <a:p>
            <a:pPr lvl="0" rtl="0">
              <a:spcBef>
                <a:spcPts val="0"/>
              </a:spcBef>
              <a:buNone/>
            </a:pPr>
            <a:r>
              <a:rPr lang="es"/>
              <a:t>Acceso a base de datos</a:t>
            </a:r>
          </a:p>
          <a:p>
            <a:pPr lvl="0" rtl="0">
              <a:spcBef>
                <a:spcPts val="0"/>
              </a:spcBef>
              <a:buNone/>
            </a:pPr>
            <a:r>
              <a:rPr lang="es"/>
              <a:t>• El soporte de bases de datos en Android se implementa mediante SQLite.</a:t>
            </a:r>
          </a:p>
          <a:p>
            <a:pPr lvl="0" rtl="0">
              <a:spcBef>
                <a:spcPts val="0"/>
              </a:spcBef>
              <a:buNone/>
            </a:pPr>
            <a:r>
              <a:rPr lang="es"/>
              <a:t>• Cualquier base de datos que creemos será accesible por su nombre por el</a:t>
            </a:r>
          </a:p>
          <a:p>
            <a:pPr lvl="0" rtl="0">
              <a:spcBef>
                <a:spcPts val="0"/>
              </a:spcBef>
              <a:buNone/>
            </a:pPr>
            <a:r>
              <a:rPr lang="es"/>
              <a:t>resto de clases de la aplicación, pero no desde fuera de la aplicación.</a:t>
            </a:r>
          </a:p>
          <a:p>
            <a:pPr lvl="0" rtl="0">
              <a:spcBef>
                <a:spcPts val="0"/>
              </a:spcBef>
              <a:buNone/>
            </a:pPr>
            <a:r>
              <a:rPr lang="es"/>
              <a:t>• Las BBDD se crean en la carpeta /data/data/&lt;nombreDePaquete&gt;/databases.</a:t>
            </a:r>
          </a:p>
          <a:p>
            <a:pPr lvl="0" rtl="0">
              <a:spcBef>
                <a:spcPts val="0"/>
              </a:spcBef>
              <a:buNone/>
            </a:pPr>
            <a:r>
              <a:rPr lang="es"/>
              <a:t>• SQLite es un gestor de base de datos relacionales SQL. Es un gestor muy</a:t>
            </a:r>
          </a:p>
          <a:p>
            <a:pPr lvl="0" rtl="0">
              <a:spcBef>
                <a:spcPts val="0"/>
              </a:spcBef>
              <a:buNone/>
            </a:pPr>
            <a:r>
              <a:rPr lang="es"/>
              <a:t>conocido.</a:t>
            </a:r>
          </a:p>
          <a:p>
            <a:pPr lvl="0" rtl="0">
              <a:spcBef>
                <a:spcPts val="0"/>
              </a:spcBef>
              <a:buNone/>
            </a:pPr>
            <a:r>
              <a:rPr lang="es"/>
              <a:t>• SQLite es un software OpenSource ligero que cumple con la mayoría del</a:t>
            </a:r>
          </a:p>
          <a:p>
            <a:pPr lvl="0" rtl="0">
              <a:spcBef>
                <a:spcPts val="0"/>
              </a:spcBef>
              <a:buNone/>
            </a:pPr>
            <a:r>
              <a:rPr lang="es"/>
              <a:t>estándar SQL-92.</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277" name="Shape 27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278" name="Shape 278"/>
          <p:cNvSpPr txBox="1"/>
          <p:nvPr/>
        </p:nvSpPr>
        <p:spPr>
          <a:xfrm>
            <a:off x="0" y="0"/>
            <a:ext cx="8435699" cy="3309599"/>
          </a:xfrm>
          <a:prstGeom prst="rect">
            <a:avLst/>
          </a:prstGeom>
          <a:noFill/>
          <a:ln>
            <a:noFill/>
          </a:ln>
        </p:spPr>
        <p:txBody>
          <a:bodyPr anchorCtr="0" anchor="ctr" bIns="91425" lIns="91425" rIns="91425" tIns="91425">
            <a:noAutofit/>
          </a:bodyPr>
          <a:lstStyle/>
          <a:p>
            <a:pPr lvl="0" rtl="0">
              <a:spcBef>
                <a:spcPts val="0"/>
              </a:spcBef>
              <a:buNone/>
            </a:pPr>
            <a:r>
              <a:rPr lang="es"/>
              <a:t>Acceso a base de datos</a:t>
            </a:r>
          </a:p>
          <a:p>
            <a:pPr lvl="0" rtl="0">
              <a:spcBef>
                <a:spcPts val="0"/>
              </a:spcBef>
              <a:buNone/>
            </a:pPr>
            <a:r>
              <a:rPr lang="es"/>
              <a:t>• Android no nos ofrece una base de datos automáticamente.</a:t>
            </a:r>
          </a:p>
          <a:p>
            <a:pPr lvl="0" rtl="0">
              <a:spcBef>
                <a:spcPts val="0"/>
              </a:spcBef>
              <a:buNone/>
            </a:pPr>
            <a:r>
              <a:rPr lang="es"/>
              <a:t>• Debemos crear nuestra propia base de datos con nuestras tablas, índices y</a:t>
            </a:r>
          </a:p>
          <a:p>
            <a:pPr lvl="0" rtl="0">
              <a:spcBef>
                <a:spcPts val="0"/>
              </a:spcBef>
              <a:buNone/>
            </a:pPr>
            <a:r>
              <a:rPr lang="es"/>
              <a:t>datos.</a:t>
            </a:r>
          </a:p>
          <a:p>
            <a:pPr lvl="0" rtl="0">
              <a:spcBef>
                <a:spcPts val="0"/>
              </a:spcBef>
              <a:buNone/>
            </a:pPr>
            <a:r>
              <a:rPr lang="es"/>
              <a:t>• Para crear y abrir una base de datos debemos extender la clase</a:t>
            </a:r>
          </a:p>
          <a:p>
            <a:pPr lvl="0" rtl="0">
              <a:spcBef>
                <a:spcPts val="0"/>
              </a:spcBef>
              <a:buNone/>
            </a:pPr>
            <a:r>
              <a:rPr lang="es"/>
              <a:t>SQLiteOpenHelper.</a:t>
            </a:r>
          </a:p>
          <a:p>
            <a:pPr lvl="0" rtl="0">
              <a:spcBef>
                <a:spcPts val="0"/>
              </a:spcBef>
              <a:buNone/>
            </a:pPr>
            <a:r>
              <a:rPr lang="es"/>
              <a:t>• Modificando el método onCreate() podemos ejecutar sentencias SQL para</a:t>
            </a:r>
          </a:p>
          <a:p>
            <a:pPr lvl="0" rtl="0">
              <a:spcBef>
                <a:spcPts val="0"/>
              </a:spcBef>
              <a:buNone/>
            </a:pPr>
            <a:r>
              <a:rPr lang="es"/>
              <a:t>crear las tablas de nuestra base de datos.</a:t>
            </a:r>
          </a:p>
        </p:txBody>
      </p:sp>
      <p:sp>
        <p:nvSpPr>
          <p:cNvPr id="279" name="Shape 279"/>
          <p:cNvSpPr txBox="1"/>
          <p:nvPr/>
        </p:nvSpPr>
        <p:spPr>
          <a:xfrm>
            <a:off x="445375" y="2663450"/>
            <a:ext cx="7640999" cy="2156999"/>
          </a:xfrm>
          <a:prstGeom prst="rect">
            <a:avLst/>
          </a:prstGeom>
          <a:noFill/>
          <a:ln>
            <a:noFill/>
          </a:ln>
        </p:spPr>
        <p:txBody>
          <a:bodyPr anchorCtr="0" anchor="ctr" bIns="91425" lIns="91425" rIns="91425" tIns="91425">
            <a:noAutofit/>
          </a:bodyPr>
          <a:lstStyle/>
          <a:p>
            <a:pPr lvl="0" rtl="0">
              <a:spcBef>
                <a:spcPts val="0"/>
              </a:spcBef>
              <a:buNone/>
            </a:pPr>
            <a:r>
              <a:rPr b="1" lang="es" sz="1100">
                <a:solidFill>
                  <a:srgbClr val="000080"/>
                </a:solidFill>
                <a:highlight>
                  <a:srgbClr val="FFFFFF"/>
                </a:highlight>
                <a:latin typeface="Courier New"/>
                <a:ea typeface="Courier New"/>
                <a:cs typeface="Courier New"/>
                <a:sym typeface="Courier New"/>
              </a:rPr>
              <a:t>public class </a:t>
            </a:r>
            <a:r>
              <a:rPr lang="es" sz="1100">
                <a:highlight>
                  <a:srgbClr val="FFFFFF"/>
                </a:highlight>
                <a:latin typeface="Courier New"/>
                <a:ea typeface="Courier New"/>
                <a:cs typeface="Courier New"/>
                <a:sym typeface="Courier New"/>
              </a:rPr>
              <a:t>DictionaryOpenHelper </a:t>
            </a:r>
            <a:r>
              <a:rPr b="1" lang="es" sz="1100">
                <a:solidFill>
                  <a:srgbClr val="000080"/>
                </a:solidFill>
                <a:highlight>
                  <a:srgbClr val="FFFFFF"/>
                </a:highlight>
                <a:latin typeface="Courier New"/>
                <a:ea typeface="Courier New"/>
                <a:cs typeface="Courier New"/>
                <a:sym typeface="Courier New"/>
              </a:rPr>
              <a:t>extends </a:t>
            </a:r>
            <a:r>
              <a:rPr lang="es" sz="1100">
                <a:highlight>
                  <a:srgbClr val="FFFFFF"/>
                </a:highlight>
                <a:latin typeface="Courier New"/>
                <a:ea typeface="Courier New"/>
                <a:cs typeface="Courier New"/>
                <a:sym typeface="Courier New"/>
              </a:rPr>
              <a:t>SQLiteOpenHelper {</a:t>
            </a:r>
          </a:p>
          <a:p>
            <a:pPr lvl="0" rtl="0">
              <a:spcBef>
                <a:spcPts val="0"/>
              </a:spcBef>
              <a:buNone/>
            </a:pPr>
            <a:r>
              <a:rPr lang="es" sz="1100">
                <a:highlight>
                  <a:srgbClr val="FFFFFF"/>
                </a:highlight>
                <a:latin typeface="Courier New"/>
                <a:ea typeface="Courier New"/>
                <a:cs typeface="Courier New"/>
                <a:sym typeface="Courier New"/>
              </a:rPr>
              <a:t>   </a:t>
            </a:r>
            <a:r>
              <a:rPr b="1" lang="es" sz="1100">
                <a:solidFill>
                  <a:srgbClr val="000080"/>
                </a:solidFill>
                <a:highlight>
                  <a:srgbClr val="FFFFFF"/>
                </a:highlight>
                <a:latin typeface="Courier New"/>
                <a:ea typeface="Courier New"/>
                <a:cs typeface="Courier New"/>
                <a:sym typeface="Courier New"/>
              </a:rPr>
              <a:t>private static final int </a:t>
            </a:r>
            <a:r>
              <a:rPr b="1" i="1" lang="es" sz="1100">
                <a:solidFill>
                  <a:srgbClr val="660E7A"/>
                </a:solidFill>
                <a:highlight>
                  <a:srgbClr val="FFFFFF"/>
                </a:highlight>
                <a:latin typeface="Courier New"/>
                <a:ea typeface="Courier New"/>
                <a:cs typeface="Courier New"/>
                <a:sym typeface="Courier New"/>
              </a:rPr>
              <a:t>DATABASE_VERSION </a:t>
            </a:r>
            <a:r>
              <a:rPr lang="es" sz="1100">
                <a:highlight>
                  <a:srgbClr val="FFFFFF"/>
                </a:highlight>
                <a:latin typeface="Courier New"/>
                <a:ea typeface="Courier New"/>
                <a:cs typeface="Courier New"/>
                <a:sym typeface="Courier New"/>
              </a:rPr>
              <a:t>= </a:t>
            </a:r>
            <a:r>
              <a:rPr lang="es" sz="1100">
                <a:solidFill>
                  <a:srgbClr val="0000FF"/>
                </a:solidFill>
                <a:highlight>
                  <a:srgbClr val="FFFFFF"/>
                </a:highlight>
                <a:latin typeface="Courier New"/>
                <a:ea typeface="Courier New"/>
                <a:cs typeface="Courier New"/>
                <a:sym typeface="Courier New"/>
              </a:rPr>
              <a:t>2</a:t>
            </a:r>
            <a:r>
              <a:rPr lang="es" sz="1100">
                <a:highlight>
                  <a:srgbClr val="FFFFFF"/>
                </a:highlight>
                <a:latin typeface="Courier New"/>
                <a:ea typeface="Courier New"/>
                <a:cs typeface="Courier New"/>
                <a:sym typeface="Courier New"/>
              </a:rPr>
              <a:t>;</a:t>
            </a:r>
          </a:p>
          <a:p>
            <a:pPr lvl="0" rtl="0">
              <a:spcBef>
                <a:spcPts val="0"/>
              </a:spcBef>
              <a:buNone/>
            </a:pPr>
            <a:r>
              <a:rPr lang="es" sz="1100">
                <a:highlight>
                  <a:srgbClr val="FFFFFF"/>
                </a:highlight>
                <a:latin typeface="Courier New"/>
                <a:ea typeface="Courier New"/>
                <a:cs typeface="Courier New"/>
                <a:sym typeface="Courier New"/>
              </a:rPr>
              <a:t>   </a:t>
            </a:r>
            <a:r>
              <a:rPr b="1" lang="es" sz="1100">
                <a:solidFill>
                  <a:srgbClr val="000080"/>
                </a:solidFill>
                <a:highlight>
                  <a:srgbClr val="FFFFFF"/>
                </a:highlight>
                <a:latin typeface="Courier New"/>
                <a:ea typeface="Courier New"/>
                <a:cs typeface="Courier New"/>
                <a:sym typeface="Courier New"/>
              </a:rPr>
              <a:t>private static final </a:t>
            </a:r>
            <a:r>
              <a:rPr lang="es" sz="1100">
                <a:highlight>
                  <a:srgbClr val="FFFFFF"/>
                </a:highlight>
                <a:latin typeface="Courier New"/>
                <a:ea typeface="Courier New"/>
                <a:cs typeface="Courier New"/>
                <a:sym typeface="Courier New"/>
              </a:rPr>
              <a:t>String </a:t>
            </a:r>
            <a:r>
              <a:rPr b="1" i="1" lang="es" sz="1100">
                <a:solidFill>
                  <a:srgbClr val="660E7A"/>
                </a:solidFill>
                <a:highlight>
                  <a:srgbClr val="FFFFFF"/>
                </a:highlight>
                <a:latin typeface="Courier New"/>
                <a:ea typeface="Courier New"/>
                <a:cs typeface="Courier New"/>
                <a:sym typeface="Courier New"/>
              </a:rPr>
              <a:t>DICTIONARY_TABLE_NAME </a:t>
            </a:r>
            <a:r>
              <a:rPr lang="es" sz="1100">
                <a:highlight>
                  <a:srgbClr val="FFFFFF"/>
                </a:highlight>
                <a:latin typeface="Courier New"/>
                <a:ea typeface="Courier New"/>
                <a:cs typeface="Courier New"/>
                <a:sym typeface="Courier New"/>
              </a:rPr>
              <a:t>= </a:t>
            </a:r>
            <a:r>
              <a:rPr b="1" lang="es" sz="1100">
                <a:solidFill>
                  <a:srgbClr val="008000"/>
                </a:solidFill>
                <a:highlight>
                  <a:srgbClr val="FFFFFF"/>
                </a:highlight>
                <a:latin typeface="Courier New"/>
                <a:ea typeface="Courier New"/>
                <a:cs typeface="Courier New"/>
                <a:sym typeface="Courier New"/>
              </a:rPr>
              <a:t>"dictionary"</a:t>
            </a:r>
            <a:r>
              <a:rPr lang="es" sz="1100">
                <a:highlight>
                  <a:srgbClr val="FFFFFF"/>
                </a:highlight>
                <a:latin typeface="Courier New"/>
                <a:ea typeface="Courier New"/>
                <a:cs typeface="Courier New"/>
                <a:sym typeface="Courier New"/>
              </a:rPr>
              <a:t>;</a:t>
            </a:r>
          </a:p>
          <a:p>
            <a:pPr lvl="0" rtl="0">
              <a:spcBef>
                <a:spcPts val="0"/>
              </a:spcBef>
              <a:buNone/>
            </a:pPr>
            <a:r>
              <a:rPr lang="es" sz="1100">
                <a:highlight>
                  <a:srgbClr val="FFFFFF"/>
                </a:highlight>
                <a:latin typeface="Courier New"/>
                <a:ea typeface="Courier New"/>
                <a:cs typeface="Courier New"/>
                <a:sym typeface="Courier New"/>
              </a:rPr>
              <a:t>   </a:t>
            </a:r>
            <a:r>
              <a:rPr b="1" lang="es" sz="1100">
                <a:solidFill>
                  <a:srgbClr val="000080"/>
                </a:solidFill>
                <a:highlight>
                  <a:srgbClr val="FFFFFF"/>
                </a:highlight>
                <a:latin typeface="Courier New"/>
                <a:ea typeface="Courier New"/>
                <a:cs typeface="Courier New"/>
                <a:sym typeface="Courier New"/>
              </a:rPr>
              <a:t>private static final </a:t>
            </a:r>
            <a:r>
              <a:rPr lang="es" sz="1100">
                <a:highlight>
                  <a:srgbClr val="FFFFFF"/>
                </a:highlight>
                <a:latin typeface="Courier New"/>
                <a:ea typeface="Courier New"/>
                <a:cs typeface="Courier New"/>
                <a:sym typeface="Courier New"/>
              </a:rPr>
              <a:t>String </a:t>
            </a:r>
            <a:r>
              <a:rPr b="1" i="1" lang="es" sz="1100">
                <a:solidFill>
                  <a:srgbClr val="660E7A"/>
                </a:solidFill>
                <a:highlight>
                  <a:srgbClr val="FFFFFF"/>
                </a:highlight>
                <a:latin typeface="Courier New"/>
                <a:ea typeface="Courier New"/>
                <a:cs typeface="Courier New"/>
                <a:sym typeface="Courier New"/>
              </a:rPr>
              <a:t>DICTIONARY_TABLE_CREATE </a:t>
            </a:r>
            <a:r>
              <a:rPr lang="es" sz="1100">
                <a:highlight>
                  <a:srgbClr val="FFFFFF"/>
                </a:highlight>
                <a:latin typeface="Courier New"/>
                <a:ea typeface="Courier New"/>
                <a:cs typeface="Courier New"/>
                <a:sym typeface="Courier New"/>
              </a:rPr>
              <a:t>=</a:t>
            </a:r>
          </a:p>
          <a:p>
            <a:pPr lvl="0" rtl="0">
              <a:spcBef>
                <a:spcPts val="0"/>
              </a:spcBef>
              <a:buNone/>
            </a:pPr>
            <a:r>
              <a:rPr lang="es" sz="1100">
                <a:highlight>
                  <a:srgbClr val="FFFFFF"/>
                </a:highlight>
                <a:latin typeface="Courier New"/>
                <a:ea typeface="Courier New"/>
                <a:cs typeface="Courier New"/>
                <a:sym typeface="Courier New"/>
              </a:rPr>
              <a:t>           </a:t>
            </a:r>
            <a:r>
              <a:rPr b="1" lang="es" sz="1100">
                <a:solidFill>
                  <a:srgbClr val="008000"/>
                </a:solidFill>
                <a:highlight>
                  <a:srgbClr val="FFFFFF"/>
                </a:highlight>
                <a:latin typeface="Courier New"/>
                <a:ea typeface="Courier New"/>
                <a:cs typeface="Courier New"/>
                <a:sym typeface="Courier New"/>
              </a:rPr>
              <a:t>"CREATE TABLE " </a:t>
            </a:r>
            <a:r>
              <a:rPr lang="es" sz="1100">
                <a:highlight>
                  <a:srgbClr val="FFFFFF"/>
                </a:highlight>
                <a:latin typeface="Courier New"/>
                <a:ea typeface="Courier New"/>
                <a:cs typeface="Courier New"/>
                <a:sym typeface="Courier New"/>
              </a:rPr>
              <a:t>+ </a:t>
            </a:r>
            <a:r>
              <a:rPr b="1" i="1" lang="es" sz="1100">
                <a:solidFill>
                  <a:srgbClr val="660E7A"/>
                </a:solidFill>
                <a:highlight>
                  <a:srgbClr val="FFFFFF"/>
                </a:highlight>
                <a:latin typeface="Courier New"/>
                <a:ea typeface="Courier New"/>
                <a:cs typeface="Courier New"/>
                <a:sym typeface="Courier New"/>
              </a:rPr>
              <a:t>DICTIONARY_TABLE_NAME </a:t>
            </a:r>
            <a:r>
              <a:rPr lang="es" sz="1100">
                <a:highlight>
                  <a:srgbClr val="FFFFFF"/>
                </a:highlight>
                <a:latin typeface="Courier New"/>
                <a:ea typeface="Courier New"/>
                <a:cs typeface="Courier New"/>
                <a:sym typeface="Courier New"/>
              </a:rPr>
              <a:t>+ </a:t>
            </a:r>
            <a:r>
              <a:rPr b="1" lang="es" sz="1100">
                <a:solidFill>
                  <a:srgbClr val="008000"/>
                </a:solidFill>
                <a:highlight>
                  <a:srgbClr val="FFFFFF"/>
                </a:highlight>
                <a:latin typeface="Courier New"/>
                <a:ea typeface="Courier New"/>
                <a:cs typeface="Courier New"/>
                <a:sym typeface="Courier New"/>
              </a:rPr>
              <a:t>" (" </a:t>
            </a:r>
            <a:r>
              <a:rPr lang="es" sz="1100">
                <a:highlight>
                  <a:srgbClr val="FFFFFF"/>
                </a:highlight>
                <a:latin typeface="Courier New"/>
                <a:ea typeface="Courier New"/>
                <a:cs typeface="Courier New"/>
                <a:sym typeface="Courier New"/>
              </a:rPr>
              <a:t>+ KEY_WORD + </a:t>
            </a:r>
            <a:r>
              <a:rPr b="1" lang="es" sz="1100">
                <a:solidFill>
                  <a:srgbClr val="008000"/>
                </a:solidFill>
                <a:highlight>
                  <a:srgbClr val="FFFFFF"/>
                </a:highlight>
                <a:latin typeface="Courier New"/>
                <a:ea typeface="Courier New"/>
                <a:cs typeface="Courier New"/>
                <a:sym typeface="Courier New"/>
              </a:rPr>
              <a:t>" TEXT, " </a:t>
            </a:r>
            <a:r>
              <a:rPr lang="es" sz="1100">
                <a:highlight>
                  <a:srgbClr val="FFFFFF"/>
                </a:highlight>
                <a:latin typeface="Courier New"/>
                <a:ea typeface="Courier New"/>
                <a:cs typeface="Courier New"/>
                <a:sym typeface="Courier New"/>
              </a:rPr>
              <a:t>+ KEY_DEFINITION + </a:t>
            </a:r>
            <a:r>
              <a:rPr b="1" lang="es" sz="1100">
                <a:solidFill>
                  <a:srgbClr val="008000"/>
                </a:solidFill>
                <a:highlight>
                  <a:srgbClr val="FFFFFF"/>
                </a:highlight>
                <a:latin typeface="Courier New"/>
                <a:ea typeface="Courier New"/>
                <a:cs typeface="Courier New"/>
                <a:sym typeface="Courier New"/>
              </a:rPr>
              <a:t>" TEXT);"</a:t>
            </a:r>
            <a:r>
              <a:rPr lang="es" sz="1100">
                <a:highlight>
                  <a:srgbClr val="FFFFFF"/>
                </a:highlight>
                <a:latin typeface="Courier New"/>
                <a:ea typeface="Courier New"/>
                <a:cs typeface="Courier New"/>
                <a:sym typeface="Courier New"/>
              </a:rPr>
              <a:t>;</a:t>
            </a:r>
          </a:p>
          <a:p>
            <a:pPr lvl="0" rtl="0">
              <a:spcBef>
                <a:spcPts val="0"/>
              </a:spcBef>
              <a:buNone/>
            </a:pPr>
            <a:r>
              <a:rPr lang="es" sz="1100">
                <a:highlight>
                  <a:srgbClr val="FFFFFF"/>
                </a:highlight>
                <a:latin typeface="Courier New"/>
                <a:ea typeface="Courier New"/>
                <a:cs typeface="Courier New"/>
                <a:sym typeface="Courier New"/>
              </a:rPr>
              <a:t>   DictionaryOpenHelper(Context context) {</a:t>
            </a:r>
          </a:p>
          <a:p>
            <a:pPr lvl="0" rtl="0">
              <a:spcBef>
                <a:spcPts val="0"/>
              </a:spcBef>
              <a:buNone/>
            </a:pPr>
            <a:r>
              <a:rPr lang="es" sz="1100">
                <a:highlight>
                  <a:srgbClr val="FFFFFF"/>
                </a:highlight>
                <a:latin typeface="Courier New"/>
                <a:ea typeface="Courier New"/>
                <a:cs typeface="Courier New"/>
                <a:sym typeface="Courier New"/>
              </a:rPr>
              <a:t>       </a:t>
            </a:r>
            <a:r>
              <a:rPr b="1" lang="es" sz="1100">
                <a:solidFill>
                  <a:srgbClr val="000080"/>
                </a:solidFill>
                <a:highlight>
                  <a:srgbClr val="FFFFFF"/>
                </a:highlight>
                <a:latin typeface="Courier New"/>
                <a:ea typeface="Courier New"/>
                <a:cs typeface="Courier New"/>
                <a:sym typeface="Courier New"/>
              </a:rPr>
              <a:t>super</a:t>
            </a:r>
            <a:r>
              <a:rPr lang="es" sz="1100">
                <a:highlight>
                  <a:srgbClr val="FFFFFF"/>
                </a:highlight>
                <a:latin typeface="Courier New"/>
                <a:ea typeface="Courier New"/>
                <a:cs typeface="Courier New"/>
                <a:sym typeface="Courier New"/>
              </a:rPr>
              <a:t>(context, DATABASE_NAME, </a:t>
            </a:r>
            <a:r>
              <a:rPr b="1" lang="es" sz="1100">
                <a:solidFill>
                  <a:srgbClr val="000080"/>
                </a:solidFill>
                <a:highlight>
                  <a:srgbClr val="FFFFFF"/>
                </a:highlight>
                <a:latin typeface="Courier New"/>
                <a:ea typeface="Courier New"/>
                <a:cs typeface="Courier New"/>
                <a:sym typeface="Courier New"/>
              </a:rPr>
              <a:t>null</a:t>
            </a:r>
            <a:r>
              <a:rPr lang="es" sz="1100">
                <a:highlight>
                  <a:srgbClr val="FFFFFF"/>
                </a:highlight>
                <a:latin typeface="Courier New"/>
                <a:ea typeface="Courier New"/>
                <a:cs typeface="Courier New"/>
                <a:sym typeface="Courier New"/>
              </a:rPr>
              <a:t>, DATABASE_VERSION);</a:t>
            </a:r>
          </a:p>
          <a:p>
            <a:pPr lvl="0" rtl="0">
              <a:spcBef>
                <a:spcPts val="0"/>
              </a:spcBef>
              <a:buNone/>
            </a:pPr>
            <a:r>
              <a:rPr lang="es" sz="1100">
                <a:highlight>
                  <a:srgbClr val="FFFFFF"/>
                </a:highlight>
                <a:latin typeface="Courier New"/>
                <a:ea typeface="Courier New"/>
                <a:cs typeface="Courier New"/>
                <a:sym typeface="Courier New"/>
              </a:rPr>
              <a:t>   }</a:t>
            </a:r>
          </a:p>
          <a:p>
            <a:pPr lvl="0" rtl="0">
              <a:spcBef>
                <a:spcPts val="0"/>
              </a:spcBef>
              <a:buNone/>
            </a:pPr>
            <a:r>
              <a:rPr lang="es" sz="1100">
                <a:highlight>
                  <a:srgbClr val="FFFFFF"/>
                </a:highlight>
                <a:latin typeface="Courier New"/>
                <a:ea typeface="Courier New"/>
                <a:cs typeface="Courier New"/>
                <a:sym typeface="Courier New"/>
              </a:rPr>
              <a:t>   @Override</a:t>
            </a:r>
          </a:p>
          <a:p>
            <a:pPr lvl="0" rtl="0">
              <a:spcBef>
                <a:spcPts val="0"/>
              </a:spcBef>
              <a:buNone/>
            </a:pPr>
            <a:r>
              <a:rPr lang="es" sz="1100">
                <a:highlight>
                  <a:srgbClr val="FFFFFF"/>
                </a:highlight>
                <a:latin typeface="Courier New"/>
                <a:ea typeface="Courier New"/>
                <a:cs typeface="Courier New"/>
                <a:sym typeface="Courier New"/>
              </a:rPr>
              <a:t>   </a:t>
            </a:r>
            <a:r>
              <a:rPr b="1" lang="es" sz="1100">
                <a:solidFill>
                  <a:srgbClr val="000080"/>
                </a:solidFill>
                <a:highlight>
                  <a:srgbClr val="FFFFFF"/>
                </a:highlight>
                <a:latin typeface="Courier New"/>
                <a:ea typeface="Courier New"/>
                <a:cs typeface="Courier New"/>
                <a:sym typeface="Courier New"/>
              </a:rPr>
              <a:t>public void </a:t>
            </a:r>
            <a:r>
              <a:rPr lang="es" sz="1100">
                <a:highlight>
                  <a:srgbClr val="FFFFFF"/>
                </a:highlight>
                <a:latin typeface="Courier New"/>
                <a:ea typeface="Courier New"/>
                <a:cs typeface="Courier New"/>
                <a:sym typeface="Courier New"/>
              </a:rPr>
              <a:t>onCreate(SQLiteDatabase db) {</a:t>
            </a:r>
          </a:p>
          <a:p>
            <a:pPr lvl="0" rtl="0">
              <a:spcBef>
                <a:spcPts val="0"/>
              </a:spcBef>
              <a:buNone/>
            </a:pPr>
            <a:r>
              <a:rPr lang="es" sz="1100">
                <a:highlight>
                  <a:srgbClr val="FFFFFF"/>
                </a:highlight>
                <a:latin typeface="Courier New"/>
                <a:ea typeface="Courier New"/>
                <a:cs typeface="Courier New"/>
                <a:sym typeface="Courier New"/>
              </a:rPr>
              <a:t>       db.execSQL(DICTIONARY_TABLE_CREATE);</a:t>
            </a:r>
          </a:p>
          <a:p>
            <a:pPr lvl="0" rtl="0">
              <a:spcBef>
                <a:spcPts val="0"/>
              </a:spcBef>
              <a:buNone/>
            </a:pPr>
            <a:r>
              <a:rPr lang="es" sz="1100">
                <a:highlight>
                  <a:srgbClr val="FFFFFF"/>
                </a:highlight>
                <a:latin typeface="Courier New"/>
                <a:ea typeface="Courier New"/>
                <a:cs typeface="Courier New"/>
                <a:sym typeface="Courier New"/>
              </a:rPr>
              <a:t>   }</a:t>
            </a:r>
          </a:p>
          <a:p>
            <a:pPr lvl="0" rtl="0">
              <a:spcBef>
                <a:spcPts val="0"/>
              </a:spcBef>
              <a:buNone/>
            </a:pPr>
            <a:r>
              <a:rPr lang="es" sz="1100">
                <a:highlight>
                  <a:srgbClr val="FFFFFF"/>
                </a:highlight>
                <a:latin typeface="Courier New"/>
                <a:ea typeface="Courier New"/>
                <a:cs typeface="Courier New"/>
                <a:sym typeface="Courier New"/>
              </a:rPr>
              <a: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285" name="Shape 28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286" name="Shape 286"/>
          <p:cNvSpPr txBox="1"/>
          <p:nvPr/>
        </p:nvSpPr>
        <p:spPr>
          <a:xfrm>
            <a:off x="0" y="0"/>
            <a:ext cx="8610300" cy="4628399"/>
          </a:xfrm>
          <a:prstGeom prst="rect">
            <a:avLst/>
          </a:prstGeom>
          <a:noFill/>
          <a:ln>
            <a:noFill/>
          </a:ln>
        </p:spPr>
        <p:txBody>
          <a:bodyPr anchorCtr="0" anchor="ctr" bIns="91425" lIns="91425" rIns="91425" tIns="91425">
            <a:noAutofit/>
          </a:bodyPr>
          <a:lstStyle/>
          <a:p>
            <a:pPr lvl="0" rtl="0">
              <a:spcBef>
                <a:spcPts val="0"/>
              </a:spcBef>
              <a:buNone/>
            </a:pPr>
            <a:r>
              <a:rPr lang="es"/>
              <a:t>Acceso a base de datos</a:t>
            </a:r>
          </a:p>
          <a:p>
            <a:pPr lvl="0" rtl="0">
              <a:spcBef>
                <a:spcPts val="0"/>
              </a:spcBef>
              <a:buNone/>
            </a:pPr>
            <a:r>
              <a:rPr lang="es"/>
              <a:t>• La clase SQLiteOpenHelper encapsula la lógica para crear y actualizar la</a:t>
            </a:r>
          </a:p>
          <a:p>
            <a:pPr lvl="0" rtl="0">
              <a:spcBef>
                <a:spcPts val="0"/>
              </a:spcBef>
              <a:buNone/>
            </a:pPr>
            <a:r>
              <a:rPr lang="es"/>
              <a:t>base de datos conforme necesite nuestra aplicación.</a:t>
            </a:r>
          </a:p>
          <a:p>
            <a:pPr lvl="0" rtl="0">
              <a:spcBef>
                <a:spcPts val="0"/>
              </a:spcBef>
              <a:buNone/>
            </a:pPr>
            <a:r>
              <a:rPr lang="es"/>
              <a:t>• Deberemos extender la clase y sobrescribir:</a:t>
            </a:r>
          </a:p>
          <a:p>
            <a:pPr lvl="0" rtl="0">
              <a:spcBef>
                <a:spcPts val="0"/>
              </a:spcBef>
              <a:buNone/>
            </a:pPr>
            <a:r>
              <a:rPr lang="es"/>
              <a:t>• El constructor. En este método deberemos definir el nombre de la base de</a:t>
            </a:r>
          </a:p>
          <a:p>
            <a:pPr lvl="0" rtl="0">
              <a:spcBef>
                <a:spcPts val="0"/>
              </a:spcBef>
              <a:buNone/>
            </a:pPr>
            <a:r>
              <a:rPr lang="es"/>
              <a:t>datos y la versión que utilizamos.</a:t>
            </a:r>
          </a:p>
          <a:p>
            <a:pPr lvl="0" rtl="0">
              <a:spcBef>
                <a:spcPts val="0"/>
              </a:spcBef>
              <a:buNone/>
            </a:pPr>
            <a:r>
              <a:rPr lang="es"/>
              <a:t>• onCreate(): Se ejecutará automáticamente cuando se deba crear la BD</a:t>
            </a:r>
          </a:p>
          <a:p>
            <a:pPr lvl="0" rtl="0">
              <a:spcBef>
                <a:spcPts val="0"/>
              </a:spcBef>
              <a:buNone/>
            </a:pPr>
            <a:r>
              <a:rPr lang="es"/>
              <a:t>por primera vez.</a:t>
            </a:r>
          </a:p>
          <a:p>
            <a:pPr lvl="0" rtl="0">
              <a:spcBef>
                <a:spcPts val="0"/>
              </a:spcBef>
              <a:buNone/>
            </a:pPr>
            <a:r>
              <a:rPr lang="es"/>
              <a:t>• onUpgrade(): Se ejecutará automáticamente si hace falta actualizar la</a:t>
            </a:r>
          </a:p>
          <a:p>
            <a:pPr lvl="0" rtl="0">
              <a:spcBef>
                <a:spcPts val="0"/>
              </a:spcBef>
              <a:buNone/>
            </a:pPr>
            <a:r>
              <a:rPr lang="es"/>
              <a:t>base de datos. Cuando la versión de la base de datos y la utilizada en el</a:t>
            </a:r>
          </a:p>
          <a:p>
            <a:pPr lvl="0" rtl="0">
              <a:spcBef>
                <a:spcPts val="0"/>
              </a:spcBef>
              <a:buNone/>
            </a:pPr>
            <a:r>
              <a:rPr lang="es"/>
              <a:t>constructor no coincidan.</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292" name="Shape 29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293" name="Shape 293"/>
          <p:cNvSpPr txBox="1"/>
          <p:nvPr/>
        </p:nvSpPr>
        <p:spPr>
          <a:xfrm>
            <a:off x="0" y="0"/>
            <a:ext cx="8261100" cy="4767900"/>
          </a:xfrm>
          <a:prstGeom prst="rect">
            <a:avLst/>
          </a:prstGeom>
          <a:noFill/>
          <a:ln>
            <a:noFill/>
          </a:ln>
        </p:spPr>
        <p:txBody>
          <a:bodyPr anchorCtr="0" anchor="ctr" bIns="91425" lIns="91425" rIns="91425" tIns="91425">
            <a:noAutofit/>
          </a:bodyPr>
          <a:lstStyle/>
          <a:p>
            <a:pPr lvl="0" rtl="0">
              <a:spcBef>
                <a:spcPts val="0"/>
              </a:spcBef>
              <a:buNone/>
            </a:pPr>
            <a:r>
              <a:rPr lang="es"/>
              <a:t>Acceso a base de datos</a:t>
            </a:r>
          </a:p>
          <a:p>
            <a:pPr lvl="0" rtl="0">
              <a:spcBef>
                <a:spcPts val="0"/>
              </a:spcBef>
              <a:buNone/>
            </a:pPr>
            <a:r>
              <a:rPr lang="es"/>
              <a:t>• Para obtener una instancia de la base de datos deberemos llamar al método</a:t>
            </a:r>
          </a:p>
          <a:p>
            <a:pPr lvl="0" rtl="0">
              <a:spcBef>
                <a:spcPts val="0"/>
              </a:spcBef>
              <a:buNone/>
            </a:pPr>
            <a:r>
              <a:rPr lang="es"/>
              <a:t>de SQLiteOpenHelper:</a:t>
            </a:r>
          </a:p>
          <a:p>
            <a:pPr lvl="0" rtl="0">
              <a:spcBef>
                <a:spcPts val="0"/>
              </a:spcBef>
              <a:buNone/>
            </a:pPr>
            <a:r>
              <a:rPr lang="es"/>
              <a:t>• getWritableDatabase();</a:t>
            </a:r>
          </a:p>
          <a:p>
            <a:pPr lvl="0" rtl="0">
              <a:spcBef>
                <a:spcPts val="0"/>
              </a:spcBef>
              <a:buNone/>
            </a:pPr>
            <a:r>
              <a:rPr lang="es"/>
              <a:t>• getReadableDatabase();</a:t>
            </a:r>
          </a:p>
          <a:p>
            <a:pPr lvl="0" rtl="0">
              <a:spcBef>
                <a:spcPts val="0"/>
              </a:spcBef>
              <a:buNone/>
            </a:pPr>
            <a:r>
              <a:rPr lang="es"/>
              <a:t>• Estos métodos retornan un objeto del tipo SQLiteDatabase.</a:t>
            </a:r>
          </a:p>
          <a:p>
            <a:pPr lvl="0" rtl="0">
              <a:spcBef>
                <a:spcPts val="0"/>
              </a:spcBef>
              <a:buNone/>
            </a:pPr>
            <a:r>
              <a:rPr lang="es"/>
              <a:t>• De esta forma, al llamar a los métodos se comprobará que la base de datos</a:t>
            </a:r>
          </a:p>
          <a:p>
            <a:pPr lvl="0" rtl="0">
              <a:spcBef>
                <a:spcPts val="0"/>
              </a:spcBef>
              <a:buNone/>
            </a:pPr>
            <a:r>
              <a:rPr lang="es"/>
              <a:t>existe y está en su versión adecuada. Si no es así entonces se ejecutarán los</a:t>
            </a:r>
          </a:p>
          <a:p>
            <a:pPr lvl="0" rtl="0">
              <a:spcBef>
                <a:spcPts val="0"/>
              </a:spcBef>
              <a:buNone/>
            </a:pPr>
            <a:r>
              <a:rPr lang="es"/>
              <a:t>métodos onCreate() o onUpdate() respectivamente.</a:t>
            </a:r>
          </a:p>
          <a:p>
            <a:pPr lvl="0" rtl="0">
              <a:spcBef>
                <a:spcPts val="0"/>
              </a:spcBef>
              <a:buNone/>
            </a:pPr>
            <a:r>
              <a:rPr lang="es"/>
              <a:t>• Una vez obtenido un objeto SQLiteDatabase ya podemos hacer todas las</a:t>
            </a:r>
          </a:p>
          <a:p>
            <a:pPr lvl="0" rtl="0">
              <a:spcBef>
                <a:spcPts val="0"/>
              </a:spcBef>
              <a:buNone/>
            </a:pPr>
            <a:r>
              <a:rPr lang="es"/>
              <a:t>consultas e inserciones que queramos.</a:t>
            </a:r>
          </a:p>
          <a:p>
            <a:pPr lvl="0" rtl="0">
              <a:spcBef>
                <a:spcPts val="0"/>
              </a:spcBef>
              <a:buNone/>
            </a:pPr>
            <a:r>
              <a:rPr lang="es"/>
              <a:t>• Habitualmente se tiene una subclase de SQLiteOpenHelper para crear y</a:t>
            </a:r>
          </a:p>
          <a:p>
            <a:pPr lvl="0" rtl="0">
              <a:spcBef>
                <a:spcPts val="0"/>
              </a:spcBef>
              <a:buNone/>
            </a:pPr>
            <a:r>
              <a:rPr lang="es"/>
              <a:t>acceder a la instancia de SQLiteDatabase y luego desde otra clase se crean</a:t>
            </a:r>
          </a:p>
          <a:p>
            <a:pPr lvl="0" rtl="0">
              <a:spcBef>
                <a:spcPts val="0"/>
              </a:spcBef>
              <a:buNone/>
            </a:pPr>
            <a:r>
              <a:rPr lang="es"/>
              <a:t>métodos de inserción y consulta a través de ella.</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299" name="Shape 299"/>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300" name="Shape 300"/>
          <p:cNvSpPr txBox="1"/>
          <p:nvPr/>
        </p:nvSpPr>
        <p:spPr>
          <a:xfrm>
            <a:off x="331825" y="279450"/>
            <a:ext cx="8121299" cy="1772700"/>
          </a:xfrm>
          <a:prstGeom prst="rect">
            <a:avLst/>
          </a:prstGeom>
          <a:noFill/>
          <a:ln>
            <a:noFill/>
          </a:ln>
        </p:spPr>
        <p:txBody>
          <a:bodyPr anchorCtr="0" anchor="ctr" bIns="91425" lIns="91425" rIns="91425" tIns="91425">
            <a:noAutofit/>
          </a:bodyPr>
          <a:lstStyle/>
          <a:p>
            <a:pPr lvl="0" rtl="0">
              <a:spcBef>
                <a:spcPts val="0"/>
              </a:spcBef>
              <a:buNone/>
            </a:pPr>
            <a:r>
              <a:rPr lang="es" sz="1100">
                <a:highlight>
                  <a:srgbClr val="FFFFFF"/>
                </a:highlight>
                <a:latin typeface="Courier New"/>
                <a:ea typeface="Courier New"/>
                <a:cs typeface="Courier New"/>
                <a:sym typeface="Courier New"/>
              </a:rPr>
              <a:t>db.execSQL(</a:t>
            </a:r>
          </a:p>
          <a:p>
            <a:pPr lvl="0" rtl="0">
              <a:spcBef>
                <a:spcPts val="0"/>
              </a:spcBef>
              <a:buNone/>
            </a:pPr>
            <a:r>
              <a:rPr lang="es" sz="1100">
                <a:highlight>
                  <a:srgbClr val="FFFFFF"/>
                </a:highlight>
                <a:latin typeface="Courier New"/>
                <a:ea typeface="Courier New"/>
                <a:cs typeface="Courier New"/>
                <a:sym typeface="Courier New"/>
              </a:rPr>
              <a:t>       </a:t>
            </a:r>
            <a:r>
              <a:rPr b="1" lang="es" sz="1100">
                <a:solidFill>
                  <a:srgbClr val="008000"/>
                </a:solidFill>
                <a:highlight>
                  <a:srgbClr val="FFFFFF"/>
                </a:highlight>
                <a:latin typeface="Courier New"/>
                <a:ea typeface="Courier New"/>
                <a:cs typeface="Courier New"/>
                <a:sym typeface="Courier New"/>
              </a:rPr>
              <a:t>"CREATE TABLE film (_id INTEGER PRIMARY KEY AUTOINCREMENT, title TEXT, value REAL);"</a:t>
            </a:r>
          </a:p>
          <a:p>
            <a:pPr lvl="0" rtl="0">
              <a:spcBef>
                <a:spcPts val="0"/>
              </a:spcBef>
              <a:buNone/>
            </a:pPr>
            <a:r>
              <a:rPr lang="es" sz="1100">
                <a:highlight>
                  <a:srgbClr val="FFFFFF"/>
                </a:highlight>
                <a:latin typeface="Courier New"/>
                <a:ea typeface="Courier New"/>
                <a:cs typeface="Courier New"/>
                <a:sym typeface="Courier New"/>
              </a:rPr>
              <a:t>);</a:t>
            </a:r>
          </a:p>
        </p:txBody>
      </p:sp>
      <p:sp>
        <p:nvSpPr>
          <p:cNvPr id="301" name="Shape 301"/>
          <p:cNvSpPr txBox="1"/>
          <p:nvPr/>
        </p:nvSpPr>
        <p:spPr>
          <a:xfrm>
            <a:off x="462825" y="742275"/>
            <a:ext cx="7719599" cy="4471199"/>
          </a:xfrm>
          <a:prstGeom prst="rect">
            <a:avLst/>
          </a:prstGeom>
          <a:noFill/>
          <a:ln>
            <a:noFill/>
          </a:ln>
        </p:spPr>
        <p:txBody>
          <a:bodyPr anchorCtr="0" anchor="ctr" bIns="91425" lIns="91425" rIns="91425" tIns="91425">
            <a:noAutofit/>
          </a:bodyPr>
          <a:lstStyle/>
          <a:p>
            <a:pPr lvl="0" rtl="0">
              <a:spcBef>
                <a:spcPts val="0"/>
              </a:spcBef>
              <a:buNone/>
            </a:pPr>
            <a:r>
              <a:rPr lang="es"/>
              <a:t>• Para crear nuestras tablas e índices deberemos llamar al método execSQL()</a:t>
            </a:r>
          </a:p>
          <a:p>
            <a:pPr lvl="0" rtl="0">
              <a:spcBef>
                <a:spcPts val="0"/>
              </a:spcBef>
              <a:buNone/>
            </a:pPr>
            <a:r>
              <a:rPr lang="es"/>
              <a:t>del objeto SQLiteDatabase:</a:t>
            </a:r>
          </a:p>
          <a:p>
            <a:pPr lvl="0" rtl="0">
              <a:spcBef>
                <a:spcPts val="0"/>
              </a:spcBef>
              <a:buNone/>
            </a:pPr>
            <a:r>
              <a:rPr lang="es"/>
              <a:t>db.execSQL(</a:t>
            </a:r>
          </a:p>
          <a:p>
            <a:pPr lvl="0" rtl="0">
              <a:spcBef>
                <a:spcPts val="0"/>
              </a:spcBef>
              <a:buNone/>
            </a:pPr>
            <a:r>
              <a:rPr lang="es"/>
              <a:t>"CREATE TABLE film (_id INTEGER PRIMARY KEY AUTOINCREMENT, title TEXT, value REAL);"</a:t>
            </a:r>
          </a:p>
          <a:p>
            <a:pPr lvl="0" rtl="0">
              <a:spcBef>
                <a:spcPts val="0"/>
              </a:spcBef>
              <a:buNone/>
            </a:pPr>
            <a:r>
              <a:rPr lang="es"/>
              <a:t>);</a:t>
            </a:r>
          </a:p>
          <a:p>
            <a:pPr lvl="0" rtl="0">
              <a:spcBef>
                <a:spcPts val="0"/>
              </a:spcBef>
              <a:buNone/>
            </a:pPr>
            <a:r>
              <a:rPr lang="es"/>
              <a:t>• Esto crea una tabla llamada film con una clave primaria</a:t>
            </a:r>
          </a:p>
          <a:p>
            <a:pPr lvl="0" rtl="0">
              <a:spcBef>
                <a:spcPts val="0"/>
              </a:spcBef>
              <a:buNone/>
            </a:pPr>
            <a:r>
              <a:rPr lang="es"/>
              <a:t>autoincrementada, una columna llamada title y otra llamada value.</a:t>
            </a:r>
          </a:p>
          <a:p>
            <a:pPr lvl="0" rtl="0">
              <a:spcBef>
                <a:spcPts val="0"/>
              </a:spcBef>
              <a:buNone/>
            </a:pPr>
            <a:r>
              <a:rPr lang="es"/>
              <a:t>• Normalmente se suelen crear string estáticos que no puedan</a:t>
            </a:r>
          </a:p>
          <a:p>
            <a:pPr lvl="0" rtl="0">
              <a:spcBef>
                <a:spcPts val="0"/>
              </a:spcBef>
              <a:buNone/>
            </a:pPr>
            <a:r>
              <a:rPr lang="es"/>
              <a:t>modificarse para almacenar todas las sentencias necesarias para</a:t>
            </a:r>
          </a:p>
          <a:p>
            <a:pPr lvl="0" rtl="0">
              <a:spcBef>
                <a:spcPts val="0"/>
              </a:spcBef>
              <a:buNone/>
            </a:pPr>
            <a:r>
              <a:rPr lang="es"/>
              <a:t>crear la base de datos. De esta forma cuando tengamos que realizar</a:t>
            </a:r>
          </a:p>
          <a:p>
            <a:pPr lvl="0" rtl="0">
              <a:spcBef>
                <a:spcPts val="0"/>
              </a:spcBef>
              <a:buNone/>
            </a:pPr>
            <a:r>
              <a:rPr lang="es"/>
              <a:t>cambios será más fácil de mantener.</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307" name="Shape 30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308" name="Shape 308"/>
          <p:cNvSpPr txBox="1"/>
          <p:nvPr/>
        </p:nvSpPr>
        <p:spPr>
          <a:xfrm>
            <a:off x="0" y="0"/>
            <a:ext cx="9003300" cy="2322899"/>
          </a:xfrm>
          <a:prstGeom prst="rect">
            <a:avLst/>
          </a:prstGeom>
          <a:noFill/>
          <a:ln>
            <a:noFill/>
          </a:ln>
        </p:spPr>
        <p:txBody>
          <a:bodyPr anchorCtr="0" anchor="ctr" bIns="91425" lIns="91425" rIns="91425" tIns="91425">
            <a:noAutofit/>
          </a:bodyPr>
          <a:lstStyle/>
          <a:p>
            <a:pPr lvl="0" rtl="0">
              <a:spcBef>
                <a:spcPts val="0"/>
              </a:spcBef>
              <a:buNone/>
            </a:pPr>
            <a:r>
              <a:rPr lang="es"/>
              <a:t>insert(String table, String nullColumnHack, ContentValues values);</a:t>
            </a:r>
          </a:p>
          <a:p>
            <a:pPr lvl="0" rtl="0">
              <a:spcBef>
                <a:spcPts val="0"/>
              </a:spcBef>
              <a:buNone/>
            </a:pPr>
            <a:r>
              <a:rPr lang="es"/>
              <a:t>update(String table, ContentValues values, String whereClause, String[] whereArgs);</a:t>
            </a:r>
          </a:p>
          <a:p>
            <a:pPr lvl="0" rtl="0">
              <a:spcBef>
                <a:spcPts val="0"/>
              </a:spcBef>
              <a:buNone/>
            </a:pPr>
            <a:r>
              <a:rPr lang="es"/>
              <a:t>delete(String table, String whereClause, String[] whereArgs);</a:t>
            </a:r>
          </a:p>
        </p:txBody>
      </p:sp>
      <p:sp>
        <p:nvSpPr>
          <p:cNvPr id="309" name="Shape 309"/>
          <p:cNvSpPr txBox="1"/>
          <p:nvPr/>
        </p:nvSpPr>
        <p:spPr>
          <a:xfrm>
            <a:off x="462825" y="1458425"/>
            <a:ext cx="7998900" cy="1790100"/>
          </a:xfrm>
          <a:prstGeom prst="rect">
            <a:avLst/>
          </a:prstGeom>
          <a:noFill/>
          <a:ln>
            <a:noFill/>
          </a:ln>
        </p:spPr>
        <p:txBody>
          <a:bodyPr anchorCtr="0" anchor="ctr" bIns="91425" lIns="91425" rIns="91425" tIns="91425">
            <a:noAutofit/>
          </a:bodyPr>
          <a:lstStyle/>
          <a:p>
            <a:pPr lvl="0" rtl="0">
              <a:spcBef>
                <a:spcPts val="0"/>
              </a:spcBef>
              <a:buNone/>
            </a:pPr>
            <a:r>
              <a:rPr lang="es"/>
              <a:t>Para insertar, actualizar y eliminar filas de nuestra BD llamaremos a los</a:t>
            </a:r>
          </a:p>
          <a:p>
            <a:pPr lvl="0" rtl="0">
              <a:spcBef>
                <a:spcPts val="0"/>
              </a:spcBef>
              <a:buNone/>
            </a:pPr>
            <a:r>
              <a:rPr lang="es"/>
              <a:t>métodos:</a:t>
            </a:r>
          </a:p>
          <a:p>
            <a:pPr lvl="0" rtl="0">
              <a:spcBef>
                <a:spcPts val="0"/>
              </a:spcBef>
              <a:buNone/>
            </a:pPr>
            <a:r>
              <a:rPr lang="es"/>
              <a:t>insert(String table, String nullColumnHack, ContentValues values);</a:t>
            </a:r>
          </a:p>
          <a:p>
            <a:pPr lvl="0" rtl="0">
              <a:spcBef>
                <a:spcPts val="0"/>
              </a:spcBef>
              <a:buNone/>
            </a:pPr>
            <a:r>
              <a:rPr lang="es"/>
              <a:t>update(String table, ContentValues values, String whereClause, String[] whereArgs);</a:t>
            </a:r>
          </a:p>
          <a:p>
            <a:pPr lvl="0" rtl="0">
              <a:spcBef>
                <a:spcPts val="0"/>
              </a:spcBef>
              <a:buNone/>
            </a:pPr>
            <a:r>
              <a:rPr lang="es"/>
              <a:t>delete(String table, String whereClause, String[] whereArgs);</a:t>
            </a:r>
          </a:p>
          <a:p>
            <a:pPr lvl="0" rtl="0">
              <a:spcBef>
                <a:spcPts val="0"/>
              </a:spcBef>
              <a:buNone/>
            </a:pPr>
            <a:r>
              <a:rPr lang="es"/>
              <a:t>• Ejemplo update:</a:t>
            </a:r>
          </a:p>
        </p:txBody>
      </p:sp>
      <p:sp>
        <p:nvSpPr>
          <p:cNvPr id="310" name="Shape 310"/>
          <p:cNvSpPr txBox="1"/>
          <p:nvPr/>
        </p:nvSpPr>
        <p:spPr>
          <a:xfrm>
            <a:off x="1624275" y="2355925"/>
            <a:ext cx="4907700" cy="2733299"/>
          </a:xfrm>
          <a:prstGeom prst="rect">
            <a:avLst/>
          </a:prstGeom>
          <a:noFill/>
          <a:ln>
            <a:noFill/>
          </a:ln>
        </p:spPr>
        <p:txBody>
          <a:bodyPr anchorCtr="0" anchor="ctr" bIns="91425" lIns="91425" rIns="91425" tIns="91425">
            <a:noAutofit/>
          </a:bodyPr>
          <a:lstStyle/>
          <a:p>
            <a:pPr lvl="0" rtl="0">
              <a:spcBef>
                <a:spcPts val="0"/>
              </a:spcBef>
              <a:buNone/>
            </a:pPr>
            <a:r>
              <a:rPr lang="es"/>
              <a:t>ContentValues cv = new ContentValues ();</a:t>
            </a:r>
          </a:p>
          <a:p>
            <a:pPr lvl="0" rtl="0">
              <a:spcBef>
                <a:spcPts val="0"/>
              </a:spcBef>
              <a:buNone/>
            </a:pPr>
            <a:r>
              <a:rPr lang="es"/>
              <a:t>cv.put(“value”, 9);</a:t>
            </a:r>
          </a:p>
          <a:p>
            <a:pPr lvl="0" rtl="0">
              <a:spcBef>
                <a:spcPts val="0"/>
              </a:spcBef>
              <a:buNone/>
            </a:pPr>
            <a:r>
              <a:rPr lang="es"/>
              <a:t>String[] params = new String[] {“Una peli chula”};</a:t>
            </a:r>
          </a:p>
          <a:p>
            <a:pPr lvl="0" rtl="0">
              <a:spcBef>
                <a:spcPts val="0"/>
              </a:spcBef>
              <a:buNone/>
            </a:pPr>
            <a:r>
              <a:rPr lang="es"/>
              <a:t>db.update(“film”, cv, “title=?”, params);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316" name="Shape 31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317" name="Shape 317"/>
          <p:cNvSpPr txBox="1"/>
          <p:nvPr/>
        </p:nvSpPr>
        <p:spPr>
          <a:xfrm>
            <a:off x="261975" y="619050"/>
            <a:ext cx="2567399" cy="864599"/>
          </a:xfrm>
          <a:prstGeom prst="rect">
            <a:avLst/>
          </a:prstGeom>
          <a:noFill/>
          <a:ln>
            <a:noFill/>
          </a:ln>
        </p:spPr>
        <p:txBody>
          <a:bodyPr anchorCtr="0" anchor="ctr" bIns="91425" lIns="91425" rIns="91425" tIns="91425">
            <a:noAutofit/>
          </a:bodyPr>
          <a:lstStyle/>
          <a:p>
            <a:pPr lvl="0" rtl="0">
              <a:spcBef>
                <a:spcPts val="0"/>
              </a:spcBef>
              <a:buNone/>
            </a:pPr>
            <a:r>
              <a:rPr lang="es"/>
              <a:t>Ejemplo insert:</a:t>
            </a:r>
          </a:p>
        </p:txBody>
      </p:sp>
      <p:sp>
        <p:nvSpPr>
          <p:cNvPr id="318" name="Shape 318"/>
          <p:cNvSpPr txBox="1"/>
          <p:nvPr/>
        </p:nvSpPr>
        <p:spPr>
          <a:xfrm>
            <a:off x="1807650" y="619050"/>
            <a:ext cx="3781200" cy="1973699"/>
          </a:xfrm>
          <a:prstGeom prst="rect">
            <a:avLst/>
          </a:prstGeom>
          <a:noFill/>
          <a:ln>
            <a:noFill/>
          </a:ln>
        </p:spPr>
        <p:txBody>
          <a:bodyPr anchorCtr="0" anchor="ctr" bIns="91425" lIns="91425" rIns="91425" tIns="91425">
            <a:noAutofit/>
          </a:bodyPr>
          <a:lstStyle/>
          <a:p>
            <a:pPr lvl="0" rtl="0">
              <a:spcBef>
                <a:spcPts val="0"/>
              </a:spcBef>
              <a:buNone/>
            </a:pPr>
            <a:r>
              <a:rPr lang="es"/>
              <a:t>ContentValues cv = new ContentValues ();</a:t>
            </a:r>
          </a:p>
          <a:p>
            <a:pPr lvl="0" rtl="0">
              <a:spcBef>
                <a:spcPts val="0"/>
              </a:spcBef>
              <a:buNone/>
            </a:pPr>
            <a:r>
              <a:rPr lang="es"/>
              <a:t>cv.put(“title”, “Una peli chula”);</a:t>
            </a:r>
          </a:p>
          <a:p>
            <a:pPr lvl="0" rtl="0">
              <a:spcBef>
                <a:spcPts val="0"/>
              </a:spcBef>
              <a:buNone/>
            </a:pPr>
            <a:r>
              <a:rPr lang="es"/>
              <a:t>cv.put(“value”, 10);</a:t>
            </a:r>
          </a:p>
          <a:p>
            <a:pPr lvl="0" rtl="0">
              <a:spcBef>
                <a:spcPts val="0"/>
              </a:spcBef>
              <a:buNone/>
            </a:pPr>
            <a:r>
              <a:rPr lang="es"/>
              <a:t>db.insert(“film”, null, cv);</a:t>
            </a:r>
          </a:p>
        </p:txBody>
      </p:sp>
      <p:sp>
        <p:nvSpPr>
          <p:cNvPr id="319" name="Shape 319"/>
          <p:cNvSpPr txBox="1"/>
          <p:nvPr/>
        </p:nvSpPr>
        <p:spPr>
          <a:xfrm>
            <a:off x="1213850" y="2139525"/>
            <a:ext cx="5798400" cy="2261699"/>
          </a:xfrm>
          <a:prstGeom prst="rect">
            <a:avLst/>
          </a:prstGeom>
          <a:noFill/>
          <a:ln>
            <a:noFill/>
          </a:ln>
        </p:spPr>
        <p:txBody>
          <a:bodyPr anchorCtr="0" anchor="ctr" bIns="91425" lIns="91425" rIns="91425" tIns="91425">
            <a:noAutofit/>
          </a:bodyPr>
          <a:lstStyle/>
          <a:p>
            <a:pPr lvl="0" rtl="0">
              <a:spcBef>
                <a:spcPts val="0"/>
              </a:spcBef>
              <a:buNone/>
            </a:pPr>
            <a:r>
              <a:rPr lang="es"/>
              <a:t>El parámetro “null column hack” es para el caso en que la instancia de</a:t>
            </a:r>
          </a:p>
          <a:p>
            <a:pPr lvl="0" rtl="0">
              <a:spcBef>
                <a:spcPts val="0"/>
              </a:spcBef>
              <a:buNone/>
            </a:pPr>
            <a:r>
              <a:rPr lang="es"/>
              <a:t>ContentValues esté vacía.</a:t>
            </a:r>
          </a:p>
          <a:p>
            <a:pPr lvl="0" rtl="0">
              <a:spcBef>
                <a:spcPts val="0"/>
              </a:spcBef>
              <a:buNone/>
            </a:pPr>
            <a:r>
              <a:rPr lang="es"/>
              <a:t>• A la columna con el mismo nombre que el parámetro “null column hack” se</a:t>
            </a:r>
          </a:p>
          <a:p>
            <a:pPr lvl="0" rtl="0">
              <a:spcBef>
                <a:spcPts val="0"/>
              </a:spcBef>
              <a:buNone/>
            </a:pPr>
            <a:r>
              <a:rPr lang="es"/>
              <a:t>le asignará el valor NULL en el SQL INSERT generado.</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325" name="Shape 32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326" name="Shape 326"/>
          <p:cNvSpPr txBox="1"/>
          <p:nvPr/>
        </p:nvSpPr>
        <p:spPr>
          <a:xfrm>
            <a:off x="0" y="0"/>
            <a:ext cx="7798200" cy="4907700"/>
          </a:xfrm>
          <a:prstGeom prst="rect">
            <a:avLst/>
          </a:prstGeom>
          <a:noFill/>
          <a:ln>
            <a:noFill/>
          </a:ln>
        </p:spPr>
        <p:txBody>
          <a:bodyPr anchorCtr="0" anchor="ctr" bIns="91425" lIns="91425" rIns="91425" tIns="91425">
            <a:noAutofit/>
          </a:bodyPr>
          <a:lstStyle/>
          <a:p>
            <a:pPr lvl="0" rtl="0">
              <a:spcBef>
                <a:spcPts val="0"/>
              </a:spcBef>
              <a:buNone/>
            </a:pPr>
            <a:r>
              <a:rPr lang="es"/>
              <a:t>• Dos métodos para obtener datos:</a:t>
            </a:r>
          </a:p>
          <a:p>
            <a:pPr lvl="0" rtl="0">
              <a:spcBef>
                <a:spcPts val="0"/>
              </a:spcBef>
              <a:buNone/>
            </a:pPr>
            <a:r>
              <a:rPr lang="es"/>
              <a:t>• Podemos usar rawQuery() para invocar un SELECT directamente.</a:t>
            </a:r>
          </a:p>
          <a:p>
            <a:pPr lvl="0" rtl="0">
              <a:spcBef>
                <a:spcPts val="0"/>
              </a:spcBef>
              <a:buNone/>
            </a:pPr>
            <a:r>
              <a:rPr lang="es"/>
              <a:t>• Podemos usar query() para que android nos cree la consulta.</a:t>
            </a:r>
          </a:p>
          <a:p>
            <a:pPr lvl="0" rtl="0">
              <a:spcBef>
                <a:spcPts val="0"/>
              </a:spcBef>
              <a:buNone/>
            </a:pPr>
            <a:r>
              <a:rPr lang="es"/>
              <a:t>• En este ejemplo le decimos que nos devuelva los nombres de las películas</a:t>
            </a:r>
          </a:p>
          <a:p>
            <a:pPr lvl="0" rtl="0">
              <a:spcBef>
                <a:spcPts val="0"/>
              </a:spcBef>
              <a:buNone/>
            </a:pPr>
            <a:r>
              <a:rPr lang="es"/>
              <a:t>con una nota igual a 9.</a:t>
            </a:r>
          </a:p>
          <a:p>
            <a:pPr lvl="0" rtl="0">
              <a:spcBef>
                <a:spcPts val="0"/>
              </a:spcBef>
              <a:buNone/>
            </a:pPr>
            <a:r>
              <a:rPr lang="es"/>
              <a:t>Cursor c =</a:t>
            </a:r>
          </a:p>
          <a:p>
            <a:pPr lvl="0" rtl="0">
              <a:spcBef>
                <a:spcPts val="0"/>
              </a:spcBef>
              <a:buNone/>
            </a:pPr>
            <a:r>
              <a:rPr lang="es"/>
              <a:t>db.rawQuery("SELECT name FROM film WHERE value=9", null);</a:t>
            </a:r>
          </a:p>
          <a:p>
            <a:pPr lvl="0" rtl="0">
              <a:spcBef>
                <a:spcPts val="0"/>
              </a:spcBef>
              <a:buNone/>
            </a:pPr>
            <a:r>
              <a:rPr lang="es"/>
              <a:t>• El método retorna un objeto Cursor que contiene los métodos para iterar</a:t>
            </a:r>
          </a:p>
          <a:p>
            <a:pPr lvl="0" rtl="0">
              <a:spcBef>
                <a:spcPts val="0"/>
              </a:spcBef>
              <a:buNone/>
            </a:pPr>
            <a:r>
              <a:rPr lang="es"/>
              <a:t>sobre los resultados.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332" name="Shape 33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338" name="Shape 338"/>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339" name="Shape 339"/>
          <p:cNvSpPr txBox="1"/>
          <p:nvPr/>
        </p:nvSpPr>
        <p:spPr>
          <a:xfrm>
            <a:off x="0" y="0"/>
            <a:ext cx="7492499" cy="5047500"/>
          </a:xfrm>
          <a:prstGeom prst="rect">
            <a:avLst/>
          </a:prstGeom>
          <a:noFill/>
          <a:ln>
            <a:noFill/>
          </a:ln>
        </p:spPr>
        <p:txBody>
          <a:bodyPr anchorCtr="0" anchor="ctr" bIns="91425" lIns="91425" rIns="91425" tIns="91425">
            <a:noAutofit/>
          </a:bodyPr>
          <a:lstStyle/>
          <a:p>
            <a:pPr lvl="0" rtl="0">
              <a:spcBef>
                <a:spcPts val="0"/>
              </a:spcBef>
              <a:buNone/>
            </a:pPr>
            <a:r>
              <a:rPr lang="es"/>
              <a:t>El método query() recibe trozos de una sentencia SELECT y crea una a partir</a:t>
            </a:r>
          </a:p>
          <a:p>
            <a:pPr lvl="0" rtl="0">
              <a:spcBef>
                <a:spcPts val="0"/>
              </a:spcBef>
              <a:buNone/>
            </a:pPr>
            <a:r>
              <a:rPr lang="es"/>
              <a:t>de estos trozos:</a:t>
            </a:r>
          </a:p>
          <a:p>
            <a:pPr lvl="0" rtl="0">
              <a:spcBef>
                <a:spcPts val="0"/>
              </a:spcBef>
              <a:buNone/>
            </a:pPr>
            <a:r>
              <a:rPr lang="es"/>
              <a:t>• Boolean: indica si se quieren valores únicos.</a:t>
            </a:r>
          </a:p>
          <a:p>
            <a:pPr lvl="0" rtl="0">
              <a:spcBef>
                <a:spcPts val="0"/>
              </a:spcBef>
              <a:buNone/>
            </a:pPr>
            <a:r>
              <a:rPr lang="es"/>
              <a:t>• Nombre de la tabla a la que se quiere hacer la consulta.</a:t>
            </a:r>
          </a:p>
          <a:p>
            <a:pPr lvl="0" rtl="0">
              <a:spcBef>
                <a:spcPts val="0"/>
              </a:spcBef>
              <a:buNone/>
            </a:pPr>
            <a:r>
              <a:rPr lang="es"/>
              <a:t>• Array de String con los nombres de las columnas que se quieren</a:t>
            </a:r>
          </a:p>
          <a:p>
            <a:pPr lvl="0" rtl="0">
              <a:spcBef>
                <a:spcPts val="0"/>
              </a:spcBef>
              <a:buNone/>
            </a:pPr>
            <a:r>
              <a:rPr lang="es"/>
              <a:t>incluir en el resultado.</a:t>
            </a:r>
          </a:p>
          <a:p>
            <a:pPr lvl="0" rtl="0">
              <a:spcBef>
                <a:spcPts val="0"/>
              </a:spcBef>
              <a:buNone/>
            </a:pPr>
            <a:r>
              <a:rPr lang="es"/>
              <a:t>• Claúsula where que define las filas a ser devueltas. Se pueden utilizar</a:t>
            </a:r>
          </a:p>
          <a:p>
            <a:pPr lvl="0" rtl="0">
              <a:spcBef>
                <a:spcPts val="0"/>
              </a:spcBef>
              <a:buNone/>
            </a:pPr>
            <a:r>
              <a:rPr lang="es"/>
              <a:t>comodines “?” que serán reemplazados por los valores del parámetro</a:t>
            </a:r>
          </a:p>
          <a:p>
            <a:pPr lvl="0" rtl="0">
              <a:spcBef>
                <a:spcPts val="0"/>
              </a:spcBef>
              <a:buNone/>
            </a:pPr>
            <a:r>
              <a:rPr lang="es"/>
              <a:t>de selección de argumentos.</a:t>
            </a:r>
          </a:p>
          <a:p>
            <a:pPr lvl="0" rtl="0">
              <a:spcBef>
                <a:spcPts val="0"/>
              </a:spcBef>
              <a:buNone/>
            </a:pPr>
            <a:r>
              <a:rPr lang="es"/>
              <a:t>• Array de String de selección de argumentos, que sustituye los</a:t>
            </a:r>
          </a:p>
          <a:p>
            <a:pPr lvl="0" rtl="0">
              <a:spcBef>
                <a:spcPts val="0"/>
              </a:spcBef>
              <a:buNone/>
            </a:pPr>
            <a:r>
              <a:rPr lang="es"/>
              <a:t>comodines de la claúsula where. Puede ser null.</a:t>
            </a:r>
          </a:p>
          <a:p>
            <a:pPr lvl="0" rtl="0">
              <a:spcBef>
                <a:spcPts val="0"/>
              </a:spcBef>
              <a:buNone/>
            </a:pPr>
            <a:r>
              <a:rPr lang="es"/>
              <a:t>• Parámetro group by, que define como las filas devueltas serán</a:t>
            </a:r>
          </a:p>
          <a:p>
            <a:pPr lvl="0" rtl="0">
              <a:spcBef>
                <a:spcPts val="0"/>
              </a:spcBef>
              <a:buNone/>
            </a:pPr>
            <a:r>
              <a:rPr lang="es"/>
              <a:t>agrupadas.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SHAREPREFERENCE</a:t>
            </a:r>
          </a:p>
        </p:txBody>
      </p:sp>
      <p:sp>
        <p:nvSpPr>
          <p:cNvPr id="142" name="Shape 142"/>
          <p:cNvSpPr txBox="1"/>
          <p:nvPr/>
        </p:nvSpPr>
        <p:spPr>
          <a:xfrm>
            <a:off x="637475" y="995525"/>
            <a:ext cx="7658399" cy="9081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0"/>
              </a:spcAft>
              <a:buNone/>
            </a:pPr>
            <a:r>
              <a:rPr lang="es" sz="1200">
                <a:latin typeface="Roboto"/>
                <a:ea typeface="Roboto"/>
                <a:cs typeface="Roboto"/>
                <a:sym typeface="Roboto"/>
              </a:rPr>
              <a:t>Inicialmente la clase SharePreference se utiliza para persistir las prefererencias del usuario. Esta persistencia genera un archivo xml, al cual podremos acceder para conocer la preferencia indicada por el usuario de la aplicación.</a:t>
            </a:r>
          </a:p>
          <a:p>
            <a:pPr lvl="0" rtl="0">
              <a:lnSpc>
                <a:spcPct val="115000"/>
              </a:lnSpc>
              <a:spcBef>
                <a:spcPts val="0"/>
              </a:spcBef>
              <a:spcAft>
                <a:spcPts val="1000"/>
              </a:spcAft>
              <a:buNone/>
            </a:pPr>
            <a:r>
              <a:rPr lang="es" sz="1200">
                <a:latin typeface="Roboto"/>
                <a:ea typeface="Roboto"/>
                <a:cs typeface="Roboto"/>
                <a:sym typeface="Roboto"/>
              </a:rPr>
              <a:t>Al igual que la clase File, nos encontraremos con 3 tipos de permisos de la clase:</a:t>
            </a:r>
          </a:p>
          <a:p>
            <a:pPr indent="-304800" lvl="0" marL="457200" rtl="0">
              <a:lnSpc>
                <a:spcPct val="115000"/>
              </a:lnSpc>
              <a:spcBef>
                <a:spcPts val="0"/>
              </a:spcBef>
              <a:spcAft>
                <a:spcPts val="1000"/>
              </a:spcAft>
              <a:buSzPct val="100000"/>
              <a:buFont typeface="Roboto"/>
              <a:buAutoNum type="arabicPeriod"/>
            </a:pPr>
            <a:r>
              <a:rPr lang="es" sz="1200">
                <a:latin typeface="Roboto"/>
                <a:ea typeface="Roboto"/>
                <a:cs typeface="Roboto"/>
                <a:sym typeface="Roboto"/>
              </a:rPr>
              <a:t>MODE_PRIVATE: únicamente la aplicación tiene acceso a las preferencias.</a:t>
            </a:r>
          </a:p>
          <a:p>
            <a:pPr indent="-304800" lvl="0" marL="457200" rtl="0">
              <a:lnSpc>
                <a:spcPct val="115000"/>
              </a:lnSpc>
              <a:spcBef>
                <a:spcPts val="0"/>
              </a:spcBef>
              <a:spcAft>
                <a:spcPts val="1000"/>
              </a:spcAft>
              <a:buSzPct val="100000"/>
              <a:buFont typeface="Roboto"/>
              <a:buAutoNum type="arabicPeriod"/>
            </a:pPr>
            <a:r>
              <a:rPr lang="es" sz="1200">
                <a:latin typeface="Roboto"/>
                <a:ea typeface="Roboto"/>
                <a:cs typeface="Roboto"/>
                <a:sym typeface="Roboto"/>
              </a:rPr>
              <a:t>MODE_WORLD_READABLE: todas las aplicaciones pueden leer las preferencias, aunque únicamente la matriz puede modificarlas.</a:t>
            </a:r>
          </a:p>
          <a:p>
            <a:pPr indent="-304800" lvl="0" marL="457200" rtl="0">
              <a:lnSpc>
                <a:spcPct val="115000"/>
              </a:lnSpc>
              <a:spcBef>
                <a:spcPts val="0"/>
              </a:spcBef>
              <a:spcAft>
                <a:spcPts val="1000"/>
              </a:spcAft>
              <a:buSzPct val="100000"/>
              <a:buFont typeface="Roboto"/>
              <a:buAutoNum type="arabicPeriod"/>
            </a:pPr>
            <a:r>
              <a:rPr lang="es" sz="1200">
                <a:latin typeface="Roboto"/>
                <a:ea typeface="Roboto"/>
                <a:cs typeface="Roboto"/>
                <a:sym typeface="Roboto"/>
              </a:rPr>
              <a:t>MODE_WORLD_WRITABLE: todas las aplicaciones pueden leer y modificar las preferencias.</a:t>
            </a:r>
          </a:p>
          <a:p>
            <a:pPr lvl="0" rtl="0">
              <a:lnSpc>
                <a:spcPct val="115000"/>
              </a:lnSpc>
              <a:spcBef>
                <a:spcPts val="0"/>
              </a:spcBef>
              <a:spcAft>
                <a:spcPts val="1000"/>
              </a:spcAft>
              <a:buNone/>
            </a:pPr>
            <a:r>
              <a:rPr lang="es" sz="1200">
                <a:latin typeface="Roboto"/>
                <a:ea typeface="Roboto"/>
                <a:cs typeface="Roboto"/>
                <a:sym typeface="Roboto"/>
              </a:rPr>
              <a:t>IMPLEMENTACIÓN</a:t>
            </a:r>
          </a:p>
          <a:p>
            <a:pPr lvl="0" rtl="0">
              <a:lnSpc>
                <a:spcPct val="115000"/>
              </a:lnSpc>
              <a:spcBef>
                <a:spcPts val="0"/>
              </a:spcBef>
              <a:spcAft>
                <a:spcPts val="1000"/>
              </a:spcAft>
              <a:buNone/>
            </a:pPr>
            <a:r>
              <a:rPr lang="es" sz="1200">
                <a:latin typeface="Roboto"/>
                <a:ea typeface="Roboto"/>
                <a:cs typeface="Roboto"/>
                <a:sym typeface="Roboto"/>
              </a:rPr>
              <a:t>Para el uso de  SharePreference deberemos generar el objeto e indicarle el nombre y tipo de permiso</a:t>
            </a:r>
          </a:p>
        </p:txBody>
      </p:sp>
      <p:sp>
        <p:nvSpPr>
          <p:cNvPr id="143" name="Shape 143"/>
          <p:cNvSpPr txBox="1"/>
          <p:nvPr/>
        </p:nvSpPr>
        <p:spPr>
          <a:xfrm>
            <a:off x="2292750" y="3964600"/>
            <a:ext cx="4558500" cy="1004099"/>
          </a:xfrm>
          <a:prstGeom prst="rect">
            <a:avLst/>
          </a:prstGeom>
          <a:solidFill>
            <a:srgbClr val="FFFFFF"/>
          </a:solidFill>
          <a:ln cap="flat" cmpd="sng" w="9525">
            <a:solidFill>
              <a:srgbClr val="5B0F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000">
                <a:highlight>
                  <a:srgbClr val="FFFFFF"/>
                </a:highlight>
                <a:latin typeface="Roboto"/>
                <a:ea typeface="Roboto"/>
                <a:cs typeface="Roboto"/>
                <a:sym typeface="Roboto"/>
              </a:rPr>
              <a:t>SharedPreferences preferencias =</a:t>
            </a:r>
          </a:p>
          <a:p>
            <a:pPr lvl="0" rtl="0">
              <a:spcBef>
                <a:spcPts val="0"/>
              </a:spcBef>
              <a:buNone/>
            </a:pPr>
            <a:r>
              <a:rPr lang="es" sz="1000">
                <a:highlight>
                  <a:srgbClr val="FFFFFF"/>
                </a:highlight>
                <a:latin typeface="Roboto"/>
                <a:ea typeface="Roboto"/>
                <a:cs typeface="Roboto"/>
                <a:sym typeface="Roboto"/>
              </a:rPr>
              <a:t>       getSharedPreferences(</a:t>
            </a:r>
            <a:r>
              <a:rPr b="1" lang="es" sz="1000">
                <a:solidFill>
                  <a:srgbClr val="008000"/>
                </a:solidFill>
                <a:highlight>
                  <a:srgbClr val="FFFFFF"/>
                </a:highlight>
                <a:latin typeface="Roboto"/>
                <a:ea typeface="Roboto"/>
                <a:cs typeface="Roboto"/>
                <a:sym typeface="Roboto"/>
              </a:rPr>
              <a:t>"MisPreferencias"</a:t>
            </a:r>
            <a:r>
              <a:rPr lang="es" sz="1000">
                <a:highlight>
                  <a:srgbClr val="FFFFFF"/>
                </a:highlight>
                <a:latin typeface="Roboto"/>
                <a:ea typeface="Roboto"/>
                <a:cs typeface="Roboto"/>
                <a:sym typeface="Roboto"/>
              </a:rPr>
              <a:t>,Context.</a:t>
            </a:r>
            <a:r>
              <a:rPr b="1" i="1" lang="es" sz="1000">
                <a:solidFill>
                  <a:srgbClr val="660E7A"/>
                </a:solidFill>
                <a:highlight>
                  <a:srgbClr val="FFFFFF"/>
                </a:highlight>
                <a:latin typeface="Roboto"/>
                <a:ea typeface="Roboto"/>
                <a:cs typeface="Roboto"/>
                <a:sym typeface="Roboto"/>
              </a:rPr>
              <a:t>MODE_PRIVATE</a:t>
            </a:r>
            <a:r>
              <a:rPr lang="es" sz="1000">
                <a:highlight>
                  <a:srgbClr val="FFFFFF"/>
                </a:highlight>
                <a:latin typeface="Roboto"/>
                <a:ea typeface="Roboto"/>
                <a:cs typeface="Roboto"/>
                <a:sym typeface="Roboto"/>
              </a:rPr>
              <a: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345" name="Shape 34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346" name="Shape 346"/>
          <p:cNvSpPr txBox="1"/>
          <p:nvPr/>
        </p:nvSpPr>
        <p:spPr>
          <a:xfrm>
            <a:off x="0" y="0"/>
            <a:ext cx="6619199" cy="3169799"/>
          </a:xfrm>
          <a:prstGeom prst="rect">
            <a:avLst/>
          </a:prstGeom>
          <a:noFill/>
          <a:ln>
            <a:noFill/>
          </a:ln>
        </p:spPr>
        <p:txBody>
          <a:bodyPr anchorCtr="0" anchor="ctr" bIns="91425" lIns="91425" rIns="91425" tIns="91425">
            <a:noAutofit/>
          </a:bodyPr>
          <a:lstStyle/>
          <a:p>
            <a:pPr lvl="0" rtl="0">
              <a:spcBef>
                <a:spcPts val="0"/>
              </a:spcBef>
              <a:buNone/>
            </a:pPr>
            <a:r>
              <a:rPr lang="es"/>
              <a:t>• Filtro having que define que grupos se incluirán, si se utilizó el</a:t>
            </a:r>
          </a:p>
          <a:p>
            <a:pPr lvl="0" rtl="0">
              <a:spcBef>
                <a:spcPts val="0"/>
              </a:spcBef>
              <a:buNone/>
            </a:pPr>
            <a:r>
              <a:rPr lang="es"/>
              <a:t>parámetro group by.</a:t>
            </a:r>
          </a:p>
          <a:p>
            <a:pPr lvl="0" rtl="0">
              <a:spcBef>
                <a:spcPts val="0"/>
              </a:spcBef>
              <a:buNone/>
            </a:pPr>
            <a:r>
              <a:rPr lang="es"/>
              <a:t>• String que define el orden de las filas devueltas.</a:t>
            </a:r>
          </a:p>
          <a:p>
            <a:pPr lvl="0" rtl="0">
              <a:spcBef>
                <a:spcPts val="0"/>
              </a:spcBef>
              <a:buNone/>
            </a:pPr>
            <a:r>
              <a:rPr lang="es"/>
              <a:t>• String opcional que define el número máximo de columnas devueltas.</a:t>
            </a:r>
          </a:p>
        </p:txBody>
      </p:sp>
      <p:sp>
        <p:nvSpPr>
          <p:cNvPr id="347" name="Shape 347"/>
          <p:cNvSpPr txBox="1"/>
          <p:nvPr/>
        </p:nvSpPr>
        <p:spPr>
          <a:xfrm>
            <a:off x="812550" y="1545675"/>
            <a:ext cx="7518899" cy="3213600"/>
          </a:xfrm>
          <a:prstGeom prst="rect">
            <a:avLst/>
          </a:prstGeom>
          <a:noFill/>
          <a:ln>
            <a:noFill/>
          </a:ln>
        </p:spPr>
        <p:txBody>
          <a:bodyPr anchorCtr="0" anchor="ctr" bIns="91425" lIns="91425" rIns="91425" tIns="91425">
            <a:noAutofit/>
          </a:bodyPr>
          <a:lstStyle/>
          <a:p>
            <a:pPr lvl="0" rtl="0">
              <a:spcBef>
                <a:spcPts val="0"/>
              </a:spcBef>
              <a:buNone/>
            </a:pPr>
            <a:r>
              <a:rPr lang="es"/>
              <a:t>String[] columns = {“title”};</a:t>
            </a:r>
          </a:p>
          <a:p>
            <a:pPr lvl="0" rtl="0">
              <a:spcBef>
                <a:spcPts val="0"/>
              </a:spcBef>
              <a:buNone/>
            </a:pPr>
            <a:r>
              <a:rPr lang="es"/>
              <a:t>String[] parms = {“9”};</a:t>
            </a:r>
          </a:p>
          <a:p>
            <a:pPr lvl="0" rtl="0">
              <a:spcBef>
                <a:spcPts val="0"/>
              </a:spcBef>
              <a:buNone/>
            </a:pPr>
            <a:r>
              <a:rPr lang="es"/>
              <a:t>Cursor result =</a:t>
            </a:r>
          </a:p>
          <a:p>
            <a:pPr lvl="0" rtl="0">
              <a:spcBef>
                <a:spcPts val="0"/>
              </a:spcBef>
              <a:buNone/>
            </a:pPr>
            <a:r>
              <a:rPr lang="es"/>
              <a:t>db.query(“film”, columns, “value=?”, parms, null, null, null);</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353" name="Shape 35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354" name="Shape 354"/>
          <p:cNvSpPr txBox="1"/>
          <p:nvPr/>
        </p:nvSpPr>
        <p:spPr>
          <a:xfrm>
            <a:off x="1178700" y="1395600"/>
            <a:ext cx="6786600" cy="3241500"/>
          </a:xfrm>
          <a:prstGeom prst="rect">
            <a:avLst/>
          </a:prstGeom>
          <a:noFill/>
          <a:ln>
            <a:noFill/>
          </a:ln>
        </p:spPr>
        <p:txBody>
          <a:bodyPr anchorCtr="0" anchor="ctr" bIns="91425" lIns="91425" rIns="91425" tIns="91425">
            <a:noAutofit/>
          </a:bodyPr>
          <a:lstStyle/>
          <a:p>
            <a:pPr lvl="0" rtl="0">
              <a:spcBef>
                <a:spcPts val="0"/>
              </a:spcBef>
              <a:buNone/>
            </a:pPr>
            <a:r>
              <a:rPr lang="es"/>
              <a:t>• </a:t>
            </a:r>
            <a:r>
              <a:rPr lang="es">
                <a:latin typeface="Roboto"/>
                <a:ea typeface="Roboto"/>
                <a:cs typeface="Roboto"/>
                <a:sym typeface="Roboto"/>
              </a:rPr>
              <a:t>Después de ejecutar una consulta obtenemos un objeto Cursor.</a:t>
            </a:r>
          </a:p>
          <a:p>
            <a:pPr lvl="0" rtl="0">
              <a:spcBef>
                <a:spcPts val="0"/>
              </a:spcBef>
              <a:buNone/>
            </a:pPr>
            <a:r>
              <a:rPr lang="es">
                <a:latin typeface="Roboto"/>
                <a:ea typeface="Roboto"/>
                <a:cs typeface="Roboto"/>
                <a:sym typeface="Roboto"/>
              </a:rPr>
              <a:t>• Con un Cursor podemos:</a:t>
            </a:r>
          </a:p>
          <a:p>
            <a:pPr lvl="0" rtl="0">
              <a:spcBef>
                <a:spcPts val="0"/>
              </a:spcBef>
              <a:buNone/>
            </a:pPr>
            <a:r>
              <a:rPr lang="es">
                <a:latin typeface="Roboto"/>
                <a:ea typeface="Roboto"/>
                <a:cs typeface="Roboto"/>
                <a:sym typeface="Roboto"/>
              </a:rPr>
              <a:t>• Saber cuantas filas nos ha devuelto: getCount()</a:t>
            </a:r>
          </a:p>
          <a:p>
            <a:pPr lvl="0" rtl="0">
              <a:spcBef>
                <a:spcPts val="0"/>
              </a:spcBef>
              <a:buNone/>
            </a:pPr>
            <a:r>
              <a:rPr lang="es">
                <a:latin typeface="Roboto"/>
                <a:ea typeface="Roboto"/>
                <a:cs typeface="Roboto"/>
                <a:sym typeface="Roboto"/>
              </a:rPr>
              <a:t>• Iterar sobre las filas: moveToFirst(), moveToNext() y isAfterLast()</a:t>
            </a:r>
          </a:p>
          <a:p>
            <a:pPr lvl="0" rtl="0">
              <a:spcBef>
                <a:spcPts val="0"/>
              </a:spcBef>
              <a:buNone/>
            </a:pPr>
            <a:r>
              <a:rPr lang="es">
                <a:latin typeface="Roboto"/>
                <a:ea typeface="Roboto"/>
                <a:cs typeface="Roboto"/>
                <a:sym typeface="Roboto"/>
              </a:rPr>
              <a:t>• Obtener los nombres de las columnas: getColumnNames() y convertirlo</a:t>
            </a:r>
          </a:p>
          <a:p>
            <a:pPr lvl="0" rtl="0">
              <a:spcBef>
                <a:spcPts val="0"/>
              </a:spcBef>
              <a:buNone/>
            </a:pPr>
            <a:r>
              <a:rPr lang="es">
                <a:latin typeface="Roboto"/>
                <a:ea typeface="Roboto"/>
                <a:cs typeface="Roboto"/>
                <a:sym typeface="Roboto"/>
              </a:rPr>
              <a:t>en el número de columna: getColumnIndex()</a:t>
            </a:r>
          </a:p>
          <a:p>
            <a:pPr lvl="0" rtl="0">
              <a:spcBef>
                <a:spcPts val="0"/>
              </a:spcBef>
              <a:buNone/>
            </a:pPr>
            <a:r>
              <a:rPr lang="es">
                <a:latin typeface="Roboto"/>
                <a:ea typeface="Roboto"/>
                <a:cs typeface="Roboto"/>
                <a:sym typeface="Roboto"/>
              </a:rPr>
              <a:t>• Obtener el valor de una celda (Fila, Columna): getString(), getInt(), etc.</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360" name="Shape 3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361" name="Shape 361"/>
          <p:cNvSpPr txBox="1"/>
          <p:nvPr/>
        </p:nvSpPr>
        <p:spPr>
          <a:xfrm>
            <a:off x="2776975" y="1781450"/>
            <a:ext cx="5318099" cy="3000000"/>
          </a:xfrm>
          <a:prstGeom prst="rect">
            <a:avLst/>
          </a:prstGeom>
          <a:noFill/>
          <a:ln>
            <a:noFill/>
          </a:ln>
        </p:spPr>
        <p:txBody>
          <a:bodyPr anchorCtr="0" anchor="ctr" bIns="91425" lIns="91425" rIns="91425" tIns="91425">
            <a:noAutofit/>
          </a:bodyPr>
          <a:lstStyle/>
          <a:p>
            <a:pPr lvl="0" rtl="0">
              <a:spcBef>
                <a:spcPts val="0"/>
              </a:spcBef>
              <a:buNone/>
            </a:pPr>
            <a:r>
              <a:rPr lang="es"/>
              <a:t>Cursor result = db.rawQuery(“SELECT * FROM film”);</a:t>
            </a:r>
          </a:p>
          <a:p>
            <a:pPr lvl="0" rtl="0">
              <a:spcBef>
                <a:spcPts val="0"/>
              </a:spcBef>
              <a:buNone/>
            </a:pPr>
            <a:r>
              <a:rPr lang="es"/>
              <a:t>result.moveToFirst();</a:t>
            </a:r>
          </a:p>
          <a:p>
            <a:pPr lvl="0" rtl="0">
              <a:spcBef>
                <a:spcPts val="0"/>
              </a:spcBef>
              <a:buNone/>
            </a:pPr>
            <a:r>
              <a:rPr lang="es"/>
              <a:t>while(!result.isAfterLast()) {</a:t>
            </a:r>
          </a:p>
          <a:p>
            <a:pPr lvl="0" rtl="0">
              <a:spcBef>
                <a:spcPts val="0"/>
              </a:spcBef>
              <a:buNone/>
            </a:pPr>
            <a:r>
              <a:rPr lang="es"/>
              <a:t>String title = result.getString(1);</a:t>
            </a:r>
          </a:p>
          <a:p>
            <a:pPr lvl="0" rtl="0">
              <a:spcBef>
                <a:spcPts val="0"/>
              </a:spcBef>
              <a:buNone/>
            </a:pPr>
            <a:r>
              <a:rPr lang="es"/>
              <a:t>int value = result.getInt(2);</a:t>
            </a:r>
          </a:p>
          <a:p>
            <a:pPr lvl="0" rtl="0">
              <a:spcBef>
                <a:spcPts val="0"/>
              </a:spcBef>
              <a:buNone/>
            </a:pPr>
            <a:r>
              <a:rPr lang="es"/>
              <a:t>result.moveToNext();</a:t>
            </a:r>
          </a:p>
          <a:p>
            <a:pPr lvl="0" rtl="0">
              <a:spcBef>
                <a:spcPts val="0"/>
              </a:spcBef>
              <a:buNone/>
            </a:pPr>
            <a:r>
              <a:rPr lang="es"/>
              <a:t>}</a:t>
            </a:r>
          </a:p>
          <a:p>
            <a:pPr lvl="0" rtl="0">
              <a:spcBef>
                <a:spcPts val="0"/>
              </a:spcBef>
              <a:buNone/>
            </a:pPr>
            <a:r>
              <a:rPr lang="es"/>
              <a:t>result.close();</a:t>
            </a:r>
          </a:p>
        </p:txBody>
      </p:sp>
      <p:sp>
        <p:nvSpPr>
          <p:cNvPr id="362" name="Shape 362"/>
          <p:cNvSpPr txBox="1"/>
          <p:nvPr/>
        </p:nvSpPr>
        <p:spPr>
          <a:xfrm>
            <a:off x="2087100" y="16350"/>
            <a:ext cx="6794099" cy="3000000"/>
          </a:xfrm>
          <a:prstGeom prst="rect">
            <a:avLst/>
          </a:prstGeom>
          <a:noFill/>
          <a:ln>
            <a:noFill/>
          </a:ln>
        </p:spPr>
        <p:txBody>
          <a:bodyPr anchorCtr="0" anchor="ctr" bIns="91425" lIns="91425" rIns="91425" tIns="91425">
            <a:noAutofit/>
          </a:bodyPr>
          <a:lstStyle/>
          <a:p>
            <a:pPr lvl="0" rtl="0">
              <a:spcBef>
                <a:spcPts val="0"/>
              </a:spcBef>
              <a:buNone/>
            </a:pPr>
            <a:r>
              <a:rPr lang="es"/>
              <a:t>Ejemplo de como iterar utilizando un cursor obtenido a partir de rawQuery: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SHAREPREFERENCE</a:t>
            </a:r>
          </a:p>
        </p:txBody>
      </p:sp>
      <p:sp>
        <p:nvSpPr>
          <p:cNvPr id="149" name="Shape 149"/>
          <p:cNvSpPr txBox="1"/>
          <p:nvPr/>
        </p:nvSpPr>
        <p:spPr>
          <a:xfrm>
            <a:off x="820875" y="925650"/>
            <a:ext cx="7361700" cy="934500"/>
          </a:xfrm>
          <a:prstGeom prst="rect">
            <a:avLst/>
          </a:prstGeom>
          <a:noFill/>
          <a:ln>
            <a:noFill/>
          </a:ln>
        </p:spPr>
        <p:txBody>
          <a:bodyPr anchorCtr="0" anchor="t" bIns="91425" lIns="91425" rIns="91425" tIns="91425">
            <a:noAutofit/>
          </a:bodyPr>
          <a:lstStyle/>
          <a:p>
            <a:pPr lvl="0" algn="just">
              <a:spcBef>
                <a:spcPts val="0"/>
              </a:spcBef>
              <a:buNone/>
            </a:pPr>
            <a:r>
              <a:rPr lang="es" sz="1100">
                <a:latin typeface="Roboto"/>
                <a:ea typeface="Roboto"/>
                <a:cs typeface="Roboto"/>
                <a:sym typeface="Roboto"/>
              </a:rPr>
              <a:t>Una vez creado el objeto, podemos escribir valores invocando el editor() y utilizando el método </a:t>
            </a:r>
            <a:r>
              <a:rPr b="1" lang="es" sz="1100">
                <a:latin typeface="Roboto"/>
                <a:ea typeface="Roboto"/>
                <a:cs typeface="Roboto"/>
                <a:sym typeface="Roboto"/>
              </a:rPr>
              <a:t>put[tipoVariable](clave,valor)</a:t>
            </a:r>
            <a:r>
              <a:rPr lang="es" sz="1100">
                <a:latin typeface="Roboto"/>
                <a:ea typeface="Roboto"/>
                <a:cs typeface="Roboto"/>
                <a:sym typeface="Roboto"/>
              </a:rPr>
              <a:t>. Al finalizar deberemos realizar el commit para que edite la preferencia.</a:t>
            </a:r>
          </a:p>
        </p:txBody>
      </p:sp>
      <p:sp>
        <p:nvSpPr>
          <p:cNvPr id="150" name="Shape 150"/>
          <p:cNvSpPr txBox="1"/>
          <p:nvPr/>
        </p:nvSpPr>
        <p:spPr>
          <a:xfrm>
            <a:off x="2781375" y="1624225"/>
            <a:ext cx="3440700" cy="1161300"/>
          </a:xfrm>
          <a:prstGeom prst="rect">
            <a:avLst/>
          </a:prstGeom>
          <a:solidFill>
            <a:srgbClr val="FFFFFF"/>
          </a:solidFill>
          <a:ln cap="flat" cmpd="sng" w="9525">
            <a:solidFill>
              <a:srgbClr val="5B0F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000">
                <a:highlight>
                  <a:srgbClr val="FFFFFF"/>
                </a:highlight>
                <a:latin typeface="Roboto"/>
                <a:ea typeface="Roboto"/>
                <a:cs typeface="Roboto"/>
                <a:sym typeface="Roboto"/>
              </a:rPr>
              <a:t>SharedPreferences.Editor editor = preferencias.edit();</a:t>
            </a:r>
          </a:p>
          <a:p>
            <a:pPr lvl="0" rtl="0">
              <a:spcBef>
                <a:spcPts val="0"/>
              </a:spcBef>
              <a:buNone/>
            </a:pPr>
            <a:r>
              <a:rPr lang="es" sz="1000">
                <a:highlight>
                  <a:srgbClr val="FFFFFF"/>
                </a:highlight>
                <a:latin typeface="Roboto"/>
                <a:ea typeface="Roboto"/>
                <a:cs typeface="Roboto"/>
                <a:sym typeface="Roboto"/>
              </a:rPr>
              <a:t>editor.putString(</a:t>
            </a:r>
            <a:r>
              <a:rPr b="1" lang="es" sz="1000">
                <a:solidFill>
                  <a:srgbClr val="008000"/>
                </a:solidFill>
                <a:highlight>
                  <a:srgbClr val="FFFFFF"/>
                </a:highlight>
                <a:latin typeface="Roboto"/>
                <a:ea typeface="Roboto"/>
                <a:cs typeface="Roboto"/>
                <a:sym typeface="Roboto"/>
              </a:rPr>
              <a:t>"email"</a:t>
            </a:r>
            <a:r>
              <a:rPr lang="es" sz="1000">
                <a:highlight>
                  <a:srgbClr val="FFFFFF"/>
                </a:highlight>
                <a:latin typeface="Roboto"/>
                <a:ea typeface="Roboto"/>
                <a:cs typeface="Roboto"/>
                <a:sym typeface="Roboto"/>
              </a:rPr>
              <a:t>, </a:t>
            </a:r>
            <a:r>
              <a:rPr b="1" lang="es" sz="1000">
                <a:solidFill>
                  <a:srgbClr val="008000"/>
                </a:solidFill>
                <a:highlight>
                  <a:srgbClr val="FFFFFF"/>
                </a:highlight>
                <a:latin typeface="Roboto"/>
                <a:ea typeface="Roboto"/>
                <a:cs typeface="Roboto"/>
                <a:sym typeface="Roboto"/>
              </a:rPr>
              <a:t>"manel@email.com"</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editor.putString(</a:t>
            </a:r>
            <a:r>
              <a:rPr b="1" lang="es" sz="1000">
                <a:solidFill>
                  <a:srgbClr val="008000"/>
                </a:solidFill>
                <a:highlight>
                  <a:srgbClr val="FFFFFF"/>
                </a:highlight>
                <a:latin typeface="Roboto"/>
                <a:ea typeface="Roboto"/>
                <a:cs typeface="Roboto"/>
                <a:sym typeface="Roboto"/>
              </a:rPr>
              <a:t>"nombre"</a:t>
            </a:r>
            <a:r>
              <a:rPr lang="es" sz="1000">
                <a:highlight>
                  <a:srgbClr val="FFFFFF"/>
                </a:highlight>
                <a:latin typeface="Roboto"/>
                <a:ea typeface="Roboto"/>
                <a:cs typeface="Roboto"/>
                <a:sym typeface="Roboto"/>
              </a:rPr>
              <a:t>, </a:t>
            </a:r>
            <a:r>
              <a:rPr b="1" lang="es" sz="1000">
                <a:solidFill>
                  <a:srgbClr val="008000"/>
                </a:solidFill>
                <a:highlight>
                  <a:srgbClr val="FFFFFF"/>
                </a:highlight>
                <a:latin typeface="Roboto"/>
                <a:ea typeface="Roboto"/>
                <a:cs typeface="Roboto"/>
                <a:sym typeface="Roboto"/>
              </a:rPr>
              <a:t>"Manel Cabezas"</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editor.commit();</a:t>
            </a:r>
          </a:p>
        </p:txBody>
      </p:sp>
      <p:sp>
        <p:nvSpPr>
          <p:cNvPr id="151" name="Shape 151"/>
          <p:cNvSpPr txBox="1"/>
          <p:nvPr/>
        </p:nvSpPr>
        <p:spPr>
          <a:xfrm>
            <a:off x="1056650" y="3038950"/>
            <a:ext cx="7125899" cy="480299"/>
          </a:xfrm>
          <a:prstGeom prst="rect">
            <a:avLst/>
          </a:prstGeom>
          <a:noFill/>
          <a:ln>
            <a:noFill/>
          </a:ln>
        </p:spPr>
        <p:txBody>
          <a:bodyPr anchorCtr="0" anchor="t" bIns="91425" lIns="91425" rIns="91425" tIns="91425">
            <a:noAutofit/>
          </a:bodyPr>
          <a:lstStyle/>
          <a:p>
            <a:pPr lvl="0">
              <a:spcBef>
                <a:spcPts val="0"/>
              </a:spcBef>
              <a:buNone/>
            </a:pPr>
            <a:r>
              <a:rPr lang="es" sz="1200">
                <a:latin typeface="Roboto"/>
                <a:ea typeface="Roboto"/>
                <a:cs typeface="Roboto"/>
                <a:sym typeface="Roboto"/>
              </a:rPr>
              <a:t>Para recuperar la información que hemos guardado, deberemos de volver a invocar al SharePreference y utilizar el método </a:t>
            </a:r>
            <a:r>
              <a:rPr b="1" lang="es" sz="1200">
                <a:latin typeface="Roboto"/>
                <a:ea typeface="Roboto"/>
                <a:cs typeface="Roboto"/>
                <a:sym typeface="Roboto"/>
              </a:rPr>
              <a:t>get[tipoVariable](clave, valor por defecto).</a:t>
            </a:r>
          </a:p>
        </p:txBody>
      </p:sp>
      <p:sp>
        <p:nvSpPr>
          <p:cNvPr id="152" name="Shape 152"/>
          <p:cNvSpPr txBox="1"/>
          <p:nvPr/>
        </p:nvSpPr>
        <p:spPr>
          <a:xfrm>
            <a:off x="2561000" y="3597825"/>
            <a:ext cx="4117200" cy="1213799"/>
          </a:xfrm>
          <a:prstGeom prst="rect">
            <a:avLst/>
          </a:prstGeom>
          <a:solidFill>
            <a:srgbClr val="FFFFFF"/>
          </a:solidFill>
          <a:ln cap="flat" cmpd="sng" w="9525">
            <a:solidFill>
              <a:srgbClr val="5B0F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000">
                <a:highlight>
                  <a:srgbClr val="FFFFFF"/>
                </a:highlight>
                <a:latin typeface="Roboto"/>
                <a:ea typeface="Roboto"/>
                <a:cs typeface="Roboto"/>
                <a:sym typeface="Roboto"/>
              </a:rPr>
              <a:t>SharedPreferences preferencias =</a:t>
            </a:r>
          </a:p>
          <a:p>
            <a:pPr lvl="0" rtl="0">
              <a:spcBef>
                <a:spcPts val="0"/>
              </a:spcBef>
              <a:buNone/>
            </a:pPr>
            <a:r>
              <a:rPr lang="es" sz="1000">
                <a:highlight>
                  <a:srgbClr val="FFFFFF"/>
                </a:highlight>
                <a:latin typeface="Roboto"/>
                <a:ea typeface="Roboto"/>
                <a:cs typeface="Roboto"/>
                <a:sym typeface="Roboto"/>
              </a:rPr>
              <a:t>       getSharedPreferences(</a:t>
            </a:r>
            <a:r>
              <a:rPr b="1" lang="es" sz="1000">
                <a:solidFill>
                  <a:srgbClr val="008000"/>
                </a:solidFill>
                <a:highlight>
                  <a:srgbClr val="FFFFFF"/>
                </a:highlight>
                <a:latin typeface="Roboto"/>
                <a:ea typeface="Roboto"/>
                <a:cs typeface="Roboto"/>
                <a:sym typeface="Roboto"/>
              </a:rPr>
              <a:t>"MisPreferencias"</a:t>
            </a:r>
            <a:r>
              <a:rPr lang="es" sz="1000">
                <a:highlight>
                  <a:srgbClr val="FFFFFF"/>
                </a:highlight>
                <a:latin typeface="Roboto"/>
                <a:ea typeface="Roboto"/>
                <a:cs typeface="Roboto"/>
                <a:sym typeface="Roboto"/>
              </a:rPr>
              <a:t>,Context.</a:t>
            </a:r>
            <a:r>
              <a:rPr b="1" i="1" lang="es" sz="1000">
                <a:solidFill>
                  <a:srgbClr val="660E7A"/>
                </a:solidFill>
                <a:highlight>
                  <a:srgbClr val="FFFFFF"/>
                </a:highlight>
                <a:latin typeface="Roboto"/>
                <a:ea typeface="Roboto"/>
                <a:cs typeface="Roboto"/>
                <a:sym typeface="Roboto"/>
              </a:rPr>
              <a:t>MODE_PRIVATE</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String correo = preferencias.getString(</a:t>
            </a:r>
            <a:r>
              <a:rPr b="1" lang="es" sz="1000">
                <a:solidFill>
                  <a:srgbClr val="008000"/>
                </a:solidFill>
                <a:highlight>
                  <a:srgbClr val="FFFFFF"/>
                </a:highlight>
                <a:latin typeface="Roboto"/>
                <a:ea typeface="Roboto"/>
                <a:cs typeface="Roboto"/>
                <a:sym typeface="Roboto"/>
              </a:rPr>
              <a:t>"email"</a:t>
            </a:r>
            <a:r>
              <a:rPr lang="es" sz="1000">
                <a:highlight>
                  <a:srgbClr val="FFFFFF"/>
                </a:highlight>
                <a:latin typeface="Roboto"/>
                <a:ea typeface="Roboto"/>
                <a:cs typeface="Roboto"/>
                <a:sym typeface="Roboto"/>
              </a:rPr>
              <a:t>, </a:t>
            </a:r>
            <a:r>
              <a:rPr b="1" lang="es" sz="1000">
                <a:solidFill>
                  <a:srgbClr val="008000"/>
                </a:solidFill>
                <a:highlight>
                  <a:srgbClr val="FFFFFF"/>
                </a:highlight>
                <a:latin typeface="Roboto"/>
                <a:ea typeface="Roboto"/>
                <a:cs typeface="Roboto"/>
                <a:sym typeface="Roboto"/>
              </a:rPr>
              <a:t>"correo@email.com"</a:t>
            </a:r>
            <a:r>
              <a:rPr lang="es" sz="1000">
                <a:highlight>
                  <a:srgbClr val="FFFFFF"/>
                </a:highlight>
                <a:latin typeface="Roboto"/>
                <a:ea typeface="Roboto"/>
                <a:cs typeface="Roboto"/>
                <a:sym typeface="Roboto"/>
              </a:rPr>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FILE</a:t>
            </a:r>
          </a:p>
        </p:txBody>
      </p:sp>
      <p:sp>
        <p:nvSpPr>
          <p:cNvPr id="158" name="Shape 158"/>
          <p:cNvSpPr txBox="1"/>
          <p:nvPr/>
        </p:nvSpPr>
        <p:spPr>
          <a:xfrm>
            <a:off x="787300" y="873275"/>
            <a:ext cx="7334100" cy="3900900"/>
          </a:xfrm>
          <a:prstGeom prst="rect">
            <a:avLst/>
          </a:prstGeom>
          <a:noFill/>
          <a:ln>
            <a:noFill/>
          </a:ln>
        </p:spPr>
        <p:txBody>
          <a:bodyPr anchorCtr="0" anchor="ctr" bIns="91425" lIns="91425" rIns="91425" tIns="91425">
            <a:noAutofit/>
          </a:bodyPr>
          <a:lstStyle/>
          <a:p>
            <a:pPr lvl="0" rtl="0" algn="just">
              <a:lnSpc>
                <a:spcPct val="115000"/>
              </a:lnSpc>
              <a:spcBef>
                <a:spcPts val="0"/>
              </a:spcBef>
              <a:spcAft>
                <a:spcPts val="1000"/>
              </a:spcAft>
              <a:buNone/>
            </a:pPr>
            <a:r>
              <a:rPr lang="es"/>
              <a:t>•</a:t>
            </a:r>
            <a:r>
              <a:rPr lang="es" sz="1200">
                <a:latin typeface="Roboto"/>
                <a:ea typeface="Roboto"/>
                <a:cs typeface="Roboto"/>
                <a:sym typeface="Roboto"/>
              </a:rPr>
              <a:t> Podemos almacenar información de forma directa en archivos de la memoria interna del dispositivo.</a:t>
            </a:r>
          </a:p>
          <a:p>
            <a:pPr lvl="0" rtl="0" algn="just">
              <a:lnSpc>
                <a:spcPct val="115000"/>
              </a:lnSpc>
              <a:spcBef>
                <a:spcPts val="0"/>
              </a:spcBef>
              <a:spcAft>
                <a:spcPts val="1000"/>
              </a:spcAft>
              <a:buNone/>
            </a:pPr>
            <a:r>
              <a:rPr lang="es" sz="1200">
                <a:latin typeface="Roboto"/>
                <a:ea typeface="Roboto"/>
                <a:cs typeface="Roboto"/>
                <a:sym typeface="Roboto"/>
              </a:rPr>
              <a:t>• Por defecto, los archivos guardados en memoria interna son privados para tu aplicación y el resto de aplicaciones no puede acceder a estos.</a:t>
            </a:r>
          </a:p>
          <a:p>
            <a:pPr lvl="0" rtl="0" algn="just">
              <a:lnSpc>
                <a:spcPct val="115000"/>
              </a:lnSpc>
              <a:spcBef>
                <a:spcPts val="0"/>
              </a:spcBef>
              <a:spcAft>
                <a:spcPts val="1000"/>
              </a:spcAft>
              <a:buNone/>
            </a:pPr>
            <a:r>
              <a:rPr lang="es" sz="1200">
                <a:latin typeface="Roboto"/>
                <a:ea typeface="Roboto"/>
                <a:cs typeface="Roboto"/>
                <a:sym typeface="Roboto"/>
              </a:rPr>
              <a:t>• Cuando la aplicación se desinstala del dispositivo estos ficheros son eliminados.</a:t>
            </a:r>
          </a:p>
          <a:p>
            <a:pPr lvl="0" rtl="0" algn="just">
              <a:lnSpc>
                <a:spcPct val="115000"/>
              </a:lnSpc>
              <a:spcBef>
                <a:spcPts val="0"/>
              </a:spcBef>
              <a:spcAft>
                <a:spcPts val="1000"/>
              </a:spcAft>
              <a:buNone/>
            </a:pPr>
            <a:r>
              <a:rPr lang="es" sz="1200">
                <a:latin typeface="Roboto"/>
                <a:ea typeface="Roboto"/>
                <a:cs typeface="Roboto"/>
                <a:sym typeface="Roboto"/>
              </a:rPr>
              <a:t>• Para crear y escribir en un fichero privado en la memoria interna debemos seguir 3 pasos:</a:t>
            </a:r>
          </a:p>
          <a:p>
            <a:pPr indent="-304800" lvl="0" marL="457200" rtl="0" algn="just">
              <a:lnSpc>
                <a:spcPct val="115000"/>
              </a:lnSpc>
              <a:spcBef>
                <a:spcPts val="0"/>
              </a:spcBef>
              <a:spcAft>
                <a:spcPts val="1000"/>
              </a:spcAft>
              <a:buSzPct val="100000"/>
              <a:buFont typeface="Roboto"/>
              <a:buAutoNum type="arabicPeriod"/>
            </a:pPr>
            <a:r>
              <a:rPr lang="es" sz="1200">
                <a:latin typeface="Roboto"/>
                <a:ea typeface="Roboto"/>
                <a:cs typeface="Roboto"/>
                <a:sym typeface="Roboto"/>
              </a:rPr>
              <a:t>Llamar a openFileOuput() con el nombre del fichero y el modo a utilizar. Se devuelve un objeto FileOutputStream.</a:t>
            </a:r>
          </a:p>
          <a:p>
            <a:pPr indent="-304800" lvl="0" marL="457200" rtl="0" algn="just">
              <a:lnSpc>
                <a:spcPct val="115000"/>
              </a:lnSpc>
              <a:spcBef>
                <a:spcPts val="0"/>
              </a:spcBef>
              <a:spcAft>
                <a:spcPts val="1000"/>
              </a:spcAft>
              <a:buSzPct val="100000"/>
              <a:buFont typeface="Roboto"/>
              <a:buAutoNum type="arabicPeriod"/>
            </a:pPr>
            <a:r>
              <a:rPr lang="es" sz="1200">
                <a:latin typeface="Roboto"/>
                <a:ea typeface="Roboto"/>
                <a:cs typeface="Roboto"/>
                <a:sym typeface="Roboto"/>
              </a:rPr>
              <a:t>Escribir en el fichero mediante write().</a:t>
            </a:r>
          </a:p>
          <a:p>
            <a:pPr indent="-304800" lvl="0" marL="457200" rtl="0" algn="just">
              <a:lnSpc>
                <a:spcPct val="115000"/>
              </a:lnSpc>
              <a:spcBef>
                <a:spcPts val="0"/>
              </a:spcBef>
              <a:spcAft>
                <a:spcPts val="1000"/>
              </a:spcAft>
              <a:buSzPct val="100000"/>
              <a:buFont typeface="Roboto"/>
              <a:buAutoNum type="arabicPeriod"/>
            </a:pPr>
            <a:r>
              <a:rPr lang="es" sz="1200">
                <a:latin typeface="Roboto"/>
                <a:ea typeface="Roboto"/>
                <a:cs typeface="Roboto"/>
                <a:sym typeface="Roboto"/>
              </a:rPr>
              <a:t>Cerrar el stream mediante close().</a:t>
            </a:r>
          </a:p>
          <a:p>
            <a:pPr lvl="0" rtl="0" algn="just">
              <a:lnSpc>
                <a:spcPct val="115000"/>
              </a:lnSpc>
              <a:spcBef>
                <a:spcPts val="0"/>
              </a:spcBef>
              <a:spcAft>
                <a:spcPts val="1000"/>
              </a:spcAft>
              <a:buNone/>
            </a:pPr>
            <a:r>
              <a:t/>
            </a:r>
            <a:endParaRPr sz="1200">
              <a:latin typeface="Roboto"/>
              <a:ea typeface="Roboto"/>
              <a:cs typeface="Roboto"/>
              <a:sym typeface="Roboto"/>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FILE.ESCRITURA</a:t>
            </a:r>
          </a:p>
        </p:txBody>
      </p:sp>
      <p:sp>
        <p:nvSpPr>
          <p:cNvPr id="164" name="Shape 16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165" name="Shape 165"/>
          <p:cNvSpPr txBox="1"/>
          <p:nvPr/>
        </p:nvSpPr>
        <p:spPr>
          <a:xfrm>
            <a:off x="497000" y="777225"/>
            <a:ext cx="8130899" cy="2296800"/>
          </a:xfrm>
          <a:prstGeom prst="rect">
            <a:avLst/>
          </a:prstGeom>
          <a:noFill/>
          <a:ln>
            <a:noFill/>
          </a:ln>
        </p:spPr>
        <p:txBody>
          <a:bodyPr anchorCtr="0" anchor="ctr" bIns="91425" lIns="91425" rIns="91425" tIns="91425">
            <a:noAutofit/>
          </a:bodyPr>
          <a:lstStyle/>
          <a:p>
            <a:pPr lvl="0" rtl="0" algn="just">
              <a:lnSpc>
                <a:spcPct val="115000"/>
              </a:lnSpc>
              <a:spcBef>
                <a:spcPts val="0"/>
              </a:spcBef>
              <a:spcAft>
                <a:spcPts val="1000"/>
              </a:spcAft>
              <a:buNone/>
            </a:pPr>
            <a:r>
              <a:rPr lang="es" sz="1200">
                <a:latin typeface="Roboto"/>
                <a:ea typeface="Roboto"/>
                <a:cs typeface="Roboto"/>
                <a:sym typeface="Roboto"/>
              </a:rPr>
              <a:t>Android dispone del método </a:t>
            </a:r>
            <a:r>
              <a:rPr b="1" lang="es" sz="1200">
                <a:latin typeface="Roboto"/>
                <a:ea typeface="Roboto"/>
                <a:cs typeface="Roboto"/>
                <a:sym typeface="Roboto"/>
              </a:rPr>
              <a:t>openFileOutput()</a:t>
            </a:r>
            <a:r>
              <a:rPr lang="es" sz="1200">
                <a:latin typeface="Roboto"/>
                <a:ea typeface="Roboto"/>
                <a:cs typeface="Roboto"/>
                <a:sym typeface="Roboto"/>
              </a:rPr>
              <a:t>, que recibe como parámetros el nombre del fichero y el modo de acceso al mismo. Este modo de acceso puede ser:</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MODE_PRIVATE: es el valor por defecto, que únicamente permite el acceso privado desde nuestra aplicación.</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MODE_APPEND: permite añadir datos a un fichero ya existente.</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MODE_WORLD_READABLE: permite a otras aplicaciones leer el fichero.</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MODE_WORLD_WRITABLE: permite a otras aplicaciones escribir en el fichero.</a:t>
            </a:r>
          </a:p>
          <a:p>
            <a:pPr lvl="0" rtl="0" algn="just">
              <a:lnSpc>
                <a:spcPct val="115000"/>
              </a:lnSpc>
              <a:spcBef>
                <a:spcPts val="0"/>
              </a:spcBef>
              <a:spcAft>
                <a:spcPts val="1000"/>
              </a:spcAft>
              <a:buNone/>
            </a:pPr>
            <a:r>
              <a:t/>
            </a:r>
            <a:endParaRPr sz="1200">
              <a:latin typeface="Roboto"/>
              <a:ea typeface="Roboto"/>
              <a:cs typeface="Roboto"/>
              <a:sym typeface="Roboto"/>
            </a:endParaRPr>
          </a:p>
        </p:txBody>
      </p:sp>
      <p:sp>
        <p:nvSpPr>
          <p:cNvPr id="166" name="Shape 166"/>
          <p:cNvSpPr txBox="1"/>
          <p:nvPr/>
        </p:nvSpPr>
        <p:spPr>
          <a:xfrm>
            <a:off x="497000" y="2619800"/>
            <a:ext cx="8130899" cy="951899"/>
          </a:xfrm>
          <a:prstGeom prst="rect">
            <a:avLst/>
          </a:prstGeom>
          <a:noFill/>
          <a:ln>
            <a:noFill/>
          </a:ln>
        </p:spPr>
        <p:txBody>
          <a:bodyPr anchorCtr="0" anchor="ctr" bIns="91425" lIns="91425" rIns="91425" tIns="91425">
            <a:noAutofit/>
          </a:bodyPr>
          <a:lstStyle/>
          <a:p>
            <a:pPr lvl="0" rtl="0" algn="just">
              <a:lnSpc>
                <a:spcPct val="115000"/>
              </a:lnSpc>
              <a:spcBef>
                <a:spcPts val="0"/>
              </a:spcBef>
              <a:buNone/>
            </a:pPr>
            <a:r>
              <a:rPr lang="es" sz="1200">
                <a:latin typeface="Roboto"/>
                <a:ea typeface="Roboto"/>
                <a:cs typeface="Roboto"/>
                <a:sym typeface="Roboto"/>
              </a:rPr>
              <a:t>El método </a:t>
            </a:r>
            <a:r>
              <a:rPr b="1" lang="es" sz="1200">
                <a:latin typeface="Roboto"/>
                <a:ea typeface="Roboto"/>
                <a:cs typeface="Roboto"/>
                <a:sym typeface="Roboto"/>
              </a:rPr>
              <a:t>openFileOutput()</a:t>
            </a:r>
            <a:r>
              <a:rPr lang="es" sz="1200">
                <a:latin typeface="Roboto"/>
                <a:ea typeface="Roboto"/>
                <a:cs typeface="Roboto"/>
                <a:sym typeface="Roboto"/>
              </a:rPr>
              <a:t> devuelve una referencia a un objeto de tipo stream de Java asociado al fichero a partir del cual podemos utilizar los métodos de manipulación de ficheros tradicionales del lenguaje Java. Además este fichero interno será almacenado sin que podamos cambiar su ubicación. Otra característica es que el fichero se elimina con la desinstalación de la aplicación.</a:t>
            </a:r>
          </a:p>
        </p:txBody>
      </p:sp>
      <p:sp>
        <p:nvSpPr>
          <p:cNvPr id="167" name="Shape 167"/>
          <p:cNvSpPr txBox="1"/>
          <p:nvPr/>
        </p:nvSpPr>
        <p:spPr>
          <a:xfrm>
            <a:off x="3868550" y="3353300"/>
            <a:ext cx="3755100" cy="1685400"/>
          </a:xfrm>
          <a:prstGeom prst="rect">
            <a:avLst/>
          </a:prstGeom>
          <a:solidFill>
            <a:srgbClr val="FFFFFF"/>
          </a:solidFill>
          <a:ln cap="flat" cmpd="sng" w="9525">
            <a:solidFill>
              <a:srgbClr val="5B0F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s" sz="900">
                <a:solidFill>
                  <a:srgbClr val="000080"/>
                </a:solidFill>
                <a:highlight>
                  <a:srgbClr val="FFFFFF"/>
                </a:highlight>
                <a:latin typeface="Roboto"/>
                <a:ea typeface="Roboto"/>
                <a:cs typeface="Roboto"/>
                <a:sym typeface="Roboto"/>
              </a:rPr>
              <a:t>try </a:t>
            </a: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   OutputStreamWriter fileout =</a:t>
            </a:r>
          </a:p>
          <a:p>
            <a:pPr lvl="0" rtl="0">
              <a:spcBef>
                <a:spcPts val="0"/>
              </a:spcBef>
              <a:buNone/>
            </a:pP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new </a:t>
            </a:r>
            <a:r>
              <a:rPr lang="es" sz="900">
                <a:highlight>
                  <a:srgbClr val="FFFFFF"/>
                </a:highlight>
                <a:latin typeface="Roboto"/>
                <a:ea typeface="Roboto"/>
                <a:cs typeface="Roboto"/>
                <a:sym typeface="Roboto"/>
              </a:rPr>
              <a:t>OutputStreamWriter(</a:t>
            </a:r>
            <a:r>
              <a:rPr b="1" lang="es" sz="900">
                <a:highlight>
                  <a:srgbClr val="FFFFFF"/>
                </a:highlight>
                <a:latin typeface="Roboto"/>
                <a:ea typeface="Roboto"/>
                <a:cs typeface="Roboto"/>
                <a:sym typeface="Roboto"/>
              </a:rPr>
              <a:t>openFileOutput</a:t>
            </a:r>
            <a:r>
              <a:rPr lang="es" sz="900">
                <a:highlight>
                  <a:srgbClr val="FFFFFF"/>
                </a:highlight>
                <a:latin typeface="Roboto"/>
                <a:ea typeface="Roboto"/>
                <a:cs typeface="Roboto"/>
                <a:sym typeface="Roboto"/>
              </a:rPr>
              <a:t>(</a:t>
            </a:r>
            <a:r>
              <a:rPr b="1" lang="es" sz="900">
                <a:solidFill>
                  <a:srgbClr val="008000"/>
                </a:solidFill>
                <a:highlight>
                  <a:srgbClr val="FFFFFF"/>
                </a:highlight>
                <a:latin typeface="Roboto"/>
                <a:ea typeface="Roboto"/>
                <a:cs typeface="Roboto"/>
                <a:sym typeface="Roboto"/>
              </a:rPr>
              <a:t>"file.txt"</a:t>
            </a: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                   Context.</a:t>
            </a:r>
            <a:r>
              <a:rPr b="1" i="1" lang="es" sz="900">
                <a:solidFill>
                  <a:srgbClr val="660E7A"/>
                </a:solidFill>
                <a:highlight>
                  <a:srgbClr val="FFFFFF"/>
                </a:highlight>
                <a:latin typeface="Roboto"/>
                <a:ea typeface="Roboto"/>
                <a:cs typeface="Roboto"/>
                <a:sym typeface="Roboto"/>
              </a:rPr>
              <a:t>MODE_PRIVATE</a:t>
            </a: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   fileout.write(</a:t>
            </a:r>
            <a:r>
              <a:rPr b="1" lang="es" sz="900">
                <a:solidFill>
                  <a:srgbClr val="008000"/>
                </a:solidFill>
                <a:highlight>
                  <a:srgbClr val="FFFFFF"/>
                </a:highlight>
                <a:latin typeface="Roboto"/>
                <a:ea typeface="Roboto"/>
                <a:cs typeface="Roboto"/>
                <a:sym typeface="Roboto"/>
              </a:rPr>
              <a:t>"Nos encontramos en el curso de Android en CIFO"</a:t>
            </a: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   fileout.close();</a:t>
            </a:r>
          </a:p>
          <a:p>
            <a:pPr lvl="0" rtl="0">
              <a:spcBef>
                <a:spcPts val="0"/>
              </a:spcBef>
              <a:buNone/>
            </a:pP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catch </a:t>
            </a:r>
            <a:r>
              <a:rPr lang="es" sz="900">
                <a:highlight>
                  <a:srgbClr val="FFFFFF"/>
                </a:highlight>
                <a:latin typeface="Roboto"/>
                <a:ea typeface="Roboto"/>
                <a:cs typeface="Roboto"/>
                <a:sym typeface="Roboto"/>
              </a:rPr>
              <a:t>(Exception excepcion) {</a:t>
            </a:r>
          </a:p>
          <a:p>
            <a:pPr lvl="0" rtl="0">
              <a:spcBef>
                <a:spcPts val="0"/>
              </a:spcBef>
              <a:buNone/>
            </a:pPr>
            <a:r>
              <a:rPr lang="es" sz="900">
                <a:highlight>
                  <a:srgbClr val="FFFFFF"/>
                </a:highlight>
                <a:latin typeface="Roboto"/>
                <a:ea typeface="Roboto"/>
                <a:cs typeface="Roboto"/>
                <a:sym typeface="Roboto"/>
              </a:rPr>
              <a:t>   Log.</a:t>
            </a:r>
            <a:r>
              <a:rPr i="1" lang="es" sz="900">
                <a:highlight>
                  <a:srgbClr val="FFFFFF"/>
                </a:highlight>
                <a:latin typeface="Roboto"/>
                <a:ea typeface="Roboto"/>
                <a:cs typeface="Roboto"/>
                <a:sym typeface="Roboto"/>
              </a:rPr>
              <a:t>e</a:t>
            </a:r>
            <a:r>
              <a:rPr lang="es" sz="900">
                <a:highlight>
                  <a:srgbClr val="FFFFFF"/>
                </a:highlight>
                <a:latin typeface="Roboto"/>
                <a:ea typeface="Roboto"/>
                <a:cs typeface="Roboto"/>
                <a:sym typeface="Roboto"/>
              </a:rPr>
              <a:t>(</a:t>
            </a:r>
            <a:r>
              <a:rPr b="1" lang="es" sz="900">
                <a:solidFill>
                  <a:srgbClr val="008000"/>
                </a:solidFill>
                <a:highlight>
                  <a:srgbClr val="FFFFFF"/>
                </a:highlight>
                <a:latin typeface="Roboto"/>
                <a:ea typeface="Roboto"/>
                <a:cs typeface="Roboto"/>
                <a:sym typeface="Roboto"/>
              </a:rPr>
              <a:t>"Fichero"</a:t>
            </a:r>
            <a:r>
              <a:rPr lang="es" sz="900">
                <a:highlight>
                  <a:srgbClr val="FFFFFF"/>
                </a:highlight>
                <a:latin typeface="Roboto"/>
                <a:ea typeface="Roboto"/>
                <a:cs typeface="Roboto"/>
                <a:sym typeface="Roboto"/>
              </a:rPr>
              <a:t>, </a:t>
            </a:r>
            <a:r>
              <a:rPr b="1" lang="es" sz="900">
                <a:solidFill>
                  <a:srgbClr val="008000"/>
                </a:solidFill>
                <a:highlight>
                  <a:srgbClr val="FFFFFF"/>
                </a:highlight>
                <a:latin typeface="Roboto"/>
                <a:ea typeface="Roboto"/>
                <a:cs typeface="Roboto"/>
                <a:sym typeface="Roboto"/>
              </a:rPr>
              <a:t>"Error al escribir fichero en memoria interna"</a:t>
            </a: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a:t>
            </a:r>
          </a:p>
        </p:txBody>
      </p:sp>
      <p:sp>
        <p:nvSpPr>
          <p:cNvPr id="168" name="Shape 168"/>
          <p:cNvSpPr txBox="1"/>
          <p:nvPr/>
        </p:nvSpPr>
        <p:spPr>
          <a:xfrm>
            <a:off x="646200" y="3894750"/>
            <a:ext cx="3065100" cy="375600"/>
          </a:xfrm>
          <a:prstGeom prst="rect">
            <a:avLst/>
          </a:prstGeom>
          <a:noFill/>
          <a:ln>
            <a:noFill/>
          </a:ln>
        </p:spPr>
        <p:txBody>
          <a:bodyPr anchorCtr="0" anchor="t" bIns="91425" lIns="91425" rIns="91425" tIns="91425">
            <a:noAutofit/>
          </a:bodyPr>
          <a:lstStyle/>
          <a:p>
            <a:pPr lvl="0" rtl="0" algn="ctr">
              <a:spcBef>
                <a:spcPts val="0"/>
              </a:spcBef>
              <a:buNone/>
            </a:pPr>
            <a:r>
              <a:rPr lang="es"/>
              <a:t>ALMACENAMIENTO EN:</a:t>
            </a:r>
          </a:p>
          <a:p>
            <a:pPr lvl="0">
              <a:spcBef>
                <a:spcPts val="0"/>
              </a:spcBef>
              <a:buNone/>
            </a:pPr>
            <a:r>
              <a:rPr lang="es" sz="1000">
                <a:latin typeface="Roboto"/>
                <a:ea typeface="Roboto"/>
                <a:cs typeface="Roboto"/>
                <a:sym typeface="Roboto"/>
              </a:rPr>
              <a:t>data/data/[nombre package]/files/[nombre fichero]</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FILE LECTURA</a:t>
            </a:r>
          </a:p>
        </p:txBody>
      </p:sp>
      <p:sp>
        <p:nvSpPr>
          <p:cNvPr id="174" name="Shape 174"/>
          <p:cNvSpPr txBox="1"/>
          <p:nvPr/>
        </p:nvSpPr>
        <p:spPr>
          <a:xfrm>
            <a:off x="654950" y="951850"/>
            <a:ext cx="7745699" cy="646199"/>
          </a:xfrm>
          <a:prstGeom prst="rect">
            <a:avLst/>
          </a:prstGeom>
          <a:noFill/>
          <a:ln>
            <a:noFill/>
          </a:ln>
        </p:spPr>
        <p:txBody>
          <a:bodyPr anchorCtr="0" anchor="t" bIns="91425" lIns="91425" rIns="91425" tIns="91425">
            <a:noAutofit/>
          </a:bodyPr>
          <a:lstStyle/>
          <a:p>
            <a:pPr lvl="0" algn="just">
              <a:lnSpc>
                <a:spcPct val="115000"/>
              </a:lnSpc>
              <a:spcBef>
                <a:spcPts val="0"/>
              </a:spcBef>
              <a:buNone/>
            </a:pPr>
            <a:r>
              <a:rPr lang="es" sz="1200">
                <a:latin typeface="Roboto"/>
                <a:ea typeface="Roboto"/>
                <a:cs typeface="Roboto"/>
                <a:sym typeface="Roboto"/>
              </a:rPr>
              <a:t>Para la lectura de ficheros procedemos de forma similar a la escritura, pero esta vez utilizando el método openFileInput ()</a:t>
            </a:r>
          </a:p>
        </p:txBody>
      </p:sp>
      <p:sp>
        <p:nvSpPr>
          <p:cNvPr id="175" name="Shape 175"/>
          <p:cNvSpPr txBox="1"/>
          <p:nvPr/>
        </p:nvSpPr>
        <p:spPr>
          <a:xfrm>
            <a:off x="2145000" y="1459300"/>
            <a:ext cx="3976500" cy="2007600"/>
          </a:xfrm>
          <a:prstGeom prst="rect">
            <a:avLst/>
          </a:prstGeom>
          <a:solidFill>
            <a:srgbClr val="FFFFFF"/>
          </a:solidFill>
          <a:ln cap="flat" cmpd="sng" w="9525">
            <a:solidFill>
              <a:srgbClr val="5B0F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s" sz="1000">
                <a:solidFill>
                  <a:srgbClr val="000080"/>
                </a:solidFill>
                <a:highlight>
                  <a:srgbClr val="FFFFFF"/>
                </a:highlight>
                <a:latin typeface="Roboto"/>
                <a:ea typeface="Roboto"/>
                <a:cs typeface="Roboto"/>
                <a:sym typeface="Roboto"/>
              </a:rPr>
              <a:t>try</a:t>
            </a:r>
          </a:p>
          <a:p>
            <a:pPr lvl="0" rtl="0">
              <a:spcBef>
                <a:spcPts val="0"/>
              </a:spcBef>
              <a:buNone/>
            </a:pP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   BufferedReader filein = </a:t>
            </a:r>
            <a:r>
              <a:rPr b="1" lang="es" sz="1000">
                <a:solidFill>
                  <a:srgbClr val="000080"/>
                </a:solidFill>
                <a:highlight>
                  <a:srgbClr val="FFFFFF"/>
                </a:highlight>
                <a:latin typeface="Roboto"/>
                <a:ea typeface="Roboto"/>
                <a:cs typeface="Roboto"/>
                <a:sym typeface="Roboto"/>
              </a:rPr>
              <a:t>new </a:t>
            </a:r>
            <a:r>
              <a:rPr lang="es" sz="1000">
                <a:highlight>
                  <a:srgbClr val="FFFFFF"/>
                </a:highlight>
                <a:latin typeface="Roboto"/>
                <a:ea typeface="Roboto"/>
                <a:cs typeface="Roboto"/>
                <a:sym typeface="Roboto"/>
              </a:rPr>
              <a:t>BufferedReader(</a:t>
            </a:r>
          </a:p>
          <a:p>
            <a:pPr lvl="0" rtl="0">
              <a:spcBef>
                <a:spcPts val="0"/>
              </a:spcBef>
              <a:buNone/>
            </a:pPr>
            <a:r>
              <a:rPr lang="es" sz="1000">
                <a:highlight>
                  <a:srgbClr val="FFFFFF"/>
                </a:highlight>
                <a:latin typeface="Roboto"/>
                <a:ea typeface="Roboto"/>
                <a:cs typeface="Roboto"/>
                <a:sym typeface="Roboto"/>
              </a:rPr>
              <a:t>           </a:t>
            </a:r>
            <a:r>
              <a:rPr b="1" lang="es" sz="1000">
                <a:solidFill>
                  <a:srgbClr val="000080"/>
                </a:solidFill>
                <a:highlight>
                  <a:srgbClr val="FFFFFF"/>
                </a:highlight>
                <a:latin typeface="Roboto"/>
                <a:ea typeface="Roboto"/>
                <a:cs typeface="Roboto"/>
                <a:sym typeface="Roboto"/>
              </a:rPr>
              <a:t>new </a:t>
            </a:r>
            <a:r>
              <a:rPr lang="es" sz="1000">
                <a:highlight>
                  <a:srgbClr val="FFFFFF"/>
                </a:highlight>
                <a:latin typeface="Roboto"/>
                <a:ea typeface="Roboto"/>
                <a:cs typeface="Roboto"/>
                <a:sym typeface="Roboto"/>
              </a:rPr>
              <a:t>InputStreamReader(openFileInput(</a:t>
            </a:r>
            <a:r>
              <a:rPr b="1" lang="es" sz="1000">
                <a:solidFill>
                  <a:srgbClr val="008000"/>
                </a:solidFill>
                <a:highlight>
                  <a:srgbClr val="FFFFFF"/>
                </a:highlight>
                <a:latin typeface="Roboto"/>
                <a:ea typeface="Roboto"/>
                <a:cs typeface="Roboto"/>
                <a:sym typeface="Roboto"/>
              </a:rPr>
              <a:t>"file.txt"</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   String texto = filein.readLine();</a:t>
            </a:r>
          </a:p>
          <a:p>
            <a:pPr lvl="0" rtl="0">
              <a:spcBef>
                <a:spcPts val="0"/>
              </a:spcBef>
              <a:buNone/>
            </a:pPr>
            <a:r>
              <a:rPr lang="es" sz="1000">
                <a:highlight>
                  <a:srgbClr val="FFFFFF"/>
                </a:highlight>
                <a:latin typeface="Roboto"/>
                <a:ea typeface="Roboto"/>
                <a:cs typeface="Roboto"/>
                <a:sym typeface="Roboto"/>
              </a:rPr>
              <a:t>   filein.close();</a:t>
            </a:r>
          </a:p>
          <a:p>
            <a:pPr lvl="0" rtl="0">
              <a:spcBef>
                <a:spcPts val="0"/>
              </a:spcBef>
              <a:buNone/>
            </a:pPr>
            <a:r>
              <a:rPr lang="es" sz="1000">
                <a:highlight>
                  <a:srgbClr val="FFFFFF"/>
                </a:highlight>
                <a:latin typeface="Roboto"/>
                <a:ea typeface="Roboto"/>
                <a:cs typeface="Roboto"/>
                <a:sym typeface="Roboto"/>
              </a:rPr>
              <a:t>}</a:t>
            </a:r>
          </a:p>
          <a:p>
            <a:pPr lvl="0" rtl="0">
              <a:spcBef>
                <a:spcPts val="0"/>
              </a:spcBef>
              <a:buNone/>
            </a:pPr>
            <a:r>
              <a:rPr b="1" lang="es" sz="1000">
                <a:solidFill>
                  <a:srgbClr val="000080"/>
                </a:solidFill>
                <a:highlight>
                  <a:srgbClr val="FFFFFF"/>
                </a:highlight>
                <a:latin typeface="Roboto"/>
                <a:ea typeface="Roboto"/>
                <a:cs typeface="Roboto"/>
                <a:sym typeface="Roboto"/>
              </a:rPr>
              <a:t>catch </a:t>
            </a:r>
            <a:r>
              <a:rPr lang="es" sz="1000">
                <a:highlight>
                  <a:srgbClr val="FFFFFF"/>
                </a:highlight>
                <a:latin typeface="Roboto"/>
                <a:ea typeface="Roboto"/>
                <a:cs typeface="Roboto"/>
                <a:sym typeface="Roboto"/>
              </a:rPr>
              <a:t>(Exception ex)</a:t>
            </a:r>
          </a:p>
          <a:p>
            <a:pPr lvl="0" rtl="0">
              <a:spcBef>
                <a:spcPts val="0"/>
              </a:spcBef>
              <a:buNone/>
            </a:pP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   Log.</a:t>
            </a:r>
            <a:r>
              <a:rPr i="1" lang="es" sz="1000">
                <a:highlight>
                  <a:srgbClr val="FFFFFF"/>
                </a:highlight>
                <a:latin typeface="Roboto"/>
                <a:ea typeface="Roboto"/>
                <a:cs typeface="Roboto"/>
                <a:sym typeface="Roboto"/>
              </a:rPr>
              <a:t>e</a:t>
            </a:r>
            <a:r>
              <a:rPr lang="es" sz="1000">
                <a:highlight>
                  <a:srgbClr val="FFFFFF"/>
                </a:highlight>
                <a:latin typeface="Roboto"/>
                <a:ea typeface="Roboto"/>
                <a:cs typeface="Roboto"/>
                <a:sym typeface="Roboto"/>
              </a:rPr>
              <a:t>(</a:t>
            </a:r>
            <a:r>
              <a:rPr b="1" lang="es" sz="1000">
                <a:solidFill>
                  <a:srgbClr val="008000"/>
                </a:solidFill>
                <a:highlight>
                  <a:srgbClr val="FFFFFF"/>
                </a:highlight>
                <a:latin typeface="Roboto"/>
                <a:ea typeface="Roboto"/>
                <a:cs typeface="Roboto"/>
                <a:sym typeface="Roboto"/>
              </a:rPr>
              <a:t>"Ficheros"</a:t>
            </a:r>
            <a:r>
              <a:rPr lang="es" sz="1000">
                <a:highlight>
                  <a:srgbClr val="FFFFFF"/>
                </a:highlight>
                <a:latin typeface="Roboto"/>
                <a:ea typeface="Roboto"/>
                <a:cs typeface="Roboto"/>
                <a:sym typeface="Roboto"/>
              </a:rPr>
              <a:t>, </a:t>
            </a:r>
            <a:r>
              <a:rPr b="1" lang="es" sz="1000">
                <a:solidFill>
                  <a:srgbClr val="008000"/>
                </a:solidFill>
                <a:highlight>
                  <a:srgbClr val="FFFFFF"/>
                </a:highlight>
                <a:latin typeface="Roboto"/>
                <a:ea typeface="Roboto"/>
                <a:cs typeface="Roboto"/>
                <a:sym typeface="Roboto"/>
              </a:rPr>
              <a:t>"Error al leer fichero de memoria interna"</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a:t>
            </a:r>
          </a:p>
        </p:txBody>
      </p:sp>
      <p:sp>
        <p:nvSpPr>
          <p:cNvPr id="176" name="Shape 176"/>
          <p:cNvSpPr txBox="1"/>
          <p:nvPr/>
        </p:nvSpPr>
        <p:spPr>
          <a:xfrm>
            <a:off x="918150" y="3397000"/>
            <a:ext cx="7186800" cy="1458299"/>
          </a:xfrm>
          <a:prstGeom prst="rect">
            <a:avLst/>
          </a:prstGeom>
          <a:noFill/>
          <a:ln>
            <a:noFill/>
          </a:ln>
        </p:spPr>
        <p:txBody>
          <a:bodyPr anchorCtr="0" anchor="ctr" bIns="91425" lIns="91425" rIns="91425" tIns="91425">
            <a:noAutofit/>
          </a:bodyPr>
          <a:lstStyle/>
          <a:p>
            <a:pPr lvl="0" rtl="0" algn="just">
              <a:lnSpc>
                <a:spcPct val="115000"/>
              </a:lnSpc>
              <a:spcBef>
                <a:spcPts val="0"/>
              </a:spcBef>
              <a:buNone/>
            </a:pPr>
            <a:r>
              <a:rPr lang="es" sz="1200">
                <a:latin typeface="Roboto"/>
                <a:ea typeface="Roboto"/>
                <a:cs typeface="Roboto"/>
                <a:sym typeface="Roboto"/>
              </a:rPr>
              <a:t>Si queremos guardar un fichero estático en la aplicación en tiempo de compilación, debemos guardarlo en res/raw. De esta forma podremos abrirlo con openRawResource() pasándole el id asociado en R.raw.&lt;filename&gt;. Esto devuelve un InputStream que podremos utilizar para leer el fichero.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BASES DE DATOS</a:t>
            </a:r>
          </a:p>
        </p:txBody>
      </p:sp>
      <p:sp>
        <p:nvSpPr>
          <p:cNvPr id="182" name="Shape 18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183" name="Shape 183"/>
          <p:cNvSpPr txBox="1"/>
          <p:nvPr/>
        </p:nvSpPr>
        <p:spPr>
          <a:xfrm>
            <a:off x="1044750" y="820850"/>
            <a:ext cx="6933599" cy="654899"/>
          </a:xfrm>
          <a:prstGeom prst="rect">
            <a:avLst/>
          </a:prstGeom>
          <a:noFill/>
          <a:ln>
            <a:noFill/>
          </a:ln>
        </p:spPr>
        <p:txBody>
          <a:bodyPr anchorCtr="0" anchor="t" bIns="91425" lIns="91425" rIns="91425" tIns="91425">
            <a:noAutofit/>
          </a:bodyPr>
          <a:lstStyle/>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En Android las bases de datos son archivos privados y solamente la aplicación puede acceder a los datos y escribir en ellos. </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Para compartir y permitir opciones de CRUD en la base de datos se debiera de implementar un Content Provider, mecanismo generado por Android para compartir información entre aplicaciones.</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En android la base de datos tiene la extension .db</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Para la implementación de base de datos en Android al igual que IOS se utiliza una librería ligera que es SQLite.</a:t>
            </a:r>
          </a:p>
          <a:p>
            <a:pPr indent="-304800" lvl="0" marL="457200" rtl="0" algn="just">
              <a:lnSpc>
                <a:spcPct val="115000"/>
              </a:lnSpc>
              <a:spcBef>
                <a:spcPts val="0"/>
              </a:spcBef>
              <a:spcAft>
                <a:spcPts val="1000"/>
              </a:spcAft>
              <a:buSzPct val="109090"/>
              <a:buFont typeface="Roboto"/>
              <a:buChar char="●"/>
            </a:pPr>
            <a:r>
              <a:rPr lang="es" sz="1100">
                <a:latin typeface="Roboto"/>
                <a:ea typeface="Roboto"/>
                <a:cs typeface="Roboto"/>
                <a:sym typeface="Roboto"/>
              </a:rPr>
              <a:t>Prácticamente cualquier aplicación que necesite almacenar datos relacionales acabará utilizando bases de datos con SQL que es el lenguaje estandar para acceder y manipular las bases de datos.</a:t>
            </a:r>
          </a:p>
          <a:p>
            <a:pPr lvl="0" algn="just">
              <a:lnSpc>
                <a:spcPct val="115000"/>
              </a:lnSpc>
              <a:spcBef>
                <a:spcPts val="0"/>
              </a:spcBef>
              <a:spcAft>
                <a:spcPts val="1000"/>
              </a:spcAft>
              <a:buNone/>
            </a:pPr>
            <a:r>
              <a:t/>
            </a:r>
            <a:endParaRPr sz="1200">
              <a:latin typeface="Roboto"/>
              <a:ea typeface="Roboto"/>
              <a:cs typeface="Roboto"/>
              <a:sym typeface="Roboto"/>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t/>
            </a:r>
            <a:endParaRPr/>
          </a:p>
        </p:txBody>
      </p:sp>
      <p:sp>
        <p:nvSpPr>
          <p:cNvPr id="189" name="Shape 189"/>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190" name="Shape 190"/>
          <p:cNvSpPr txBox="1"/>
          <p:nvPr/>
        </p:nvSpPr>
        <p:spPr>
          <a:xfrm>
            <a:off x="411000" y="1016300"/>
            <a:ext cx="7954799" cy="1533600"/>
          </a:xfrm>
          <a:prstGeom prst="rect">
            <a:avLst/>
          </a:prstGeom>
          <a:noFill/>
          <a:ln>
            <a:noFill/>
          </a:ln>
        </p:spPr>
        <p:txBody>
          <a:bodyPr anchorCtr="0" anchor="ctr" bIns="91425" lIns="91425" rIns="91425" tIns="91425">
            <a:noAutofit/>
          </a:bodyPr>
          <a:lstStyle/>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Una base de datos contiene una o más tablas. Cada tabla se identifica mediante un nombre.</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Las tablas contienen filas con los diferentes valores que queremos almacenar.</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Por ejemplo la siguiente tabla podría ser un ejemplo de lo que podríamos guardar en una tabla.</a:t>
            </a:r>
          </a:p>
          <a:p>
            <a:pPr lvl="0" rtl="0" algn="just">
              <a:lnSpc>
                <a:spcPct val="115000"/>
              </a:lnSpc>
              <a:spcBef>
                <a:spcPts val="0"/>
              </a:spcBef>
              <a:spcAft>
                <a:spcPts val="1000"/>
              </a:spcAft>
              <a:buNone/>
            </a:pPr>
            <a:r>
              <a:t/>
            </a:r>
            <a:endParaRPr sz="1200">
              <a:latin typeface="Roboto"/>
              <a:ea typeface="Roboto"/>
              <a:cs typeface="Roboto"/>
              <a:sym typeface="Roboto"/>
            </a:endParaRPr>
          </a:p>
        </p:txBody>
      </p:sp>
      <p:sp>
        <p:nvSpPr>
          <p:cNvPr id="191" name="Shape 191"/>
          <p:cNvSpPr txBox="1"/>
          <p:nvPr/>
        </p:nvSpPr>
        <p:spPr>
          <a:xfrm>
            <a:off x="1196375" y="2532450"/>
            <a:ext cx="6418499" cy="1685400"/>
          </a:xfrm>
          <a:prstGeom prst="rect">
            <a:avLst/>
          </a:prstGeom>
          <a:noFill/>
          <a:ln>
            <a:noFill/>
          </a:ln>
        </p:spPr>
        <p:txBody>
          <a:bodyPr anchorCtr="0" anchor="t" bIns="91425" lIns="91425" rIns="91425" tIns="91425">
            <a:noAutofit/>
          </a:bodyPr>
          <a:lstStyle/>
          <a:p>
            <a:pPr lvl="0">
              <a:spcBef>
                <a:spcPts val="0"/>
              </a:spcBef>
              <a:buNone/>
            </a:pPr>
            <a:r>
              <a:rPr lang="es"/>
              <a:t>PONER UNA TABLA DE BASE DE DATOS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