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5B5D7AC-90DD-47A1-86CA-755B2870D12B}">
  <a:tblStyle styleId="{55B5D7AC-90DD-47A1-86CA-755B2870D12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italic.fntdata"/><Relationship Id="rId23" Type="http://schemas.openxmlformats.org/officeDocument/2006/relationships/slide" Target="slides/slide17.xml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FALTA INDICAR ENLACE A LA PALETA DE COLORES PARA CONSTRUIRLOS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346" name="Shape 34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3" name="Shape 37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74" name="Shape 37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7106" y="0"/>
            <a:ext cx="3913317" cy="6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397" y="0"/>
            <a:ext cx="1593602" cy="6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5A6B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5A6BD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oogle.com/design/spec/components/buttons-floating-action-button.html" TargetMode="External"/><Relationship Id="rId4" Type="http://schemas.openxmlformats.org/officeDocument/2006/relationships/image" Target="../media/image05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3600"/>
              <a:t>UI DESING. LA INTERFAZ GRÁFICA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3600"/>
              <a:t>DESARROLLO APP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ANDROID LOLLIPOP</a:t>
            </a: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CONTENEDORES ESPECIALES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ListView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50" y="1166796"/>
            <a:ext cx="2704249" cy="199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685150" y="934400"/>
            <a:ext cx="4820399" cy="2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El contendor ListView se encarga de crear una representación de los datos en forma vertical.</a:t>
            </a:r>
          </a:p>
          <a:p>
            <a:pPr indent="-304800" lvl="0" marL="457200" rtl="0" algn="just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Más adelante conoceremos cómo realizar la implementación de un ListView y como personalizarla.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199" y="2171050"/>
            <a:ext cx="2092700" cy="28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97750" y="3344575"/>
            <a:ext cx="2704200" cy="1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97750" y="3283475"/>
            <a:ext cx="3292199" cy="1746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s" sz="12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ListView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2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2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"@+id/listView"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2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2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2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2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2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:layout_gravity=</a:t>
            </a:r>
            <a:r>
              <a:rPr b="1" lang="es" sz="12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"center_vertical"</a:t>
            </a:r>
            <a:r>
              <a:rPr lang="es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WIDGETS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TextView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75500" y="724825"/>
            <a:ext cx="8514299" cy="4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Uno de los elementos de control más básicos de la UI en Android, es el TextView. Se usa principalmente para dibujar texto en la pantalla.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Como widget que proviene de la view, hereda los atributos principales de:</a:t>
            </a:r>
          </a:p>
          <a:p>
            <a:pPr indent="-304800" lvl="3" marL="18288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ancho		</a:t>
            </a:r>
          </a:p>
          <a:p>
            <a:pPr indent="-304800" lvl="3" marL="18288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alto</a:t>
            </a:r>
          </a:p>
          <a:p>
            <a:pPr indent="-304800" lvl="3" marL="18288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padding</a:t>
            </a:r>
          </a:p>
          <a:p>
            <a:pPr indent="-304800" lvl="3" marL="18288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margin</a:t>
            </a:r>
          </a:p>
          <a:p>
            <a:pPr indent="-304800" lvl="3" marL="18288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visibility 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Un ejemplo de uso de &lt;TextView&gt; en un layout sería: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TextView admite texto formateado con String Formatter.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Si necesitas que el texto tenga un link, se puede utilizar el atributo “autolink” y dar valores:</a:t>
            </a:r>
          </a:p>
          <a:p>
            <a:pPr indent="-304800" lvl="2" marL="13716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■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none, web, e-mail, phone, map, 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812125" y="2742000"/>
            <a:ext cx="2532299" cy="1292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TextView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"@+id/soyElTextView"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:autoLink=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"email"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:text=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"SOY EL TEXTO"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562950" y="2894850"/>
            <a:ext cx="5361899" cy="98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 REFERENCIAR EL TEXTVIEW EN JAVA Y EL METODO SETTEXT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 texto=(TextView) findViewById(R.id.</a:t>
            </a:r>
            <a:r>
              <a:rPr b="1" i="1" lang="es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soyElTextView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texto.setText(</a:t>
            </a:r>
            <a:r>
              <a:rPr b="1" lang="e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"TEXTO DESDE JAVA"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WIDGETS. EDITTEXT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45350" y="1012975"/>
            <a:ext cx="8400899" cy="11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Android nos provee como elemento de Control para la gestión de la introducción de texto del usuario el widget EditText.</a:t>
            </a:r>
          </a:p>
          <a:p>
            <a:pPr indent="-298450" lvl="0" marL="457200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Un ejemplo básico sería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100300" y="1654775"/>
            <a:ext cx="2960400" cy="1414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EditText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"@+id/mainActivity_etxtNombre"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:hint=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"@string/mainActivity_txtHint"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:inputType=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"text"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77200" y="3501775"/>
            <a:ext cx="7806899" cy="13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Podemos ver el atributo </a:t>
            </a: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hint, 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el cual nos permite informar el tipo de texto que debe de introducir el usuario.</a:t>
            </a:r>
          </a:p>
          <a:p>
            <a:pPr indent="-298450" lvl="0" marL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La propiedad inputType primeramente nos indica el tipo de texto que admite y el teclado emerge en función del tipo seleccionado. Por lo tanto si se selecciona Number, no podremos introducir texto. Esta función se aplica desde Android Lollipop.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25" y="1654775"/>
            <a:ext cx="2427675" cy="1766449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WIDGETS. SPINNER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WIDGETS.RADIOBUTTON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WIDGETS. BUTTON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39725" y="1685400"/>
            <a:ext cx="2837999" cy="122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000">
                <a:solidFill>
                  <a:srgbClr val="21212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There are three standard types of buttons:</a:t>
            </a:r>
          </a:p>
          <a:p>
            <a:pPr indent="-292100" lvl="0" marL="457200" rtl="0">
              <a:lnSpc>
                <a:spcPct val="180000"/>
              </a:lnSpc>
              <a:spcBef>
                <a:spcPts val="0"/>
              </a:spcBef>
              <a:spcAft>
                <a:spcPts val="1500"/>
              </a:spcAft>
              <a:buClr>
                <a:srgbClr val="212121"/>
              </a:buClr>
              <a:buSzPct val="100000"/>
              <a:buFont typeface="Roboto"/>
            </a:pPr>
            <a:r>
              <a:rPr lang="es" sz="1000">
                <a:solidFill>
                  <a:srgbClr val="3F51B5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Floating action button</a:t>
            </a:r>
            <a:r>
              <a:rPr lang="es" sz="1000">
                <a:solidFill>
                  <a:srgbClr val="21212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: A circular material button that lifts and displays an ink reaction on press.</a:t>
            </a:r>
          </a:p>
          <a:p>
            <a:pPr indent="-292100" lvl="0" marL="457200" rtl="0">
              <a:lnSpc>
                <a:spcPct val="180000"/>
              </a:lnSpc>
              <a:spcBef>
                <a:spcPts val="0"/>
              </a:spcBef>
              <a:spcAft>
                <a:spcPts val="1500"/>
              </a:spcAft>
              <a:buClr>
                <a:srgbClr val="212121"/>
              </a:buClr>
              <a:buSzPct val="100000"/>
              <a:buFont typeface="Roboto"/>
            </a:pPr>
            <a:r>
              <a:rPr lang="es" sz="1000">
                <a:solidFill>
                  <a:srgbClr val="21212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Raised button: A typically rectangular material button that lifts and displays ink reactions on press.</a:t>
            </a:r>
          </a:p>
          <a:p>
            <a:pPr indent="-292100" lvl="0" marL="457200" rtl="0">
              <a:lnSpc>
                <a:spcPct val="180000"/>
              </a:lnSpc>
              <a:spcBef>
                <a:spcPts val="0"/>
              </a:spcBef>
              <a:spcAft>
                <a:spcPts val="1500"/>
              </a:spcAft>
              <a:buClr>
                <a:srgbClr val="212121"/>
              </a:buClr>
              <a:buSzPct val="100000"/>
              <a:buFont typeface="Roboto"/>
            </a:pPr>
            <a:r>
              <a:rPr lang="es" sz="1000">
                <a:solidFill>
                  <a:srgbClr val="212121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Flat button: A button made of ink that displays ink reactions on press but does not lift.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275" y="3459650"/>
            <a:ext cx="2040449" cy="14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0250" y="1622300"/>
            <a:ext cx="2368349" cy="16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9050" y="1263800"/>
            <a:ext cx="2311999" cy="164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WIDGETS. IMAGEVIEW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WIDGETS. WEBVIEW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WIDGETS. VIDEOVIEW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ESTILOS MATERIAL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978050" y="978075"/>
            <a:ext cx="6750299" cy="40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Los estilos, al igual que en CSS, nos permite dar características a los widgets o pantallas.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Para la definición de los estilos debemos de generarlos desde una perspectiva general y las particularidades de los elementos definirlos en su widget o pantalla.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Los estilos pueden heredar las características de otro estilo llamando a parent.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La agrupación de estilos conformaría un theme. Android nos provee de themes de los cuales podemos heredar.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Versiones pre-lollipop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s"/>
              <a:t>Theme Holo Dark;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s"/>
              <a:t>Theme Holo Light;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Versiones lollipop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s"/>
              <a:t>Theme Material Light.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s"/>
              <a:t>Theme Material Dark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Los estilos deben definirse en la carpeta values, archivo styles.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311700" y="1355300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200"/>
              <a:t>INTRODUCCIÓN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200"/>
              <a:t>LA CLASE VIEW-VIEWGROUP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200"/>
              <a:t>CONTENEDORES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200"/>
              <a:t>WIDGETS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200"/>
              <a:t>STYLES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200"/>
              <a:t>NUEVAS VISTAS MATERIAL DESING.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es" sz="1200"/>
              <a:t>EJERCICIOS.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ESTILOS MATERIAL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00" y="707825"/>
            <a:ext cx="2468250" cy="43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676425" y="820875"/>
            <a:ext cx="5030099" cy="41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Con Android Lollipop. La creación del thema principal se basa principalmente con el gráfico de la izquierda, por lo tanto actualmente definimos de inicio las características principales de la aplicación.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&lt;colorPrimary&gt;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Definir el color de la ActionBar.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&lt;colorPrimaryDark&gt;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Definir el color del statusBar.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&lt;textColorPrimary&gt;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El color del title de la ActionBar. IMPORTANTE. Si generamos un textColorPrimary deberemos de indicar un textColor para hacer referencia al color de texto genérico para los widgets.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&lt;windowBackground&gt;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Definir el color de la pantalla.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&lt;colorControlNormal&gt;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Sobreescribe el color del widget que no estan activados.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&lt;colorAccent&gt;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Define el color de los principales widgets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ESTILOS. PALETTA COLORES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50" y="1100125"/>
            <a:ext cx="7506649" cy="38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ANDROID LOLLIPOP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/>
              <a:t>Nuevas vistas. Libreria de Compatibiliad</a:t>
            </a: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218" name="Shape 218"/>
          <p:cNvSpPr txBox="1"/>
          <p:nvPr/>
        </p:nvSpPr>
        <p:spPr>
          <a:xfrm>
            <a:off x="151000" y="733525"/>
            <a:ext cx="84504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En esta sección aprenderemos a utilizar diferentes componentes de Android Lollipop. Además en agosto de 2015, Google nos aporta nuevos componentes de las características de Android Lollipop, a través de la librería de soporte “android desing: 22 “</a:t>
            </a:r>
          </a:p>
        </p:txBody>
      </p:sp>
      <p:sp>
        <p:nvSpPr>
          <p:cNvPr id="219" name="Shape 219">
            <a:hlinkClick/>
          </p:cNvPr>
          <p:cNvSpPr/>
          <p:nvPr/>
        </p:nvSpPr>
        <p:spPr>
          <a:xfrm>
            <a:off x="1692175" y="1410725"/>
            <a:ext cx="4857274" cy="3642949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FAB</a:t>
            </a:r>
          </a:p>
          <a:p>
            <a:pPr lvl="0">
              <a:spcBef>
                <a:spcPts val="0"/>
              </a:spcBef>
              <a:buNone/>
            </a:pPr>
            <a:r>
              <a:rPr lang="es" sz="1100"/>
              <a:t>Floating Action Button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658950" y="1143975"/>
            <a:ext cx="4951200" cy="22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Tal y como indica su nombre, un Boton Flotante es un elemento visual (widget) que promueve una acción. Debemos utilizar esta vista para favorecer al usuario el acceso rápido a una acción que creamos importante de la activity donde se esté ejecutando.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Se distingue porque es un circulo con un icono en el centro flotando sobre la Interfaz Gráfica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No debemos utilizar el boton flotante sustituir iconos de acción (Action Bar), o notificaciones al usuario(Toast o SnackBar) 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El boton flotante se presenta en dos medidas: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Tamaño por defecto: para la gran mayoría de los casos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s"/>
              <a:t>Tamaño mini:Solo para crear efecto visual de continuidad con otros elementos visuales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45" y="1379750"/>
            <a:ext cx="1642849" cy="29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095" y="1427359"/>
            <a:ext cx="1642849" cy="29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61975" y="4418700"/>
            <a:ext cx="1484699" cy="32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FAB por defecto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261750" y="4523475"/>
            <a:ext cx="1484699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FAB mini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FAB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Especificiaciones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38" y="808125"/>
            <a:ext cx="2320875" cy="175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79" y="2923099"/>
            <a:ext cx="2381999" cy="17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386250" y="2569400"/>
            <a:ext cx="2460600" cy="27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dimensiones FAB por defecto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16387" y="4722850"/>
            <a:ext cx="2460600" cy="27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dimensiones FAB mini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562900" y="1082850"/>
            <a:ext cx="4680599" cy="349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El FAB, obtiene el color de fondo definido como colorAccent y al descender del widget ImageView obtiene todas las propiedades de este widget.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Para especificar el tamaño del FAB, deberemos llamar a la propiedad </a:t>
            </a:r>
            <a:r>
              <a:rPr b="1" lang="es" sz="1250">
                <a:highlight>
                  <a:srgbClr val="E2E2E2"/>
                </a:highlight>
                <a:latin typeface="Roboto"/>
                <a:ea typeface="Roboto"/>
                <a:cs typeface="Roboto"/>
                <a:sym typeface="Roboto"/>
              </a:rPr>
              <a:t>android.support.design:fabSize: valor 0 (tamaño normal), valor 1(tamaño mini).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No todas las pantallas necesitan un Floating Action Button.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El FAB se posiciona en el lado end|bottom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Deberemos definir un margen de 16dp para versiones 21 y un margen de 0 para versiones inferiores.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FAB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implementacion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262525" y="824750"/>
            <a:ext cx="8304599" cy="65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Tal y como hemos indicado al inicio, a partir de agosto de 2015. Google provee una librería de compatibilidad para versiones anteriores a Lollipop. Por lo tanto para implementar esta nueva vista, deberemos generar la dependencia a nivel app/gradle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611525" y="1514562"/>
            <a:ext cx="3606600" cy="93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dependencies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compile fileTree(</a:t>
            </a:r>
            <a:r>
              <a:rPr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dir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'libs'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include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[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'*.jar'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compile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'com.android.support:appcompat-v7:23.0.1'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compile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'com.android.support:design:23.0.1'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76900" y="2698375"/>
            <a:ext cx="7990199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algn="just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Una vez generada la dependencia. podemos utilizar todos los componentes que esta nos facilita. En este caso vamos a utilizar el Floating Action Button. Para ello, vamos al layout donde queremos implementar el FAB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672700" y="3344575"/>
            <a:ext cx="3798599" cy="15536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android.support.design.widget.FloatingActionButton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:layout_marginBottom=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"16dp"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:src=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"@mipmap/ic_launcher"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:elevation=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"46dp"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:layout_gravity=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"end|bottom"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FAB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Implementacion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45350" y="916925"/>
            <a:ext cx="8234699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Para poder controlar este nuevo widget deberemos referenciar en nuestra activity o Fragment. A continuación presentamos cómo referenciar y capturar un evento en el FAB.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1694125" y="2174425"/>
            <a:ext cx="5292000" cy="155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FAB Y LISTENER ONCLICK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FloatingActionButton fab=(FloatingActionButton) findViewById(R.id.</a:t>
            </a:r>
            <a:r>
              <a:rPr b="1" i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fab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fab.setOnClickListener(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View.OnClickListener()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10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void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onClick(View v)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Toast.</a:t>
            </a:r>
            <a:r>
              <a:rPr i="1"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makeText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(MainActivity.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"has pulsado el FAB"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,Toast.</a:t>
            </a:r>
            <a:r>
              <a:rPr b="1" i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LENGTH_LONG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).show();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CARDVIEW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135000" y="1475800"/>
            <a:ext cx="5431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Android también nos trae una nueva forma para generar representaciones gráficas vistosas. Esta vista se popularizó a través de Google Now.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Una card representa una tarjeta en donde envolvemos el contenido de la vista que estamos dibujando. Podríamos indicar que es una mini-pantalla con los elementos (imagen, boton, texto) envueltos por la tarjeta.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CardView es una vista contenedora, extiende de FrameLayout.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El soporte para versiones anteriores a Lollipop proviene mediante la librería cardView-v7.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25" y="908200"/>
            <a:ext cx="2253875" cy="40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CARDVIEW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Atributos xml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75" y="1204175"/>
            <a:ext cx="8651925" cy="35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CARDVIEW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20225" y="853950"/>
            <a:ext cx="46307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El primer punto, igual que el FAB, debemos generar la dependencia en nuestra app/gradle.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Seguidamente podemos definir un CardView en nuestro layout. En este ejemplo vemos que hemos incorporado una imagen y un texto. El atributo cardUseCompatPadding se utiliza para dar un padding extra a partir de la version 21 y sea lo mas parecido posible a versiones anteriores.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4596200" y="717250"/>
            <a:ext cx="4133700" cy="43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android.support.v7.widget.CardView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"@+id/cardview"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xmlns: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card_view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"http://schemas.android.com/apk/res-auto"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card_view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:cardCornerRadius=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"4dp"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card_view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:cardElevation=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"10dp"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card_view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:cardBackgroundColor=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"@android:color/holo_blue_bright"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card_view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:cardUseCompatPadding=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"true"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"200dp"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ImageView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"@+id/img_card"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:src=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"@drawable/imgbcn"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:soundEffectsEnabled=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"true"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:scaleType=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"fitXY"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TextView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"@+id/txt_card"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:textSize=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"25sp"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:layout_gravity=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"bottom"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:text=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"BARCELONA"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:textColor=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"@android:color/white"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android.support.v7.widget.CardView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841650" y="1749200"/>
            <a:ext cx="3593999" cy="123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dependencies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compile fileTree(</a:t>
            </a:r>
            <a:r>
              <a:rPr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dir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'libs'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include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[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'*.jar'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compile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'com.android.support:appcompat-v7:23.0.1'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compile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'com.android.support:design:23.0.1'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compile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'com.android.support:cardview-v7:23.0.1'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VIEW-VIEWGROUP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7" y="1293225"/>
            <a:ext cx="4404000" cy="27552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756550" y="717250"/>
            <a:ext cx="4105499" cy="390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Android recomienda en desacoplar la Vista del Controlador, sobretodo en la construcción de la UI. Por lo tanto, el SDK contiene en el package android.view toda la librería (interface y clases) para poder construir la interface.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una view es un objeto  que contienen los datos y la información específica del área rectangular de la pantalla y permite establecer los layouts. Por lo tanto una view tiene: un layout, dibujos, foco, scroll…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La clase view es la base para los widgets que son subclases ya implementados y que que dibujan elementos de control en nuestra pantalla, así como capturar sus eventos.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Viewgroups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es un objeto especial cuya función es contener y controlar la lista de vistas y de otros viewgroups. Estos te permiten añadir estructuras a la interfaz y acumular complejos elementos en la pantalla que son diseccionados por una sola entidad.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235950" y="3888300"/>
            <a:ext cx="5624699" cy="115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CARDVIEW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58625" y="981500"/>
            <a:ext cx="8342700" cy="144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3. Para llamar al CardView en nuestra Activity debemos referenciar y implementar sus eventos.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094775" y="1632700"/>
            <a:ext cx="5143499" cy="1651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 cv=(CardView) findViewById(R.id.</a:t>
            </a:r>
            <a:r>
              <a:rPr b="1" i="1" lang="es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cardview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cv.setOnClickListener(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View.OnClickListener()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1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onClick(View v)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Toast.</a:t>
            </a:r>
            <a:r>
              <a:rPr i="1"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(MainActivity.</a:t>
            </a:r>
            <a:r>
              <a:rPr b="1" lang="es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"has pulsado el CARDVIEW"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,Toast.</a:t>
            </a:r>
            <a:r>
              <a:rPr b="1" i="1" lang="es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301" y="1369401"/>
            <a:ext cx="1859250" cy="3708024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85" name="Shape 285"/>
          <p:cNvSpPr txBox="1"/>
          <p:nvPr/>
        </p:nvSpPr>
        <p:spPr>
          <a:xfrm>
            <a:off x="528500" y="3510800"/>
            <a:ext cx="59268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4. A la derecha mostramos el resultado del ejercicio.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TEXTINPUTLAYOUT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47" y="1038150"/>
            <a:ext cx="2224324" cy="395434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3444725" y="1160825"/>
            <a:ext cx="5181300" cy="3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Google nos aporta una mejora en el input control EditText, concretamente nos ofrece la posibilidad de envolver un EditText para dejar flotando la información del Hint y así el usuario continua teniendo visible la información que debe de editar.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Otra de las opciones que nos aporta es la gestión de errores sin tener que recurrir a las notificaciones.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Esta implementación se asemeja a las validaciones en Html5.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TEXTINPUTLAYOUT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Especificaciones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96825"/>
            <a:ext cx="4724376" cy="294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5020800" y="1604400"/>
            <a:ext cx="3699599" cy="278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s"/>
              <a:t>Tamaño texto Hint: Roboto Regular 16sp.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s"/>
              <a:t>Tamaño label: Roboto Regular 12sp.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s"/>
              <a:t>Padding texto top: 16pd.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s"/>
              <a:t>Padding bottom: 16dp.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s"/>
              <a:t>altura por defecto 72dp.</a:t>
            </a:r>
          </a:p>
        </p:txBody>
      </p:sp>
      <p:pic>
        <p:nvPicPr>
          <p:cNvPr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350" y="4001375"/>
            <a:ext cx="3870250" cy="7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TEXTINPUTLAYOUT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51000" y="1104200"/>
            <a:ext cx="8342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El primer paso a realizar es generar la dependencia a la librería design en nuestra app/gradle.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"/>
              <a:t>El segundo paso será crear nuestro EditText y envolverlo con el widget TextInputLayout.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885850" y="1564700"/>
            <a:ext cx="3372299" cy="83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dependencies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compile fileTree(</a:t>
            </a:r>
            <a:r>
              <a:rPr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dir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'libs'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include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[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'*.jar'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compile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'com.android.support:appcompat-v7:23.0.1'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compile 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'com.android.support:design:23.0.1'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797800" y="2869025"/>
            <a:ext cx="3548400" cy="199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android.support.design.widget.TextInputLayout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"@+id/nombreInputLayout"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EditText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"@+id/nombre"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:hint=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"DIME TU NOMBRE"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:inputType=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"text"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android.support.design.widget.TextInputLayout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TEXTINPUTLAYOUT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58950" y="717275"/>
            <a:ext cx="8305199" cy="111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/>
              <a:t>3.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En nuestra Activity es donde deberemos de realizar la gestión de la validación del EditText e indicarle a nuestro TextInputLayout del error mediante el método setError(Charsequence); IMPORTANTE, para ello deberemos de haber seteado a true el método setErrorEnable(Boolean). El resultado podéis, verlo a la derecha de la diapositiva.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8500" y="1566550"/>
            <a:ext cx="5115300" cy="34826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TextInputLayout nombre=(TextInputLayout) findViewById(R.id.</a:t>
            </a:r>
            <a:r>
              <a:rPr b="1" i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nombreInputLayout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EditText valorNombre=(EditText) findViewById(R.id.</a:t>
            </a:r>
            <a:r>
              <a:rPr b="1" i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Button valida=(Button) findViewById(R.id.</a:t>
            </a:r>
            <a:r>
              <a:rPr b="1" i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btnValida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valida.setOnClickListener(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View.OnClickListener()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10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void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onClick(View v)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i="1" lang="es" sz="10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//Declaramos variables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" sz="10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 nombreValido=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"manel"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String valorEditText=</a:t>
            </a:r>
            <a:r>
              <a:rPr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valorNombre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.getText().toString();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i="1" lang="es" sz="10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//Pasamos a validar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s" sz="10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(valorEditText.equals(nombreValido)){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Toast.</a:t>
            </a:r>
            <a:r>
              <a:rPr i="1"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makeText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(MainActivity.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"ENHORABUENA, HAS ACERTADO"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,Toast.</a:t>
            </a:r>
            <a:r>
              <a:rPr b="1" i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LENGTH_LONG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).show();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}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.setErrorEnabled(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.setError(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"Te has equivocado, vuelve a intentarlo"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449" y="1528674"/>
            <a:ext cx="2279649" cy="348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PERCENTUAL RELATIVE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68525" y="918950"/>
            <a:ext cx="76935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En agosto del 2015, con la librería de compatibilidad design. Google nos aporta dos nuevas soluciones para la creación de IU. Esta vez se trata de dos nuevos tipos de contenedores: PercentRelativeLayout y PercentFrameLayout.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Se intenta agregar la propiedad del LinearLayout (weight) a estos nuevos contenedores.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Por lo tanto se trata de permitir definir las dimensiones de los widgets mediante porcentajes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Así las nuevas propiedades de ambos contenedores seran: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layout_widthPercent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layout_heightPercent.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layout_marginPercent.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layout_marginLeftPercent.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layout_marginRightPercent.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layout_marginTopPercent.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layout_marginBottomPercent.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layout_marginStartPercent.</a:t>
            </a:r>
          </a:p>
          <a:p>
            <a:pPr indent="-30480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layout_marginEndPercent.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Percentual Layout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63750" y="1135225"/>
            <a:ext cx="8261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Para trabajar con este nuevo contenedor deberemos de generar la dependencia para versiones anteriores a api 21.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667925" y="1910100"/>
            <a:ext cx="2715900" cy="86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dencies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compile fileTree(</a:t>
            </a:r>
            <a:r>
              <a:rPr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dir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'libs'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include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[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'*.jar'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])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compile 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'com.android.support:appcompat-v7:23.0.1'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compile 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'com.android.support:percent:23.0.1'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907725" y="1973550"/>
            <a:ext cx="2715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CUIDADO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Estos contenedores son de Agosto pero la librería de compatibilidad no es la design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PERCENTRELATIVELAYOUT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454200" y="1398300"/>
            <a:ext cx="3405600" cy="370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android.support.percent.PercentRelativeLayout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:layout_marginTop=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"?actionBarSize"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:layout_below=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"@+id/appBar"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ImageView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:id=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"@+id/img"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"0dp"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"0dp"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:src=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"@android:color/holo_orange_dark"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:layout_heightPercent=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"@fraction/mitad"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:layout_marginLeftPercent=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"5%"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:layout_widthPercent=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"50%"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ImageView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"0dp"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"0dp"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:layout_below=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"@+id/img"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:src=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"@android:color/holo_blue_bright"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:layout_heightPercent=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"@fraction/cuarto"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b="1" lang="es" sz="1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:layout_widthPercent=</a:t>
            </a:r>
            <a:r>
              <a:rPr b="1" lang="es" sz="10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"25%" 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android.support.percent.PercentRelativeLayout</a:t>
            </a:r>
            <a:r>
              <a:rPr lang="es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02525" y="812125"/>
            <a:ext cx="7326599" cy="5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Una vez generada, vamos a definir el contenedor en xml con widgets. La dimensión podemos indicar directamente el porcentaje o bien externalizar en el recurso dimen con el tag fraction.</a:t>
            </a:r>
          </a:p>
        </p:txBody>
      </p:sp>
      <p:sp>
        <p:nvSpPr>
          <p:cNvPr id="338" name="Shape 338"/>
          <p:cNvSpPr/>
          <p:nvPr/>
        </p:nvSpPr>
        <p:spPr>
          <a:xfrm>
            <a:off x="3728825" y="3073875"/>
            <a:ext cx="1650599" cy="3929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   RESULTADO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125" y="1398305"/>
            <a:ext cx="2744049" cy="3459318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LAYOUTS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76000" y="830525"/>
            <a:ext cx="7871099" cy="35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AutoNum type="arabicPeriod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Si bien todo parte de la abstracción de la View, para poder esclarecer mejor los conceptos entenderemos como: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AutoNum type="alphaLcPeriod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La abstracción de lo que se puede representar en nuestra UI.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AutoNum type="alphaLcPeriod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Contenedores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Android, al igual que java utiliza contenedores para organizar las vistas de control o componente que podemos dibujar en ellas.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AutoNum type="alphaLcPeriod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widgets o componentes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serán las views sobre las que interactuamos (TextView, EditText,CheckBox…).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AutoNum type="arabicPeriod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Los Layouts nos definen la estructura visual de la UI. Esta se puede declarar por dos vias: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AutoNum type="alphaLcPeriod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Declarando los elementos de la UI por XML: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Es la aconsejada por Android. Se conoce normalmente como construcción estática. Android nos aporta un inmenso vocabulario para la UI.</a:t>
            </a: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AutoNum type="alphaLcPeriod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Instanciando los elementos en tiempo de ejecución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A través de la clase java se puede instanciar los elementos y manipularlos programáticamente.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AutoNum type="arabicPeriod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 A continuación pasamos a detallar los contenedores y widgets más utilizados.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PROPIEDADES VIEW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1153375" y="8342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{55B5D7AC-90DD-47A1-86CA-755B2870D12B}</a:tableStyleId>
              </a:tblPr>
              <a:tblGrid>
                <a:gridCol w="1159200"/>
                <a:gridCol w="5228425"/>
              </a:tblGrid>
              <a:tr h="2128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PROPIEDAD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DESCRIPCION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android:background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Elemento a utilizar para el fondo de la vista (imagen, color...).</a:t>
                      </a:r>
                    </a:p>
                  </a:txBody>
                  <a:tcPr marT="91425" marB="91425" marR="91425" marL="91425" anchor="ctr"/>
                </a:tc>
              </a:tr>
              <a:tr h="228100">
                <a:tc>
                  <a:txBody>
                    <a:bodyPr>
                      <a:noAutofit/>
                    </a:bodyPr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android:clickable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Especifica si la vista reacciona a los clics.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android:id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Identificador único de la vista.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android:minHeigh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Altura mínima de la vista.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android:minWidt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Longitud mínima de la vista.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android:onClic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del método de la actividad a ejecutar cuando el usuario hace clic en la vista.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android:paddin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Dimensión del margen interno para los cuatro lados de la vista.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android:paddingBottom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Dimensión del margen interno inferior de la vista.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android:paddingLef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Dimensión del margen interno izquierdo de la vista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android:paddingRigh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Dimensión del margen interno derecho de la vista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android:paddingTo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Dimensión del margen interno superior de la vista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android:tag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Permite asociar un objeto a la vista</a:t>
                      </a:r>
                    </a:p>
                  </a:txBody>
                  <a:tcPr marT="91425" marB="91425" marR="91425" marL="91425" anchor="ctr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android:visibility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just">
                        <a:spcBef>
                          <a:spcPts val="0"/>
                        </a:spcBef>
                        <a:buNone/>
                      </a:pPr>
                      <a:r>
                        <a:rPr lang="es" sz="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Especifica la visibilidad de la vista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CONTENEDORES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LinearLayout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52550" y="1074125"/>
            <a:ext cx="7207499" cy="113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El contenedor LinearLayout nos permite alinear los widgets en función de su orientación</a:t>
            </a:r>
          </a:p>
          <a:p>
            <a:pPr indent="-304800" lvl="0" marL="4572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La orientación de un LinearLayout puede ser en Vertical o Horizontal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250" y="2358975"/>
            <a:ext cx="1680274" cy="2251824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625" y="2383350"/>
            <a:ext cx="1728650" cy="2325524"/>
          </a:xfrm>
          <a:prstGeom prst="rect">
            <a:avLst/>
          </a:prstGeom>
          <a:noFill/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7" name="Shape 107"/>
          <p:cNvSpPr txBox="1"/>
          <p:nvPr/>
        </p:nvSpPr>
        <p:spPr>
          <a:xfrm>
            <a:off x="1876237" y="3397050"/>
            <a:ext cx="972299" cy="42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VERTICAL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811800" y="3511425"/>
            <a:ext cx="1170300" cy="42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HORIZONTAL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22950" y="829575"/>
            <a:ext cx="3423300" cy="41480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LinearLayout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xmlns: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"http://schemas.android.com/apk/res/android"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xmlns: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"http://schemas.android.com/tools"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:orientation=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"horizontal"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:paddingBottom=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"@dimen/activity_vertical_margin"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:paddingLeft=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"@dimen/activity_horizontal_margin"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:paddingRight=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"@dimen/activity_horizontal_margin"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:paddingTop=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"@dimen/activity_vertical_margin"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:weightSum=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"2"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:context=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".MainActivity"</a:t>
            </a:r>
            <a:r>
              <a:rPr lang="e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Button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"0dp"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:layout_marginRight=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"5dp"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:layout_weight=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:background=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"#ff2527" </a:t>
            </a:r>
            <a:r>
              <a:rPr lang="e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Button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"0dp"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:layout_marginLeft=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"5dp"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:layout_weight=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:background=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"#fc37b2" </a:t>
            </a:r>
            <a:r>
              <a:rPr lang="e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LinearLayout</a:t>
            </a:r>
            <a:r>
              <a:rPr lang="es" sz="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095600" y="1257225"/>
            <a:ext cx="4471199" cy="3292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Una de las propiedades de este contenedor, es la posibilidad de distribuir sus widgets por pesos. Para ello, deberemos de dar la propiedad </a:t>
            </a:r>
            <a:r>
              <a:rPr b="1" lang="es" sz="12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s" sz="1200">
                <a:solidFill>
                  <a:srgbClr val="0000FF"/>
                </a:solidFill>
                <a:highlight>
                  <a:srgbClr val="E4E4FF"/>
                </a:highlight>
                <a:latin typeface="Roboto"/>
                <a:ea typeface="Roboto"/>
                <a:cs typeface="Roboto"/>
                <a:sym typeface="Roboto"/>
              </a:rPr>
              <a:t>weightSum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al contenedor padre, para luego distribuir este peso sobre los widgets hijos.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highlight>
                  <a:srgbClr val="E4E4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n los widgets hijos incorporamos la propiedad </a:t>
            </a:r>
            <a:r>
              <a:rPr b="1" lang="es" sz="12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12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:layout_weight=</a:t>
            </a:r>
            <a:r>
              <a:rPr b="1" lang="es" sz="12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"1"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para indicar el peso que nos interesa que tenga el elemento respecto al contenedor.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Roboto"/>
              <a:buChar char="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Además si nos interesa proporcionar un peso por ancho, debemos poner en valor 0 dicha propiedad, en caso contrario, se pondría el valor 0 en la altura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CONTENEDORES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RelativeLayout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75" y="926399"/>
            <a:ext cx="1597675" cy="117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2138425" y="829600"/>
            <a:ext cx="6618000" cy="18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El contenedor RelativeLayout nos permitira organizar sus elementos hijos en función de la posición del contenedor o de los elementos que exista en el contendor.</a:t>
            </a:r>
          </a:p>
          <a:p>
            <a:pPr indent="-298450" lvl="0" marL="457200" algn="just">
              <a:spcBef>
                <a:spcPts val="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Para poder realizar dicha gestión, nos encontramos con las siguientes propiedades;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217225" y="1516225"/>
            <a:ext cx="6366899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POSICIÓN DEL WIDGET RESPECTO AL CONTENEDOR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android:layout_alignParentTop: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alinear el elemento con el borde superior del contenedor.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android:layout_alignParentBottom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alinear el elemento con el borde inferior del contenedor.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android:layout_alignParentLeft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: alinear el elemento con el borde izquierdo del contenedor.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android:layout_alignParentRight: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 alinear el elemento con el borde derecho del contenedor.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09575" y="2689500"/>
            <a:ext cx="8934300" cy="24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POSICIÓN DEL WIDGET RESPECTO OTROS WIDGETS EN EL CONTENEDOR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android:layout_above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colocar el elemento encima del elemento referenciado.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android:layout_below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colocar el elemento debajo del elemento referenciado.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android:layout_toLeftOf: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 colocar el elemento a la izquierda del elemento referenciado.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android:layout_toRightOf: 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colocar el elemento a la derecha del elemento referenciado.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android:layout_alignTop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indica que el extremo superior de este elemento está alineado con el extremo superior del elemento referenciado.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android:layout_alignBottom: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 indica que el extremo inferior de este elemento está alineado con el extremo inferior del elemento referenciado.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android:layout_alignLeft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indica que el extremo izquierdo de este elemento está alineado con el extremo izquierdo del elemento referenciado.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android:layout_alignRight: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 indica que el extremo derecho de este elemento está alineado con el extremo derecho del elemento referenciado.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android:layout_alignBaseLine: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 indica que las líneas de base de este elemento están alineadas con las del elemento referenciado.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CONTENEDORES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GridLayout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069400" y="978050"/>
            <a:ext cx="4532099" cy="351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1000"/>
              </a:spcBef>
              <a:buSzPct val="100000"/>
              <a:buFont typeface="Roboto"/>
              <a:buChar char="●"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El contenedor GridLayout sustituye al TabletLayout. Organiza los elementos en una tabla al igual que en Html5. Por lo tanto organiza los elementos por filas y columnas. Algunos de sus atributos son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>
              <a:spcBef>
                <a:spcPts val="100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spacer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para dejar una celda vacía</a:t>
            </a:r>
          </a:p>
          <a:p>
            <a:pPr indent="0" lvl="0" marL="914400" rtl="0">
              <a:spcBef>
                <a:spcPts val="100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columnCount: 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para indicar las columnas del GridLayout.</a:t>
            </a:r>
          </a:p>
          <a:p>
            <a:pPr indent="0" lvl="0" marL="914400" rtl="0">
              <a:spcBef>
                <a:spcPts val="100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rowCount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:para indicar las filas del GridLayout</a:t>
            </a:r>
          </a:p>
          <a:p>
            <a:pPr indent="0" lvl="0" marL="914400" rtl="0">
              <a:spcBef>
                <a:spcPts val="100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layout_columnSpan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: para combinar columnas.</a:t>
            </a:r>
          </a:p>
          <a:p>
            <a:pPr indent="0" lvl="0" marL="914400">
              <a:spcBef>
                <a:spcPts val="1000"/>
              </a:spcBef>
              <a:buNone/>
            </a:pPr>
            <a:r>
              <a:rPr b="1" lang="es" sz="1100">
                <a:latin typeface="Roboto"/>
                <a:ea typeface="Roboto"/>
                <a:cs typeface="Roboto"/>
                <a:sym typeface="Roboto"/>
              </a:rPr>
              <a:t>layout_rowSpan:</a:t>
            </a:r>
            <a:r>
              <a:rPr lang="es" sz="1100">
                <a:latin typeface="Roboto"/>
                <a:ea typeface="Roboto"/>
                <a:cs typeface="Roboto"/>
                <a:sym typeface="Roboto"/>
              </a:rPr>
              <a:t> para combinar filas.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41925" y="742275"/>
            <a:ext cx="3709200" cy="440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C113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GridLayout 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xmlns: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"http://schemas.android.com/apk/res/android"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xmlns: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"http://schemas.android.com/tools"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:context=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".MainActivity"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:columnCount=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"2"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:rowCount=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"4"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:layout_gravity=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"center"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:alignmentMode=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"alignMargins"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Button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:layout_row=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"0"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:layout_column=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"1"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Button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:layout_row=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"0"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:layout_column=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"0"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Button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:layout_row=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:layout_column=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"1"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Button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:layout_row=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:layout_column=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"0"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&lt;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Button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:layout_width=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:layout_height=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:layout_row=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"2"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</a:t>
            </a:r>
            <a:r>
              <a:rPr b="1" lang="es" sz="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:layout_column=</a:t>
            </a:r>
            <a:r>
              <a:rPr b="1" lang="es" sz="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"1"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GridLayout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